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32" r:id="rId2"/>
  </p:sldMasterIdLst>
  <p:notesMasterIdLst>
    <p:notesMasterId r:id="rId17"/>
  </p:notesMasterIdLst>
  <p:sldIdLst>
    <p:sldId id="267" r:id="rId3"/>
    <p:sldId id="263" r:id="rId4"/>
    <p:sldId id="268" r:id="rId5"/>
    <p:sldId id="259" r:id="rId6"/>
    <p:sldId id="261" r:id="rId7"/>
    <p:sldId id="269" r:id="rId8"/>
    <p:sldId id="270" r:id="rId9"/>
    <p:sldId id="265" r:id="rId10"/>
    <p:sldId id="257" r:id="rId11"/>
    <p:sldId id="258" r:id="rId12"/>
    <p:sldId id="260" r:id="rId13"/>
    <p:sldId id="264" r:id="rId14"/>
    <p:sldId id="266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44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3B7EF-4A95-4405-959C-F7C70A96A8ED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8D522-B506-405F-AE86-B0C38EEFFD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4456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8D522-B506-405F-AE86-B0C38EEFFD7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950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0D91-BB41-42CA-A097-F246B7E9357D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9C3F-2C4C-4691-B120-4ECB38960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328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0D91-BB41-42CA-A097-F246B7E9357D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9C3F-2C4C-4691-B120-4ECB38960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008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0D91-BB41-42CA-A097-F246B7E9357D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9C3F-2C4C-4691-B120-4ECB38960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71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0D91-BB41-42CA-A097-F246B7E9357D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9C3F-2C4C-4691-B120-4ECB3896071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0D91-BB41-42CA-A097-F246B7E9357D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9C3F-2C4C-4691-B120-4ECB3896071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0D91-BB41-42CA-A097-F246B7E9357D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9C3F-2C4C-4691-B120-4ECB3896071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0D91-BB41-42CA-A097-F246B7E9357D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9C3F-2C4C-4691-B120-4ECB3896071F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0D91-BB41-42CA-A097-F246B7E9357D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9C3F-2C4C-4691-B120-4ECB3896071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0D91-BB41-42CA-A097-F246B7E9357D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9C3F-2C4C-4691-B120-4ECB3896071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0D91-BB41-42CA-A097-F246B7E9357D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9C3F-2C4C-4691-B120-4ECB3896071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0D91-BB41-42CA-A097-F246B7E9357D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9C3F-2C4C-4691-B120-4ECB3896071F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0D91-BB41-42CA-A097-F246B7E9357D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9C3F-2C4C-4691-B120-4ECB38960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8888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0D91-BB41-42CA-A097-F246B7E9357D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9C3F-2C4C-4691-B120-4ECB3896071F}" type="slidenum">
              <a:rPr lang="en-GB" smtClean="0"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0D91-BB41-42CA-A097-F246B7E9357D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9C3F-2C4C-4691-B120-4ECB3896071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0D91-BB41-42CA-A097-F246B7E9357D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9C3F-2C4C-4691-B120-4ECB3896071F}" type="slidenum">
              <a:rPr lang="en-GB" smtClean="0"/>
              <a:t>‹#›</a:t>
            </a:fld>
            <a:endParaRPr lang="en-GB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0D91-BB41-42CA-A097-F246B7E9357D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9C3F-2C4C-4691-B120-4ECB38960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956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0D91-BB41-42CA-A097-F246B7E9357D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9C3F-2C4C-4691-B120-4ECB38960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097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0D91-BB41-42CA-A097-F246B7E9357D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9C3F-2C4C-4691-B120-4ECB38960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235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0D91-BB41-42CA-A097-F246B7E9357D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9C3F-2C4C-4691-B120-4ECB38960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45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0D91-BB41-42CA-A097-F246B7E9357D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9C3F-2C4C-4691-B120-4ECB38960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694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0D91-BB41-42CA-A097-F246B7E9357D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9C3F-2C4C-4691-B120-4ECB38960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472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0D91-BB41-42CA-A097-F246B7E9357D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9C3F-2C4C-4691-B120-4ECB38960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86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00D91-BB41-42CA-A097-F246B7E9357D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E9C3F-2C4C-4691-B120-4ECB389607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987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F0900D91-BB41-42CA-A097-F246B7E9357D}" type="datetimeFigureOut">
              <a:rPr lang="en-GB" smtClean="0"/>
              <a:t>14/10/2019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EEE9C3F-2C4C-4691-B120-4ECB3896071F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1" y="1916832"/>
            <a:ext cx="7920879" cy="2736304"/>
          </a:xfrm>
        </p:spPr>
        <p:txBody>
          <a:bodyPr>
            <a:normAutofit/>
          </a:bodyPr>
          <a:lstStyle/>
          <a:p>
            <a:r>
              <a:rPr lang="en-GB" sz="3600" b="1" dirty="0" smtClean="0">
                <a:latin typeface="Trebuchet MS" pitchFamily="34" charset="0"/>
              </a:rPr>
              <a:t>Business Management Software Solution</a:t>
            </a:r>
            <a:br>
              <a:rPr lang="en-GB" sz="3600" b="1" dirty="0" smtClean="0">
                <a:latin typeface="Trebuchet MS" pitchFamily="34" charset="0"/>
              </a:rPr>
            </a:br>
            <a:r>
              <a:rPr lang="en-GB" sz="3600" b="1" dirty="0" smtClean="0">
                <a:latin typeface="Trebuchet MS" pitchFamily="34" charset="0"/>
              </a:rPr>
              <a:t>for Small &amp; Big Enterprises</a:t>
            </a:r>
            <a:br>
              <a:rPr lang="en-GB" sz="3600" b="1" dirty="0" smtClean="0">
                <a:latin typeface="Trebuchet MS" pitchFamily="34" charset="0"/>
              </a:rPr>
            </a:br>
            <a:endParaRPr lang="en-GB" sz="3600" b="1" dirty="0">
              <a:latin typeface="Trebuchet MS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624773" y="5714017"/>
            <a:ext cx="24840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 smtClean="0">
                <a:latin typeface="Trebuchet MS" pitchFamily="34" charset="0"/>
              </a:rPr>
              <a:t>A presentation </a:t>
            </a:r>
            <a:br>
              <a:rPr lang="en-GB" sz="2000" dirty="0" smtClean="0">
                <a:latin typeface="Trebuchet MS" pitchFamily="34" charset="0"/>
              </a:rPr>
            </a:br>
            <a:r>
              <a:rPr lang="en-GB" sz="2000" dirty="0" smtClean="0">
                <a:latin typeface="Trebuchet MS" pitchFamily="34" charset="0"/>
              </a:rPr>
              <a:t>by</a:t>
            </a:r>
            <a:br>
              <a:rPr lang="en-GB" sz="2000" dirty="0" smtClean="0">
                <a:latin typeface="Trebuchet MS" pitchFamily="34" charset="0"/>
              </a:rPr>
            </a:br>
            <a:r>
              <a:rPr lang="en-GB" sz="2000" dirty="0" smtClean="0">
                <a:latin typeface="Trebuchet MS" pitchFamily="34" charset="0"/>
              </a:rPr>
              <a:t> BisCom TDigits Ltd.</a:t>
            </a:r>
            <a:endParaRPr lang="en-GB" sz="2000" dirty="0">
              <a:latin typeface="Trebuchet MS" pitchFamily="34" charset="0"/>
            </a:endParaRPr>
          </a:p>
        </p:txBody>
      </p:sp>
      <p:pic>
        <p:nvPicPr>
          <p:cNvPr id="6" name="Picture 2" descr="http://biscomtdigits.com/images/logo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940"/>
          <a:stretch/>
        </p:blipFill>
        <p:spPr bwMode="auto">
          <a:xfrm>
            <a:off x="5930574" y="6021288"/>
            <a:ext cx="729657" cy="65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18" b="30363"/>
          <a:stretch/>
        </p:blipFill>
        <p:spPr>
          <a:xfrm>
            <a:off x="179511" y="302352"/>
            <a:ext cx="2844531" cy="977808"/>
          </a:xfrm>
          <a:prstGeom prst="rect">
            <a:avLst/>
          </a:prstGeom>
        </p:spPr>
      </p:pic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323528" y="6041904"/>
            <a:ext cx="3645401" cy="3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6526" tIns="38263" rIns="76526" bIns="38263">
            <a:spAutoFit/>
          </a:bodyPr>
          <a:lstStyle>
            <a:lvl1pPr eaLnBrk="0" hangingPunct="0">
              <a:defRPr sz="3600">
                <a:solidFill>
                  <a:srgbClr val="414141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742950" indent="-285750" eaLnBrk="0" hangingPunct="0">
              <a:defRPr sz="3600">
                <a:solidFill>
                  <a:srgbClr val="414141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1143000" indent="-228600" eaLnBrk="0" hangingPunct="0">
              <a:defRPr sz="3600">
                <a:solidFill>
                  <a:srgbClr val="414141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1600200" indent="-228600" eaLnBrk="0" hangingPunct="0">
              <a:defRPr sz="3600">
                <a:solidFill>
                  <a:srgbClr val="414141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2057400" indent="-228600" eaLnBrk="0" hangingPunct="0">
              <a:defRPr sz="3600">
                <a:solidFill>
                  <a:srgbClr val="414141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2514600" indent="-228600" defTabSz="582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2971800" indent="-228600" defTabSz="582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3429000" indent="-228600" defTabSz="582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3886200" indent="-228600" defTabSz="582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defTabSz="487588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sz="17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Email: </a:t>
            </a:r>
            <a:r>
              <a:rPr lang="en-GB" sz="17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info@biscomtdigits.com        </a:t>
            </a:r>
            <a:endParaRPr lang="en-GB" sz="17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-36512" y="6355902"/>
            <a:ext cx="4005441" cy="3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6526" tIns="38263" rIns="76526" bIns="38263">
            <a:spAutoFit/>
          </a:bodyPr>
          <a:lstStyle>
            <a:lvl1pPr eaLnBrk="0" hangingPunct="0">
              <a:defRPr sz="3600">
                <a:solidFill>
                  <a:srgbClr val="414141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742950" indent="-285750" eaLnBrk="0" hangingPunct="0">
              <a:defRPr sz="3600">
                <a:solidFill>
                  <a:srgbClr val="414141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1143000" indent="-228600" eaLnBrk="0" hangingPunct="0">
              <a:defRPr sz="3600">
                <a:solidFill>
                  <a:srgbClr val="414141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1600200" indent="-228600" eaLnBrk="0" hangingPunct="0">
              <a:defRPr sz="3600">
                <a:solidFill>
                  <a:srgbClr val="414141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2057400" indent="-228600" eaLnBrk="0" hangingPunct="0">
              <a:defRPr sz="3600">
                <a:solidFill>
                  <a:srgbClr val="414141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  <a:lvl6pPr marL="2514600" indent="-228600" defTabSz="582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6pPr>
            <a:lvl7pPr marL="2971800" indent="-228600" defTabSz="582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7pPr>
            <a:lvl8pPr marL="3429000" indent="-228600" defTabSz="582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8pPr>
            <a:lvl9pPr marL="3886200" indent="-228600" defTabSz="582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414141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9pPr>
          </a:lstStyle>
          <a:p>
            <a:pPr algn="r" defTabSz="487588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sz="17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GB" sz="17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elephone</a:t>
            </a:r>
            <a:r>
              <a:rPr lang="en-GB" sz="17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sz="17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09086315784, 08181489441</a:t>
            </a:r>
            <a:endParaRPr lang="en-GB" sz="17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80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700808"/>
            <a:ext cx="8136904" cy="4637594"/>
          </a:xfrm>
        </p:spPr>
        <p:txBody>
          <a:bodyPr>
            <a:normAutofit/>
          </a:bodyPr>
          <a:lstStyle/>
          <a:p>
            <a:pPr algn="just"/>
            <a:r>
              <a:rPr lang="en-GB" dirty="0" smtClean="0">
                <a:solidFill>
                  <a:schemeClr val="tx1"/>
                </a:solidFill>
                <a:latin typeface="Trebuchet MS" pitchFamily="34" charset="0"/>
              </a:rPr>
              <a:t>The project dashboard </a:t>
            </a:r>
            <a:r>
              <a:rPr lang="en-US" dirty="0" smtClean="0">
                <a:solidFill>
                  <a:schemeClr val="tx1"/>
                </a:solidFill>
                <a:latin typeface="Trebuchet MS" pitchFamily="34" charset="0"/>
              </a:rPr>
              <a:t>organizes all project data from different sources and interprets them for project executives’ convenience.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tx1"/>
                </a:solidFill>
                <a:latin typeface="Trebuchet MS" pitchFamily="34" charset="0"/>
              </a:rPr>
              <a:t> 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rebuchet MS" pitchFamily="34" charset="0"/>
              </a:rPr>
              <a:t>It simplifies the complexities of projects with detailed analysis on workers activities, project progress, cost information and time spent.</a:t>
            </a:r>
          </a:p>
          <a:p>
            <a:pPr algn="just"/>
            <a:endParaRPr lang="en-US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rebuchet MS" pitchFamily="34" charset="0"/>
              </a:rPr>
              <a:t> Notifies executives and team members on project areas that </a:t>
            </a:r>
            <a:r>
              <a:rPr lang="en-US" dirty="0">
                <a:solidFill>
                  <a:schemeClr val="tx1"/>
                </a:solidFill>
                <a:latin typeface="Trebuchet MS" pitchFamily="34" charset="0"/>
              </a:rPr>
              <a:t>matter </a:t>
            </a:r>
            <a:r>
              <a:rPr lang="en-US" dirty="0" smtClean="0">
                <a:solidFill>
                  <a:schemeClr val="tx1"/>
                </a:solidFill>
                <a:latin typeface="Trebuchet MS" pitchFamily="34" charset="0"/>
              </a:rPr>
              <a:t>to them. </a:t>
            </a:r>
            <a:endParaRPr lang="en-GB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229600" cy="1143000"/>
          </a:xfrm>
        </p:spPr>
        <p:txBody>
          <a:bodyPr/>
          <a:lstStyle/>
          <a:p>
            <a:r>
              <a:rPr lang="en-GB" dirty="0" smtClean="0"/>
              <a:t>Project Dashboard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456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988840"/>
            <a:ext cx="8640960" cy="4536504"/>
          </a:xfrm>
        </p:spPr>
        <p:txBody>
          <a:bodyPr>
            <a:noAutofit/>
          </a:bodyPr>
          <a:lstStyle/>
          <a:p>
            <a:r>
              <a:rPr lang="en-GB" sz="2400" dirty="0" smtClean="0">
                <a:solidFill>
                  <a:schemeClr val="tx1"/>
                </a:solidFill>
                <a:latin typeface="Trebuchet MS" pitchFamily="34" charset="0"/>
              </a:rPr>
              <a:t>The expense manager </a:t>
            </a:r>
            <a:r>
              <a:rPr lang="en-US" sz="2400" dirty="0" smtClean="0">
                <a:solidFill>
                  <a:schemeClr val="tx1"/>
                </a:solidFill>
                <a:latin typeface="Trebuchet MS" pitchFamily="34" charset="0"/>
              </a:rPr>
              <a:t>records expenses and generates reports </a:t>
            </a:r>
            <a:r>
              <a:rPr lang="en-US" sz="2400" dirty="0">
                <a:solidFill>
                  <a:schemeClr val="tx1"/>
                </a:solidFill>
                <a:latin typeface="Trebuchet MS" pitchFamily="34" charset="0"/>
              </a:rPr>
              <a:t>that </a:t>
            </a:r>
            <a:r>
              <a:rPr lang="en-US" sz="2400" dirty="0" smtClean="0">
                <a:solidFill>
                  <a:schemeClr val="tx1"/>
                </a:solidFill>
                <a:latin typeface="Trebuchet MS" pitchFamily="34" charset="0"/>
              </a:rPr>
              <a:t>are easily </a:t>
            </a:r>
            <a:r>
              <a:rPr lang="en-US" sz="2400" dirty="0">
                <a:solidFill>
                  <a:schemeClr val="tx1"/>
                </a:solidFill>
                <a:latin typeface="Trebuchet MS" pitchFamily="34" charset="0"/>
              </a:rPr>
              <a:t>exported in </a:t>
            </a:r>
            <a:r>
              <a:rPr lang="en-US" sz="2400" dirty="0" smtClean="0">
                <a:solidFill>
                  <a:schemeClr val="tx1"/>
                </a:solidFill>
                <a:latin typeface="Trebuchet MS" pitchFamily="34" charset="0"/>
              </a:rPr>
              <a:t>different formats </a:t>
            </a:r>
            <a:r>
              <a:rPr lang="en-US" sz="2400" dirty="0">
                <a:solidFill>
                  <a:schemeClr val="tx1"/>
                </a:solidFill>
                <a:latin typeface="Trebuchet MS" pitchFamily="34" charset="0"/>
              </a:rPr>
              <a:t>such as PDF or </a:t>
            </a:r>
            <a:r>
              <a:rPr lang="en-US" sz="2400" dirty="0" smtClean="0">
                <a:solidFill>
                  <a:schemeClr val="tx1"/>
                </a:solidFill>
                <a:latin typeface="Trebuchet MS" pitchFamily="34" charset="0"/>
              </a:rPr>
              <a:t>CSV</a:t>
            </a:r>
            <a:endParaRPr lang="en-US" sz="2400" dirty="0">
              <a:solidFill>
                <a:schemeClr val="tx1"/>
              </a:solidFill>
              <a:latin typeface="Trebuchet MS" pitchFamily="34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Trebuchet MS" pitchFamily="34" charset="0"/>
              </a:rPr>
              <a:t>Compares </a:t>
            </a:r>
            <a:r>
              <a:rPr lang="en-GB" sz="2400" dirty="0">
                <a:solidFill>
                  <a:schemeClr val="tx1"/>
                </a:solidFill>
                <a:latin typeface="Trebuchet MS" pitchFamily="34" charset="0"/>
              </a:rPr>
              <a:t>expense records between </a:t>
            </a:r>
            <a:r>
              <a:rPr lang="en-GB" sz="2400" dirty="0" smtClean="0">
                <a:solidFill>
                  <a:schemeClr val="tx1"/>
                </a:solidFill>
                <a:latin typeface="Trebuchet MS" pitchFamily="34" charset="0"/>
              </a:rPr>
              <a:t>periods and measures </a:t>
            </a:r>
            <a:r>
              <a:rPr lang="en-GB" sz="2400" dirty="0">
                <a:solidFill>
                  <a:schemeClr val="tx1"/>
                </a:solidFill>
                <a:latin typeface="Trebuchet MS" pitchFamily="34" charset="0"/>
              </a:rPr>
              <a:t>how much </a:t>
            </a:r>
            <a:r>
              <a:rPr lang="en-GB" sz="2400" dirty="0" smtClean="0">
                <a:solidFill>
                  <a:schemeClr val="tx1"/>
                </a:solidFill>
                <a:latin typeface="Trebuchet MS" pitchFamily="34" charset="0"/>
              </a:rPr>
              <a:t>is spent on operations.</a:t>
            </a:r>
            <a:endParaRPr lang="en-GB" sz="2400" dirty="0">
              <a:solidFill>
                <a:schemeClr val="tx1"/>
              </a:solidFill>
              <a:latin typeface="Trebuchet MS" pitchFamily="34" charset="0"/>
            </a:endParaRPr>
          </a:p>
          <a:p>
            <a:pPr marL="0" indent="0">
              <a:buNone/>
            </a:pPr>
            <a:endParaRPr lang="en-GB" sz="24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GB" sz="2400" dirty="0" smtClean="0">
                <a:solidFill>
                  <a:schemeClr val="tx1"/>
                </a:solidFill>
                <a:latin typeface="Trebuchet MS" pitchFamily="34" charset="0"/>
              </a:rPr>
              <a:t>Locates </a:t>
            </a:r>
            <a:r>
              <a:rPr lang="en-GB" sz="2400" dirty="0">
                <a:solidFill>
                  <a:schemeClr val="tx1"/>
                </a:solidFill>
                <a:latin typeface="Trebuchet MS" pitchFamily="34" charset="0"/>
              </a:rPr>
              <a:t>trends </a:t>
            </a:r>
            <a:r>
              <a:rPr lang="en-GB" sz="2400" dirty="0" smtClean="0">
                <a:solidFill>
                  <a:schemeClr val="tx1"/>
                </a:solidFill>
                <a:latin typeface="Trebuchet MS" pitchFamily="34" charset="0"/>
              </a:rPr>
              <a:t>like periods when expense </a:t>
            </a:r>
            <a:r>
              <a:rPr lang="en-GB" sz="2400" dirty="0">
                <a:solidFill>
                  <a:schemeClr val="tx1"/>
                </a:solidFill>
                <a:latin typeface="Trebuchet MS" pitchFamily="34" charset="0"/>
              </a:rPr>
              <a:t>peak the most, </a:t>
            </a:r>
            <a:r>
              <a:rPr lang="en-GB" sz="2400" dirty="0" smtClean="0">
                <a:solidFill>
                  <a:schemeClr val="tx1"/>
                </a:solidFill>
                <a:latin typeface="Trebuchet MS" pitchFamily="34" charset="0"/>
              </a:rPr>
              <a:t>so you can prepare cash </a:t>
            </a:r>
            <a:r>
              <a:rPr lang="en-GB" sz="2400" dirty="0">
                <a:solidFill>
                  <a:schemeClr val="tx1"/>
                </a:solidFill>
                <a:latin typeface="Trebuchet MS" pitchFamily="34" charset="0"/>
              </a:rPr>
              <a:t>to be ready in these </a:t>
            </a:r>
            <a:r>
              <a:rPr lang="en-GB" sz="2400" dirty="0" smtClean="0">
                <a:solidFill>
                  <a:schemeClr val="tx1"/>
                </a:solidFill>
                <a:latin typeface="Trebuchet MS" pitchFamily="34" charset="0"/>
              </a:rPr>
              <a:t>times using the </a:t>
            </a:r>
            <a:r>
              <a:rPr lang="en-GB" sz="2400" b="1" dirty="0" smtClean="0">
                <a:solidFill>
                  <a:schemeClr val="tx1"/>
                </a:solidFill>
                <a:latin typeface="Trebuchet MS" pitchFamily="34" charset="0"/>
              </a:rPr>
              <a:t>CASH ADVANCE </a:t>
            </a:r>
            <a:r>
              <a:rPr lang="en-GB" sz="2400" dirty="0" smtClean="0">
                <a:solidFill>
                  <a:schemeClr val="tx1"/>
                </a:solidFill>
                <a:latin typeface="Trebuchet MS" pitchFamily="34" charset="0"/>
              </a:rPr>
              <a:t>tool.</a:t>
            </a:r>
          </a:p>
          <a:p>
            <a:pPr marL="0" indent="0">
              <a:buNone/>
            </a:pPr>
            <a:endParaRPr lang="en-GB" sz="2400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Expense Manager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817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067" y="2675467"/>
            <a:ext cx="8164429" cy="345069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Trebuchet MS" pitchFamily="34" charset="0"/>
              </a:rPr>
              <a:t>Tomscube has a task manager that:</a:t>
            </a:r>
            <a:endParaRPr lang="en-US" dirty="0" smtClean="0">
              <a:solidFill>
                <a:schemeClr val="tx1"/>
              </a:solidFill>
              <a:latin typeface="Trebuchet MS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rebuchet MS" pitchFamily="34" charset="0"/>
              </a:rPr>
              <a:t> Enables managers </a:t>
            </a:r>
            <a:r>
              <a:rPr lang="en-US" dirty="0">
                <a:solidFill>
                  <a:schemeClr val="tx1"/>
                </a:solidFill>
                <a:latin typeface="Trebuchet MS" pitchFamily="34" charset="0"/>
              </a:rPr>
              <a:t>to automatically </a:t>
            </a:r>
            <a:r>
              <a:rPr lang="en-US" dirty="0" smtClean="0">
                <a:solidFill>
                  <a:schemeClr val="tx1"/>
                </a:solidFill>
                <a:latin typeface="Trebuchet MS" pitchFamily="34" charset="0"/>
              </a:rPr>
              <a:t>assign or delegate work to employees </a:t>
            </a:r>
          </a:p>
          <a:p>
            <a:endParaRPr lang="en-US" dirty="0" smtClean="0">
              <a:solidFill>
                <a:schemeClr val="tx1"/>
              </a:solidFill>
              <a:latin typeface="Trebuchet MS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rebuchet MS" pitchFamily="34" charset="0"/>
              </a:rPr>
              <a:t>Tracks and manages each department's tasks with </a:t>
            </a:r>
            <a:r>
              <a:rPr lang="en-US" dirty="0">
                <a:solidFill>
                  <a:schemeClr val="tx1"/>
                </a:solidFill>
                <a:latin typeface="Trebuchet MS" pitchFamily="34" charset="0"/>
              </a:rPr>
              <a:t>custom workflows &amp; visual </a:t>
            </a:r>
            <a:r>
              <a:rPr lang="en-US" dirty="0" smtClean="0">
                <a:solidFill>
                  <a:schemeClr val="tx1"/>
                </a:solidFill>
                <a:latin typeface="Trebuchet MS" pitchFamily="34" charset="0"/>
              </a:rPr>
              <a:t>overviews</a:t>
            </a:r>
          </a:p>
          <a:p>
            <a:endParaRPr lang="en-US" dirty="0" smtClean="0">
              <a:solidFill>
                <a:schemeClr val="tx1"/>
              </a:solidFill>
              <a:latin typeface="Trebuchet MS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rebuchet MS" pitchFamily="34" charset="0"/>
              </a:rPr>
              <a:t>Evaluates staff performance in real time, quickly highlights underperforming staff</a:t>
            </a:r>
          </a:p>
          <a:p>
            <a:r>
              <a:rPr lang="en-US" dirty="0" smtClean="0">
                <a:solidFill>
                  <a:schemeClr val="tx1"/>
                </a:solidFill>
                <a:latin typeface="Trebuchet MS" pitchFamily="34" charset="0"/>
              </a:rPr>
              <a:t> Safely stores documents and secures sensitive files.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rebuchet MS" pitchFamily="34" charset="0"/>
              </a:rPr>
              <a:t>Task Management Module</a:t>
            </a:r>
            <a:endParaRPr lang="en-GB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37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476672"/>
            <a:ext cx="5332437" cy="609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65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03648" y="3140968"/>
            <a:ext cx="7408333" cy="15456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400" dirty="0" smtClean="0">
                <a:latin typeface="Trebuchet MS" pitchFamily="34" charset="0"/>
              </a:rPr>
              <a:t>WELCOME ONBOARD</a:t>
            </a:r>
            <a:endParaRPr lang="en-GB" sz="44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734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251520" y="2493471"/>
            <a:ext cx="8568952" cy="302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en-GB" dirty="0" smtClean="0">
                <a:solidFill>
                  <a:schemeClr val="tx1"/>
                </a:solidFill>
                <a:latin typeface="Trebuchet MS" pitchFamily="34" charset="0"/>
              </a:rPr>
              <a:t>TOMSCUBE is a one office management software solution that is carefully designed to automate and simplify crucial aspects of your everyday office operations.</a:t>
            </a:r>
          </a:p>
          <a:p>
            <a:pPr algn="just"/>
            <a:endParaRPr lang="en-GB" dirty="0">
              <a:solidFill>
                <a:schemeClr val="tx1"/>
              </a:solidFill>
              <a:latin typeface="Trebuchet MS" pitchFamily="34" charset="0"/>
            </a:endParaRPr>
          </a:p>
          <a:p>
            <a:pPr marL="0" indent="0" algn="just">
              <a:buNone/>
            </a:pPr>
            <a:r>
              <a:rPr lang="en-GB" sz="2800" dirty="0" smtClean="0">
                <a:solidFill>
                  <a:schemeClr val="tx1"/>
                </a:solidFill>
                <a:latin typeface="Trebuchet MS" pitchFamily="34" charset="0"/>
              </a:rPr>
              <a:t>Manage Expenses. Minimize cost on operations. Monitor Staff Performance. Generate Reports. Track files. Assign tasks. Manage Projects and Assets</a:t>
            </a:r>
            <a:r>
              <a:rPr lang="en-GB" sz="28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rebuchet MS" pitchFamily="34" charset="0"/>
              </a:rPr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7992888" cy="1143000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latin typeface="Trebuchet MS" pitchFamily="34" charset="0"/>
              </a:rPr>
              <a:t>DO EVERYTHING WITH TOMSCUBE</a:t>
            </a:r>
            <a:endParaRPr lang="en-GB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822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51520" y="116633"/>
            <a:ext cx="7772400" cy="100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mtClean="0">
                <a:latin typeface="Trebuchet MS" pitchFamily="34" charset="0"/>
              </a:rPr>
              <a:t>   Features of TOMSCUBE</a:t>
            </a:r>
            <a:endParaRPr lang="en-GB" dirty="0">
              <a:latin typeface="Trebuchet MS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67544" y="1916832"/>
            <a:ext cx="6400800" cy="47525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endParaRPr lang="en-GB" sz="20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 marL="0" indent="0">
              <a:buNone/>
            </a:pPr>
            <a:r>
              <a:rPr lang="en-GB" sz="2000" dirty="0" smtClean="0">
                <a:solidFill>
                  <a:schemeClr val="tx1"/>
                </a:solidFill>
                <a:latin typeface="Trebuchet MS" pitchFamily="34" charset="0"/>
              </a:rPr>
              <a:t> 1. HR </a:t>
            </a:r>
            <a:r>
              <a:rPr lang="en-GB" sz="2000" dirty="0">
                <a:solidFill>
                  <a:schemeClr val="tx1"/>
                </a:solidFill>
                <a:latin typeface="Trebuchet MS" pitchFamily="34" charset="0"/>
              </a:rPr>
              <a:t>And ADMIN module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  <a:latin typeface="Trebuchet MS" pitchFamily="34" charset="0"/>
              </a:rPr>
              <a:t>Payroll processing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  <a:latin typeface="Trebuchet MS" pitchFamily="34" charset="0"/>
              </a:rPr>
              <a:t>Personnel records </a:t>
            </a:r>
            <a:r>
              <a:rPr lang="en-GB" sz="2000" dirty="0" smtClean="0">
                <a:solidFill>
                  <a:schemeClr val="tx1"/>
                </a:solidFill>
                <a:latin typeface="Trebuchet MS" pitchFamily="34" charset="0"/>
              </a:rPr>
              <a:t>management</a:t>
            </a:r>
          </a:p>
          <a:p>
            <a:pPr marL="155257" indent="0">
              <a:buNone/>
            </a:pPr>
            <a:r>
              <a:rPr lang="en-GB" sz="2000" dirty="0" smtClean="0">
                <a:solidFill>
                  <a:schemeClr val="tx1"/>
                </a:solidFill>
                <a:latin typeface="Trebuchet MS" pitchFamily="34" charset="0"/>
              </a:rPr>
              <a:t>2. Document </a:t>
            </a:r>
            <a:r>
              <a:rPr lang="en-GB" sz="2000" dirty="0">
                <a:solidFill>
                  <a:schemeClr val="tx1"/>
                </a:solidFill>
                <a:latin typeface="Trebuchet MS" pitchFamily="34" charset="0"/>
              </a:rPr>
              <a:t>&amp; File Manager </a:t>
            </a:r>
            <a:endParaRPr lang="en-GB" sz="20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 marL="155257" indent="0">
              <a:buNone/>
            </a:pPr>
            <a:r>
              <a:rPr lang="en-GB" sz="2000" dirty="0" smtClean="0">
                <a:solidFill>
                  <a:schemeClr val="tx1"/>
                </a:solidFill>
                <a:latin typeface="Trebuchet MS" pitchFamily="34" charset="0"/>
              </a:rPr>
              <a:t>3. Expense Manager </a:t>
            </a:r>
          </a:p>
          <a:p>
            <a:pPr marL="155257" indent="0">
              <a:buNone/>
            </a:pPr>
            <a:r>
              <a:rPr lang="en-GB" sz="2000" dirty="0">
                <a:solidFill>
                  <a:schemeClr val="tx1"/>
                </a:solidFill>
                <a:latin typeface="Trebuchet MS" pitchFamily="34" charset="0"/>
              </a:rPr>
              <a:t>4</a:t>
            </a:r>
            <a:r>
              <a:rPr lang="en-GB" sz="2000" dirty="0" smtClean="0">
                <a:solidFill>
                  <a:schemeClr val="tx1"/>
                </a:solidFill>
                <a:latin typeface="Trebuchet MS" pitchFamily="34" charset="0"/>
              </a:rPr>
              <a:t>. </a:t>
            </a:r>
            <a:r>
              <a:rPr lang="en-GB" sz="2000" dirty="0">
                <a:solidFill>
                  <a:schemeClr val="tx1"/>
                </a:solidFill>
                <a:latin typeface="Trebuchet MS" pitchFamily="34" charset="0"/>
              </a:rPr>
              <a:t>Equipment </a:t>
            </a:r>
            <a:r>
              <a:rPr lang="en-GB" sz="2000" dirty="0" smtClean="0">
                <a:solidFill>
                  <a:schemeClr val="tx1"/>
                </a:solidFill>
                <a:latin typeface="Trebuchet MS" pitchFamily="34" charset="0"/>
              </a:rPr>
              <a:t>Manager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chemeClr val="tx1"/>
                </a:solidFill>
                <a:latin typeface="Trebuchet MS" pitchFamily="34" charset="0"/>
              </a:rPr>
              <a:t>  5. </a:t>
            </a:r>
            <a:r>
              <a:rPr lang="en-GB" sz="2000" dirty="0">
                <a:solidFill>
                  <a:schemeClr val="tx1"/>
                </a:solidFill>
                <a:latin typeface="Trebuchet MS" pitchFamily="34" charset="0"/>
              </a:rPr>
              <a:t>Task </a:t>
            </a:r>
            <a:r>
              <a:rPr lang="en-GB" sz="2000" dirty="0" smtClean="0">
                <a:solidFill>
                  <a:schemeClr val="tx1"/>
                </a:solidFill>
                <a:latin typeface="Trebuchet MS" pitchFamily="34" charset="0"/>
              </a:rPr>
              <a:t>Management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Trebuchet MS" pitchFamily="34" charset="0"/>
              </a:rPr>
              <a:t>  User-performance </a:t>
            </a:r>
            <a:r>
              <a:rPr lang="en-GB" sz="2000" dirty="0">
                <a:solidFill>
                  <a:schemeClr val="tx1"/>
                </a:solidFill>
                <a:latin typeface="Trebuchet MS" pitchFamily="34" charset="0"/>
              </a:rPr>
              <a:t>&amp; KPI </a:t>
            </a:r>
            <a:r>
              <a:rPr lang="en-GB" sz="2000" dirty="0" smtClean="0">
                <a:solidFill>
                  <a:schemeClr val="tx1"/>
                </a:solidFill>
                <a:latin typeface="Trebuchet MS" pitchFamily="34" charset="0"/>
              </a:rPr>
              <a:t>Report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chemeClr val="tx1"/>
                </a:solidFill>
                <a:latin typeface="Trebuchet MS" pitchFamily="34" charset="0"/>
              </a:rPr>
              <a:t>  6.  Marketing Module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Trebuchet MS" pitchFamily="34" charset="0"/>
              </a:rPr>
              <a:t>Customer/Clients Relations Manager</a:t>
            </a:r>
          </a:p>
          <a:p>
            <a:r>
              <a:rPr lang="en-GB" sz="2000" dirty="0" smtClean="0">
                <a:solidFill>
                  <a:schemeClr val="tx1"/>
                </a:solidFill>
                <a:latin typeface="Trebuchet MS" pitchFamily="34" charset="0"/>
              </a:rPr>
              <a:t>Activity reminder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chemeClr val="tx1"/>
                </a:solidFill>
                <a:latin typeface="Trebuchet MS" pitchFamily="34" charset="0"/>
              </a:rPr>
              <a:t>  7. Dashboard: Executive, Staff and Projects </a:t>
            </a:r>
            <a:endParaRPr lang="en-GB" sz="2000" dirty="0">
              <a:solidFill>
                <a:schemeClr val="tx1"/>
              </a:solidFill>
              <a:latin typeface="Trebuchet MS" pitchFamily="34" charset="0"/>
            </a:endParaRPr>
          </a:p>
          <a:p>
            <a:pPr marL="800100" lvl="1" indent="-342900"/>
            <a:endParaRPr lang="en-GB" sz="2000" dirty="0">
              <a:solidFill>
                <a:schemeClr val="tx1"/>
              </a:solidFill>
              <a:latin typeface="Trebuchet MS" pitchFamily="34" charset="0"/>
            </a:endParaRPr>
          </a:p>
          <a:p>
            <a:pPr marL="155257" indent="0">
              <a:buNone/>
            </a:pPr>
            <a:endParaRPr lang="en-GB" sz="20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 marL="0" indent="0">
              <a:buNone/>
            </a:pPr>
            <a:endParaRPr lang="en-GB" sz="20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endParaRPr lang="en-GB" sz="2000" dirty="0" smtClean="0">
              <a:solidFill>
                <a:schemeClr val="tx1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10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107504" y="2420888"/>
            <a:ext cx="8784976" cy="3711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1"/>
                </a:solidFill>
                <a:latin typeface="Trebuchet MS" pitchFamily="34" charset="0"/>
              </a:rPr>
              <a:t>Shows you </a:t>
            </a:r>
            <a:r>
              <a:rPr lang="en-GB" dirty="0">
                <a:solidFill>
                  <a:schemeClr val="tx1"/>
                </a:solidFill>
                <a:latin typeface="Trebuchet MS" pitchFamily="34" charset="0"/>
              </a:rPr>
              <a:t>c</a:t>
            </a:r>
            <a:r>
              <a:rPr lang="en-GB" dirty="0" smtClean="0">
                <a:solidFill>
                  <a:schemeClr val="tx1"/>
                </a:solidFill>
                <a:latin typeface="Trebuchet MS" pitchFamily="34" charset="0"/>
              </a:rPr>
              <a:t>ost saving opportunities via trends analysis on dashboard. </a:t>
            </a:r>
          </a:p>
          <a:p>
            <a:r>
              <a:rPr lang="en-GB" dirty="0" smtClean="0">
                <a:solidFill>
                  <a:schemeClr val="tx1"/>
                </a:solidFill>
                <a:latin typeface="Trebuchet MS" pitchFamily="34" charset="0"/>
              </a:rPr>
              <a:t>Reduces tons of paperwork when your staff and managers digitally assign their workload on the task manager.</a:t>
            </a:r>
          </a:p>
          <a:p>
            <a:r>
              <a:rPr lang="en-GB" dirty="0" smtClean="0">
                <a:solidFill>
                  <a:schemeClr val="tx1"/>
                </a:solidFill>
                <a:latin typeface="Trebuchet MS" pitchFamily="34" charset="0"/>
              </a:rPr>
              <a:t>Eliminates human errors by handling your expense reports with the expense manager.</a:t>
            </a:r>
          </a:p>
          <a:p>
            <a:r>
              <a:rPr lang="en-GB" dirty="0" smtClean="0">
                <a:solidFill>
                  <a:schemeClr val="tx1"/>
                </a:solidFill>
                <a:latin typeface="Trebuchet MS" pitchFamily="34" charset="0"/>
              </a:rPr>
              <a:t>Manages and tracks the status of your assets with the asset diary.</a:t>
            </a:r>
          </a:p>
          <a:p>
            <a:endParaRPr lang="en-GB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GB" dirty="0" smtClean="0"/>
              <a:t>Benefits of Tomscube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86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92896"/>
            <a:ext cx="8424936" cy="4176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Trebuchet MS" pitchFamily="34" charset="0"/>
              </a:rPr>
              <a:t>The HR and Admin tools help the Human resource personnel to:</a:t>
            </a:r>
          </a:p>
          <a:p>
            <a:r>
              <a:rPr lang="en-GB" dirty="0" smtClean="0">
                <a:solidFill>
                  <a:schemeClr val="tx1"/>
                </a:solidFill>
                <a:latin typeface="Trebuchet MS" pitchFamily="34" charset="0"/>
              </a:rPr>
              <a:t>Manage staff records and files with the electronic document library and files manager</a:t>
            </a:r>
          </a:p>
          <a:p>
            <a:r>
              <a:rPr lang="en-GB" dirty="0" smtClean="0">
                <a:solidFill>
                  <a:schemeClr val="tx1"/>
                </a:solidFill>
                <a:latin typeface="Trebuchet MS" pitchFamily="34" charset="0"/>
              </a:rPr>
              <a:t>Digital attendance register alerts managers on attendance for the day.</a:t>
            </a:r>
          </a:p>
          <a:p>
            <a:r>
              <a:rPr lang="en-GB" dirty="0" smtClean="0">
                <a:solidFill>
                  <a:schemeClr val="tx1"/>
                </a:solidFill>
                <a:latin typeface="Trebuchet MS" pitchFamily="34" charset="0"/>
              </a:rPr>
              <a:t>Process payrolls, staff leave and loans in minutes</a:t>
            </a:r>
          </a:p>
          <a:p>
            <a:r>
              <a:rPr lang="en-GB" dirty="0" smtClean="0">
                <a:solidFill>
                  <a:schemeClr val="tx1"/>
                </a:solidFill>
                <a:latin typeface="Trebuchet MS" pitchFamily="34" charset="0"/>
              </a:rPr>
              <a:t>Organize and prepare recruitment profiles of job candidates before interviews</a:t>
            </a:r>
          </a:p>
          <a:p>
            <a:endParaRPr lang="en-GB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HR and Admin Tools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720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553" y="2675467"/>
            <a:ext cx="7740848" cy="345069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Trebuchet MS" pitchFamily="34" charset="0"/>
              </a:rPr>
              <a:t>Tomscube has a paperless Document Management System that: </a:t>
            </a:r>
          </a:p>
          <a:p>
            <a:r>
              <a:rPr lang="en-US" dirty="0" smtClean="0">
                <a:solidFill>
                  <a:schemeClr val="tx1"/>
                </a:solidFill>
                <a:latin typeface="Trebuchet MS" pitchFamily="34" charset="0"/>
              </a:rPr>
              <a:t>Stores the digital </a:t>
            </a:r>
            <a:r>
              <a:rPr lang="en-US" dirty="0">
                <a:solidFill>
                  <a:schemeClr val="tx1"/>
                </a:solidFill>
                <a:latin typeface="Trebuchet MS" pitchFamily="34" charset="0"/>
              </a:rPr>
              <a:t>content of </a:t>
            </a:r>
            <a:r>
              <a:rPr lang="en-US" dirty="0" smtClean="0">
                <a:solidFill>
                  <a:schemeClr val="tx1"/>
                </a:solidFill>
                <a:latin typeface="Trebuchet MS" pitchFamily="34" charset="0"/>
              </a:rPr>
              <a:t>all your company’s documents and files types</a:t>
            </a:r>
          </a:p>
          <a:p>
            <a:r>
              <a:rPr lang="en-US" dirty="0" smtClean="0">
                <a:solidFill>
                  <a:schemeClr val="tx1"/>
                </a:solidFill>
                <a:latin typeface="Trebuchet MS" pitchFamily="34" charset="0"/>
              </a:rPr>
              <a:t>Provides a Search </a:t>
            </a:r>
            <a:r>
              <a:rPr lang="en-US" dirty="0">
                <a:solidFill>
                  <a:schemeClr val="tx1"/>
                </a:solidFill>
                <a:latin typeface="Trebuchet MS" pitchFamily="34" charset="0"/>
              </a:rPr>
              <a:t>field to easily track and locate </a:t>
            </a:r>
            <a:r>
              <a:rPr lang="en-US" dirty="0" smtClean="0">
                <a:solidFill>
                  <a:schemeClr val="tx1"/>
                </a:solidFill>
                <a:latin typeface="Trebuchet MS" pitchFamily="34" charset="0"/>
              </a:rPr>
              <a:t>files using keywords and categories</a:t>
            </a:r>
          </a:p>
          <a:p>
            <a:r>
              <a:rPr lang="en-GB" dirty="0" smtClean="0">
                <a:solidFill>
                  <a:schemeClr val="tx1"/>
                </a:solidFill>
                <a:latin typeface="Trebuchet MS" pitchFamily="34" charset="0"/>
              </a:rPr>
              <a:t>Security </a:t>
            </a:r>
            <a:r>
              <a:rPr lang="en-GB" dirty="0">
                <a:solidFill>
                  <a:schemeClr val="tx1"/>
                </a:solidFill>
                <a:latin typeface="Trebuchet MS" pitchFamily="34" charset="0"/>
              </a:rPr>
              <a:t>and access </a:t>
            </a:r>
            <a:r>
              <a:rPr lang="en-GB" dirty="0" smtClean="0">
                <a:solidFill>
                  <a:schemeClr val="tx1"/>
                </a:solidFill>
                <a:latin typeface="Trebuchet MS" pitchFamily="34" charset="0"/>
              </a:rPr>
              <a:t>control over organization’s documents.</a:t>
            </a:r>
            <a:endParaRPr lang="en-GB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Document/File Manager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98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 smtClean="0">
                <a:solidFill>
                  <a:schemeClr val="tx1"/>
                </a:solidFill>
                <a:latin typeface="Trebuchet MS" pitchFamily="34" charset="0"/>
              </a:rPr>
              <a:t>Inventory to Track </a:t>
            </a:r>
            <a:r>
              <a:rPr lang="en-GB" dirty="0">
                <a:solidFill>
                  <a:schemeClr val="tx1"/>
                </a:solidFill>
                <a:latin typeface="Trebuchet MS" pitchFamily="34" charset="0"/>
              </a:rPr>
              <a:t>equipment </a:t>
            </a:r>
            <a:r>
              <a:rPr lang="en-GB" dirty="0" smtClean="0">
                <a:solidFill>
                  <a:schemeClr val="tx1"/>
                </a:solidFill>
                <a:latin typeface="Trebuchet MS" pitchFamily="34" charset="0"/>
              </a:rPr>
              <a:t>location.</a:t>
            </a:r>
          </a:p>
          <a:p>
            <a:pPr lvl="0"/>
            <a:r>
              <a:rPr lang="en-GB" dirty="0" smtClean="0">
                <a:solidFill>
                  <a:schemeClr val="tx1"/>
                </a:solidFill>
                <a:latin typeface="Trebuchet MS" pitchFamily="34" charset="0"/>
              </a:rPr>
              <a:t>Maintenance log with reports on repairs and equipment status via email. </a:t>
            </a:r>
          </a:p>
          <a:p>
            <a:pPr lvl="0"/>
            <a:r>
              <a:rPr lang="en-GB" dirty="0" smtClean="0">
                <a:solidFill>
                  <a:schemeClr val="tx1"/>
                </a:solidFill>
                <a:latin typeface="Trebuchet MS" pitchFamily="34" charset="0"/>
              </a:rPr>
              <a:t>History statistics on equipment</a:t>
            </a:r>
          </a:p>
          <a:p>
            <a:pPr lvl="0"/>
            <a:r>
              <a:rPr lang="en-GB" dirty="0" smtClean="0">
                <a:solidFill>
                  <a:schemeClr val="tx1"/>
                </a:solidFill>
                <a:latin typeface="Trebuchet MS" pitchFamily="34" charset="0"/>
              </a:rPr>
              <a:t>Updates on work orders received on equipment.</a:t>
            </a:r>
          </a:p>
          <a:p>
            <a:pPr lvl="0"/>
            <a:endParaRPr lang="en-GB" dirty="0" smtClean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Equipment Manager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168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675467"/>
            <a:ext cx="8712967" cy="3450696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Trebuchet MS" pitchFamily="34" charset="0"/>
              </a:rPr>
              <a:t>The dashboard allows your executives and staff to access reports and trends pertaining to their key areas of interests and concerns. </a:t>
            </a:r>
          </a:p>
          <a:p>
            <a:r>
              <a:rPr lang="en-GB" dirty="0" smtClean="0">
                <a:solidFill>
                  <a:schemeClr val="tx1"/>
                </a:solidFill>
                <a:latin typeface="Trebuchet MS" pitchFamily="34" charset="0"/>
              </a:rPr>
              <a:t>CEOs, CFOs, Project Managers, etc. can see company situations that affect their departments and respond accordingly.</a:t>
            </a:r>
            <a:endParaRPr lang="en-US" dirty="0" smtClean="0">
              <a:solidFill>
                <a:schemeClr val="tx1"/>
              </a:solidFill>
              <a:latin typeface="Trebuchet MS" pitchFamily="34" charset="0"/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Dashboard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181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988840"/>
            <a:ext cx="8280920" cy="4248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 smtClean="0">
                <a:solidFill>
                  <a:schemeClr val="tx1"/>
                </a:solidFill>
                <a:latin typeface="Trebuchet MS" pitchFamily="34" charset="0"/>
              </a:rPr>
              <a:t>The executive dashboard displays your company’s performance data from different departments on colorful analytical charts for executives and managers to interpret and make quick decisions.</a:t>
            </a:r>
          </a:p>
          <a:p>
            <a:pPr marL="0" indent="0" algn="just">
              <a:buNone/>
            </a:pPr>
            <a:endParaRPr lang="en-US" sz="28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 marL="0" indent="0" algn="just">
              <a:buNone/>
            </a:pPr>
            <a:r>
              <a:rPr lang="en-GB" sz="2800" dirty="0" smtClean="0">
                <a:solidFill>
                  <a:schemeClr val="tx1"/>
                </a:solidFill>
                <a:latin typeface="Trebuchet MS" pitchFamily="34" charset="0"/>
              </a:rPr>
              <a:t>The executive dashboard gives CEOs and other Senior executives a </a:t>
            </a:r>
            <a:r>
              <a:rPr lang="en-GB" sz="2800" dirty="0">
                <a:solidFill>
                  <a:schemeClr val="tx1"/>
                </a:solidFill>
                <a:latin typeface="Trebuchet MS" pitchFamily="34" charset="0"/>
              </a:rPr>
              <a:t>bird </a:t>
            </a:r>
            <a:r>
              <a:rPr lang="en-GB" sz="2800" dirty="0" smtClean="0">
                <a:solidFill>
                  <a:schemeClr val="tx1"/>
                </a:solidFill>
                <a:latin typeface="Trebuchet MS" pitchFamily="34" charset="0"/>
              </a:rPr>
              <a:t>view </a:t>
            </a:r>
            <a:r>
              <a:rPr lang="en-GB" sz="2800" dirty="0">
                <a:solidFill>
                  <a:schemeClr val="tx1"/>
                </a:solidFill>
                <a:latin typeface="Trebuchet MS" pitchFamily="34" charset="0"/>
              </a:rPr>
              <a:t>of all the company’s </a:t>
            </a:r>
            <a:r>
              <a:rPr lang="en-GB" sz="2800" dirty="0" smtClean="0">
                <a:solidFill>
                  <a:schemeClr val="tx1"/>
                </a:solidFill>
                <a:latin typeface="Trebuchet MS" pitchFamily="34" charset="0"/>
              </a:rPr>
              <a:t>activities.</a:t>
            </a:r>
            <a:endParaRPr lang="en-US" sz="28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 marL="0" indent="0" algn="just">
              <a:buNone/>
            </a:pPr>
            <a:endParaRPr lang="en-US" sz="2800" dirty="0" smtClean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Executive Dashboard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837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587</TotalTime>
  <Words>591</Words>
  <Application>Microsoft Office PowerPoint</Application>
  <PresentationFormat>On-screen Show (4:3)</PresentationFormat>
  <Paragraphs>74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Candara</vt:lpstr>
      <vt:lpstr>Gill Sans Light</vt:lpstr>
      <vt:lpstr>Symbol</vt:lpstr>
      <vt:lpstr>Times New Roman</vt:lpstr>
      <vt:lpstr>Trebuchet MS</vt:lpstr>
      <vt:lpstr>Office Theme</vt:lpstr>
      <vt:lpstr>Waveform</vt:lpstr>
      <vt:lpstr>Business Management Software Solution for Small &amp; Big Enterprises </vt:lpstr>
      <vt:lpstr>DO EVERYTHING WITH TOMSCUBE</vt:lpstr>
      <vt:lpstr>PowerPoint Presentation</vt:lpstr>
      <vt:lpstr>Benefits of Tomscube</vt:lpstr>
      <vt:lpstr>HR and Admin Tools</vt:lpstr>
      <vt:lpstr>Document/File Manager</vt:lpstr>
      <vt:lpstr>Equipment Manager</vt:lpstr>
      <vt:lpstr>Dashboard</vt:lpstr>
      <vt:lpstr>Executive Dashboard</vt:lpstr>
      <vt:lpstr>Project Dashboard</vt:lpstr>
      <vt:lpstr>The Expense Manager</vt:lpstr>
      <vt:lpstr>Task Management Module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Features of TOMSCUBE</dc:title>
  <dc:creator>Dorothy Ubuara</dc:creator>
  <cp:lastModifiedBy>Windows User</cp:lastModifiedBy>
  <cp:revision>35</cp:revision>
  <dcterms:created xsi:type="dcterms:W3CDTF">2018-05-28T08:38:07Z</dcterms:created>
  <dcterms:modified xsi:type="dcterms:W3CDTF">2019-10-14T19:29:21Z</dcterms:modified>
</cp:coreProperties>
</file>