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9" r:id="rId2"/>
    <p:sldId id="280" r:id="rId3"/>
    <p:sldId id="281" r:id="rId4"/>
    <p:sldId id="285" r:id="rId5"/>
    <p:sldId id="282" r:id="rId6"/>
    <p:sldId id="291" r:id="rId7"/>
    <p:sldId id="283" r:id="rId8"/>
    <p:sldId id="284" r:id="rId9"/>
    <p:sldId id="286" r:id="rId10"/>
    <p:sldId id="287" r:id="rId11"/>
    <p:sldId id="288" r:id="rId12"/>
    <p:sldId id="289" r:id="rId13"/>
    <p:sldId id="290" r:id="rId14"/>
    <p:sldId id="294" r:id="rId15"/>
    <p:sldId id="295" r:id="rId16"/>
    <p:sldId id="296" r:id="rId17"/>
    <p:sldId id="297" r:id="rId18"/>
    <p:sldId id="292" r:id="rId19"/>
    <p:sldId id="300" r:id="rId20"/>
    <p:sldId id="293"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3C59BC-9B8A-4602-A020-EFCFDAEFCAE6}" v="91" dt="2023-11-05T11:37:57.90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AADA8D-14AB-9835-868D-639EF035299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CBC502F-E130-8760-CA82-DAB1D8D9F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EC8578-7295-E283-880E-CB44F001C4A5}"/>
              </a:ext>
            </a:extLst>
          </p:cNvPr>
          <p:cNvSpPr>
            <a:spLocks noGrp="1"/>
          </p:cNvSpPr>
          <p:nvPr>
            <p:ph type="dt" sz="half" idx="10"/>
          </p:nvPr>
        </p:nvSpPr>
        <p:spPr/>
        <p:txBody>
          <a:bodyPr/>
          <a:lstStyle/>
          <a:p>
            <a:fld id="{BC211363-0C28-4A26-9CDD-4BBFF5E85833}"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E4F938FB-45BB-4E27-CF24-89E1B48719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765975-F358-2014-8915-2FDABE8468D1}"/>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7190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E07D6-CC57-D1E7-FC21-6410BD546EA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D55F5E6-D96A-FCC3-6163-A54D57B4F6D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913D09-91E4-EEC1-630F-2AE05CAE95FE}"/>
              </a:ext>
            </a:extLst>
          </p:cNvPr>
          <p:cNvSpPr>
            <a:spLocks noGrp="1"/>
          </p:cNvSpPr>
          <p:nvPr>
            <p:ph type="dt" sz="half" idx="10"/>
          </p:nvPr>
        </p:nvSpPr>
        <p:spPr/>
        <p:txBody>
          <a:bodyPr/>
          <a:lstStyle/>
          <a:p>
            <a:fld id="{BC211363-0C28-4A26-9CDD-4BBFF5E85833}"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FC0517AB-8869-1C05-2012-1CD70BBAB02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4F6C9B-058D-4136-1E6B-0BB376D6DE7E}"/>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52252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24C4592-F256-2CDB-F02E-0D601B2982B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E38E4C2-3774-05CD-0AC9-F115963CF2C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8CB893-4C0D-7540-BB4D-BC24C958A9F2}"/>
              </a:ext>
            </a:extLst>
          </p:cNvPr>
          <p:cNvSpPr>
            <a:spLocks noGrp="1"/>
          </p:cNvSpPr>
          <p:nvPr>
            <p:ph type="dt" sz="half" idx="10"/>
          </p:nvPr>
        </p:nvSpPr>
        <p:spPr/>
        <p:txBody>
          <a:bodyPr/>
          <a:lstStyle/>
          <a:p>
            <a:fld id="{BC211363-0C28-4A26-9CDD-4BBFF5E85833}"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E4B279C0-8779-103C-EAB2-F47074476A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6BF7DA-2A20-CE61-6FB8-0FDA2549496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34996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7D55B-837B-D1CD-29F8-D54118BA442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6DBE9B-184A-2B4E-C3E3-94008374B64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698F49-298F-C775-DCC4-75B4E6C9313A}"/>
              </a:ext>
            </a:extLst>
          </p:cNvPr>
          <p:cNvSpPr>
            <a:spLocks noGrp="1"/>
          </p:cNvSpPr>
          <p:nvPr>
            <p:ph type="dt" sz="half" idx="10"/>
          </p:nvPr>
        </p:nvSpPr>
        <p:spPr/>
        <p:txBody>
          <a:bodyPr/>
          <a:lstStyle/>
          <a:p>
            <a:fld id="{BC211363-0C28-4A26-9CDD-4BBFF5E85833}"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2C0A294A-DAC8-79CC-9217-E7820C29F0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BF6BE8-3CA3-202A-218B-5EE8B4215552}"/>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154244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F3D455-E4AE-BC99-BAD5-6F11814BF7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ECE01A-5023-3E65-02FB-31307A5571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C86109-D6C3-5858-8FCF-3A4DEE665F06}"/>
              </a:ext>
            </a:extLst>
          </p:cNvPr>
          <p:cNvSpPr>
            <a:spLocks noGrp="1"/>
          </p:cNvSpPr>
          <p:nvPr>
            <p:ph type="dt" sz="half" idx="10"/>
          </p:nvPr>
        </p:nvSpPr>
        <p:spPr/>
        <p:txBody>
          <a:bodyPr/>
          <a:lstStyle/>
          <a:p>
            <a:fld id="{BC211363-0C28-4A26-9CDD-4BBFF5E85833}"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B82518C3-6E1B-DFC7-7A27-D1D5431060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A5CD07-F133-34F8-6002-D78EF021E69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98675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E7DFAA-DC0D-F78B-7A13-D0628C4AEE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EE3C33-C1E1-B450-ED9E-05B438E0C8D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3DA7767-280C-D918-38FA-40678165B13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4A38DA1-AED4-5813-1CF0-20E0C246D1B4}"/>
              </a:ext>
            </a:extLst>
          </p:cNvPr>
          <p:cNvSpPr>
            <a:spLocks noGrp="1"/>
          </p:cNvSpPr>
          <p:nvPr>
            <p:ph type="dt" sz="half" idx="10"/>
          </p:nvPr>
        </p:nvSpPr>
        <p:spPr/>
        <p:txBody>
          <a:bodyPr/>
          <a:lstStyle/>
          <a:p>
            <a:fld id="{BC211363-0C28-4A26-9CDD-4BBFF5E85833}" type="datetimeFigureOut">
              <a:rPr kumimoji="1" lang="ja-JP" altLang="en-US" smtClean="0"/>
              <a:t>2023/10/30</a:t>
            </a:fld>
            <a:endParaRPr kumimoji="1" lang="ja-JP" altLang="en-US"/>
          </a:p>
        </p:txBody>
      </p:sp>
      <p:sp>
        <p:nvSpPr>
          <p:cNvPr id="6" name="フッター プレースホルダー 5">
            <a:extLst>
              <a:ext uri="{FF2B5EF4-FFF2-40B4-BE49-F238E27FC236}">
                <a16:creationId xmlns:a16="http://schemas.microsoft.com/office/drawing/2014/main" id="{7533EB71-3AF1-6FBE-E8FB-4F02C7CAB9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33588E-F9F9-E5B6-43DE-B6902AF6665B}"/>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42808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9BAF4-8EEB-56C9-1066-5CCAE8F9846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25E420-233F-80E5-D268-21DA8D0BFD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714843-482A-9B7E-B53B-7FFD0D533FC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AB61C85-7AA5-8A61-80A2-B5FEF0DC7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02241C-9F0C-D01E-92C9-4993684450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D2C3316-64A6-43AE-6A40-AAE1E4A90CFC}"/>
              </a:ext>
            </a:extLst>
          </p:cNvPr>
          <p:cNvSpPr>
            <a:spLocks noGrp="1"/>
          </p:cNvSpPr>
          <p:nvPr>
            <p:ph type="dt" sz="half" idx="10"/>
          </p:nvPr>
        </p:nvSpPr>
        <p:spPr/>
        <p:txBody>
          <a:bodyPr/>
          <a:lstStyle/>
          <a:p>
            <a:fld id="{BC211363-0C28-4A26-9CDD-4BBFF5E85833}" type="datetimeFigureOut">
              <a:rPr kumimoji="1" lang="ja-JP" altLang="en-US" smtClean="0"/>
              <a:t>2023/10/30</a:t>
            </a:fld>
            <a:endParaRPr kumimoji="1" lang="ja-JP" altLang="en-US"/>
          </a:p>
        </p:txBody>
      </p:sp>
      <p:sp>
        <p:nvSpPr>
          <p:cNvPr id="8" name="フッター プレースホルダー 7">
            <a:extLst>
              <a:ext uri="{FF2B5EF4-FFF2-40B4-BE49-F238E27FC236}">
                <a16:creationId xmlns:a16="http://schemas.microsoft.com/office/drawing/2014/main" id="{34710EE0-C61A-AFE0-828B-F88DF986781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75384CA-1710-0551-5047-748503450CA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80858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397A29-C27F-4483-A767-F372539162A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DB77FFF-774A-C527-9C1D-522D79757A91}"/>
              </a:ext>
            </a:extLst>
          </p:cNvPr>
          <p:cNvSpPr>
            <a:spLocks noGrp="1"/>
          </p:cNvSpPr>
          <p:nvPr>
            <p:ph type="dt" sz="half" idx="10"/>
          </p:nvPr>
        </p:nvSpPr>
        <p:spPr/>
        <p:txBody>
          <a:bodyPr/>
          <a:lstStyle/>
          <a:p>
            <a:fld id="{BC211363-0C28-4A26-9CDD-4BBFF5E85833}" type="datetimeFigureOut">
              <a:rPr kumimoji="1" lang="ja-JP" altLang="en-US" smtClean="0"/>
              <a:t>2023/10/30</a:t>
            </a:fld>
            <a:endParaRPr kumimoji="1" lang="ja-JP" altLang="en-US"/>
          </a:p>
        </p:txBody>
      </p:sp>
      <p:sp>
        <p:nvSpPr>
          <p:cNvPr id="4" name="フッター プレースホルダー 3">
            <a:extLst>
              <a:ext uri="{FF2B5EF4-FFF2-40B4-BE49-F238E27FC236}">
                <a16:creationId xmlns:a16="http://schemas.microsoft.com/office/drawing/2014/main" id="{55B4A822-509B-C253-3516-18BD08D30C4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2C3020F-96D5-DFE8-B65F-EB619D7289F0}"/>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1953737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D7DBA8-B091-CD72-0707-D4E14F9778AB}"/>
              </a:ext>
            </a:extLst>
          </p:cNvPr>
          <p:cNvSpPr>
            <a:spLocks noGrp="1"/>
          </p:cNvSpPr>
          <p:nvPr>
            <p:ph type="dt" sz="half" idx="10"/>
          </p:nvPr>
        </p:nvSpPr>
        <p:spPr/>
        <p:txBody>
          <a:bodyPr/>
          <a:lstStyle/>
          <a:p>
            <a:fld id="{BC211363-0C28-4A26-9CDD-4BBFF5E85833}" type="datetimeFigureOut">
              <a:rPr kumimoji="1" lang="ja-JP" altLang="en-US" smtClean="0"/>
              <a:t>2023/10/30</a:t>
            </a:fld>
            <a:endParaRPr kumimoji="1" lang="ja-JP" altLang="en-US"/>
          </a:p>
        </p:txBody>
      </p:sp>
      <p:sp>
        <p:nvSpPr>
          <p:cNvPr id="3" name="フッター プレースホルダー 2">
            <a:extLst>
              <a:ext uri="{FF2B5EF4-FFF2-40B4-BE49-F238E27FC236}">
                <a16:creationId xmlns:a16="http://schemas.microsoft.com/office/drawing/2014/main" id="{C6C8842F-B9AC-D3C0-4D1C-B36FFBCF83B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DD4068-F532-6549-761A-BCFFA66E0073}"/>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471709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9F05B-0289-2FDB-60B5-C059C269BD7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E8D952-3931-8933-AF73-5A97F0C12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3F333DF-B4F4-36F9-C946-BABCCDFB5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482D7B2-574F-1DB6-1A44-26EF59F38885}"/>
              </a:ext>
            </a:extLst>
          </p:cNvPr>
          <p:cNvSpPr>
            <a:spLocks noGrp="1"/>
          </p:cNvSpPr>
          <p:nvPr>
            <p:ph type="dt" sz="half" idx="10"/>
          </p:nvPr>
        </p:nvSpPr>
        <p:spPr/>
        <p:txBody>
          <a:bodyPr/>
          <a:lstStyle/>
          <a:p>
            <a:fld id="{BC211363-0C28-4A26-9CDD-4BBFF5E85833}" type="datetimeFigureOut">
              <a:rPr kumimoji="1" lang="ja-JP" altLang="en-US" smtClean="0"/>
              <a:t>2023/10/30</a:t>
            </a:fld>
            <a:endParaRPr kumimoji="1" lang="ja-JP" altLang="en-US"/>
          </a:p>
        </p:txBody>
      </p:sp>
      <p:sp>
        <p:nvSpPr>
          <p:cNvPr id="6" name="フッター プレースホルダー 5">
            <a:extLst>
              <a:ext uri="{FF2B5EF4-FFF2-40B4-BE49-F238E27FC236}">
                <a16:creationId xmlns:a16="http://schemas.microsoft.com/office/drawing/2014/main" id="{36A6705C-F4FC-9719-15D2-9F7649613E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2E6D06-3AE4-CF4B-E43B-C19BDC15CEA9}"/>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266706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7DDDE-4151-AF49-EB18-5D8B144119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8C3CD24-27AB-F787-4198-7F1CF8FB7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D918C34-9FB5-A332-C7A5-4D3B53C3D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B59DFA-8104-D4BC-CC71-2B6CAD9F720A}"/>
              </a:ext>
            </a:extLst>
          </p:cNvPr>
          <p:cNvSpPr>
            <a:spLocks noGrp="1"/>
          </p:cNvSpPr>
          <p:nvPr>
            <p:ph type="dt" sz="half" idx="10"/>
          </p:nvPr>
        </p:nvSpPr>
        <p:spPr/>
        <p:txBody>
          <a:bodyPr/>
          <a:lstStyle/>
          <a:p>
            <a:fld id="{BC211363-0C28-4A26-9CDD-4BBFF5E85833}" type="datetimeFigureOut">
              <a:rPr kumimoji="1" lang="ja-JP" altLang="en-US" smtClean="0"/>
              <a:t>2023/10/30</a:t>
            </a:fld>
            <a:endParaRPr kumimoji="1" lang="ja-JP" altLang="en-US"/>
          </a:p>
        </p:txBody>
      </p:sp>
      <p:sp>
        <p:nvSpPr>
          <p:cNvPr id="6" name="フッター プレースホルダー 5">
            <a:extLst>
              <a:ext uri="{FF2B5EF4-FFF2-40B4-BE49-F238E27FC236}">
                <a16:creationId xmlns:a16="http://schemas.microsoft.com/office/drawing/2014/main" id="{AD203DBD-575B-7A12-3F3A-E7AC27BC462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30BBD9-4F7F-5A91-33AC-B0C8997DA1B8}"/>
              </a:ext>
            </a:extLst>
          </p:cNvPr>
          <p:cNvSpPr>
            <a:spLocks noGrp="1"/>
          </p:cNvSpPr>
          <p:nvPr>
            <p:ph type="sldNum" sz="quarter" idx="12"/>
          </p:nvPr>
        </p:nvSpPr>
        <p:spPr/>
        <p:txBody>
          <a:body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73857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81B9799-9616-1A39-16D1-B3740F7B28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D737C7-2A60-09E1-FD15-96F8F03396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52B2FB-D862-1D2D-EC01-B52D2761D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11363-0C28-4A26-9CDD-4BBFF5E85833}" type="datetimeFigureOut">
              <a:rPr kumimoji="1" lang="ja-JP" altLang="en-US" smtClean="0"/>
              <a:t>2023/10/30</a:t>
            </a:fld>
            <a:endParaRPr kumimoji="1" lang="ja-JP" altLang="en-US"/>
          </a:p>
        </p:txBody>
      </p:sp>
      <p:sp>
        <p:nvSpPr>
          <p:cNvPr id="5" name="フッター プレースホルダー 4">
            <a:extLst>
              <a:ext uri="{FF2B5EF4-FFF2-40B4-BE49-F238E27FC236}">
                <a16:creationId xmlns:a16="http://schemas.microsoft.com/office/drawing/2014/main" id="{801C84EC-C57A-CB8D-D36D-E371CD5E9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B05F2C5-D42D-E839-76E6-65225A895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2AC20-8754-4390-976F-258EEDFBD479}" type="slidenum">
              <a:rPr kumimoji="1" lang="ja-JP" altLang="en-US" smtClean="0"/>
              <a:t>‹#›</a:t>
            </a:fld>
            <a:endParaRPr kumimoji="1" lang="ja-JP" altLang="en-US"/>
          </a:p>
        </p:txBody>
      </p:sp>
    </p:spTree>
    <p:extLst>
      <p:ext uri="{BB962C8B-B14F-4D97-AF65-F5344CB8AC3E}">
        <p14:creationId xmlns:p14="http://schemas.microsoft.com/office/powerpoint/2010/main" val="3632861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mlit.go.jp/common/001151588.pdf" TargetMode="External"/><Relationship Id="rId2" Type="http://schemas.openxmlformats.org/officeDocument/2006/relationships/hyperlink" Target="https://www.mlit.go.jp/jutakukentiku/house/jutakukentiku_house_tk3_000011.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city.sakaide.lg.jp/uploaded/attachment/14579.pdf"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9" name="Rectangle 105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FA12017-2030-E62E-AD98-9AC956A2B089}"/>
              </a:ext>
            </a:extLst>
          </p:cNvPr>
          <p:cNvSpPr>
            <a:spLocks noGrp="1"/>
          </p:cNvSpPr>
          <p:nvPr>
            <p:ph type="ctrTitle"/>
          </p:nvPr>
        </p:nvSpPr>
        <p:spPr>
          <a:xfrm>
            <a:off x="638882" y="639193"/>
            <a:ext cx="3571810" cy="3573516"/>
          </a:xfrm>
        </p:spPr>
        <p:txBody>
          <a:bodyPr>
            <a:normAutofit/>
          </a:bodyPr>
          <a:lstStyle/>
          <a:p>
            <a:pPr algn="l"/>
            <a:r>
              <a:rPr kumimoji="1" lang="ja-JP" altLang="en-US" sz="6600"/>
              <a:t>現在の空き家</a:t>
            </a:r>
          </a:p>
        </p:txBody>
      </p:sp>
      <p:sp>
        <p:nvSpPr>
          <p:cNvPr id="3" name="字幕 2">
            <a:extLst>
              <a:ext uri="{FF2B5EF4-FFF2-40B4-BE49-F238E27FC236}">
                <a16:creationId xmlns:a16="http://schemas.microsoft.com/office/drawing/2014/main" id="{C2B0C1DD-BA2A-4626-3D13-3FEA696E52BA}"/>
              </a:ext>
            </a:extLst>
          </p:cNvPr>
          <p:cNvSpPr>
            <a:spLocks noGrp="1"/>
          </p:cNvSpPr>
          <p:nvPr>
            <p:ph type="subTitle" idx="1"/>
          </p:nvPr>
        </p:nvSpPr>
        <p:spPr>
          <a:xfrm>
            <a:off x="638882" y="4631161"/>
            <a:ext cx="3571810" cy="1559327"/>
          </a:xfrm>
        </p:spPr>
        <p:txBody>
          <a:bodyPr>
            <a:normAutofit/>
          </a:bodyPr>
          <a:lstStyle/>
          <a:p>
            <a:pPr algn="l"/>
            <a:r>
              <a:rPr kumimoji="1" lang="ja-JP" altLang="en-US"/>
              <a:t>参照：</a:t>
            </a:r>
            <a:r>
              <a:rPr kumimoji="1" lang="en-US" altLang="ja-JP"/>
              <a:t>https://www.mlit.go.jp/policy/shingikai/content/001518774.pdf</a:t>
            </a:r>
            <a:endParaRPr kumimoji="1" lang="ja-JP" altLang="en-US"/>
          </a:p>
        </p:txBody>
      </p:sp>
      <p:sp>
        <p:nvSpPr>
          <p:cNvPr id="107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図 4">
            <a:extLst>
              <a:ext uri="{FF2B5EF4-FFF2-40B4-BE49-F238E27FC236}">
                <a16:creationId xmlns:a16="http://schemas.microsoft.com/office/drawing/2014/main" id="{ED49F02C-8152-9994-7BD0-88E27268404B}"/>
              </a:ext>
            </a:extLst>
          </p:cNvPr>
          <p:cNvPicPr>
            <a:picLocks noChangeAspect="1"/>
          </p:cNvPicPr>
          <p:nvPr/>
        </p:nvPicPr>
        <p:blipFill rotWithShape="1">
          <a:blip r:embed="rId2"/>
          <a:srcRect l="8549" t="11129" r="11834" b="6841"/>
          <a:stretch/>
        </p:blipFill>
        <p:spPr>
          <a:xfrm>
            <a:off x="4654296" y="934428"/>
            <a:ext cx="7214616" cy="4961711"/>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8276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2A03CE-9859-E419-43D3-53EAC3C35BAF}"/>
              </a:ext>
            </a:extLst>
          </p:cNvPr>
          <p:cNvSpPr>
            <a:spLocks noGrp="1"/>
          </p:cNvSpPr>
          <p:nvPr>
            <p:ph type="title"/>
          </p:nvPr>
        </p:nvSpPr>
        <p:spPr/>
        <p:txBody>
          <a:bodyPr/>
          <a:lstStyle/>
          <a:p>
            <a:pPr algn="ctr"/>
            <a:r>
              <a:rPr kumimoji="1" lang="ja-JP" altLang="en-US"/>
              <a:t>広報</a:t>
            </a:r>
          </a:p>
        </p:txBody>
      </p:sp>
      <p:sp>
        <p:nvSpPr>
          <p:cNvPr id="3" name="コンテンツ プレースホルダー 2">
            <a:extLst>
              <a:ext uri="{FF2B5EF4-FFF2-40B4-BE49-F238E27FC236}">
                <a16:creationId xmlns:a16="http://schemas.microsoft.com/office/drawing/2014/main" id="{09D0F8CC-7AA0-2186-9BC4-6DD499ED3624}"/>
              </a:ext>
            </a:extLst>
          </p:cNvPr>
          <p:cNvSpPr>
            <a:spLocks noGrp="1"/>
          </p:cNvSpPr>
          <p:nvPr>
            <p:ph idx="1"/>
          </p:nvPr>
        </p:nvSpPr>
        <p:spPr>
          <a:xfrm>
            <a:off x="584391" y="1395663"/>
            <a:ext cx="10769409" cy="4781300"/>
          </a:xfrm>
        </p:spPr>
        <p:txBody>
          <a:bodyPr>
            <a:normAutofit/>
          </a:bodyPr>
          <a:lstStyle/>
          <a:p>
            <a:pPr marL="0" indent="0">
              <a:buNone/>
            </a:pPr>
            <a:r>
              <a:rPr lang="en-US" altLang="ja-JP" sz="2400" b="1" i="0">
                <a:solidFill>
                  <a:srgbClr val="111111"/>
                </a:solidFill>
                <a:effectLst/>
                <a:latin typeface="Roboto" panose="020F0502020204030204" pitchFamily="2" charset="0"/>
              </a:rPr>
              <a:t>1</a:t>
            </a:r>
            <a:r>
              <a:rPr lang="ja-JP" altLang="en-US" sz="2400" b="1" i="0">
                <a:solidFill>
                  <a:srgbClr val="111111"/>
                </a:solidFill>
                <a:effectLst/>
                <a:latin typeface="Roboto" panose="020F0502020204030204" pitchFamily="2" charset="0"/>
              </a:rPr>
              <a:t>．媒体研究</a:t>
            </a:r>
            <a:endParaRPr lang="en-US" altLang="ja-JP" sz="2400" b="1" i="0">
              <a:solidFill>
                <a:srgbClr val="111111"/>
              </a:solidFill>
              <a:effectLst/>
              <a:latin typeface="Roboto" panose="020F0502020204030204" pitchFamily="2" charset="0"/>
            </a:endParaRPr>
          </a:p>
          <a:p>
            <a:pPr marL="0" indent="0">
              <a:buNone/>
            </a:pPr>
            <a:r>
              <a:rPr lang="en-US" altLang="ja-JP" sz="2400" b="1" i="0">
                <a:solidFill>
                  <a:srgbClr val="111111"/>
                </a:solidFill>
                <a:effectLst/>
                <a:latin typeface="Roboto" panose="020F0502020204030204" pitchFamily="2" charset="0"/>
              </a:rPr>
              <a:t>2</a:t>
            </a:r>
            <a:r>
              <a:rPr lang="ja-JP" altLang="en-US" sz="2400" b="1" i="0">
                <a:solidFill>
                  <a:srgbClr val="111111"/>
                </a:solidFill>
                <a:effectLst/>
                <a:latin typeface="Roboto" panose="020F0502020204030204" pitchFamily="2" charset="0"/>
              </a:rPr>
              <a:t>．同業他社や業界の研究 </a:t>
            </a:r>
            <a:endParaRPr lang="en-US" altLang="ja-JP" sz="2400" b="1" i="0">
              <a:solidFill>
                <a:srgbClr val="111111"/>
              </a:solidFill>
              <a:effectLst/>
              <a:latin typeface="Roboto" panose="020F0502020204030204" pitchFamily="2" charset="0"/>
            </a:endParaRPr>
          </a:p>
          <a:p>
            <a:pPr marL="0" indent="0">
              <a:buNone/>
            </a:pPr>
            <a:r>
              <a:rPr lang="en-US" altLang="ja-JP" sz="2400" b="1" i="0">
                <a:solidFill>
                  <a:srgbClr val="111111"/>
                </a:solidFill>
                <a:effectLst/>
                <a:latin typeface="Roboto" panose="020F0502020204030204" pitchFamily="2" charset="0"/>
              </a:rPr>
              <a:t>3</a:t>
            </a:r>
            <a:r>
              <a:rPr lang="ja-JP" altLang="en-US" sz="2400" b="1" i="0">
                <a:solidFill>
                  <a:srgbClr val="111111"/>
                </a:solidFill>
                <a:effectLst/>
                <a:latin typeface="Roboto" panose="020F0502020204030204" pitchFamily="2" charset="0"/>
              </a:rPr>
              <a:t>．プレスリリースやニュースレターの作成・配信 </a:t>
            </a:r>
            <a:endParaRPr lang="en-US" altLang="ja-JP" sz="2400" b="1" i="0">
              <a:solidFill>
                <a:srgbClr val="111111"/>
              </a:solidFill>
              <a:effectLst/>
              <a:latin typeface="Roboto" panose="020F0502020204030204" pitchFamily="2" charset="0"/>
            </a:endParaRPr>
          </a:p>
          <a:p>
            <a:pPr marL="0" indent="0">
              <a:buNone/>
            </a:pPr>
            <a:r>
              <a:rPr lang="en-US" altLang="ja-JP" sz="2400" b="1" i="0">
                <a:solidFill>
                  <a:srgbClr val="111111"/>
                </a:solidFill>
                <a:effectLst/>
                <a:latin typeface="Roboto" panose="020F0502020204030204" pitchFamily="2" charset="0"/>
              </a:rPr>
              <a:t>4</a:t>
            </a:r>
            <a:r>
              <a:rPr lang="ja-JP" altLang="en-US" sz="2400" b="1" i="0">
                <a:solidFill>
                  <a:srgbClr val="111111"/>
                </a:solidFill>
                <a:effectLst/>
                <a:latin typeface="Roboto" panose="020F0502020204030204" pitchFamily="2" charset="0"/>
              </a:rPr>
              <a:t>．記者発表会の開催 </a:t>
            </a:r>
            <a:endParaRPr lang="en-US" altLang="ja-JP" sz="2400" b="1" i="0">
              <a:solidFill>
                <a:srgbClr val="111111"/>
              </a:solidFill>
              <a:effectLst/>
              <a:latin typeface="Roboto" panose="020F0502020204030204" pitchFamily="2" charset="0"/>
            </a:endParaRPr>
          </a:p>
          <a:p>
            <a:pPr marL="0" indent="0">
              <a:buNone/>
            </a:pPr>
            <a:r>
              <a:rPr lang="en-US" altLang="ja-JP" sz="2400" b="1" i="0">
                <a:solidFill>
                  <a:srgbClr val="111111"/>
                </a:solidFill>
                <a:effectLst/>
                <a:latin typeface="Roboto" panose="020F0502020204030204" pitchFamily="2" charset="0"/>
              </a:rPr>
              <a:t>5. </a:t>
            </a:r>
            <a:r>
              <a:rPr lang="ja-JP" altLang="en-US" sz="2400" b="1" i="0">
                <a:solidFill>
                  <a:srgbClr val="111111"/>
                </a:solidFill>
                <a:effectLst/>
                <a:latin typeface="Roboto" panose="020F0502020204030204" pitchFamily="2" charset="0"/>
              </a:rPr>
              <a:t>記者クラブへの投げ込み</a:t>
            </a:r>
            <a:endParaRPr lang="en-US" altLang="ja-JP" sz="2400" b="1" i="0">
              <a:solidFill>
                <a:srgbClr val="111111"/>
              </a:solidFill>
              <a:effectLst/>
              <a:latin typeface="Roboto" panose="020F0502020204030204" pitchFamily="2" charset="0"/>
            </a:endParaRPr>
          </a:p>
          <a:p>
            <a:pPr marL="0" indent="0">
              <a:buNone/>
            </a:pPr>
            <a:r>
              <a:rPr lang="en-US" altLang="ja-JP" sz="2400" b="1" i="0">
                <a:solidFill>
                  <a:srgbClr val="111111"/>
                </a:solidFill>
                <a:effectLst/>
                <a:latin typeface="Roboto" panose="020F0502020204030204" pitchFamily="2" charset="0"/>
              </a:rPr>
              <a:t>6. </a:t>
            </a:r>
            <a:r>
              <a:rPr lang="ja-JP" altLang="en-US" sz="2400" b="1" i="0">
                <a:solidFill>
                  <a:srgbClr val="111111"/>
                </a:solidFill>
                <a:effectLst/>
                <a:latin typeface="Roboto" panose="020F0502020204030204" pitchFamily="2" charset="0"/>
              </a:rPr>
              <a:t>社内報の作成</a:t>
            </a:r>
            <a:endParaRPr lang="en-US" altLang="ja-JP" sz="2400" b="1" i="0">
              <a:solidFill>
                <a:srgbClr val="111111"/>
              </a:solidFill>
              <a:effectLst/>
              <a:latin typeface="Roboto" panose="020F0502020204030204" pitchFamily="2" charset="0"/>
            </a:endParaRPr>
          </a:p>
          <a:p>
            <a:pPr marL="0" indent="0">
              <a:buNone/>
            </a:pPr>
            <a:r>
              <a:rPr lang="en-US" altLang="ja-JP" sz="2400" b="1" i="0">
                <a:solidFill>
                  <a:srgbClr val="111111"/>
                </a:solidFill>
                <a:effectLst/>
                <a:latin typeface="Roboto" panose="020F0502020204030204" pitchFamily="2" charset="0"/>
              </a:rPr>
              <a:t>7</a:t>
            </a:r>
            <a:r>
              <a:rPr lang="ja-JP" altLang="en-US" sz="2400" b="1" i="0">
                <a:solidFill>
                  <a:srgbClr val="111111"/>
                </a:solidFill>
                <a:effectLst/>
                <a:latin typeface="Roboto" panose="020F0502020204030204" pitchFamily="2" charset="0"/>
              </a:rPr>
              <a:t>．コーポレートサイトの更新 </a:t>
            </a:r>
            <a:endParaRPr lang="en-US" altLang="ja-JP" sz="2400" b="1" i="0">
              <a:solidFill>
                <a:srgbClr val="111111"/>
              </a:solidFill>
              <a:effectLst/>
              <a:latin typeface="Roboto" panose="020F0502020204030204" pitchFamily="2" charset="0"/>
            </a:endParaRPr>
          </a:p>
          <a:p>
            <a:pPr marL="0" indent="0">
              <a:buNone/>
            </a:pPr>
            <a:r>
              <a:rPr lang="en-US" altLang="ja-JP" sz="2400" b="1" i="0">
                <a:solidFill>
                  <a:srgbClr val="111111"/>
                </a:solidFill>
                <a:effectLst/>
                <a:latin typeface="Roboto" panose="020F0502020204030204" pitchFamily="2" charset="0"/>
              </a:rPr>
              <a:t>8</a:t>
            </a:r>
            <a:r>
              <a:rPr lang="ja-JP" altLang="en-US" sz="2400" b="1" i="0">
                <a:solidFill>
                  <a:srgbClr val="111111"/>
                </a:solidFill>
                <a:effectLst/>
                <a:latin typeface="Roboto" panose="020F0502020204030204" pitchFamily="2" charset="0"/>
              </a:rPr>
              <a:t>．自社ブログ・</a:t>
            </a:r>
            <a:r>
              <a:rPr lang="en-US" altLang="ja-JP" sz="2400" b="1" i="0">
                <a:solidFill>
                  <a:srgbClr val="111111"/>
                </a:solidFill>
                <a:effectLst/>
                <a:latin typeface="Roboto" panose="020F0502020204030204" pitchFamily="2" charset="0"/>
              </a:rPr>
              <a:t>SNS</a:t>
            </a:r>
            <a:r>
              <a:rPr lang="ja-JP" altLang="en-US" sz="2400" b="1" i="0">
                <a:solidFill>
                  <a:srgbClr val="111111"/>
                </a:solidFill>
                <a:effectLst/>
                <a:latin typeface="Roboto" panose="020F0502020204030204" pitchFamily="2" charset="0"/>
              </a:rPr>
              <a:t>を通じた情報発信 </a:t>
            </a:r>
            <a:endParaRPr lang="en-US" altLang="ja-JP" sz="2400" b="1" i="0">
              <a:solidFill>
                <a:srgbClr val="111111"/>
              </a:solidFill>
              <a:effectLst/>
              <a:latin typeface="Roboto" panose="020F0502020204030204" pitchFamily="2" charset="0"/>
            </a:endParaRPr>
          </a:p>
          <a:p>
            <a:pPr marL="0" indent="0">
              <a:buNone/>
            </a:pPr>
            <a:r>
              <a:rPr lang="en-US" altLang="ja-JP" sz="2400" b="1" i="0">
                <a:solidFill>
                  <a:srgbClr val="111111"/>
                </a:solidFill>
                <a:effectLst/>
                <a:latin typeface="Roboto" panose="020F0502020204030204" pitchFamily="2" charset="0"/>
              </a:rPr>
              <a:t>9</a:t>
            </a:r>
            <a:r>
              <a:rPr lang="ja-JP" altLang="en-US" sz="2400" b="1" i="0">
                <a:solidFill>
                  <a:srgbClr val="111111"/>
                </a:solidFill>
                <a:effectLst/>
                <a:latin typeface="Roboto" panose="020F0502020204030204" pitchFamily="2" charset="0"/>
              </a:rPr>
              <a:t>．イベントの開催 </a:t>
            </a:r>
            <a:endParaRPr lang="en-US" altLang="ja-JP" sz="2400" b="1">
              <a:solidFill>
                <a:srgbClr val="111111"/>
              </a:solidFill>
              <a:latin typeface="Roboto" panose="020F0502020204030204" pitchFamily="2" charset="0"/>
            </a:endParaRPr>
          </a:p>
          <a:p>
            <a:pPr marL="0" indent="0">
              <a:buNone/>
            </a:pPr>
            <a:r>
              <a:rPr lang="en-US" altLang="ja-JP" sz="2400" b="1" i="0">
                <a:solidFill>
                  <a:srgbClr val="111111"/>
                </a:solidFill>
                <a:effectLst/>
                <a:latin typeface="Roboto" panose="020F0502020204030204" pitchFamily="2" charset="0"/>
              </a:rPr>
              <a:t>10</a:t>
            </a:r>
            <a:r>
              <a:rPr lang="ja-JP" altLang="en-US" sz="2400" b="1" i="0">
                <a:solidFill>
                  <a:srgbClr val="111111"/>
                </a:solidFill>
                <a:effectLst/>
                <a:latin typeface="Roboto" panose="020F0502020204030204" pitchFamily="2" charset="0"/>
              </a:rPr>
              <a:t>．メディアキャラバンの実施</a:t>
            </a:r>
            <a:endParaRPr kumimoji="1" lang="ja-JP" altLang="en-US" sz="2400"/>
          </a:p>
        </p:txBody>
      </p:sp>
    </p:spTree>
    <p:extLst>
      <p:ext uri="{BB962C8B-B14F-4D97-AF65-F5344CB8AC3E}">
        <p14:creationId xmlns:p14="http://schemas.microsoft.com/office/powerpoint/2010/main" val="71542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9ED132-0B54-0D7F-2E5A-4CCC68E516B2}"/>
              </a:ext>
            </a:extLst>
          </p:cNvPr>
          <p:cNvSpPr>
            <a:spLocks noGrp="1"/>
          </p:cNvSpPr>
          <p:nvPr>
            <p:ph type="title"/>
          </p:nvPr>
        </p:nvSpPr>
        <p:spPr/>
        <p:txBody>
          <a:bodyPr/>
          <a:lstStyle/>
          <a:p>
            <a:pPr algn="ctr"/>
            <a:r>
              <a:rPr kumimoji="1" lang="ja-JP" altLang="en-US"/>
              <a:t>広告</a:t>
            </a:r>
          </a:p>
        </p:txBody>
      </p:sp>
      <p:sp>
        <p:nvSpPr>
          <p:cNvPr id="3" name="コンテンツ プレースホルダー 2">
            <a:extLst>
              <a:ext uri="{FF2B5EF4-FFF2-40B4-BE49-F238E27FC236}">
                <a16:creationId xmlns:a16="http://schemas.microsoft.com/office/drawing/2014/main" id="{1B925B15-A323-37E1-409D-AEF15371E992}"/>
              </a:ext>
            </a:extLst>
          </p:cNvPr>
          <p:cNvSpPr>
            <a:spLocks noGrp="1"/>
          </p:cNvSpPr>
          <p:nvPr>
            <p:ph idx="1"/>
          </p:nvPr>
        </p:nvSpPr>
        <p:spPr>
          <a:xfrm>
            <a:off x="838200" y="1825625"/>
            <a:ext cx="10515600" cy="5331446"/>
          </a:xfrm>
        </p:spPr>
        <p:txBody>
          <a:bodyPr>
            <a:normAutofit/>
          </a:bodyPr>
          <a:lstStyle/>
          <a:p>
            <a:pPr marL="0" indent="0">
              <a:buNone/>
            </a:pPr>
            <a:r>
              <a:rPr lang="en-US" altLang="ja-JP" sz="2000" b="1" i="0">
                <a:solidFill>
                  <a:srgbClr val="000000"/>
                </a:solidFill>
                <a:effectLst/>
                <a:latin typeface="MyYuGothicM"/>
              </a:rPr>
              <a:t>1.</a:t>
            </a:r>
            <a:r>
              <a:rPr lang="ja-JP" altLang="en-US" sz="2000" b="1" i="0">
                <a:solidFill>
                  <a:srgbClr val="000000"/>
                </a:solidFill>
                <a:effectLst/>
                <a:latin typeface="MyYuGothicM"/>
              </a:rPr>
              <a:t>インターネット広告</a:t>
            </a:r>
          </a:p>
          <a:p>
            <a:pPr marL="0" indent="0">
              <a:buNone/>
            </a:pPr>
            <a:r>
              <a:rPr lang="en-US" altLang="ja-JP" sz="2000" b="1" i="0">
                <a:solidFill>
                  <a:srgbClr val="000000"/>
                </a:solidFill>
                <a:effectLst/>
                <a:latin typeface="MyYuGothicM"/>
              </a:rPr>
              <a:t>2.</a:t>
            </a:r>
            <a:r>
              <a:rPr lang="ja-JP" altLang="en-US" sz="2000" b="1" i="0">
                <a:solidFill>
                  <a:srgbClr val="000000"/>
                </a:solidFill>
                <a:effectLst/>
                <a:latin typeface="MyYuGothicM"/>
              </a:rPr>
              <a:t>マス広告</a:t>
            </a:r>
          </a:p>
          <a:p>
            <a:pPr marL="0" indent="0">
              <a:buNone/>
            </a:pPr>
            <a:r>
              <a:rPr lang="en-US" altLang="ja-JP" sz="2000" b="1" i="0">
                <a:solidFill>
                  <a:srgbClr val="000000"/>
                </a:solidFill>
                <a:effectLst/>
                <a:latin typeface="MyYuGothicM"/>
              </a:rPr>
              <a:t>3.</a:t>
            </a:r>
            <a:r>
              <a:rPr lang="ja-JP" altLang="en-US" sz="2000" b="1" i="0">
                <a:solidFill>
                  <a:srgbClr val="000000"/>
                </a:solidFill>
                <a:effectLst/>
                <a:latin typeface="MyYuGothicM"/>
              </a:rPr>
              <a:t>セールスプロモーション</a:t>
            </a:r>
            <a:r>
              <a:rPr lang="en-US" altLang="ja-JP" sz="2000" b="1" i="0">
                <a:solidFill>
                  <a:srgbClr val="000000"/>
                </a:solidFill>
                <a:effectLst/>
                <a:latin typeface="MyYuGothicM"/>
              </a:rPr>
              <a:t>(SP)</a:t>
            </a:r>
            <a:r>
              <a:rPr lang="ja-JP" altLang="en-US" sz="2000" b="1" i="0">
                <a:solidFill>
                  <a:srgbClr val="000000"/>
                </a:solidFill>
                <a:effectLst/>
                <a:latin typeface="MyYuGothicM"/>
              </a:rPr>
              <a:t>広告</a:t>
            </a:r>
          </a:p>
          <a:p>
            <a:pPr marL="0" indent="0" algn="l">
              <a:buNone/>
            </a:pPr>
            <a:r>
              <a:rPr lang="en-US" altLang="ja-JP" sz="2000" b="1">
                <a:solidFill>
                  <a:srgbClr val="000000"/>
                </a:solidFill>
                <a:latin typeface="MyYuGothicM"/>
              </a:rPr>
              <a:t>4.</a:t>
            </a:r>
            <a:r>
              <a:rPr lang="ja-JP" altLang="en-US" sz="2000" b="1" i="0">
                <a:solidFill>
                  <a:srgbClr val="000000"/>
                </a:solidFill>
                <a:effectLst/>
                <a:latin typeface="MyYuGothicM"/>
              </a:rPr>
              <a:t>バナー広告・純広告</a:t>
            </a:r>
          </a:p>
          <a:p>
            <a:pPr marL="0" indent="0" algn="l">
              <a:buNone/>
            </a:pPr>
            <a:r>
              <a:rPr lang="ja-JP" altLang="en-US" sz="2000" b="0" i="0">
                <a:solidFill>
                  <a:srgbClr val="000000"/>
                </a:solidFill>
                <a:effectLst/>
                <a:latin typeface="MyYuGothicM"/>
              </a:rPr>
              <a:t>ネットメディアの広告枠を買い取って掲載するものです。媒体が多くのユーザーにアプローチでき、運用の手間がかからず、画像やイラストも利用できます。</a:t>
            </a:r>
          </a:p>
          <a:p>
            <a:pPr marL="0" indent="0" algn="l">
              <a:buNone/>
            </a:pPr>
            <a:r>
              <a:rPr lang="ja-JP" altLang="en-US" sz="2000" b="0" i="0">
                <a:solidFill>
                  <a:srgbClr val="000000"/>
                </a:solidFill>
                <a:effectLst/>
                <a:latin typeface="MyYuGothicM"/>
              </a:rPr>
              <a:t>ただし比較的費用が高いこと、ターゲットを細かく絞りにくいことがデメリットです。</a:t>
            </a:r>
          </a:p>
          <a:p>
            <a:pPr marL="0" indent="0" algn="l">
              <a:buNone/>
            </a:pPr>
            <a:r>
              <a:rPr lang="en-US" altLang="ja-JP" sz="2100" b="1" i="0">
                <a:solidFill>
                  <a:srgbClr val="000000"/>
                </a:solidFill>
                <a:effectLst/>
                <a:latin typeface="MyYuGothicM"/>
              </a:rPr>
              <a:t>5</a:t>
            </a:r>
            <a:r>
              <a:rPr lang="ja-JP" altLang="en-US" sz="2100" b="1" i="0">
                <a:solidFill>
                  <a:srgbClr val="000000"/>
                </a:solidFill>
                <a:effectLst/>
                <a:latin typeface="MyYuGothicM"/>
              </a:rPr>
              <a:t>．リスティング広告</a:t>
            </a:r>
            <a:r>
              <a:rPr lang="en-US" altLang="ja-JP" sz="2100" b="1" i="0">
                <a:solidFill>
                  <a:srgbClr val="000000"/>
                </a:solidFill>
                <a:effectLst/>
                <a:latin typeface="MyYuGothicM"/>
              </a:rPr>
              <a:t>(</a:t>
            </a:r>
            <a:r>
              <a:rPr lang="ja-JP" altLang="en-US" sz="2100" b="1" i="0">
                <a:solidFill>
                  <a:srgbClr val="000000"/>
                </a:solidFill>
                <a:effectLst/>
                <a:latin typeface="MyYuGothicM"/>
              </a:rPr>
              <a:t>検索連動型広告</a:t>
            </a:r>
            <a:r>
              <a:rPr lang="en-US" altLang="ja-JP" sz="2100" b="1" i="0">
                <a:solidFill>
                  <a:srgbClr val="000000"/>
                </a:solidFill>
                <a:effectLst/>
                <a:latin typeface="MyYuGothicM"/>
              </a:rPr>
              <a:t>)</a:t>
            </a:r>
          </a:p>
          <a:p>
            <a:pPr marL="0" indent="0" algn="l">
              <a:buNone/>
            </a:pPr>
            <a:r>
              <a:rPr lang="en-US" altLang="ja-JP" sz="2100" b="0" i="0">
                <a:solidFill>
                  <a:srgbClr val="000000"/>
                </a:solidFill>
                <a:effectLst/>
                <a:latin typeface="MyYuGothicM"/>
              </a:rPr>
              <a:t>Google</a:t>
            </a:r>
            <a:r>
              <a:rPr lang="ja-JP" altLang="en-US" sz="2100" b="0" i="0">
                <a:solidFill>
                  <a:srgbClr val="000000"/>
                </a:solidFill>
                <a:effectLst/>
                <a:latin typeface="MyYuGothicM"/>
              </a:rPr>
              <a:t>などの検索エンジンで、キーワード検索すると画面上部に表示される広告のことです。キーワードに興味・関心のある人に直接アプローチでき、自社ページを上位表示するため</a:t>
            </a:r>
            <a:r>
              <a:rPr lang="en-US" altLang="ja-JP" sz="2100" b="0" i="0">
                <a:solidFill>
                  <a:srgbClr val="000000"/>
                </a:solidFill>
                <a:effectLst/>
                <a:latin typeface="MyYuGothicM"/>
              </a:rPr>
              <a:t>SEO</a:t>
            </a:r>
            <a:r>
              <a:rPr lang="ja-JP" altLang="en-US" sz="2100" b="0" i="0">
                <a:solidFill>
                  <a:srgbClr val="000000"/>
                </a:solidFill>
                <a:effectLst/>
                <a:latin typeface="MyYuGothicM"/>
              </a:rPr>
              <a:t>対策をする必要はありません。</a:t>
            </a:r>
          </a:p>
          <a:p>
            <a:pPr marL="0" indent="0" algn="l">
              <a:buNone/>
            </a:pPr>
            <a:r>
              <a:rPr lang="ja-JP" altLang="en-US" sz="2100" b="0" i="0">
                <a:solidFill>
                  <a:srgbClr val="000000"/>
                </a:solidFill>
                <a:effectLst/>
                <a:latin typeface="MyYuGothicM"/>
              </a:rPr>
              <a:t>その一方、リスティング広告には「広告」というアイコンが表示されるので、広告を嫌う人に敬遠されやすいのが注意点です。</a:t>
            </a:r>
          </a:p>
          <a:p>
            <a:pPr marL="0" indent="0">
              <a:buNone/>
            </a:pPr>
            <a:endParaRPr kumimoji="1" lang="ja-JP" altLang="en-US"/>
          </a:p>
        </p:txBody>
      </p:sp>
    </p:spTree>
    <p:extLst>
      <p:ext uri="{BB962C8B-B14F-4D97-AF65-F5344CB8AC3E}">
        <p14:creationId xmlns:p14="http://schemas.microsoft.com/office/powerpoint/2010/main" val="226435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117922-3DAA-47DC-6E8B-0B46D6B7D6F1}"/>
              </a:ext>
            </a:extLst>
          </p:cNvPr>
          <p:cNvSpPr>
            <a:spLocks noGrp="1"/>
          </p:cNvSpPr>
          <p:nvPr>
            <p:ph type="title"/>
          </p:nvPr>
        </p:nvSpPr>
        <p:spPr/>
        <p:txBody>
          <a:bodyPr/>
          <a:lstStyle/>
          <a:p>
            <a:pPr algn="ctr"/>
            <a:r>
              <a:rPr kumimoji="1" lang="ja-JP" altLang="en-US"/>
              <a:t>広告</a:t>
            </a:r>
          </a:p>
        </p:txBody>
      </p:sp>
      <p:sp>
        <p:nvSpPr>
          <p:cNvPr id="3" name="コンテンツ プレースホルダー 2">
            <a:extLst>
              <a:ext uri="{FF2B5EF4-FFF2-40B4-BE49-F238E27FC236}">
                <a16:creationId xmlns:a16="http://schemas.microsoft.com/office/drawing/2014/main" id="{2B6391D2-10EC-A8B4-F6C3-DF9A6227DDF6}"/>
              </a:ext>
            </a:extLst>
          </p:cNvPr>
          <p:cNvSpPr>
            <a:spLocks noGrp="1"/>
          </p:cNvSpPr>
          <p:nvPr>
            <p:ph idx="1"/>
          </p:nvPr>
        </p:nvSpPr>
        <p:spPr/>
        <p:txBody>
          <a:bodyPr>
            <a:normAutofit lnSpcReduction="10000"/>
          </a:bodyPr>
          <a:lstStyle/>
          <a:p>
            <a:pPr marL="0" indent="0" algn="l">
              <a:buNone/>
            </a:pPr>
            <a:r>
              <a:rPr lang="en-US" altLang="ja-JP" sz="1900" b="1">
                <a:solidFill>
                  <a:srgbClr val="000000"/>
                </a:solidFill>
                <a:latin typeface="MyYuGothicM"/>
              </a:rPr>
              <a:t>1</a:t>
            </a:r>
            <a:r>
              <a:rPr lang="en-US" altLang="ja-JP" sz="1900" b="1" i="0">
                <a:solidFill>
                  <a:srgbClr val="000000"/>
                </a:solidFill>
                <a:effectLst/>
                <a:latin typeface="MyYuGothicM"/>
              </a:rPr>
              <a:t>.</a:t>
            </a:r>
            <a:r>
              <a:rPr lang="ja-JP" altLang="en-US" sz="1900" b="1" i="0">
                <a:solidFill>
                  <a:srgbClr val="000000"/>
                </a:solidFill>
                <a:effectLst/>
                <a:latin typeface="MyYuGothicM"/>
              </a:rPr>
              <a:t>アフィリエイト広告</a:t>
            </a:r>
          </a:p>
          <a:p>
            <a:pPr marL="0" indent="0" algn="l">
              <a:buNone/>
            </a:pPr>
            <a:r>
              <a:rPr lang="en-US" altLang="ja-JP" sz="1900" b="0" i="0">
                <a:solidFill>
                  <a:srgbClr val="000000"/>
                </a:solidFill>
                <a:effectLst/>
                <a:latin typeface="MyYuGothicM"/>
              </a:rPr>
              <a:t>Web</a:t>
            </a:r>
            <a:r>
              <a:rPr lang="ja-JP" altLang="en-US" sz="1900" b="0" i="0">
                <a:solidFill>
                  <a:srgbClr val="000000"/>
                </a:solidFill>
                <a:effectLst/>
                <a:latin typeface="MyYuGothicM"/>
              </a:rPr>
              <a:t>サイトやブログにリンクを設置する形式の広告です。クリックした人が商品を購入するなど、広告主の定めた条件をクリアした場合に報酬が支払われます。</a:t>
            </a:r>
          </a:p>
          <a:p>
            <a:pPr marL="0" indent="0" algn="l">
              <a:buNone/>
            </a:pPr>
            <a:r>
              <a:rPr lang="ja-JP" altLang="en-US" sz="1900" b="0" i="0">
                <a:solidFill>
                  <a:srgbClr val="000000"/>
                </a:solidFill>
                <a:effectLst/>
                <a:latin typeface="MyYuGothicM"/>
              </a:rPr>
              <a:t>個人の副業として、ホームページに貼って利用する人もいます。ただし広告主の立場からすると、自社の意向にそぐわないプロモーションをされる可能性もあります。</a:t>
            </a:r>
          </a:p>
          <a:p>
            <a:pPr marL="0" indent="0" algn="l">
              <a:buNone/>
            </a:pPr>
            <a:r>
              <a:rPr lang="en-US" altLang="ja-JP" sz="1900" b="1">
                <a:solidFill>
                  <a:srgbClr val="000000"/>
                </a:solidFill>
                <a:latin typeface="MyYuGothicM"/>
              </a:rPr>
              <a:t>2</a:t>
            </a:r>
            <a:r>
              <a:rPr lang="en-US" altLang="ja-JP" sz="1900" b="1" i="0">
                <a:solidFill>
                  <a:srgbClr val="000000"/>
                </a:solidFill>
                <a:effectLst/>
                <a:latin typeface="MyYuGothicM"/>
              </a:rPr>
              <a:t>.</a:t>
            </a:r>
            <a:r>
              <a:rPr lang="ja-JP" altLang="en-US" sz="1900" b="1" i="0">
                <a:solidFill>
                  <a:srgbClr val="000000"/>
                </a:solidFill>
                <a:effectLst/>
                <a:latin typeface="MyYuGothicM"/>
              </a:rPr>
              <a:t>動画広告</a:t>
            </a:r>
          </a:p>
          <a:p>
            <a:pPr marL="0" indent="0" algn="l">
              <a:buNone/>
            </a:pPr>
            <a:r>
              <a:rPr lang="en-US" altLang="ja-JP" sz="1900" b="0" i="0">
                <a:solidFill>
                  <a:srgbClr val="000000"/>
                </a:solidFill>
                <a:effectLst/>
                <a:latin typeface="MyYuGothicM"/>
              </a:rPr>
              <a:t>YouTube</a:t>
            </a:r>
            <a:r>
              <a:rPr lang="ja-JP" altLang="en-US" sz="1900" b="0" i="0">
                <a:solidFill>
                  <a:srgbClr val="000000"/>
                </a:solidFill>
                <a:effectLst/>
                <a:latin typeface="MyYuGothicM"/>
              </a:rPr>
              <a:t>などの動画サイトで配信され、コンテンツの前後や間に挟まれる広告です。視覚的に分かりやすく、多くの情報を伝えられます。</a:t>
            </a:r>
          </a:p>
          <a:p>
            <a:pPr marL="0" indent="0" algn="l">
              <a:buNone/>
            </a:pPr>
            <a:r>
              <a:rPr lang="ja-JP" altLang="en-US" sz="1900" b="0" i="0">
                <a:solidFill>
                  <a:srgbClr val="000000"/>
                </a:solidFill>
                <a:effectLst/>
                <a:latin typeface="MyYuGothicM"/>
              </a:rPr>
              <a:t>動画のクオリティが高くないと効果が生まれにくいこと、スキップ機能で閲覧されないことがあるのが注意点です。</a:t>
            </a:r>
            <a:endParaRPr lang="en-US" altLang="ja-JP" sz="1900" b="0" i="0">
              <a:solidFill>
                <a:srgbClr val="000000"/>
              </a:solidFill>
              <a:effectLst/>
              <a:latin typeface="MyYuGothicM"/>
            </a:endParaRPr>
          </a:p>
          <a:p>
            <a:pPr marL="0" indent="0">
              <a:buNone/>
            </a:pPr>
            <a:r>
              <a:rPr lang="en-US" altLang="ja-JP" sz="1800" b="1">
                <a:solidFill>
                  <a:srgbClr val="000000"/>
                </a:solidFill>
                <a:latin typeface="MyYuGothicM"/>
              </a:rPr>
              <a:t>3</a:t>
            </a:r>
            <a:r>
              <a:rPr lang="en-US" altLang="ja-JP" sz="1800" b="1" i="0">
                <a:solidFill>
                  <a:srgbClr val="000000"/>
                </a:solidFill>
                <a:effectLst/>
                <a:latin typeface="MyYuGothicM"/>
              </a:rPr>
              <a:t>.</a:t>
            </a:r>
            <a:r>
              <a:rPr lang="ja-JP" altLang="en-US" sz="1800" b="1" i="0">
                <a:solidFill>
                  <a:srgbClr val="000000"/>
                </a:solidFill>
                <a:effectLst/>
                <a:latin typeface="MyYuGothicM"/>
              </a:rPr>
              <a:t>メール広告</a:t>
            </a:r>
          </a:p>
          <a:p>
            <a:pPr marL="0" indent="0">
              <a:buNone/>
            </a:pPr>
            <a:r>
              <a:rPr lang="en-US" altLang="ja-JP" sz="1800" b="1">
                <a:solidFill>
                  <a:srgbClr val="000000"/>
                </a:solidFill>
                <a:latin typeface="MyYuGothicM"/>
              </a:rPr>
              <a:t>4</a:t>
            </a:r>
            <a:r>
              <a:rPr lang="en-US" altLang="ja-JP" sz="1800" b="1" i="0">
                <a:solidFill>
                  <a:srgbClr val="000000"/>
                </a:solidFill>
                <a:effectLst/>
                <a:latin typeface="MyYuGothicM"/>
              </a:rPr>
              <a:t>.SNS</a:t>
            </a:r>
            <a:r>
              <a:rPr lang="ja-JP" altLang="en-US" sz="1800" b="1" i="0">
                <a:solidFill>
                  <a:srgbClr val="000000"/>
                </a:solidFill>
                <a:effectLst/>
                <a:latin typeface="MyYuGothicM"/>
              </a:rPr>
              <a:t>広告</a:t>
            </a:r>
            <a:endParaRPr lang="en-US" altLang="ja-JP" sz="1800" b="1" i="0">
              <a:solidFill>
                <a:srgbClr val="000000"/>
              </a:solidFill>
              <a:effectLst/>
              <a:latin typeface="MyYuGothicM"/>
            </a:endParaRPr>
          </a:p>
          <a:p>
            <a:pPr marL="0" indent="0">
              <a:buNone/>
            </a:pPr>
            <a:r>
              <a:rPr lang="en-US" altLang="ja-JP" sz="1800" b="1">
                <a:solidFill>
                  <a:srgbClr val="000000"/>
                </a:solidFill>
                <a:latin typeface="MyYuGothicM"/>
              </a:rPr>
              <a:t>5</a:t>
            </a:r>
            <a:r>
              <a:rPr lang="ja-JP" altLang="en-US" sz="1800" b="1">
                <a:solidFill>
                  <a:srgbClr val="000000"/>
                </a:solidFill>
                <a:latin typeface="MyYuGothicM"/>
              </a:rPr>
              <a:t>．テレビ、新聞、雑誌、ラジオ</a:t>
            </a:r>
            <a:endParaRPr lang="ja-JP" altLang="en-US" sz="1800" b="1" i="0">
              <a:solidFill>
                <a:srgbClr val="000000"/>
              </a:solidFill>
              <a:effectLst/>
              <a:latin typeface="MyYuGothicM"/>
            </a:endParaRPr>
          </a:p>
          <a:p>
            <a:pPr marL="0" indent="0" algn="l">
              <a:buNone/>
            </a:pPr>
            <a:endParaRPr lang="ja-JP" altLang="en-US" sz="1900" b="0" i="0">
              <a:solidFill>
                <a:srgbClr val="000000"/>
              </a:solidFill>
              <a:effectLst/>
              <a:latin typeface="MyYuGothicM"/>
            </a:endParaRPr>
          </a:p>
          <a:p>
            <a:pPr marL="0" indent="0">
              <a:buNone/>
            </a:pPr>
            <a:endParaRPr kumimoji="1" lang="ja-JP" altLang="en-US"/>
          </a:p>
        </p:txBody>
      </p:sp>
    </p:spTree>
    <p:extLst>
      <p:ext uri="{BB962C8B-B14F-4D97-AF65-F5344CB8AC3E}">
        <p14:creationId xmlns:p14="http://schemas.microsoft.com/office/powerpoint/2010/main" val="1569184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A027E7-C111-B7DB-B943-A92DB82C3403}"/>
              </a:ext>
            </a:extLst>
          </p:cNvPr>
          <p:cNvSpPr>
            <a:spLocks noGrp="1"/>
          </p:cNvSpPr>
          <p:nvPr>
            <p:ph type="title"/>
          </p:nvPr>
        </p:nvSpPr>
        <p:spPr/>
        <p:txBody>
          <a:bodyPr/>
          <a:lstStyle/>
          <a:p>
            <a:pPr algn="ctr"/>
            <a:r>
              <a:rPr kumimoji="1" lang="ja-JP" altLang="en-US"/>
              <a:t>宣伝</a:t>
            </a:r>
          </a:p>
        </p:txBody>
      </p:sp>
      <p:sp>
        <p:nvSpPr>
          <p:cNvPr id="3" name="コンテンツ プレースホルダー 2">
            <a:extLst>
              <a:ext uri="{FF2B5EF4-FFF2-40B4-BE49-F238E27FC236}">
                <a16:creationId xmlns:a16="http://schemas.microsoft.com/office/drawing/2014/main" id="{96D75E5E-B962-91CA-3F15-C365D64936AD}"/>
              </a:ext>
            </a:extLst>
          </p:cNvPr>
          <p:cNvSpPr>
            <a:spLocks noGrp="1"/>
          </p:cNvSpPr>
          <p:nvPr>
            <p:ph idx="1"/>
          </p:nvPr>
        </p:nvSpPr>
        <p:spPr/>
        <p:txBody>
          <a:bodyPr/>
          <a:lstStyle/>
          <a:p>
            <a:pPr marL="0" indent="0">
              <a:buNone/>
            </a:pPr>
            <a:r>
              <a:rPr kumimoji="1" lang="ja-JP" altLang="en-US"/>
              <a:t>１．パンフレット、リーフレット</a:t>
            </a:r>
            <a:endParaRPr kumimoji="1" lang="en-US" altLang="ja-JP"/>
          </a:p>
          <a:p>
            <a:pPr marL="0" indent="0">
              <a:buNone/>
            </a:pPr>
            <a:r>
              <a:rPr lang="ja-JP" altLang="en-US"/>
              <a:t>２．チラシ</a:t>
            </a:r>
            <a:endParaRPr lang="en-US" altLang="ja-JP"/>
          </a:p>
          <a:p>
            <a:pPr marL="0" indent="0">
              <a:buNone/>
            </a:pPr>
            <a:r>
              <a:rPr kumimoji="1" lang="ja-JP" altLang="en-US"/>
              <a:t>３．ホームページ</a:t>
            </a:r>
            <a:endParaRPr kumimoji="1" lang="en-US" altLang="ja-JP"/>
          </a:p>
          <a:p>
            <a:pPr marL="0" indent="0">
              <a:buNone/>
            </a:pPr>
            <a:r>
              <a:rPr lang="ja-JP" altLang="en-US"/>
              <a:t>４．展示会</a:t>
            </a:r>
            <a:endParaRPr lang="en-US" altLang="ja-JP"/>
          </a:p>
          <a:p>
            <a:pPr marL="0" indent="0">
              <a:buNone/>
            </a:pPr>
            <a:r>
              <a:rPr kumimoji="1" lang="ja-JP" altLang="en-US"/>
              <a:t>５．動画</a:t>
            </a:r>
          </a:p>
        </p:txBody>
      </p:sp>
    </p:spTree>
    <p:extLst>
      <p:ext uri="{BB962C8B-B14F-4D97-AF65-F5344CB8AC3E}">
        <p14:creationId xmlns:p14="http://schemas.microsoft.com/office/powerpoint/2010/main" val="1417999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861D8F-DE9F-501F-EF99-3886DF48F93D}"/>
              </a:ext>
            </a:extLst>
          </p:cNvPr>
          <p:cNvSpPr>
            <a:spLocks noGrp="1"/>
          </p:cNvSpPr>
          <p:nvPr>
            <p:ph type="ctrTitle"/>
          </p:nvPr>
        </p:nvSpPr>
        <p:spPr>
          <a:xfrm>
            <a:off x="962526" y="-866274"/>
            <a:ext cx="9526719" cy="3042450"/>
          </a:xfrm>
        </p:spPr>
        <p:txBody>
          <a:bodyPr/>
          <a:lstStyle/>
          <a:p>
            <a:r>
              <a:rPr lang="en-US" altLang="ja-JP" dirty="0"/>
              <a:t>S</a:t>
            </a:r>
            <a:r>
              <a:rPr kumimoji="1" lang="en-US" altLang="ja-JP" dirty="0"/>
              <a:t>trength</a:t>
            </a:r>
            <a:endParaRPr kumimoji="1" lang="ja-JP" altLang="en-US"/>
          </a:p>
        </p:txBody>
      </p:sp>
      <p:sp>
        <p:nvSpPr>
          <p:cNvPr id="3" name="字幕 2">
            <a:extLst>
              <a:ext uri="{FF2B5EF4-FFF2-40B4-BE49-F238E27FC236}">
                <a16:creationId xmlns:a16="http://schemas.microsoft.com/office/drawing/2014/main" id="{C7A20239-3CB4-7A72-E33E-5E3D3F9DAAD2}"/>
              </a:ext>
            </a:extLst>
          </p:cNvPr>
          <p:cNvSpPr>
            <a:spLocks noGrp="1"/>
          </p:cNvSpPr>
          <p:nvPr>
            <p:ph type="subTitle" idx="1"/>
          </p:nvPr>
        </p:nvSpPr>
        <p:spPr>
          <a:xfrm>
            <a:off x="536265" y="2681323"/>
            <a:ext cx="10131735" cy="2576477"/>
          </a:xfrm>
        </p:spPr>
        <p:txBody>
          <a:bodyPr>
            <a:normAutofit/>
          </a:bodyPr>
          <a:lstStyle/>
          <a:p>
            <a:pPr algn="l"/>
            <a:r>
              <a:rPr kumimoji="1" lang="ja-JP" altLang="en-US"/>
              <a:t>・空き家問題の解決の手助けになる。</a:t>
            </a:r>
            <a:endParaRPr kumimoji="1" lang="en-US" altLang="ja-JP"/>
          </a:p>
          <a:p>
            <a:pPr algn="l"/>
            <a:r>
              <a:rPr lang="ja-JP" altLang="en-US"/>
              <a:t>・購入者自らリノベーションできる。</a:t>
            </a:r>
            <a:endParaRPr lang="en-US" altLang="ja-JP"/>
          </a:p>
          <a:p>
            <a:pPr algn="l"/>
            <a:r>
              <a:rPr kumimoji="1" lang="ja-JP" altLang="en-US"/>
              <a:t>・地方の空き家に住む人が増える可能性がある。</a:t>
            </a:r>
            <a:endParaRPr kumimoji="1" lang="en-US" altLang="ja-JP"/>
          </a:p>
          <a:p>
            <a:pPr algn="l"/>
            <a:r>
              <a:rPr kumimoji="1" lang="ja-JP" altLang="en-US"/>
              <a:t>・空き家を様々に活用できる。</a:t>
            </a:r>
            <a:endParaRPr kumimoji="1" lang="en-US" altLang="ja-JP"/>
          </a:p>
          <a:p>
            <a:pPr algn="l"/>
            <a:r>
              <a:rPr lang="en-US" altLang="ja-JP"/>
              <a:t>Ex.)</a:t>
            </a:r>
            <a:r>
              <a:rPr lang="ja-JP" altLang="en-US"/>
              <a:t>キャンプ場のコテージ、古民家カフェ、別荘、シェアハウス、住居</a:t>
            </a:r>
            <a:endParaRPr kumimoji="1" lang="ja-JP" altLang="en-US"/>
          </a:p>
        </p:txBody>
      </p:sp>
    </p:spTree>
    <p:extLst>
      <p:ext uri="{BB962C8B-B14F-4D97-AF65-F5344CB8AC3E}">
        <p14:creationId xmlns:p14="http://schemas.microsoft.com/office/powerpoint/2010/main" val="4027940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3B619B-7648-1671-0B02-108815C491CA}"/>
              </a:ext>
            </a:extLst>
          </p:cNvPr>
          <p:cNvSpPr>
            <a:spLocks noGrp="1"/>
          </p:cNvSpPr>
          <p:nvPr>
            <p:ph type="title"/>
          </p:nvPr>
        </p:nvSpPr>
        <p:spPr/>
        <p:txBody>
          <a:bodyPr/>
          <a:lstStyle/>
          <a:p>
            <a:pPr algn="ctr"/>
            <a:r>
              <a:rPr kumimoji="1" lang="en-US" altLang="ja-JP" dirty="0" err="1"/>
              <a:t>Weekness</a:t>
            </a:r>
            <a:endParaRPr kumimoji="1" lang="ja-JP" altLang="en-US"/>
          </a:p>
        </p:txBody>
      </p:sp>
      <p:sp>
        <p:nvSpPr>
          <p:cNvPr id="3" name="コンテンツ プレースホルダー 2">
            <a:extLst>
              <a:ext uri="{FF2B5EF4-FFF2-40B4-BE49-F238E27FC236}">
                <a16:creationId xmlns:a16="http://schemas.microsoft.com/office/drawing/2014/main" id="{BC9B8F23-9500-7AEB-FB78-DC811B676E72}"/>
              </a:ext>
            </a:extLst>
          </p:cNvPr>
          <p:cNvSpPr>
            <a:spLocks noGrp="1"/>
          </p:cNvSpPr>
          <p:nvPr>
            <p:ph idx="1"/>
          </p:nvPr>
        </p:nvSpPr>
        <p:spPr/>
        <p:txBody>
          <a:bodyPr/>
          <a:lstStyle/>
          <a:p>
            <a:pPr marL="0" indent="0">
              <a:buNone/>
            </a:pPr>
            <a:r>
              <a:rPr kumimoji="1" lang="ja-JP" altLang="en-US"/>
              <a:t>・あくまで仲介なので、契約時にどれだけ利益をとるか。</a:t>
            </a:r>
            <a:endParaRPr kumimoji="1" lang="en-US" altLang="ja-JP"/>
          </a:p>
          <a:p>
            <a:pPr marL="0" indent="0">
              <a:buNone/>
            </a:pPr>
            <a:r>
              <a:rPr lang="ja-JP" altLang="en-US"/>
              <a:t>・範囲が広すぎる。</a:t>
            </a:r>
            <a:endParaRPr lang="en-US" altLang="ja-JP"/>
          </a:p>
          <a:p>
            <a:pPr marL="0" indent="0">
              <a:buNone/>
            </a:pPr>
            <a:r>
              <a:rPr lang="ja-JP" altLang="en-US"/>
              <a:t>→都内に絞るのか、地方に絞るのか。</a:t>
            </a:r>
            <a:r>
              <a:rPr lang="en-US" altLang="ja-JP"/>
              <a:t>FC</a:t>
            </a:r>
            <a:r>
              <a:rPr lang="ja-JP" altLang="en-US"/>
              <a:t>で広げていくのか。</a:t>
            </a:r>
            <a:endParaRPr lang="en-US" altLang="ja-JP"/>
          </a:p>
          <a:p>
            <a:pPr marL="0" indent="0">
              <a:buNone/>
            </a:pPr>
            <a:r>
              <a:rPr lang="ja-JP" altLang="en-US"/>
              <a:t>・サービスがこの一つだけで終わってしまいそう。</a:t>
            </a:r>
            <a:endParaRPr lang="en-US" altLang="ja-JP"/>
          </a:p>
          <a:p>
            <a:pPr marL="0" indent="0">
              <a:buNone/>
            </a:pPr>
            <a:r>
              <a:rPr lang="ja-JP" altLang="en-US"/>
              <a:t>・空き家を自らリノベーションしていくが、大体が週末しか手伝えない。その間のリフォーム業者はどうするのか。</a:t>
            </a:r>
            <a:endParaRPr lang="en-US" altLang="ja-JP"/>
          </a:p>
          <a:p>
            <a:pPr marL="0" indent="0">
              <a:buNone/>
            </a:pPr>
            <a:endParaRPr lang="en-US" altLang="ja-JP"/>
          </a:p>
        </p:txBody>
      </p:sp>
    </p:spTree>
    <p:extLst>
      <p:ext uri="{BB962C8B-B14F-4D97-AF65-F5344CB8AC3E}">
        <p14:creationId xmlns:p14="http://schemas.microsoft.com/office/powerpoint/2010/main" val="1922961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0FABE5-583A-4411-3786-3BA0E62F7B0D}"/>
              </a:ext>
            </a:extLst>
          </p:cNvPr>
          <p:cNvSpPr>
            <a:spLocks noGrp="1"/>
          </p:cNvSpPr>
          <p:nvPr>
            <p:ph type="title"/>
          </p:nvPr>
        </p:nvSpPr>
        <p:spPr/>
        <p:txBody>
          <a:bodyPr/>
          <a:lstStyle/>
          <a:p>
            <a:pPr algn="ctr"/>
            <a:r>
              <a:rPr lang="en-US" altLang="ja-JP"/>
              <a:t>O</a:t>
            </a:r>
            <a:r>
              <a:rPr kumimoji="1" lang="en-US" altLang="ja-JP"/>
              <a:t>pportunity</a:t>
            </a:r>
            <a:endParaRPr kumimoji="1" lang="ja-JP" altLang="en-US"/>
          </a:p>
        </p:txBody>
      </p:sp>
      <p:sp>
        <p:nvSpPr>
          <p:cNvPr id="3" name="コンテンツ プレースホルダー 2">
            <a:extLst>
              <a:ext uri="{FF2B5EF4-FFF2-40B4-BE49-F238E27FC236}">
                <a16:creationId xmlns:a16="http://schemas.microsoft.com/office/drawing/2014/main" id="{D451FB0E-24AA-392C-1554-D2C9E899BAE1}"/>
              </a:ext>
            </a:extLst>
          </p:cNvPr>
          <p:cNvSpPr>
            <a:spLocks noGrp="1"/>
          </p:cNvSpPr>
          <p:nvPr>
            <p:ph idx="1"/>
          </p:nvPr>
        </p:nvSpPr>
        <p:spPr>
          <a:xfrm>
            <a:off x="838200" y="1440615"/>
            <a:ext cx="10515600" cy="4351338"/>
          </a:xfrm>
        </p:spPr>
        <p:txBody>
          <a:bodyPr>
            <a:normAutofit fontScale="85000" lnSpcReduction="20000"/>
          </a:bodyPr>
          <a:lstStyle/>
          <a:p>
            <a:pPr marL="0" indent="0">
              <a:buNone/>
            </a:pPr>
            <a:r>
              <a:rPr kumimoji="1" lang="ja-JP" altLang="en-US"/>
              <a:t>・リモートワークも多くなっているので都心から地方に引っ越す人が増えている。</a:t>
            </a:r>
            <a:endParaRPr kumimoji="1" lang="en-US" altLang="ja-JP"/>
          </a:p>
          <a:p>
            <a:pPr marL="0" indent="0">
              <a:buNone/>
            </a:pPr>
            <a:r>
              <a:rPr lang="ja-JP" altLang="en-US"/>
              <a:t>・キャンプが流行してきていて、山奥の空き家を買ってくれる可能性もある。</a:t>
            </a:r>
            <a:endParaRPr lang="en-US" altLang="ja-JP"/>
          </a:p>
          <a:p>
            <a:pPr marL="0" indent="0">
              <a:buNone/>
            </a:pPr>
            <a:r>
              <a:rPr lang="ja-JP" altLang="en-US"/>
              <a:t>・高齢化により３世帯住宅が増える可能性がある。安く家族で思い入れのある家を創りたいという家族が増えていく。</a:t>
            </a:r>
            <a:endParaRPr lang="en-US" altLang="ja-JP"/>
          </a:p>
          <a:p>
            <a:pPr marL="0" indent="0">
              <a:buNone/>
            </a:pPr>
            <a:r>
              <a:rPr lang="ja-JP" altLang="en-US"/>
              <a:t>・一部地域は補助金が出る。</a:t>
            </a:r>
            <a:endParaRPr lang="en-US" altLang="ja-JP"/>
          </a:p>
          <a:p>
            <a:pPr marL="0" indent="0">
              <a:buNone/>
            </a:pPr>
            <a:r>
              <a:rPr lang="ja-JP" altLang="en-US"/>
              <a:t>・シェアハウスが年々増加傾向にある。</a:t>
            </a:r>
            <a:endParaRPr lang="en-US" altLang="ja-JP"/>
          </a:p>
          <a:p>
            <a:pPr marL="0" indent="0">
              <a:buNone/>
            </a:pPr>
            <a:endParaRPr lang="en-US" altLang="ja-JP" dirty="0"/>
          </a:p>
          <a:p>
            <a:pPr marL="0" indent="0">
              <a:buNone/>
            </a:pPr>
            <a:r>
              <a:rPr lang="ja-JP" altLang="en-US"/>
              <a:t>参照</a:t>
            </a:r>
            <a:r>
              <a:rPr lang="ja-JP" altLang="en-US" dirty="0"/>
              <a:t>：</a:t>
            </a:r>
            <a:endParaRPr lang="en-US" altLang="ja-JP" dirty="0"/>
          </a:p>
          <a:p>
            <a:pPr marL="0" indent="0">
              <a:buNone/>
            </a:pPr>
            <a:r>
              <a:rPr lang="ja-JP" altLang="en-US" dirty="0">
                <a:hlinkClick r:id="rId2"/>
              </a:rPr>
              <a:t>住宅：空き家再生等推進事業について </a:t>
            </a:r>
            <a:r>
              <a:rPr lang="en-US" altLang="ja-JP" dirty="0">
                <a:hlinkClick r:id="rId2"/>
              </a:rPr>
              <a:t>- </a:t>
            </a:r>
            <a:r>
              <a:rPr lang="ja-JP" altLang="en-US" dirty="0">
                <a:hlinkClick r:id="rId2"/>
              </a:rPr>
              <a:t>国土交通省 </a:t>
            </a:r>
            <a:r>
              <a:rPr lang="en-US" altLang="ja-JP">
                <a:hlinkClick r:id="rId2"/>
              </a:rPr>
              <a:t>(mlit.go.jp)</a:t>
            </a:r>
            <a:endParaRPr lang="en-US" altLang="ja-JP" dirty="0"/>
          </a:p>
          <a:p>
            <a:pPr marL="0" indent="0">
              <a:buNone/>
            </a:pPr>
            <a:r>
              <a:rPr lang="ja-JP" altLang="en-US" dirty="0">
                <a:hlinkClick r:id="rId3"/>
              </a:rPr>
              <a:t>シェアハウス：</a:t>
            </a:r>
            <a:r>
              <a:rPr lang="ja-JP" altLang="en-US">
                <a:hlinkClick r:id="rId3"/>
              </a:rPr>
              <a:t>スライド </a:t>
            </a:r>
            <a:r>
              <a:rPr lang="en-US" altLang="ja-JP">
                <a:hlinkClick r:id="rId3"/>
              </a:rPr>
              <a:t>1 (mlit.go.jp)</a:t>
            </a:r>
            <a:r>
              <a:rPr lang="ja-JP" altLang="en-US"/>
              <a:t>ｐ</a:t>
            </a:r>
            <a:r>
              <a:rPr lang="en-US" altLang="ja-JP"/>
              <a:t>.</a:t>
            </a:r>
            <a:r>
              <a:rPr lang="ja-JP" altLang="en-US"/>
              <a:t>６</a:t>
            </a:r>
            <a:endParaRPr lang="en-US" altLang="ja-JP"/>
          </a:p>
          <a:p>
            <a:pPr marL="0" indent="0">
              <a:buNone/>
            </a:pPr>
            <a:endParaRPr kumimoji="1" lang="ja-JP" altLang="en-US"/>
          </a:p>
        </p:txBody>
      </p:sp>
    </p:spTree>
    <p:extLst>
      <p:ext uri="{BB962C8B-B14F-4D97-AF65-F5344CB8AC3E}">
        <p14:creationId xmlns:p14="http://schemas.microsoft.com/office/powerpoint/2010/main" val="1844279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260436-83C8-6F41-40FC-889A181EEC30}"/>
              </a:ext>
            </a:extLst>
          </p:cNvPr>
          <p:cNvSpPr>
            <a:spLocks noGrp="1"/>
          </p:cNvSpPr>
          <p:nvPr>
            <p:ph type="title"/>
          </p:nvPr>
        </p:nvSpPr>
        <p:spPr/>
        <p:txBody>
          <a:bodyPr/>
          <a:lstStyle/>
          <a:p>
            <a:pPr algn="ctr"/>
            <a:r>
              <a:rPr kumimoji="1" lang="en-US" altLang="ja-JP"/>
              <a:t>Threat</a:t>
            </a:r>
            <a:endParaRPr kumimoji="1" lang="ja-JP" altLang="en-US"/>
          </a:p>
        </p:txBody>
      </p:sp>
      <p:sp>
        <p:nvSpPr>
          <p:cNvPr id="3" name="コンテンツ プレースホルダー 2">
            <a:extLst>
              <a:ext uri="{FF2B5EF4-FFF2-40B4-BE49-F238E27FC236}">
                <a16:creationId xmlns:a16="http://schemas.microsoft.com/office/drawing/2014/main" id="{6FEC96C9-B9B9-582A-9667-90A89819E2C4}"/>
              </a:ext>
            </a:extLst>
          </p:cNvPr>
          <p:cNvSpPr>
            <a:spLocks noGrp="1"/>
          </p:cNvSpPr>
          <p:nvPr>
            <p:ph idx="1"/>
          </p:nvPr>
        </p:nvSpPr>
        <p:spPr/>
        <p:txBody>
          <a:bodyPr/>
          <a:lstStyle/>
          <a:p>
            <a:pPr marL="0" indent="0">
              <a:buNone/>
            </a:pPr>
            <a:r>
              <a:rPr kumimoji="1" lang="ja-JP" altLang="en-US"/>
              <a:t>・交通網の違いにより、購入者が少ない可能性あり。</a:t>
            </a:r>
            <a:endParaRPr kumimoji="1" lang="en-US" altLang="ja-JP"/>
          </a:p>
          <a:p>
            <a:pPr marL="0" indent="0">
              <a:buNone/>
            </a:pPr>
            <a:r>
              <a:rPr lang="ja-JP" altLang="en-US"/>
              <a:t>・コロナが終息しつつあるので、今更移住する人が多いとは限らない。</a:t>
            </a:r>
            <a:endParaRPr lang="en-US" altLang="ja-JP"/>
          </a:p>
          <a:p>
            <a:pPr marL="0" indent="0">
              <a:buNone/>
            </a:pPr>
            <a:r>
              <a:rPr kumimoji="1" lang="ja-JP" altLang="en-US"/>
              <a:t>・場所によっては、売れない。（周りが田んぼしかない等）</a:t>
            </a:r>
            <a:endParaRPr kumimoji="1" lang="en-US" altLang="ja-JP"/>
          </a:p>
          <a:p>
            <a:pPr marL="0" indent="0">
              <a:buNone/>
            </a:pPr>
            <a:r>
              <a:rPr kumimoji="1" lang="ja-JP" altLang="en-US"/>
              <a:t>・物件の価格設定</a:t>
            </a:r>
            <a:endParaRPr kumimoji="1" lang="en-US" altLang="ja-JP"/>
          </a:p>
          <a:p>
            <a:pPr marL="0" indent="0">
              <a:buNone/>
            </a:pPr>
            <a:r>
              <a:rPr lang="ja-JP" altLang="en-US"/>
              <a:t>・企業の市場規模拡大</a:t>
            </a:r>
            <a:endParaRPr lang="en-US" altLang="ja-JP"/>
          </a:p>
          <a:p>
            <a:pPr marL="0" indent="0">
              <a:buNone/>
            </a:pPr>
            <a:r>
              <a:rPr kumimoji="1" lang="ja-JP" altLang="en-US"/>
              <a:t>・物件の耐久性</a:t>
            </a:r>
          </a:p>
        </p:txBody>
      </p:sp>
    </p:spTree>
    <p:extLst>
      <p:ext uri="{BB962C8B-B14F-4D97-AF65-F5344CB8AC3E}">
        <p14:creationId xmlns:p14="http://schemas.microsoft.com/office/powerpoint/2010/main" val="2981570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597BDC-2CB5-445B-F239-117410AE2A20}"/>
              </a:ext>
            </a:extLst>
          </p:cNvPr>
          <p:cNvSpPr>
            <a:spLocks noGrp="1"/>
          </p:cNvSpPr>
          <p:nvPr>
            <p:ph type="title"/>
          </p:nvPr>
        </p:nvSpPr>
        <p:spPr/>
        <p:txBody>
          <a:bodyPr/>
          <a:lstStyle/>
          <a:p>
            <a:pPr algn="ctr"/>
            <a:r>
              <a:rPr kumimoji="1" lang="en-US" altLang="ja-JP"/>
              <a:t>SWOT</a:t>
            </a:r>
            <a:r>
              <a:rPr kumimoji="1" lang="ja-JP" altLang="en-US"/>
              <a:t>分析 和田君、隆太郎</a:t>
            </a:r>
          </a:p>
        </p:txBody>
      </p:sp>
      <p:graphicFrame>
        <p:nvGraphicFramePr>
          <p:cNvPr id="4" name="コンテンツ プレースホルダー 3">
            <a:extLst>
              <a:ext uri="{FF2B5EF4-FFF2-40B4-BE49-F238E27FC236}">
                <a16:creationId xmlns:a16="http://schemas.microsoft.com/office/drawing/2014/main" id="{67A18540-A323-BB80-CDFC-E946547732E9}"/>
              </a:ext>
            </a:extLst>
          </p:cNvPr>
          <p:cNvGraphicFramePr>
            <a:graphicFrameLocks noGrp="1"/>
          </p:cNvGraphicFramePr>
          <p:nvPr>
            <p:ph idx="1"/>
            <p:extLst>
              <p:ext uri="{D42A27DB-BD31-4B8C-83A1-F6EECF244321}">
                <p14:modId xmlns:p14="http://schemas.microsoft.com/office/powerpoint/2010/main" val="441084236"/>
              </p:ext>
            </p:extLst>
          </p:nvPr>
        </p:nvGraphicFramePr>
        <p:xfrm>
          <a:off x="233756" y="1333787"/>
          <a:ext cx="10920660" cy="5465774"/>
        </p:xfrm>
        <a:graphic>
          <a:graphicData uri="http://schemas.openxmlformats.org/drawingml/2006/table">
            <a:tbl>
              <a:tblPr firstRow="1" bandRow="1">
                <a:tableStyleId>{5C22544A-7EE6-4342-B048-85BDC9FD1C3A}</a:tableStyleId>
              </a:tblPr>
              <a:tblGrid>
                <a:gridCol w="1007338">
                  <a:extLst>
                    <a:ext uri="{9D8B030D-6E8A-4147-A177-3AD203B41FA5}">
                      <a16:colId xmlns:a16="http://schemas.microsoft.com/office/drawing/2014/main" val="1267941843"/>
                    </a:ext>
                  </a:extLst>
                </a:gridCol>
                <a:gridCol w="4774291">
                  <a:extLst>
                    <a:ext uri="{9D8B030D-6E8A-4147-A177-3AD203B41FA5}">
                      <a16:colId xmlns:a16="http://schemas.microsoft.com/office/drawing/2014/main" val="1358389786"/>
                    </a:ext>
                  </a:extLst>
                </a:gridCol>
                <a:gridCol w="5139031">
                  <a:extLst>
                    <a:ext uri="{9D8B030D-6E8A-4147-A177-3AD203B41FA5}">
                      <a16:colId xmlns:a16="http://schemas.microsoft.com/office/drawing/2014/main" val="1992437928"/>
                    </a:ext>
                  </a:extLst>
                </a:gridCol>
              </a:tblGrid>
              <a:tr h="1267727">
                <a:tc>
                  <a:txBody>
                    <a:bodyPr/>
                    <a:lstStyle/>
                    <a:p>
                      <a:endParaRPr kumimoji="1" lang="ja-JP" altLang="en-US"/>
                    </a:p>
                  </a:txBody>
                  <a:tcPr/>
                </a:tc>
                <a:tc>
                  <a:txBody>
                    <a:bodyPr/>
                    <a:lstStyle/>
                    <a:p>
                      <a:r>
                        <a:rPr kumimoji="1" lang="ja-JP" altLang="en-US"/>
                        <a:t>強味（</a:t>
                      </a:r>
                      <a:r>
                        <a:rPr kumimoji="1" lang="en-US" altLang="ja-JP"/>
                        <a:t>strength</a:t>
                      </a:r>
                      <a:r>
                        <a:rPr kumimoji="1" lang="ja-JP" altLang="en-US"/>
                        <a:t>）</a:t>
                      </a:r>
                      <a:endParaRPr kumimoji="1" lang="ja-JP" altLang="en-US" dirty="0"/>
                    </a:p>
                  </a:txBody>
                  <a:tcPr>
                    <a:solidFill>
                      <a:schemeClr val="accent5"/>
                    </a:solidFill>
                  </a:tcPr>
                </a:tc>
                <a:tc>
                  <a:txBody>
                    <a:bodyPr/>
                    <a:lstStyle/>
                    <a:p>
                      <a:r>
                        <a:rPr kumimoji="1" lang="ja-JP" altLang="en-US"/>
                        <a:t>弱み（</a:t>
                      </a:r>
                      <a:r>
                        <a:rPr kumimoji="1" lang="en-US" altLang="ja-JP"/>
                        <a:t>weekness</a:t>
                      </a:r>
                      <a:r>
                        <a:rPr kumimoji="1" lang="ja-JP" altLang="en-US"/>
                        <a:t>）</a:t>
                      </a:r>
                    </a:p>
                  </a:txBody>
                  <a:tcPr>
                    <a:solidFill>
                      <a:schemeClr val="accent5"/>
                    </a:solidFill>
                  </a:tcPr>
                </a:tc>
                <a:extLst>
                  <a:ext uri="{0D108BD9-81ED-4DB2-BD59-A6C34878D82A}">
                    <a16:rowId xmlns:a16="http://schemas.microsoft.com/office/drawing/2014/main" val="1891848497"/>
                  </a:ext>
                </a:extLst>
              </a:tr>
              <a:tr h="2078242">
                <a:tc>
                  <a:txBody>
                    <a:bodyPr/>
                    <a:lstStyle/>
                    <a:p>
                      <a:r>
                        <a:rPr kumimoji="1" lang="ja-JP" altLang="en-US"/>
                        <a:t>機会</a:t>
                      </a:r>
                    </a:p>
                  </a:txBody>
                  <a:tcPr>
                    <a:solidFill>
                      <a:schemeClr val="accent6">
                        <a:lumMod val="40000"/>
                        <a:lumOff val="60000"/>
                      </a:schemeClr>
                    </a:solidFill>
                  </a:tcPr>
                </a:tc>
                <a:tc>
                  <a:txBody>
                    <a:bodyPr/>
                    <a:lstStyle/>
                    <a:p>
                      <a:r>
                        <a:rPr kumimoji="1" lang="ja-JP" altLang="en-US">
                          <a:solidFill>
                            <a:schemeClr val="tx1"/>
                          </a:solidFill>
                        </a:rPr>
                        <a:t>・リモートワークで地方移住者増加</a:t>
                      </a:r>
                      <a:endParaRPr kumimoji="1" lang="en-US" altLang="ja-JP">
                        <a:solidFill>
                          <a:schemeClr val="tx1"/>
                        </a:solidFill>
                      </a:endParaRPr>
                    </a:p>
                    <a:p>
                      <a:r>
                        <a:rPr kumimoji="1" lang="ja-JP" altLang="en-US">
                          <a:solidFill>
                            <a:schemeClr val="tx1"/>
                          </a:solidFill>
                        </a:rPr>
                        <a:t>・補助金が出るから低予算でできる。</a:t>
                      </a:r>
                      <a:endParaRPr kumimoji="1" lang="en-US" altLang="ja-JP">
                        <a:solidFill>
                          <a:schemeClr val="tx1"/>
                        </a:solidFill>
                      </a:endParaRPr>
                    </a:p>
                    <a:p>
                      <a:r>
                        <a:rPr kumimoji="1" lang="ja-JP" altLang="en-US">
                          <a:solidFill>
                            <a:schemeClr val="tx1"/>
                          </a:solidFill>
                        </a:rPr>
                        <a:t>・活用が様々で空き家を自分たちでいろんな形に変化させることができる。</a:t>
                      </a:r>
                    </a:p>
                  </a:txBody>
                  <a:tcPr>
                    <a:solidFill>
                      <a:schemeClr val="accent2">
                        <a:lumMod val="40000"/>
                        <a:lumOff val="60000"/>
                      </a:schemeClr>
                    </a:solidFill>
                  </a:tcPr>
                </a:tc>
                <a:tc>
                  <a:txBody>
                    <a:bodyPr/>
                    <a:lstStyle/>
                    <a:p>
                      <a:pPr marL="285750" indent="-285750">
                        <a:buFont typeface="Arial"/>
                        <a:buChar char="•"/>
                      </a:pPr>
                      <a:r>
                        <a:rPr lang="ja-JP" altLang="en-US"/>
                        <a:t>移民政策、外国人労働者などにより、増え続ける供給をカバー</a:t>
                      </a:r>
                    </a:p>
                    <a:p>
                      <a:pPr marL="285750" lvl="0" indent="-285750">
                        <a:buFont typeface="Arial"/>
                        <a:buChar char="•"/>
                      </a:pPr>
                      <a:endParaRPr lang="ja-JP" altLang="en-US"/>
                    </a:p>
                  </a:txBody>
                  <a:tcPr/>
                </a:tc>
                <a:extLst>
                  <a:ext uri="{0D108BD9-81ED-4DB2-BD59-A6C34878D82A}">
                    <a16:rowId xmlns:a16="http://schemas.microsoft.com/office/drawing/2014/main" val="1749876361"/>
                  </a:ext>
                </a:extLst>
              </a:tr>
              <a:tr h="2119805">
                <a:tc>
                  <a:txBody>
                    <a:bodyPr/>
                    <a:lstStyle/>
                    <a:p>
                      <a:r>
                        <a:rPr kumimoji="1" lang="ja-JP" altLang="en-US"/>
                        <a:t>脅威</a:t>
                      </a:r>
                      <a:endParaRPr kumimoji="1" lang="en-US" altLang="ja-JP"/>
                    </a:p>
                    <a:p>
                      <a:endParaRPr kumimoji="1" lang="ja-JP" altLang="en-US"/>
                    </a:p>
                  </a:txBody>
                  <a:tcPr>
                    <a:solidFill>
                      <a:schemeClr val="accent6">
                        <a:lumMod val="40000"/>
                        <a:lumOff val="60000"/>
                      </a:schemeClr>
                    </a:solidFill>
                  </a:tcPr>
                </a:tc>
                <a:tc>
                  <a:txBody>
                    <a:bodyPr/>
                    <a:lstStyle/>
                    <a:p>
                      <a:endParaRPr kumimoji="1" lang="ja-JP" altLang="en-US"/>
                    </a:p>
                  </a:txBody>
                  <a:tcPr/>
                </a:tc>
                <a:tc>
                  <a:txBody>
                    <a:bodyPr/>
                    <a:lstStyle/>
                    <a:p>
                      <a:pPr marL="285750" indent="-285750">
                        <a:buFont typeface="Arial"/>
                        <a:buChar char="•"/>
                      </a:pPr>
                      <a:r>
                        <a:rPr lang="ja-JP" altLang="en-US"/>
                        <a:t>リフォームのいらない空き家や利便性に優れた安い建売</a:t>
                      </a:r>
                      <a:endParaRPr kumimoji="1" lang="ja-JP" altLang="en-US"/>
                    </a:p>
                  </a:txBody>
                  <a:tcPr>
                    <a:solidFill>
                      <a:schemeClr val="accent4">
                        <a:lumMod val="40000"/>
                        <a:lumOff val="60000"/>
                      </a:schemeClr>
                    </a:solidFill>
                  </a:tcPr>
                </a:tc>
                <a:extLst>
                  <a:ext uri="{0D108BD9-81ED-4DB2-BD59-A6C34878D82A}">
                    <a16:rowId xmlns:a16="http://schemas.microsoft.com/office/drawing/2014/main" val="2291513449"/>
                  </a:ext>
                </a:extLst>
              </a:tr>
            </a:tbl>
          </a:graphicData>
        </a:graphic>
      </p:graphicFrame>
    </p:spTree>
    <p:extLst>
      <p:ext uri="{BB962C8B-B14F-4D97-AF65-F5344CB8AC3E}">
        <p14:creationId xmlns:p14="http://schemas.microsoft.com/office/powerpoint/2010/main" val="4018579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楕円 8">
            <a:extLst>
              <a:ext uri="{FF2B5EF4-FFF2-40B4-BE49-F238E27FC236}">
                <a16:creationId xmlns:a16="http://schemas.microsoft.com/office/drawing/2014/main" id="{EF89B5CD-51EE-84D6-CAA5-871BF45475E5}"/>
              </a:ext>
            </a:extLst>
          </p:cNvPr>
          <p:cNvSpPr/>
          <p:nvPr/>
        </p:nvSpPr>
        <p:spPr>
          <a:xfrm>
            <a:off x="5276862" y="3332825"/>
            <a:ext cx="1645091" cy="73663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sp>
        <p:nvSpPr>
          <p:cNvPr id="3" name="コンテンツ プレースホルダー 2">
            <a:extLst>
              <a:ext uri="{FF2B5EF4-FFF2-40B4-BE49-F238E27FC236}">
                <a16:creationId xmlns:a16="http://schemas.microsoft.com/office/drawing/2014/main" id="{9C98F62F-F0C8-8CF1-BF0A-4C064779B971}"/>
              </a:ext>
            </a:extLst>
          </p:cNvPr>
          <p:cNvSpPr>
            <a:spLocks noGrp="1"/>
          </p:cNvSpPr>
          <p:nvPr>
            <p:ph sz="half" idx="1"/>
          </p:nvPr>
        </p:nvSpPr>
        <p:spPr>
          <a:xfrm>
            <a:off x="11277600" y="3548744"/>
            <a:ext cx="819138" cy="531129"/>
          </a:xfrm>
        </p:spPr>
        <p:txBody>
          <a:bodyPr>
            <a:normAutofit fontScale="92500" lnSpcReduction="20000"/>
          </a:bodyPr>
          <a:lstStyle/>
          <a:p>
            <a:pPr marL="0" indent="0">
              <a:buNone/>
            </a:pPr>
            <a:r>
              <a:rPr kumimoji="1" lang="ja-JP" altLang="en-US" sz="1400" dirty="0"/>
              <a:t>費用・</a:t>
            </a:r>
            <a:endParaRPr kumimoji="1" lang="en-US" altLang="ja-JP" sz="1400" dirty="0"/>
          </a:p>
          <a:p>
            <a:pPr marL="0" indent="0">
              <a:buNone/>
            </a:pPr>
            <a:r>
              <a:rPr kumimoji="1" lang="ja-JP" altLang="en-US" sz="1400" dirty="0"/>
              <a:t>ランク</a:t>
            </a:r>
          </a:p>
        </p:txBody>
      </p:sp>
      <p:sp>
        <p:nvSpPr>
          <p:cNvPr id="4" name="コンテンツ プレースホルダー 3">
            <a:extLst>
              <a:ext uri="{FF2B5EF4-FFF2-40B4-BE49-F238E27FC236}">
                <a16:creationId xmlns:a16="http://schemas.microsoft.com/office/drawing/2014/main" id="{97D12862-A9A9-4638-F6C3-DEE27E75DB7E}"/>
              </a:ext>
            </a:extLst>
          </p:cNvPr>
          <p:cNvSpPr>
            <a:spLocks noGrp="1"/>
          </p:cNvSpPr>
          <p:nvPr>
            <p:ph sz="half" idx="2"/>
          </p:nvPr>
        </p:nvSpPr>
        <p:spPr>
          <a:xfrm>
            <a:off x="5214161" y="548648"/>
            <a:ext cx="2405934" cy="237558"/>
          </a:xfrm>
        </p:spPr>
        <p:txBody>
          <a:bodyPr>
            <a:noAutofit/>
          </a:bodyPr>
          <a:lstStyle/>
          <a:p>
            <a:pPr marL="0" indent="0">
              <a:buNone/>
            </a:pPr>
            <a:r>
              <a:rPr lang="ja-JP" altLang="en-US" sz="1200" dirty="0"/>
              <a:t>バラエティー・件数</a:t>
            </a:r>
            <a:endParaRPr kumimoji="1" lang="ja-JP" altLang="en-US" sz="1200" dirty="0"/>
          </a:p>
        </p:txBody>
      </p:sp>
      <p:cxnSp>
        <p:nvCxnSpPr>
          <p:cNvPr id="6" name="直線コネクタ 5">
            <a:extLst>
              <a:ext uri="{FF2B5EF4-FFF2-40B4-BE49-F238E27FC236}">
                <a16:creationId xmlns:a16="http://schemas.microsoft.com/office/drawing/2014/main" id="{E3A69F71-9CF4-8F57-E299-5AD38ABF83A1}"/>
              </a:ext>
            </a:extLst>
          </p:cNvPr>
          <p:cNvCxnSpPr>
            <a:cxnSpLocks/>
          </p:cNvCxnSpPr>
          <p:nvPr/>
        </p:nvCxnSpPr>
        <p:spPr>
          <a:xfrm>
            <a:off x="6096000" y="718457"/>
            <a:ext cx="0" cy="5845629"/>
          </a:xfrm>
          <a:prstGeom prst="line">
            <a:avLst/>
          </a:prstGeom>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7E8865CF-D077-A734-38EC-B36C9CCFA1AD}"/>
              </a:ext>
            </a:extLst>
          </p:cNvPr>
          <p:cNvCxnSpPr>
            <a:cxnSpLocks/>
          </p:cNvCxnSpPr>
          <p:nvPr/>
        </p:nvCxnSpPr>
        <p:spPr>
          <a:xfrm>
            <a:off x="1556657" y="3701143"/>
            <a:ext cx="9720943" cy="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空き家バンク制度 設定自治体一覧【アットホーム 空き家バンク】">
            <a:extLst>
              <a:ext uri="{FF2B5EF4-FFF2-40B4-BE49-F238E27FC236}">
                <a16:creationId xmlns:a16="http://schemas.microsoft.com/office/drawing/2014/main" id="{11F92939-D6AC-289F-1252-A615467C4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107" y="805787"/>
            <a:ext cx="2639785" cy="56197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2FE72A63-BB86-3DA1-13E6-03380A947E98}"/>
              </a:ext>
            </a:extLst>
          </p:cNvPr>
          <p:cNvSpPr txBox="1"/>
          <p:nvPr/>
        </p:nvSpPr>
        <p:spPr>
          <a:xfrm>
            <a:off x="5497094" y="3371987"/>
            <a:ext cx="1272170" cy="707886"/>
          </a:xfrm>
          <a:prstGeom prst="rect">
            <a:avLst/>
          </a:prstGeom>
          <a:noFill/>
        </p:spPr>
        <p:txBody>
          <a:bodyPr wrap="square" rtlCol="0">
            <a:spAutoFit/>
          </a:bodyPr>
          <a:lstStyle/>
          <a:p>
            <a:r>
              <a:rPr kumimoji="1" lang="ja-JP" altLang="en-US" sz="4000" b="1" dirty="0"/>
              <a:t>自社</a:t>
            </a:r>
          </a:p>
        </p:txBody>
      </p:sp>
      <p:pic>
        <p:nvPicPr>
          <p:cNvPr id="1040" name="Picture 16" descr="家いちば 空き家売ります掲示板">
            <a:extLst>
              <a:ext uri="{FF2B5EF4-FFF2-40B4-BE49-F238E27FC236}">
                <a16:creationId xmlns:a16="http://schemas.microsoft.com/office/drawing/2014/main" id="{F1CF59F9-1214-EC97-CFE4-EF806E66C7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5216" y="1598958"/>
            <a:ext cx="2783168" cy="119119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公開物件のサイト紹介 | イイモノきっと見つかるよ！(有)八幡ホームズ">
            <a:extLst>
              <a:ext uri="{FF2B5EF4-FFF2-40B4-BE49-F238E27FC236}">
                <a16:creationId xmlns:a16="http://schemas.microsoft.com/office/drawing/2014/main" id="{F50B11C1-BB0E-FEA4-82F1-4E2A2582E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6933" y="4968979"/>
            <a:ext cx="2258131" cy="114047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空き家ゲートウェイ">
            <a:extLst>
              <a:ext uri="{FF2B5EF4-FFF2-40B4-BE49-F238E27FC236}">
                <a16:creationId xmlns:a16="http://schemas.microsoft.com/office/drawing/2014/main" id="{C94F61C3-E1B7-6F21-9A9E-48DCDD21B4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3616" y="1813154"/>
            <a:ext cx="2143125" cy="161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60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61;p22">
            <a:extLst>
              <a:ext uri="{FF2B5EF4-FFF2-40B4-BE49-F238E27FC236}">
                <a16:creationId xmlns:a16="http://schemas.microsoft.com/office/drawing/2014/main" id="{EF977FE1-E5F6-5ADA-1264-F0A6C4705A77}"/>
              </a:ext>
            </a:extLst>
          </p:cNvPr>
          <p:cNvGrpSpPr/>
          <p:nvPr/>
        </p:nvGrpSpPr>
        <p:grpSpPr>
          <a:xfrm>
            <a:off x="5460639" y="143691"/>
            <a:ext cx="552289" cy="1022489"/>
            <a:chOff x="-1" y="0"/>
            <a:chExt cx="946737" cy="1704148"/>
          </a:xfrm>
        </p:grpSpPr>
        <p:sp>
          <p:nvSpPr>
            <p:cNvPr id="3" name="Google Shape;162;p22">
              <a:extLst>
                <a:ext uri="{FF2B5EF4-FFF2-40B4-BE49-F238E27FC236}">
                  <a16:creationId xmlns:a16="http://schemas.microsoft.com/office/drawing/2014/main" id="{EE535C3D-FB35-769C-00E2-24E34321C5CC}"/>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sp>
          <p:nvSpPr>
            <p:cNvPr id="4" name="Google Shape;163;p22">
              <a:extLst>
                <a:ext uri="{FF2B5EF4-FFF2-40B4-BE49-F238E27FC236}">
                  <a16:creationId xmlns:a16="http://schemas.microsoft.com/office/drawing/2014/main" id="{ACB85D9D-6351-C346-CC80-F7010384B10E}"/>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grpSp>
      <p:cxnSp>
        <p:nvCxnSpPr>
          <p:cNvPr id="7" name="Google Shape;221;p22">
            <a:extLst>
              <a:ext uri="{FF2B5EF4-FFF2-40B4-BE49-F238E27FC236}">
                <a16:creationId xmlns:a16="http://schemas.microsoft.com/office/drawing/2014/main" id="{6B974C7B-7B8C-3827-FFD9-4C4B594F195F}"/>
              </a:ext>
            </a:extLst>
          </p:cNvPr>
          <p:cNvCxnSpPr/>
          <p:nvPr/>
        </p:nvCxnSpPr>
        <p:spPr>
          <a:xfrm rot="10800000">
            <a:off x="5979217" y="1374886"/>
            <a:ext cx="0" cy="729600"/>
          </a:xfrm>
          <a:prstGeom prst="straightConnector1">
            <a:avLst/>
          </a:prstGeom>
          <a:noFill/>
          <a:ln w="28575" cap="flat" cmpd="sng">
            <a:solidFill>
              <a:srgbClr val="000000"/>
            </a:solidFill>
            <a:prstDash val="solid"/>
            <a:miter lim="400000"/>
            <a:headEnd type="stealth" w="med" len="med"/>
            <a:tailEnd type="none" w="sm" len="sm"/>
          </a:ln>
        </p:spPr>
      </p:cxnSp>
      <p:grpSp>
        <p:nvGrpSpPr>
          <p:cNvPr id="8" name="Google Shape;227;p22">
            <a:extLst>
              <a:ext uri="{FF2B5EF4-FFF2-40B4-BE49-F238E27FC236}">
                <a16:creationId xmlns:a16="http://schemas.microsoft.com/office/drawing/2014/main" id="{871616B4-B4E2-B6F1-704C-540EE8C788F9}"/>
              </a:ext>
            </a:extLst>
          </p:cNvPr>
          <p:cNvGrpSpPr/>
          <p:nvPr/>
        </p:nvGrpSpPr>
        <p:grpSpPr>
          <a:xfrm>
            <a:off x="5533777" y="2305856"/>
            <a:ext cx="552240" cy="1016004"/>
            <a:chOff x="2956672" y="1384595"/>
            <a:chExt cx="690300" cy="1270005"/>
          </a:xfrm>
        </p:grpSpPr>
        <p:sp>
          <p:nvSpPr>
            <p:cNvPr id="9" name="Google Shape;228;p22">
              <a:extLst>
                <a:ext uri="{FF2B5EF4-FFF2-40B4-BE49-F238E27FC236}">
                  <a16:creationId xmlns:a16="http://schemas.microsoft.com/office/drawing/2014/main" id="{2A53B2EE-4D8F-1A37-C4F3-5F20D0CD34A0}"/>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10" name="Google Shape;229;p22">
              <a:extLst>
                <a:ext uri="{FF2B5EF4-FFF2-40B4-BE49-F238E27FC236}">
                  <a16:creationId xmlns:a16="http://schemas.microsoft.com/office/drawing/2014/main" id="{F9F7071C-9CB7-2AC6-2F8A-E2B2273AD847}"/>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11" name="Google Shape;230;p22">
              <a:extLst>
                <a:ext uri="{FF2B5EF4-FFF2-40B4-BE49-F238E27FC236}">
                  <a16:creationId xmlns:a16="http://schemas.microsoft.com/office/drawing/2014/main" id="{25CEA04A-3324-4A84-3466-7A56F3B2D007}"/>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12" name="Google Shape;231;p22">
              <a:extLst>
                <a:ext uri="{FF2B5EF4-FFF2-40B4-BE49-F238E27FC236}">
                  <a16:creationId xmlns:a16="http://schemas.microsoft.com/office/drawing/2014/main" id="{CDF47906-FE3B-A039-A6AB-E3D7838A8324}"/>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13" name="Google Shape;232;p22">
              <a:extLst>
                <a:ext uri="{FF2B5EF4-FFF2-40B4-BE49-F238E27FC236}">
                  <a16:creationId xmlns:a16="http://schemas.microsoft.com/office/drawing/2014/main" id="{E4950BF7-DCC3-84A1-B470-AE88323BF427}"/>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14" name="Google Shape;233;p22">
              <a:extLst>
                <a:ext uri="{FF2B5EF4-FFF2-40B4-BE49-F238E27FC236}">
                  <a16:creationId xmlns:a16="http://schemas.microsoft.com/office/drawing/2014/main" id="{54861993-0C1C-336C-3799-CC6B3500AD43}"/>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15" name="Google Shape;234;p22">
              <a:extLst>
                <a:ext uri="{FF2B5EF4-FFF2-40B4-BE49-F238E27FC236}">
                  <a16:creationId xmlns:a16="http://schemas.microsoft.com/office/drawing/2014/main" id="{1D7B15B4-A756-F048-4D73-6EE6FAFCEF9D}"/>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16" name="Google Shape;235;p22">
              <a:extLst>
                <a:ext uri="{FF2B5EF4-FFF2-40B4-BE49-F238E27FC236}">
                  <a16:creationId xmlns:a16="http://schemas.microsoft.com/office/drawing/2014/main" id="{548F32F1-B5C9-9D1C-4D23-5E26F3A6C86B}"/>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grpSp>
      <p:cxnSp>
        <p:nvCxnSpPr>
          <p:cNvPr id="17" name="Google Shape;156;p22">
            <a:extLst>
              <a:ext uri="{FF2B5EF4-FFF2-40B4-BE49-F238E27FC236}">
                <a16:creationId xmlns:a16="http://schemas.microsoft.com/office/drawing/2014/main" id="{AF1D603F-ED87-2E19-1799-817783FDBF25}"/>
              </a:ext>
            </a:extLst>
          </p:cNvPr>
          <p:cNvCxnSpPr>
            <a:cxnSpLocks/>
          </p:cNvCxnSpPr>
          <p:nvPr/>
        </p:nvCxnSpPr>
        <p:spPr>
          <a:xfrm flipH="1" flipV="1">
            <a:off x="6212784" y="2709861"/>
            <a:ext cx="2978181" cy="7990"/>
          </a:xfrm>
          <a:prstGeom prst="straightConnector1">
            <a:avLst/>
          </a:prstGeom>
          <a:noFill/>
          <a:ln w="28575" cap="flat" cmpd="sng">
            <a:solidFill>
              <a:srgbClr val="000000"/>
            </a:solidFill>
            <a:prstDash val="solid"/>
            <a:miter lim="400000"/>
            <a:headEnd type="stealth" w="med" len="med"/>
            <a:tailEnd type="none" w="sm" len="sm"/>
          </a:ln>
        </p:spPr>
      </p:cxnSp>
      <p:sp>
        <p:nvSpPr>
          <p:cNvPr id="18" name="Google Shape;191;p22">
            <a:extLst>
              <a:ext uri="{FF2B5EF4-FFF2-40B4-BE49-F238E27FC236}">
                <a16:creationId xmlns:a16="http://schemas.microsoft.com/office/drawing/2014/main" id="{D0AC47BA-0599-1AAC-69BE-B5BBECBE538F}"/>
              </a:ext>
            </a:extLst>
          </p:cNvPr>
          <p:cNvSpPr/>
          <p:nvPr/>
        </p:nvSpPr>
        <p:spPr>
          <a:xfrm>
            <a:off x="7795170" y="2608050"/>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19" name="Google Shape;151;p22">
            <a:extLst>
              <a:ext uri="{FF2B5EF4-FFF2-40B4-BE49-F238E27FC236}">
                <a16:creationId xmlns:a16="http://schemas.microsoft.com/office/drawing/2014/main" id="{105723DD-4A74-2A5E-7C74-BD766E7D43F7}"/>
              </a:ext>
            </a:extLst>
          </p:cNvPr>
          <p:cNvSpPr/>
          <p:nvPr/>
        </p:nvSpPr>
        <p:spPr>
          <a:xfrm>
            <a:off x="9258241" y="2373980"/>
            <a:ext cx="552240" cy="1011600"/>
          </a:xfrm>
          <a:prstGeom prst="rect">
            <a:avLst/>
          </a:prstGeom>
          <a:no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nSpc>
                <a:spcPct val="50000"/>
              </a:lnSpc>
              <a:buClr>
                <a:srgbClr val="000000"/>
              </a:buClr>
              <a:buSzPts val="3400"/>
            </a:pPr>
            <a:endParaRPr sz="2720">
              <a:solidFill>
                <a:srgbClr val="000000"/>
              </a:solidFill>
              <a:latin typeface="Arial"/>
              <a:ea typeface="Arial"/>
              <a:cs typeface="Arial"/>
              <a:sym typeface="Arial"/>
            </a:endParaRPr>
          </a:p>
        </p:txBody>
      </p:sp>
      <p:sp>
        <p:nvSpPr>
          <p:cNvPr id="20" name="テキスト ボックス 19">
            <a:extLst>
              <a:ext uri="{FF2B5EF4-FFF2-40B4-BE49-F238E27FC236}">
                <a16:creationId xmlns:a16="http://schemas.microsoft.com/office/drawing/2014/main" id="{6734350A-63A8-6D34-1F70-FF62CA03E81B}"/>
              </a:ext>
            </a:extLst>
          </p:cNvPr>
          <p:cNvSpPr txBox="1"/>
          <p:nvPr/>
        </p:nvSpPr>
        <p:spPr>
          <a:xfrm>
            <a:off x="9216145" y="2508250"/>
            <a:ext cx="627864" cy="706363"/>
          </a:xfrm>
          <a:prstGeom prst="rect">
            <a:avLst/>
          </a:prstGeom>
          <a:noFill/>
        </p:spPr>
        <p:txBody>
          <a:bodyPr vert="eaVert" wrap="square" rtlCol="0">
            <a:spAutoFit/>
          </a:bodyPr>
          <a:lstStyle/>
          <a:p>
            <a:r>
              <a:rPr lang="ja-JP" altLang="en-US" sz="1440"/>
              <a:t>空き家所有者</a:t>
            </a:r>
          </a:p>
        </p:txBody>
      </p:sp>
      <p:cxnSp>
        <p:nvCxnSpPr>
          <p:cNvPr id="22" name="Google Shape;158;p22">
            <a:extLst>
              <a:ext uri="{FF2B5EF4-FFF2-40B4-BE49-F238E27FC236}">
                <a16:creationId xmlns:a16="http://schemas.microsoft.com/office/drawing/2014/main" id="{2257A37F-7A64-65C2-0960-CAA5C337ACA4}"/>
              </a:ext>
            </a:extLst>
          </p:cNvPr>
          <p:cNvCxnSpPr>
            <a:cxnSpLocks/>
          </p:cNvCxnSpPr>
          <p:nvPr/>
        </p:nvCxnSpPr>
        <p:spPr>
          <a:xfrm>
            <a:off x="6212784" y="3213887"/>
            <a:ext cx="2978181" cy="726"/>
          </a:xfrm>
          <a:prstGeom prst="straightConnector1">
            <a:avLst/>
          </a:prstGeom>
          <a:noFill/>
          <a:ln w="28575" cap="flat" cmpd="sng">
            <a:solidFill>
              <a:srgbClr val="000000"/>
            </a:solidFill>
            <a:prstDash val="solid"/>
            <a:miter lim="400000"/>
            <a:headEnd type="stealth" w="med" len="med"/>
            <a:tailEnd type="none" w="sm" len="sm"/>
          </a:ln>
        </p:spPr>
      </p:cxnSp>
      <p:sp>
        <p:nvSpPr>
          <p:cNvPr id="23" name="Google Shape;222;p22">
            <a:extLst>
              <a:ext uri="{FF2B5EF4-FFF2-40B4-BE49-F238E27FC236}">
                <a16:creationId xmlns:a16="http://schemas.microsoft.com/office/drawing/2014/main" id="{D3C9D841-4CB3-5E3C-4A96-58A57809343A}"/>
              </a:ext>
            </a:extLst>
          </p:cNvPr>
          <p:cNvSpPr/>
          <p:nvPr/>
        </p:nvSpPr>
        <p:spPr>
          <a:xfrm>
            <a:off x="7587652" y="3027041"/>
            <a:ext cx="979191" cy="393242"/>
          </a:xfrm>
          <a:prstGeom prst="rect">
            <a:avLst/>
          </a:prstGeom>
          <a:solidFill>
            <a:srgbClr val="00B0F0"/>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440"/>
              <a:t>空き家を受け渡し</a:t>
            </a:r>
            <a:endParaRPr sz="1120">
              <a:solidFill>
                <a:srgbClr val="000000"/>
              </a:solidFill>
              <a:latin typeface="Arial"/>
              <a:ea typeface="Arial"/>
              <a:cs typeface="Arial"/>
              <a:sym typeface="Arial"/>
            </a:endParaRPr>
          </a:p>
        </p:txBody>
      </p:sp>
      <p:sp>
        <p:nvSpPr>
          <p:cNvPr id="26" name="テキスト ボックス 25">
            <a:extLst>
              <a:ext uri="{FF2B5EF4-FFF2-40B4-BE49-F238E27FC236}">
                <a16:creationId xmlns:a16="http://schemas.microsoft.com/office/drawing/2014/main" id="{0D09244B-49B4-B44C-2AF8-8E0E05006FED}"/>
              </a:ext>
            </a:extLst>
          </p:cNvPr>
          <p:cNvSpPr txBox="1"/>
          <p:nvPr/>
        </p:nvSpPr>
        <p:spPr>
          <a:xfrm>
            <a:off x="5522838" y="3385580"/>
            <a:ext cx="793122" cy="313932"/>
          </a:xfrm>
          <a:prstGeom prst="rect">
            <a:avLst/>
          </a:prstGeom>
          <a:noFill/>
        </p:spPr>
        <p:txBody>
          <a:bodyPr wrap="square" rtlCol="0">
            <a:spAutoFit/>
          </a:bodyPr>
          <a:lstStyle/>
          <a:p>
            <a:r>
              <a:rPr lang="ja-JP" altLang="en-US" sz="1440"/>
              <a:t>会社</a:t>
            </a:r>
          </a:p>
        </p:txBody>
      </p:sp>
      <p:sp>
        <p:nvSpPr>
          <p:cNvPr id="27" name="テキスト ボックス 26">
            <a:extLst>
              <a:ext uri="{FF2B5EF4-FFF2-40B4-BE49-F238E27FC236}">
                <a16:creationId xmlns:a16="http://schemas.microsoft.com/office/drawing/2014/main" id="{28519D67-166E-D957-B710-4083CE690DBF}"/>
              </a:ext>
            </a:extLst>
          </p:cNvPr>
          <p:cNvSpPr txBox="1"/>
          <p:nvPr/>
        </p:nvSpPr>
        <p:spPr>
          <a:xfrm>
            <a:off x="6086017" y="244620"/>
            <a:ext cx="775664" cy="757130"/>
          </a:xfrm>
          <a:prstGeom prst="rect">
            <a:avLst/>
          </a:prstGeom>
          <a:noFill/>
        </p:spPr>
        <p:txBody>
          <a:bodyPr wrap="square" rtlCol="0">
            <a:spAutoFit/>
          </a:bodyPr>
          <a:lstStyle/>
          <a:p>
            <a:r>
              <a:rPr lang="ja-JP" altLang="en-US" sz="1440"/>
              <a:t>サービス対象者</a:t>
            </a:r>
          </a:p>
        </p:txBody>
      </p:sp>
      <p:cxnSp>
        <p:nvCxnSpPr>
          <p:cNvPr id="29" name="Google Shape;221;p22">
            <a:extLst>
              <a:ext uri="{FF2B5EF4-FFF2-40B4-BE49-F238E27FC236}">
                <a16:creationId xmlns:a16="http://schemas.microsoft.com/office/drawing/2014/main" id="{ABDB51EC-81C0-8B50-1428-312E59F23FBE}"/>
              </a:ext>
            </a:extLst>
          </p:cNvPr>
          <p:cNvCxnSpPr/>
          <p:nvPr/>
        </p:nvCxnSpPr>
        <p:spPr>
          <a:xfrm rot="10800000">
            <a:off x="6078541" y="3748122"/>
            <a:ext cx="0" cy="729600"/>
          </a:xfrm>
          <a:prstGeom prst="straightConnector1">
            <a:avLst/>
          </a:prstGeom>
          <a:noFill/>
          <a:ln w="28575" cap="flat" cmpd="sng">
            <a:solidFill>
              <a:srgbClr val="000000"/>
            </a:solidFill>
            <a:prstDash val="solid"/>
            <a:miter lim="400000"/>
            <a:headEnd type="stealth" w="med" len="med"/>
            <a:tailEnd type="none" w="sm" len="sm"/>
          </a:ln>
        </p:spPr>
      </p:cxnSp>
      <p:sp>
        <p:nvSpPr>
          <p:cNvPr id="31" name="Google Shape;191;p22">
            <a:extLst>
              <a:ext uri="{FF2B5EF4-FFF2-40B4-BE49-F238E27FC236}">
                <a16:creationId xmlns:a16="http://schemas.microsoft.com/office/drawing/2014/main" id="{D70DE836-AD1B-42C6-2C8B-9C2E2A2C393D}"/>
              </a:ext>
            </a:extLst>
          </p:cNvPr>
          <p:cNvSpPr/>
          <p:nvPr/>
        </p:nvSpPr>
        <p:spPr>
          <a:xfrm>
            <a:off x="5864940" y="1607302"/>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cxnSp>
        <p:nvCxnSpPr>
          <p:cNvPr id="32" name="Google Shape;153;p22">
            <a:extLst>
              <a:ext uri="{FF2B5EF4-FFF2-40B4-BE49-F238E27FC236}">
                <a16:creationId xmlns:a16="http://schemas.microsoft.com/office/drawing/2014/main" id="{FD34AC07-2C1F-E707-F292-390E65292395}"/>
              </a:ext>
            </a:extLst>
          </p:cNvPr>
          <p:cNvCxnSpPr/>
          <p:nvPr/>
        </p:nvCxnSpPr>
        <p:spPr>
          <a:xfrm>
            <a:off x="5500869" y="1386406"/>
            <a:ext cx="0" cy="718080"/>
          </a:xfrm>
          <a:prstGeom prst="straightConnector1">
            <a:avLst/>
          </a:prstGeom>
          <a:noFill/>
          <a:ln w="28575" cap="flat" cmpd="sng">
            <a:solidFill>
              <a:srgbClr val="000000"/>
            </a:solidFill>
            <a:prstDash val="solid"/>
            <a:miter lim="400000"/>
            <a:headEnd type="stealth" w="med" len="med"/>
            <a:tailEnd type="none" w="sm" len="sm"/>
          </a:ln>
        </p:spPr>
      </p:cxnSp>
      <p:sp>
        <p:nvSpPr>
          <p:cNvPr id="33" name="Google Shape;244;p22">
            <a:extLst>
              <a:ext uri="{FF2B5EF4-FFF2-40B4-BE49-F238E27FC236}">
                <a16:creationId xmlns:a16="http://schemas.microsoft.com/office/drawing/2014/main" id="{1C00B2F3-7D30-EA41-C2BF-18CD1570D272}"/>
              </a:ext>
            </a:extLst>
          </p:cNvPr>
          <p:cNvSpPr/>
          <p:nvPr/>
        </p:nvSpPr>
        <p:spPr>
          <a:xfrm>
            <a:off x="4920781" y="1618320"/>
            <a:ext cx="894451" cy="341592"/>
          </a:xfrm>
          <a:prstGeom prst="rect">
            <a:avLst/>
          </a:prstGeom>
          <a:solidFill>
            <a:srgbClr val="92D050"/>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サービス提供</a:t>
            </a:r>
            <a:endParaRPr lang="en-US" altLang="ja-JP" sz="1120">
              <a:solidFill>
                <a:srgbClr val="000000"/>
              </a:solidFill>
              <a:latin typeface="Arial"/>
              <a:ea typeface="Arial"/>
              <a:cs typeface="Arial"/>
              <a:sym typeface="Arial"/>
            </a:endParaRPr>
          </a:p>
        </p:txBody>
      </p:sp>
      <p:grpSp>
        <p:nvGrpSpPr>
          <p:cNvPr id="35" name="Google Shape;227;p22">
            <a:extLst>
              <a:ext uri="{FF2B5EF4-FFF2-40B4-BE49-F238E27FC236}">
                <a16:creationId xmlns:a16="http://schemas.microsoft.com/office/drawing/2014/main" id="{E91217DA-A818-6E27-121D-573779AF6A6C}"/>
              </a:ext>
            </a:extLst>
          </p:cNvPr>
          <p:cNvGrpSpPr/>
          <p:nvPr/>
        </p:nvGrpSpPr>
        <p:grpSpPr>
          <a:xfrm>
            <a:off x="5595558" y="4610812"/>
            <a:ext cx="552240" cy="1016004"/>
            <a:chOff x="2956672" y="1384595"/>
            <a:chExt cx="690300" cy="1270005"/>
          </a:xfrm>
        </p:grpSpPr>
        <p:sp>
          <p:nvSpPr>
            <p:cNvPr id="36" name="Google Shape;228;p22">
              <a:extLst>
                <a:ext uri="{FF2B5EF4-FFF2-40B4-BE49-F238E27FC236}">
                  <a16:creationId xmlns:a16="http://schemas.microsoft.com/office/drawing/2014/main" id="{F0EE7B5D-C89F-B2DA-6F21-161AEE0E59F2}"/>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37" name="Google Shape;229;p22">
              <a:extLst>
                <a:ext uri="{FF2B5EF4-FFF2-40B4-BE49-F238E27FC236}">
                  <a16:creationId xmlns:a16="http://schemas.microsoft.com/office/drawing/2014/main" id="{8333725E-AD95-A324-1446-13E256A6DDBA}"/>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38" name="Google Shape;230;p22">
              <a:extLst>
                <a:ext uri="{FF2B5EF4-FFF2-40B4-BE49-F238E27FC236}">
                  <a16:creationId xmlns:a16="http://schemas.microsoft.com/office/drawing/2014/main" id="{69DD47F3-E00F-76EB-1C71-AE8F1E3CD14B}"/>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39" name="Google Shape;231;p22">
              <a:extLst>
                <a:ext uri="{FF2B5EF4-FFF2-40B4-BE49-F238E27FC236}">
                  <a16:creationId xmlns:a16="http://schemas.microsoft.com/office/drawing/2014/main" id="{426A46FF-48E0-931D-4870-16C8541372F1}"/>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40" name="Google Shape;232;p22">
              <a:extLst>
                <a:ext uri="{FF2B5EF4-FFF2-40B4-BE49-F238E27FC236}">
                  <a16:creationId xmlns:a16="http://schemas.microsoft.com/office/drawing/2014/main" id="{4FA3E5D1-2A33-377C-7FF0-940BFE6C7C6F}"/>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41" name="Google Shape;233;p22">
              <a:extLst>
                <a:ext uri="{FF2B5EF4-FFF2-40B4-BE49-F238E27FC236}">
                  <a16:creationId xmlns:a16="http://schemas.microsoft.com/office/drawing/2014/main" id="{518286F1-02D2-420E-E26C-1B0FA75FE37A}"/>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42" name="Google Shape;234;p22">
              <a:extLst>
                <a:ext uri="{FF2B5EF4-FFF2-40B4-BE49-F238E27FC236}">
                  <a16:creationId xmlns:a16="http://schemas.microsoft.com/office/drawing/2014/main" id="{4F8C3242-524C-273C-ACCE-A22094DFA232}"/>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43" name="Google Shape;235;p22">
              <a:extLst>
                <a:ext uri="{FF2B5EF4-FFF2-40B4-BE49-F238E27FC236}">
                  <a16:creationId xmlns:a16="http://schemas.microsoft.com/office/drawing/2014/main" id="{6C1552DF-30ED-A64C-0266-6F355D9EA90A}"/>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grpSp>
      <p:sp>
        <p:nvSpPr>
          <p:cNvPr id="44" name="テキスト ボックス 43">
            <a:extLst>
              <a:ext uri="{FF2B5EF4-FFF2-40B4-BE49-F238E27FC236}">
                <a16:creationId xmlns:a16="http://schemas.microsoft.com/office/drawing/2014/main" id="{59FBF72A-7788-0F93-711A-261923D2FA0C}"/>
              </a:ext>
            </a:extLst>
          </p:cNvPr>
          <p:cNvSpPr txBox="1"/>
          <p:nvPr/>
        </p:nvSpPr>
        <p:spPr>
          <a:xfrm>
            <a:off x="5476509" y="5831739"/>
            <a:ext cx="941306" cy="535531"/>
          </a:xfrm>
          <a:prstGeom prst="rect">
            <a:avLst/>
          </a:prstGeom>
          <a:noFill/>
        </p:spPr>
        <p:txBody>
          <a:bodyPr wrap="square" rtlCol="0">
            <a:spAutoFit/>
          </a:bodyPr>
          <a:lstStyle/>
          <a:p>
            <a:r>
              <a:rPr lang="ja-JP" altLang="en-US" sz="1440"/>
              <a:t>不動産会社</a:t>
            </a:r>
          </a:p>
        </p:txBody>
      </p:sp>
      <p:cxnSp>
        <p:nvCxnSpPr>
          <p:cNvPr id="45" name="Google Shape;153;p22">
            <a:extLst>
              <a:ext uri="{FF2B5EF4-FFF2-40B4-BE49-F238E27FC236}">
                <a16:creationId xmlns:a16="http://schemas.microsoft.com/office/drawing/2014/main" id="{EA7724F8-5D5A-6AE6-84E5-E67D408BC25A}"/>
              </a:ext>
            </a:extLst>
          </p:cNvPr>
          <p:cNvCxnSpPr/>
          <p:nvPr/>
        </p:nvCxnSpPr>
        <p:spPr>
          <a:xfrm>
            <a:off x="5627659" y="3721252"/>
            <a:ext cx="0" cy="718080"/>
          </a:xfrm>
          <a:prstGeom prst="straightConnector1">
            <a:avLst/>
          </a:prstGeom>
          <a:noFill/>
          <a:ln w="28575" cap="flat" cmpd="sng">
            <a:solidFill>
              <a:srgbClr val="000000"/>
            </a:solidFill>
            <a:prstDash val="solid"/>
            <a:miter lim="400000"/>
            <a:headEnd type="stealth" w="med" len="med"/>
            <a:tailEnd type="none" w="sm" len="sm"/>
          </a:ln>
        </p:spPr>
      </p:cxnSp>
      <p:sp>
        <p:nvSpPr>
          <p:cNvPr id="46" name="Google Shape;191;p22">
            <a:extLst>
              <a:ext uri="{FF2B5EF4-FFF2-40B4-BE49-F238E27FC236}">
                <a16:creationId xmlns:a16="http://schemas.microsoft.com/office/drawing/2014/main" id="{2BC6B29D-F8C1-39F2-B41C-FD7182FCB6A2}"/>
              </a:ext>
            </a:extLst>
          </p:cNvPr>
          <p:cNvSpPr/>
          <p:nvPr/>
        </p:nvSpPr>
        <p:spPr>
          <a:xfrm flipH="1">
            <a:off x="5519750" y="3984208"/>
            <a:ext cx="215818" cy="261123"/>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48" name="Google Shape;222;p22">
            <a:extLst>
              <a:ext uri="{FF2B5EF4-FFF2-40B4-BE49-F238E27FC236}">
                <a16:creationId xmlns:a16="http://schemas.microsoft.com/office/drawing/2014/main" id="{7D32D7E1-9EA6-38FF-0193-C6CBBFA02D5C}"/>
              </a:ext>
            </a:extLst>
          </p:cNvPr>
          <p:cNvSpPr/>
          <p:nvPr/>
        </p:nvSpPr>
        <p:spPr>
          <a:xfrm>
            <a:off x="5773099" y="3847949"/>
            <a:ext cx="1103198" cy="495642"/>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リフォームした空き家を販売</a:t>
            </a:r>
            <a:endParaRPr sz="1120">
              <a:solidFill>
                <a:srgbClr val="000000"/>
              </a:solidFill>
              <a:latin typeface="Arial"/>
              <a:ea typeface="Arial"/>
              <a:cs typeface="Arial"/>
              <a:sym typeface="Arial"/>
            </a:endParaRPr>
          </a:p>
        </p:txBody>
      </p:sp>
      <p:sp>
        <p:nvSpPr>
          <p:cNvPr id="49" name="テキスト ボックス 48">
            <a:extLst>
              <a:ext uri="{FF2B5EF4-FFF2-40B4-BE49-F238E27FC236}">
                <a16:creationId xmlns:a16="http://schemas.microsoft.com/office/drawing/2014/main" id="{79C11152-D2DC-A25E-89D6-82A63F5B8F26}"/>
              </a:ext>
            </a:extLst>
          </p:cNvPr>
          <p:cNvSpPr txBox="1"/>
          <p:nvPr/>
        </p:nvSpPr>
        <p:spPr>
          <a:xfrm>
            <a:off x="6048799" y="1606957"/>
            <a:ext cx="1107401" cy="313932"/>
          </a:xfrm>
          <a:prstGeom prst="rect">
            <a:avLst/>
          </a:prstGeom>
          <a:noFill/>
        </p:spPr>
        <p:txBody>
          <a:bodyPr wrap="square" rtlCol="0">
            <a:spAutoFit/>
          </a:bodyPr>
          <a:lstStyle/>
          <a:p>
            <a:r>
              <a:rPr lang="ja-JP" altLang="en-US" sz="1440"/>
              <a:t>月額料金</a:t>
            </a:r>
          </a:p>
        </p:txBody>
      </p:sp>
      <p:cxnSp>
        <p:nvCxnSpPr>
          <p:cNvPr id="50" name="Google Shape;200;p22">
            <a:extLst>
              <a:ext uri="{FF2B5EF4-FFF2-40B4-BE49-F238E27FC236}">
                <a16:creationId xmlns:a16="http://schemas.microsoft.com/office/drawing/2014/main" id="{09891014-45A1-0BD8-3A13-8F90B5156C06}"/>
              </a:ext>
            </a:extLst>
          </p:cNvPr>
          <p:cNvCxnSpPr/>
          <p:nvPr/>
        </p:nvCxnSpPr>
        <p:spPr>
          <a:xfrm>
            <a:off x="4323446" y="2750126"/>
            <a:ext cx="960000" cy="0"/>
          </a:xfrm>
          <a:prstGeom prst="straightConnector1">
            <a:avLst/>
          </a:prstGeom>
          <a:noFill/>
          <a:ln w="28575" cap="flat" cmpd="sng">
            <a:solidFill>
              <a:srgbClr val="000000"/>
            </a:solidFill>
            <a:prstDash val="solid"/>
            <a:miter lim="400000"/>
            <a:headEnd type="stealth" w="med" len="med"/>
            <a:tailEnd type="none" w="sm" len="sm"/>
          </a:ln>
        </p:spPr>
      </p:cxnSp>
      <p:grpSp>
        <p:nvGrpSpPr>
          <p:cNvPr id="52" name="Google Shape;227;p22">
            <a:extLst>
              <a:ext uri="{FF2B5EF4-FFF2-40B4-BE49-F238E27FC236}">
                <a16:creationId xmlns:a16="http://schemas.microsoft.com/office/drawing/2014/main" id="{5DE9563D-BE82-B520-8BAB-BC0B317AEB8B}"/>
              </a:ext>
            </a:extLst>
          </p:cNvPr>
          <p:cNvGrpSpPr/>
          <p:nvPr/>
        </p:nvGrpSpPr>
        <p:grpSpPr>
          <a:xfrm>
            <a:off x="3474415" y="2305856"/>
            <a:ext cx="552240" cy="1016004"/>
            <a:chOff x="2956672" y="1384595"/>
            <a:chExt cx="690300" cy="1270005"/>
          </a:xfrm>
        </p:grpSpPr>
        <p:sp>
          <p:nvSpPr>
            <p:cNvPr id="53" name="Google Shape;228;p22">
              <a:extLst>
                <a:ext uri="{FF2B5EF4-FFF2-40B4-BE49-F238E27FC236}">
                  <a16:creationId xmlns:a16="http://schemas.microsoft.com/office/drawing/2014/main" id="{6F92AC0D-F888-DD91-8174-B0A53C11FA2C}"/>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4" name="Google Shape;229;p22">
              <a:extLst>
                <a:ext uri="{FF2B5EF4-FFF2-40B4-BE49-F238E27FC236}">
                  <a16:creationId xmlns:a16="http://schemas.microsoft.com/office/drawing/2014/main" id="{C6026739-B60E-1D23-B022-6501C0B0F6A9}"/>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5" name="Google Shape;230;p22">
              <a:extLst>
                <a:ext uri="{FF2B5EF4-FFF2-40B4-BE49-F238E27FC236}">
                  <a16:creationId xmlns:a16="http://schemas.microsoft.com/office/drawing/2014/main" id="{B7606FA9-1137-BE09-C175-362D98BFC596}"/>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6" name="Google Shape;231;p22">
              <a:extLst>
                <a:ext uri="{FF2B5EF4-FFF2-40B4-BE49-F238E27FC236}">
                  <a16:creationId xmlns:a16="http://schemas.microsoft.com/office/drawing/2014/main" id="{88D9925F-EE9C-B3FD-973F-12C32CFCED3F}"/>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7" name="Google Shape;232;p22">
              <a:extLst>
                <a:ext uri="{FF2B5EF4-FFF2-40B4-BE49-F238E27FC236}">
                  <a16:creationId xmlns:a16="http://schemas.microsoft.com/office/drawing/2014/main" id="{BD6935F1-43BB-2631-8555-0BF6FFD630D9}"/>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8" name="Google Shape;233;p22">
              <a:extLst>
                <a:ext uri="{FF2B5EF4-FFF2-40B4-BE49-F238E27FC236}">
                  <a16:creationId xmlns:a16="http://schemas.microsoft.com/office/drawing/2014/main" id="{C46B6CD1-142C-52AF-9CE0-491AE828ED1C}"/>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9" name="Google Shape;234;p22">
              <a:extLst>
                <a:ext uri="{FF2B5EF4-FFF2-40B4-BE49-F238E27FC236}">
                  <a16:creationId xmlns:a16="http://schemas.microsoft.com/office/drawing/2014/main" id="{C73D0BD4-C679-CD28-D535-96AECA861DAD}"/>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60" name="Google Shape;235;p22">
              <a:extLst>
                <a:ext uri="{FF2B5EF4-FFF2-40B4-BE49-F238E27FC236}">
                  <a16:creationId xmlns:a16="http://schemas.microsoft.com/office/drawing/2014/main" id="{EDB117B8-A588-FC45-B7FC-8F3E55B974A9}"/>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grpSp>
      <p:sp>
        <p:nvSpPr>
          <p:cNvPr id="61" name="テキスト ボックス 60">
            <a:extLst>
              <a:ext uri="{FF2B5EF4-FFF2-40B4-BE49-F238E27FC236}">
                <a16:creationId xmlns:a16="http://schemas.microsoft.com/office/drawing/2014/main" id="{5C476C09-1049-3073-76A0-7CE13E39C76B}"/>
              </a:ext>
            </a:extLst>
          </p:cNvPr>
          <p:cNvSpPr txBox="1"/>
          <p:nvPr/>
        </p:nvSpPr>
        <p:spPr>
          <a:xfrm>
            <a:off x="3407088" y="3475030"/>
            <a:ext cx="1051339" cy="313932"/>
          </a:xfrm>
          <a:prstGeom prst="rect">
            <a:avLst/>
          </a:prstGeom>
          <a:noFill/>
        </p:spPr>
        <p:txBody>
          <a:bodyPr wrap="square" rtlCol="0">
            <a:spAutoFit/>
          </a:bodyPr>
          <a:lstStyle/>
          <a:p>
            <a:r>
              <a:rPr lang="ja-JP" altLang="en-US" sz="1440"/>
              <a:t>建築会社</a:t>
            </a:r>
          </a:p>
        </p:txBody>
      </p:sp>
      <p:sp>
        <p:nvSpPr>
          <p:cNvPr id="63" name="Google Shape;150;p22">
            <a:extLst>
              <a:ext uri="{FF2B5EF4-FFF2-40B4-BE49-F238E27FC236}">
                <a16:creationId xmlns:a16="http://schemas.microsoft.com/office/drawing/2014/main" id="{A3748239-F3E2-76E4-7E99-530E33AADBF0}"/>
              </a:ext>
            </a:extLst>
          </p:cNvPr>
          <p:cNvSpPr/>
          <p:nvPr/>
        </p:nvSpPr>
        <p:spPr>
          <a:xfrm>
            <a:off x="3635675" y="685973"/>
            <a:ext cx="1524269" cy="1407154"/>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sp>
        <p:nvSpPr>
          <p:cNvPr id="64" name="Google Shape;225;p22">
            <a:extLst>
              <a:ext uri="{FF2B5EF4-FFF2-40B4-BE49-F238E27FC236}">
                <a16:creationId xmlns:a16="http://schemas.microsoft.com/office/drawing/2014/main" id="{57B88716-3E94-975A-71E8-4B89B1C2AAB4}"/>
              </a:ext>
            </a:extLst>
          </p:cNvPr>
          <p:cNvSpPr/>
          <p:nvPr/>
        </p:nvSpPr>
        <p:spPr>
          <a:xfrm>
            <a:off x="4729801" y="2634981"/>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65" name="テキスト ボックス 64">
            <a:extLst>
              <a:ext uri="{FF2B5EF4-FFF2-40B4-BE49-F238E27FC236}">
                <a16:creationId xmlns:a16="http://schemas.microsoft.com/office/drawing/2014/main" id="{963818DF-DE2D-BEA5-AC2E-1C09D67250FB}"/>
              </a:ext>
            </a:extLst>
          </p:cNvPr>
          <p:cNvSpPr txBox="1"/>
          <p:nvPr/>
        </p:nvSpPr>
        <p:spPr>
          <a:xfrm>
            <a:off x="4305344" y="2965465"/>
            <a:ext cx="1073393" cy="577081"/>
          </a:xfrm>
          <a:prstGeom prst="rect">
            <a:avLst/>
          </a:prstGeom>
          <a:noFill/>
        </p:spPr>
        <p:txBody>
          <a:bodyPr wrap="square" rtlCol="0">
            <a:spAutoFit/>
          </a:bodyPr>
          <a:lstStyle/>
          <a:p>
            <a:r>
              <a:rPr lang="ja-JP" altLang="en-US" sz="1050"/>
              <a:t>建築技術が欲しいお客がいた時に、要請</a:t>
            </a:r>
          </a:p>
        </p:txBody>
      </p:sp>
      <p:sp>
        <p:nvSpPr>
          <p:cNvPr id="66" name="Google Shape;244;p22">
            <a:extLst>
              <a:ext uri="{FF2B5EF4-FFF2-40B4-BE49-F238E27FC236}">
                <a16:creationId xmlns:a16="http://schemas.microsoft.com/office/drawing/2014/main" id="{61914853-6330-0D6C-75FD-DFD05AD1066E}"/>
              </a:ext>
            </a:extLst>
          </p:cNvPr>
          <p:cNvSpPr/>
          <p:nvPr/>
        </p:nvSpPr>
        <p:spPr>
          <a:xfrm>
            <a:off x="3150411" y="447404"/>
            <a:ext cx="1308016" cy="862782"/>
          </a:xfrm>
          <a:prstGeom prst="rect">
            <a:avLst/>
          </a:prstGeom>
          <a:solidFill>
            <a:srgbClr val="FF0000"/>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建築技術を教える</a:t>
            </a:r>
            <a:endParaRPr sz="1120">
              <a:solidFill>
                <a:srgbClr val="000000"/>
              </a:solidFill>
              <a:latin typeface="Arial"/>
              <a:ea typeface="Arial"/>
              <a:cs typeface="Arial"/>
              <a:sym typeface="Arial"/>
            </a:endParaRPr>
          </a:p>
        </p:txBody>
      </p:sp>
      <p:sp>
        <p:nvSpPr>
          <p:cNvPr id="67" name="Google Shape;251;p22">
            <a:extLst>
              <a:ext uri="{FF2B5EF4-FFF2-40B4-BE49-F238E27FC236}">
                <a16:creationId xmlns:a16="http://schemas.microsoft.com/office/drawing/2014/main" id="{4093D020-AEE0-98C6-981A-4CF692331420}"/>
              </a:ext>
            </a:extLst>
          </p:cNvPr>
          <p:cNvSpPr/>
          <p:nvPr/>
        </p:nvSpPr>
        <p:spPr>
          <a:xfrm flipH="1">
            <a:off x="6212784" y="667715"/>
            <a:ext cx="1568204" cy="1712266"/>
          </a:xfrm>
          <a:custGeom>
            <a:avLst/>
            <a:gdLst/>
            <a:ahLst/>
            <a:cxnLst/>
            <a:rect l="l" t="t" r="r" b="b"/>
            <a:pathLst>
              <a:path w="45417" h="80857" extrusionOk="0">
                <a:moveTo>
                  <a:pt x="0" y="58"/>
                </a:moveTo>
                <a:lnTo>
                  <a:pt x="22793" y="0"/>
                </a:lnTo>
                <a:lnTo>
                  <a:pt x="22628" y="80857"/>
                </a:lnTo>
                <a:lnTo>
                  <a:pt x="45417" y="80818"/>
                </a:lnTo>
              </a:path>
            </a:pathLst>
          </a:custGeom>
          <a:noFill/>
          <a:ln w="28575" cap="flat" cmpd="sng">
            <a:solidFill>
              <a:srgbClr val="000000"/>
            </a:solidFill>
            <a:prstDash val="solid"/>
            <a:miter lim="400000"/>
            <a:headEnd type="stealth" w="med" len="med"/>
            <a:tailEnd type="none" w="sm" len="sm"/>
          </a:ln>
        </p:spPr>
        <p:txBody>
          <a:bodyPr spcFirstLastPara="1" wrap="square" lIns="29000" tIns="29000" rIns="29000" bIns="29000" anchor="ctr" anchorCtr="0">
            <a:noAutofit/>
          </a:bodyPr>
          <a:lstStyle/>
          <a:p>
            <a:pPr algn="ctr">
              <a:buClr>
                <a:srgbClr val="000000"/>
              </a:buClr>
              <a:buSzPts val="3400"/>
            </a:pPr>
            <a:endParaRPr sz="3040">
              <a:solidFill>
                <a:srgbClr val="000000"/>
              </a:solidFill>
              <a:latin typeface="Arial"/>
              <a:ea typeface="Arial"/>
              <a:cs typeface="Arial"/>
              <a:sym typeface="Arial"/>
            </a:endParaRPr>
          </a:p>
        </p:txBody>
      </p:sp>
      <p:grpSp>
        <p:nvGrpSpPr>
          <p:cNvPr id="68" name="Google Shape;161;p22">
            <a:extLst>
              <a:ext uri="{FF2B5EF4-FFF2-40B4-BE49-F238E27FC236}">
                <a16:creationId xmlns:a16="http://schemas.microsoft.com/office/drawing/2014/main" id="{C31AA0B5-439A-D940-8E2E-025BA600AE56}"/>
              </a:ext>
            </a:extLst>
          </p:cNvPr>
          <p:cNvGrpSpPr/>
          <p:nvPr/>
        </p:nvGrpSpPr>
        <p:grpSpPr>
          <a:xfrm>
            <a:off x="8014555" y="174729"/>
            <a:ext cx="552289" cy="1022489"/>
            <a:chOff x="-1" y="0"/>
            <a:chExt cx="946737" cy="1704148"/>
          </a:xfrm>
        </p:grpSpPr>
        <p:sp>
          <p:nvSpPr>
            <p:cNvPr id="69" name="Google Shape;162;p22">
              <a:extLst>
                <a:ext uri="{FF2B5EF4-FFF2-40B4-BE49-F238E27FC236}">
                  <a16:creationId xmlns:a16="http://schemas.microsoft.com/office/drawing/2014/main" id="{8397D30C-7DCA-538E-4A2B-02A311B7756E}"/>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sp>
          <p:nvSpPr>
            <p:cNvPr id="70" name="Google Shape;163;p22">
              <a:extLst>
                <a:ext uri="{FF2B5EF4-FFF2-40B4-BE49-F238E27FC236}">
                  <a16:creationId xmlns:a16="http://schemas.microsoft.com/office/drawing/2014/main" id="{D2D0CFBE-7FE1-9D2D-CF5A-64456E8A982C}"/>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grpSp>
      <p:sp>
        <p:nvSpPr>
          <p:cNvPr id="71" name="テキスト ボックス 70">
            <a:extLst>
              <a:ext uri="{FF2B5EF4-FFF2-40B4-BE49-F238E27FC236}">
                <a16:creationId xmlns:a16="http://schemas.microsoft.com/office/drawing/2014/main" id="{84A2CF80-C00E-E693-D8AB-5EA7FA8DC12D}"/>
              </a:ext>
            </a:extLst>
          </p:cNvPr>
          <p:cNvSpPr txBox="1"/>
          <p:nvPr/>
        </p:nvSpPr>
        <p:spPr>
          <a:xfrm>
            <a:off x="8624107" y="149476"/>
            <a:ext cx="2036905" cy="757130"/>
          </a:xfrm>
          <a:prstGeom prst="rect">
            <a:avLst/>
          </a:prstGeom>
          <a:noFill/>
        </p:spPr>
        <p:txBody>
          <a:bodyPr wrap="square" rtlCol="0">
            <a:spAutoFit/>
          </a:bodyPr>
          <a:lstStyle/>
          <a:p>
            <a:r>
              <a:rPr lang="ja-JP" altLang="en-US" sz="1440"/>
              <a:t>サービスを受けている人の中で、自分が作った家を買いたい！！</a:t>
            </a:r>
          </a:p>
        </p:txBody>
      </p:sp>
      <p:sp>
        <p:nvSpPr>
          <p:cNvPr id="76" name="テキスト ボックス 75">
            <a:extLst>
              <a:ext uri="{FF2B5EF4-FFF2-40B4-BE49-F238E27FC236}">
                <a16:creationId xmlns:a16="http://schemas.microsoft.com/office/drawing/2014/main" id="{263D9F30-D722-DF42-80A7-E09E692A4E69}"/>
              </a:ext>
            </a:extLst>
          </p:cNvPr>
          <p:cNvSpPr txBox="1"/>
          <p:nvPr/>
        </p:nvSpPr>
        <p:spPr>
          <a:xfrm>
            <a:off x="8625506" y="5831739"/>
            <a:ext cx="3388474" cy="437043"/>
          </a:xfrm>
          <a:prstGeom prst="rect">
            <a:avLst/>
          </a:prstGeom>
          <a:noFill/>
        </p:spPr>
        <p:txBody>
          <a:bodyPr wrap="square" rtlCol="0">
            <a:spAutoFit/>
          </a:bodyPr>
          <a:lstStyle/>
          <a:p>
            <a:r>
              <a:rPr lang="ja-JP" altLang="en-US" sz="2240"/>
              <a:t>空き家問題解決</a:t>
            </a:r>
          </a:p>
        </p:txBody>
      </p:sp>
      <p:cxnSp>
        <p:nvCxnSpPr>
          <p:cNvPr id="77" name="Google Shape;209;p22">
            <a:extLst>
              <a:ext uri="{FF2B5EF4-FFF2-40B4-BE49-F238E27FC236}">
                <a16:creationId xmlns:a16="http://schemas.microsoft.com/office/drawing/2014/main" id="{A009DA7B-8B7D-29E6-8102-25036C507035}"/>
              </a:ext>
            </a:extLst>
          </p:cNvPr>
          <p:cNvCxnSpPr>
            <a:cxnSpLocks/>
          </p:cNvCxnSpPr>
          <p:nvPr/>
        </p:nvCxnSpPr>
        <p:spPr>
          <a:xfrm flipV="1">
            <a:off x="3313721" y="3543770"/>
            <a:ext cx="1969725" cy="1167206"/>
          </a:xfrm>
          <a:prstGeom prst="straightConnector1">
            <a:avLst/>
          </a:prstGeom>
          <a:noFill/>
          <a:ln w="28575" cap="flat" cmpd="sng">
            <a:solidFill>
              <a:srgbClr val="000000"/>
            </a:solidFill>
            <a:prstDash val="solid"/>
            <a:miter lim="400000"/>
            <a:headEnd type="stealth" w="med" len="med"/>
            <a:tailEnd type="none" w="sm" len="sm"/>
          </a:ln>
        </p:spPr>
      </p:cxnSp>
      <p:sp>
        <p:nvSpPr>
          <p:cNvPr id="79" name="Google Shape;244;p22">
            <a:extLst>
              <a:ext uri="{FF2B5EF4-FFF2-40B4-BE49-F238E27FC236}">
                <a16:creationId xmlns:a16="http://schemas.microsoft.com/office/drawing/2014/main" id="{087969D8-978B-3616-3DA0-74BF080DCEA7}"/>
              </a:ext>
            </a:extLst>
          </p:cNvPr>
          <p:cNvSpPr/>
          <p:nvPr/>
        </p:nvSpPr>
        <p:spPr>
          <a:xfrm>
            <a:off x="3207934" y="3819918"/>
            <a:ext cx="1348267" cy="701282"/>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en-US" altLang="ja-JP" sz="1120">
                <a:solidFill>
                  <a:srgbClr val="000000"/>
                </a:solidFill>
                <a:latin typeface="Arial"/>
                <a:ea typeface="Arial"/>
                <a:cs typeface="Arial"/>
                <a:sym typeface="Arial"/>
              </a:rPr>
              <a:t>YouTube</a:t>
            </a:r>
            <a:r>
              <a:rPr lang="ja-JP" altLang="en-US" sz="1120">
                <a:solidFill>
                  <a:srgbClr val="000000"/>
                </a:solidFill>
                <a:latin typeface="Arial"/>
                <a:ea typeface="Arial"/>
                <a:cs typeface="Arial"/>
                <a:sym typeface="Arial"/>
              </a:rPr>
              <a:t>に家ができるまでの動画を配信、チャンネル運営費</a:t>
            </a:r>
            <a:endParaRPr sz="1120">
              <a:solidFill>
                <a:srgbClr val="000000"/>
              </a:solidFill>
              <a:latin typeface="Arial"/>
              <a:ea typeface="Arial"/>
              <a:cs typeface="Arial"/>
              <a:sym typeface="Arial"/>
            </a:endParaRPr>
          </a:p>
        </p:txBody>
      </p:sp>
      <p:grpSp>
        <p:nvGrpSpPr>
          <p:cNvPr id="80" name="Google Shape;227;p22">
            <a:extLst>
              <a:ext uri="{FF2B5EF4-FFF2-40B4-BE49-F238E27FC236}">
                <a16:creationId xmlns:a16="http://schemas.microsoft.com/office/drawing/2014/main" id="{57755EE4-42DA-EF3D-5E84-59431E347FC8}"/>
              </a:ext>
            </a:extLst>
          </p:cNvPr>
          <p:cNvGrpSpPr/>
          <p:nvPr/>
        </p:nvGrpSpPr>
        <p:grpSpPr>
          <a:xfrm>
            <a:off x="2276236" y="4660898"/>
            <a:ext cx="924022" cy="1598054"/>
            <a:chOff x="2956672" y="1384595"/>
            <a:chExt cx="690300" cy="1270005"/>
          </a:xfrm>
        </p:grpSpPr>
        <p:sp>
          <p:nvSpPr>
            <p:cNvPr id="81" name="Google Shape;228;p22">
              <a:extLst>
                <a:ext uri="{FF2B5EF4-FFF2-40B4-BE49-F238E27FC236}">
                  <a16:creationId xmlns:a16="http://schemas.microsoft.com/office/drawing/2014/main" id="{0223344C-9BC3-E638-AABE-A120EB24817C}"/>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82" name="Google Shape;229;p22">
              <a:extLst>
                <a:ext uri="{FF2B5EF4-FFF2-40B4-BE49-F238E27FC236}">
                  <a16:creationId xmlns:a16="http://schemas.microsoft.com/office/drawing/2014/main" id="{5DE07C62-D7FF-8A78-C3CD-29BFA07FF8FA}"/>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83" name="Google Shape;230;p22">
              <a:extLst>
                <a:ext uri="{FF2B5EF4-FFF2-40B4-BE49-F238E27FC236}">
                  <a16:creationId xmlns:a16="http://schemas.microsoft.com/office/drawing/2014/main" id="{92512C3A-B08F-B1D8-6241-B9F05568CAE4}"/>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84" name="Google Shape;231;p22">
              <a:extLst>
                <a:ext uri="{FF2B5EF4-FFF2-40B4-BE49-F238E27FC236}">
                  <a16:creationId xmlns:a16="http://schemas.microsoft.com/office/drawing/2014/main" id="{63941D4A-B407-C6D5-AE0E-4021BF6A88B2}"/>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85" name="Google Shape;232;p22">
              <a:extLst>
                <a:ext uri="{FF2B5EF4-FFF2-40B4-BE49-F238E27FC236}">
                  <a16:creationId xmlns:a16="http://schemas.microsoft.com/office/drawing/2014/main" id="{BEC473F2-68C4-67F6-93F2-0CD78BC93437}"/>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86" name="Google Shape;233;p22">
              <a:extLst>
                <a:ext uri="{FF2B5EF4-FFF2-40B4-BE49-F238E27FC236}">
                  <a16:creationId xmlns:a16="http://schemas.microsoft.com/office/drawing/2014/main" id="{821FE5AB-C3D4-1C47-562B-7401175C2307}"/>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87" name="Google Shape;234;p22">
              <a:extLst>
                <a:ext uri="{FF2B5EF4-FFF2-40B4-BE49-F238E27FC236}">
                  <a16:creationId xmlns:a16="http://schemas.microsoft.com/office/drawing/2014/main" id="{CCDFB750-28D1-6502-498F-0B0BED036AD8}"/>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88" name="Google Shape;235;p22">
              <a:extLst>
                <a:ext uri="{FF2B5EF4-FFF2-40B4-BE49-F238E27FC236}">
                  <a16:creationId xmlns:a16="http://schemas.microsoft.com/office/drawing/2014/main" id="{843DBA84-E2B9-90ED-6A6E-63A64684D8DE}"/>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grpSp>
      <p:sp>
        <p:nvSpPr>
          <p:cNvPr id="89" name="テキスト ボックス 88">
            <a:extLst>
              <a:ext uri="{FF2B5EF4-FFF2-40B4-BE49-F238E27FC236}">
                <a16:creationId xmlns:a16="http://schemas.microsoft.com/office/drawing/2014/main" id="{5D5F3C27-3C36-3BCD-7442-1AABFED4500A}"/>
              </a:ext>
            </a:extLst>
          </p:cNvPr>
          <p:cNvSpPr txBox="1"/>
          <p:nvPr/>
        </p:nvSpPr>
        <p:spPr>
          <a:xfrm>
            <a:off x="2299369" y="6418078"/>
            <a:ext cx="1801778" cy="313932"/>
          </a:xfrm>
          <a:prstGeom prst="rect">
            <a:avLst/>
          </a:prstGeom>
          <a:noFill/>
        </p:spPr>
        <p:txBody>
          <a:bodyPr wrap="square" rtlCol="0">
            <a:spAutoFit/>
          </a:bodyPr>
          <a:lstStyle/>
          <a:p>
            <a:r>
              <a:rPr lang="en-US" altLang="ja-JP" sz="1440"/>
              <a:t>YouTube</a:t>
            </a:r>
            <a:endParaRPr lang="ja-JP" altLang="en-US" sz="1440"/>
          </a:p>
        </p:txBody>
      </p:sp>
      <p:cxnSp>
        <p:nvCxnSpPr>
          <p:cNvPr id="100" name="Google Shape;209;p22">
            <a:extLst>
              <a:ext uri="{FF2B5EF4-FFF2-40B4-BE49-F238E27FC236}">
                <a16:creationId xmlns:a16="http://schemas.microsoft.com/office/drawing/2014/main" id="{27945FE7-AF41-DD83-15BF-952DD8582D5F}"/>
              </a:ext>
            </a:extLst>
          </p:cNvPr>
          <p:cNvCxnSpPr>
            <a:cxnSpLocks/>
          </p:cNvCxnSpPr>
          <p:nvPr/>
        </p:nvCxnSpPr>
        <p:spPr>
          <a:xfrm flipH="1">
            <a:off x="3651138" y="3629605"/>
            <a:ext cx="1868613" cy="2091636"/>
          </a:xfrm>
          <a:prstGeom prst="straightConnector1">
            <a:avLst/>
          </a:prstGeom>
          <a:noFill/>
          <a:ln w="28575" cap="flat" cmpd="sng">
            <a:solidFill>
              <a:srgbClr val="000000"/>
            </a:solidFill>
            <a:prstDash val="solid"/>
            <a:miter lim="400000"/>
            <a:headEnd type="stealth" w="med" len="med"/>
            <a:tailEnd type="none" w="sm" len="sm"/>
          </a:ln>
        </p:spPr>
      </p:cxnSp>
      <p:sp>
        <p:nvSpPr>
          <p:cNvPr id="104" name="Google Shape;243;p22">
            <a:extLst>
              <a:ext uri="{FF2B5EF4-FFF2-40B4-BE49-F238E27FC236}">
                <a16:creationId xmlns:a16="http://schemas.microsoft.com/office/drawing/2014/main" id="{5D01F3CD-979F-C032-5736-D2044E173B71}"/>
              </a:ext>
            </a:extLst>
          </p:cNvPr>
          <p:cNvSpPr/>
          <p:nvPr/>
        </p:nvSpPr>
        <p:spPr>
          <a:xfrm>
            <a:off x="4060434" y="4586460"/>
            <a:ext cx="1103196" cy="346996"/>
          </a:xfrm>
          <a:prstGeom prst="rect">
            <a:avLst/>
          </a:prstGeom>
          <a:solidFill>
            <a:schemeClr val="accent4"/>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話題性を獲得</a:t>
            </a:r>
            <a:endParaRPr sz="1120">
              <a:solidFill>
                <a:srgbClr val="000000"/>
              </a:solidFill>
              <a:latin typeface="Arial"/>
              <a:ea typeface="Arial"/>
              <a:cs typeface="Arial"/>
              <a:sym typeface="Arial"/>
            </a:endParaRPr>
          </a:p>
        </p:txBody>
      </p:sp>
      <p:sp>
        <p:nvSpPr>
          <p:cNvPr id="105" name="Google Shape;225;p22">
            <a:extLst>
              <a:ext uri="{FF2B5EF4-FFF2-40B4-BE49-F238E27FC236}">
                <a16:creationId xmlns:a16="http://schemas.microsoft.com/office/drawing/2014/main" id="{B4E5DD88-AA28-9DB3-4662-7689A1FE8442}"/>
              </a:ext>
            </a:extLst>
          </p:cNvPr>
          <p:cNvSpPr/>
          <p:nvPr/>
        </p:nvSpPr>
        <p:spPr>
          <a:xfrm>
            <a:off x="3956877" y="5070646"/>
            <a:ext cx="319274" cy="278332"/>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106" name="テキスト ボックス 105">
            <a:extLst>
              <a:ext uri="{FF2B5EF4-FFF2-40B4-BE49-F238E27FC236}">
                <a16:creationId xmlns:a16="http://schemas.microsoft.com/office/drawing/2014/main" id="{AD566358-7580-9E4B-625E-7ABCF7FB6114}"/>
              </a:ext>
            </a:extLst>
          </p:cNvPr>
          <p:cNvSpPr txBox="1"/>
          <p:nvPr/>
        </p:nvSpPr>
        <p:spPr>
          <a:xfrm>
            <a:off x="4026656" y="5622412"/>
            <a:ext cx="941306" cy="535531"/>
          </a:xfrm>
          <a:prstGeom prst="rect">
            <a:avLst/>
          </a:prstGeom>
          <a:noFill/>
        </p:spPr>
        <p:txBody>
          <a:bodyPr wrap="square" rtlCol="0">
            <a:spAutoFit/>
          </a:bodyPr>
          <a:lstStyle/>
          <a:p>
            <a:r>
              <a:rPr lang="ja-JP" altLang="en-US" sz="1440"/>
              <a:t>収益も獲得</a:t>
            </a:r>
          </a:p>
        </p:txBody>
      </p:sp>
      <p:sp>
        <p:nvSpPr>
          <p:cNvPr id="107" name="Google Shape;253;p22">
            <a:extLst>
              <a:ext uri="{FF2B5EF4-FFF2-40B4-BE49-F238E27FC236}">
                <a16:creationId xmlns:a16="http://schemas.microsoft.com/office/drawing/2014/main" id="{9A9529C1-DEF4-EF73-436D-BB26F7D2D0A6}"/>
              </a:ext>
            </a:extLst>
          </p:cNvPr>
          <p:cNvSpPr/>
          <p:nvPr/>
        </p:nvSpPr>
        <p:spPr>
          <a:xfrm rot="10800000" flipH="1">
            <a:off x="6485014" y="1135881"/>
            <a:ext cx="1643733" cy="1455178"/>
          </a:xfrm>
          <a:custGeom>
            <a:avLst/>
            <a:gdLst/>
            <a:ahLst/>
            <a:cxnLst/>
            <a:rect l="l" t="t" r="r" b="b"/>
            <a:pathLst>
              <a:path w="45417" h="80857" extrusionOk="0">
                <a:moveTo>
                  <a:pt x="0" y="58"/>
                </a:moveTo>
                <a:lnTo>
                  <a:pt x="22793" y="0"/>
                </a:lnTo>
                <a:lnTo>
                  <a:pt x="22628" y="80857"/>
                </a:lnTo>
                <a:lnTo>
                  <a:pt x="45417" y="80818"/>
                </a:lnTo>
              </a:path>
            </a:pathLst>
          </a:custGeom>
          <a:noFill/>
          <a:ln w="28575" cap="flat" cmpd="sng">
            <a:solidFill>
              <a:srgbClr val="000000"/>
            </a:solidFill>
            <a:prstDash val="solid"/>
            <a:miter lim="400000"/>
            <a:headEnd type="stealth" w="med" len="med"/>
            <a:tailEnd type="none" w="sm" len="sm"/>
          </a:ln>
        </p:spPr>
        <p:txBody>
          <a:bodyPr spcFirstLastPara="1" wrap="square" lIns="29000" tIns="29000" rIns="29000" bIns="29000" anchor="ctr" anchorCtr="0">
            <a:noAutofit/>
          </a:bodyPr>
          <a:lstStyle/>
          <a:p>
            <a:pPr algn="ctr">
              <a:buClr>
                <a:srgbClr val="000000"/>
              </a:buClr>
              <a:buSzPts val="3400"/>
            </a:pPr>
            <a:endParaRPr sz="3040">
              <a:solidFill>
                <a:srgbClr val="000000"/>
              </a:solidFill>
              <a:latin typeface="Arial"/>
              <a:ea typeface="Arial"/>
              <a:cs typeface="Arial"/>
              <a:sym typeface="Arial"/>
            </a:endParaRPr>
          </a:p>
        </p:txBody>
      </p:sp>
      <p:sp>
        <p:nvSpPr>
          <p:cNvPr id="110" name="Google Shape;244;p22">
            <a:extLst>
              <a:ext uri="{FF2B5EF4-FFF2-40B4-BE49-F238E27FC236}">
                <a16:creationId xmlns:a16="http://schemas.microsoft.com/office/drawing/2014/main" id="{F2C310BC-C292-4A45-39CE-A3791E215877}"/>
              </a:ext>
            </a:extLst>
          </p:cNvPr>
          <p:cNvSpPr/>
          <p:nvPr/>
        </p:nvSpPr>
        <p:spPr>
          <a:xfrm>
            <a:off x="6673393" y="774491"/>
            <a:ext cx="775664" cy="290223"/>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直接販売</a:t>
            </a:r>
            <a:endParaRPr sz="1120">
              <a:solidFill>
                <a:srgbClr val="000000"/>
              </a:solidFill>
              <a:latin typeface="Arial"/>
              <a:ea typeface="Arial"/>
              <a:cs typeface="Arial"/>
              <a:sym typeface="Arial"/>
            </a:endParaRPr>
          </a:p>
        </p:txBody>
      </p:sp>
      <p:sp>
        <p:nvSpPr>
          <p:cNvPr id="111" name="Google Shape;191;p22">
            <a:extLst>
              <a:ext uri="{FF2B5EF4-FFF2-40B4-BE49-F238E27FC236}">
                <a16:creationId xmlns:a16="http://schemas.microsoft.com/office/drawing/2014/main" id="{BD29F608-8686-65A9-ACC2-FBE28F9C30C6}"/>
              </a:ext>
            </a:extLst>
          </p:cNvPr>
          <p:cNvSpPr/>
          <p:nvPr/>
        </p:nvSpPr>
        <p:spPr>
          <a:xfrm>
            <a:off x="7100734" y="1585898"/>
            <a:ext cx="486918" cy="442946"/>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112" name="テキスト ボックス 111">
            <a:extLst>
              <a:ext uri="{FF2B5EF4-FFF2-40B4-BE49-F238E27FC236}">
                <a16:creationId xmlns:a16="http://schemas.microsoft.com/office/drawing/2014/main" id="{54D08534-E491-A15B-5D13-B09FC4EA6570}"/>
              </a:ext>
            </a:extLst>
          </p:cNvPr>
          <p:cNvSpPr txBox="1"/>
          <p:nvPr/>
        </p:nvSpPr>
        <p:spPr>
          <a:xfrm>
            <a:off x="7602539" y="1645550"/>
            <a:ext cx="1213000" cy="535531"/>
          </a:xfrm>
          <a:prstGeom prst="rect">
            <a:avLst/>
          </a:prstGeom>
          <a:noFill/>
        </p:spPr>
        <p:txBody>
          <a:bodyPr wrap="square" rtlCol="0">
            <a:spAutoFit/>
          </a:bodyPr>
          <a:lstStyle/>
          <a:p>
            <a:r>
              <a:rPr lang="ja-JP" altLang="en-US" sz="1440"/>
              <a:t>空き家買取料</a:t>
            </a:r>
          </a:p>
        </p:txBody>
      </p:sp>
    </p:spTree>
    <p:extLst>
      <p:ext uri="{BB962C8B-B14F-4D97-AF65-F5344CB8AC3E}">
        <p14:creationId xmlns:p14="http://schemas.microsoft.com/office/powerpoint/2010/main" val="788387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6C402-ED7D-D05E-F688-AC5FB48B96B1}"/>
              </a:ext>
            </a:extLst>
          </p:cNvPr>
          <p:cNvSpPr>
            <a:spLocks noGrp="1"/>
          </p:cNvSpPr>
          <p:nvPr>
            <p:ph type="title"/>
          </p:nvPr>
        </p:nvSpPr>
        <p:spPr/>
        <p:txBody>
          <a:bodyPr/>
          <a:lstStyle/>
          <a:p>
            <a:pPr algn="ctr"/>
            <a:r>
              <a:rPr kumimoji="1" lang="en-US" altLang="ja-JP"/>
              <a:t>STP</a:t>
            </a:r>
            <a:r>
              <a:rPr kumimoji="1" lang="ja-JP" altLang="en-US"/>
              <a:t>分析　小清水駿</a:t>
            </a:r>
          </a:p>
        </p:txBody>
      </p:sp>
      <p:graphicFrame>
        <p:nvGraphicFramePr>
          <p:cNvPr id="4" name="コンテンツ プレースホルダー 3">
            <a:extLst>
              <a:ext uri="{FF2B5EF4-FFF2-40B4-BE49-F238E27FC236}">
                <a16:creationId xmlns:a16="http://schemas.microsoft.com/office/drawing/2014/main" id="{6A689B3C-55A0-9C79-89B5-07B75136A672}"/>
              </a:ext>
            </a:extLst>
          </p:cNvPr>
          <p:cNvGraphicFramePr>
            <a:graphicFrameLocks noGrp="1"/>
          </p:cNvGraphicFramePr>
          <p:nvPr>
            <p:ph idx="1"/>
            <p:extLst>
              <p:ext uri="{D42A27DB-BD31-4B8C-83A1-F6EECF244321}">
                <p14:modId xmlns:p14="http://schemas.microsoft.com/office/powerpoint/2010/main" val="1230894065"/>
              </p:ext>
            </p:extLst>
          </p:nvPr>
        </p:nvGraphicFramePr>
        <p:xfrm>
          <a:off x="838200" y="1261872"/>
          <a:ext cx="10515600" cy="5458968"/>
        </p:xfrm>
        <a:graphic>
          <a:graphicData uri="http://schemas.openxmlformats.org/drawingml/2006/table">
            <a:tbl>
              <a:tblPr firstRow="1" bandRow="1">
                <a:tableStyleId>{5C22544A-7EE6-4342-B048-85BDC9FD1C3A}</a:tableStyleId>
              </a:tblPr>
              <a:tblGrid>
                <a:gridCol w="2426208">
                  <a:extLst>
                    <a:ext uri="{9D8B030D-6E8A-4147-A177-3AD203B41FA5}">
                      <a16:colId xmlns:a16="http://schemas.microsoft.com/office/drawing/2014/main" val="4012640280"/>
                    </a:ext>
                  </a:extLst>
                </a:gridCol>
                <a:gridCol w="8089392">
                  <a:extLst>
                    <a:ext uri="{9D8B030D-6E8A-4147-A177-3AD203B41FA5}">
                      <a16:colId xmlns:a16="http://schemas.microsoft.com/office/drawing/2014/main" val="3764291606"/>
                    </a:ext>
                  </a:extLst>
                </a:gridCol>
              </a:tblGrid>
              <a:tr h="1819656">
                <a:tc>
                  <a:txBody>
                    <a:bodyPr/>
                    <a:lstStyle/>
                    <a:p>
                      <a:r>
                        <a:rPr kumimoji="1" lang="en-US" altLang="ja-JP" dirty="0"/>
                        <a:t>Segmentation</a:t>
                      </a:r>
                    </a:p>
                    <a:p>
                      <a:endParaRPr kumimoji="1" lang="ja-JP" altLang="en-US" dirty="0"/>
                    </a:p>
                  </a:txBody>
                  <a:tcPr/>
                </a:tc>
                <a:tc>
                  <a:txBody>
                    <a:bodyPr/>
                    <a:lstStyle/>
                    <a:p>
                      <a:r>
                        <a:rPr kumimoji="1" lang="ja-JP" altLang="en-US" dirty="0"/>
                        <a:t>性別：男女</a:t>
                      </a:r>
                      <a:endParaRPr kumimoji="1" lang="en-US" altLang="ja-JP" dirty="0"/>
                    </a:p>
                    <a:p>
                      <a:r>
                        <a:rPr kumimoji="1" lang="ja-JP" altLang="en-US" dirty="0"/>
                        <a:t>年齢：２０～５０代</a:t>
                      </a:r>
                      <a:endParaRPr kumimoji="1" lang="en-US" altLang="ja-JP" dirty="0"/>
                    </a:p>
                    <a:p>
                      <a:r>
                        <a:rPr kumimoji="1" lang="ja-JP" altLang="en-US" dirty="0"/>
                        <a:t>性格：</a:t>
                      </a:r>
                      <a:r>
                        <a:rPr kumimoji="1" lang="en-US" altLang="ja-JP" dirty="0"/>
                        <a:t>DIY</a:t>
                      </a:r>
                      <a:r>
                        <a:rPr kumimoji="1" lang="ja-JP" altLang="en-US" dirty="0"/>
                        <a:t>好き、家を安く購入したい、自分オリジナルの家を作ってみたい人。</a:t>
                      </a:r>
                    </a:p>
                  </a:txBody>
                  <a:tcPr/>
                </a:tc>
                <a:extLst>
                  <a:ext uri="{0D108BD9-81ED-4DB2-BD59-A6C34878D82A}">
                    <a16:rowId xmlns:a16="http://schemas.microsoft.com/office/drawing/2014/main" val="2884140792"/>
                  </a:ext>
                </a:extLst>
              </a:tr>
              <a:tr h="1819656">
                <a:tc>
                  <a:txBody>
                    <a:bodyPr/>
                    <a:lstStyle/>
                    <a:p>
                      <a:r>
                        <a:rPr kumimoji="1" lang="en-US" altLang="ja-JP" dirty="0"/>
                        <a:t>Targeting</a:t>
                      </a:r>
                      <a:endParaRPr kumimoji="1" lang="ja-JP" altLang="en-US" dirty="0"/>
                    </a:p>
                  </a:txBody>
                  <a:tcPr/>
                </a:tc>
                <a:tc>
                  <a:txBody>
                    <a:bodyPr/>
                    <a:lstStyle/>
                    <a:p>
                      <a:r>
                        <a:rPr kumimoji="1" lang="ja-JP" altLang="en-US" dirty="0">
                          <a:solidFill>
                            <a:schemeClr val="tx1"/>
                          </a:solidFill>
                        </a:rPr>
                        <a:t>・都心に在住していて、身近に</a:t>
                      </a:r>
                      <a:r>
                        <a:rPr kumimoji="1" lang="en-US" altLang="ja-JP" dirty="0">
                          <a:solidFill>
                            <a:schemeClr val="tx1"/>
                          </a:solidFill>
                        </a:rPr>
                        <a:t>DIY</a:t>
                      </a:r>
                      <a:r>
                        <a:rPr kumimoji="1" lang="ja-JP" altLang="en-US" dirty="0">
                          <a:solidFill>
                            <a:schemeClr val="tx1"/>
                          </a:solidFill>
                        </a:rPr>
                        <a:t>ができない人</a:t>
                      </a:r>
                      <a:endParaRPr kumimoji="1" lang="en-US" altLang="ja-JP" dirty="0">
                        <a:solidFill>
                          <a:schemeClr val="tx1"/>
                        </a:solidFill>
                      </a:endParaRPr>
                    </a:p>
                    <a:p>
                      <a:r>
                        <a:rPr kumimoji="1" lang="ja-JP" altLang="en-US" dirty="0">
                          <a:solidFill>
                            <a:schemeClr val="tx1"/>
                          </a:solidFill>
                        </a:rPr>
                        <a:t>・趣味を見つけようとしている人</a:t>
                      </a:r>
                      <a:endParaRPr kumimoji="1" lang="en-US" altLang="ja-JP" dirty="0">
                        <a:solidFill>
                          <a:schemeClr val="tx1"/>
                        </a:solidFill>
                      </a:endParaRPr>
                    </a:p>
                    <a:p>
                      <a:r>
                        <a:rPr kumimoji="1" lang="ja-JP" altLang="en-US" dirty="0">
                          <a:solidFill>
                            <a:schemeClr val="tx1"/>
                          </a:solidFill>
                        </a:rPr>
                        <a:t>・リモートワークで都心に在住する理由がなくなった人</a:t>
                      </a:r>
                      <a:endParaRPr kumimoji="1"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a:txBody>
                  <a:tcPr/>
                </a:tc>
                <a:extLst>
                  <a:ext uri="{0D108BD9-81ED-4DB2-BD59-A6C34878D82A}">
                    <a16:rowId xmlns:a16="http://schemas.microsoft.com/office/drawing/2014/main" val="3479444030"/>
                  </a:ext>
                </a:extLst>
              </a:tr>
              <a:tr h="1819656">
                <a:tc>
                  <a:txBody>
                    <a:bodyPr/>
                    <a:lstStyle/>
                    <a:p>
                      <a:r>
                        <a:rPr kumimoji="1" lang="en-US" altLang="ja-JP" dirty="0"/>
                        <a:t>Positioning</a:t>
                      </a:r>
                      <a:endParaRPr kumimoji="1" lang="ja-JP" altLang="en-US" dirty="0"/>
                    </a:p>
                  </a:txBody>
                  <a:tcPr/>
                </a:tc>
                <a:tc>
                  <a:txBody>
                    <a:bodyPr/>
                    <a:lstStyle/>
                    <a:p>
                      <a:r>
                        <a:rPr kumimoji="1" lang="ja-JP" altLang="en-US" dirty="0"/>
                        <a:t>競合：不動産会社、リフォーム事業</a:t>
                      </a:r>
                      <a:endParaRPr kumimoji="1" lang="en-US" altLang="ja-JP" dirty="0"/>
                    </a:p>
                    <a:p>
                      <a:r>
                        <a:rPr kumimoji="1" lang="ja-JP" altLang="en-US" dirty="0"/>
                        <a:t>自らの手でリフォームで差別化する。</a:t>
                      </a:r>
                      <a:endParaRPr kumimoji="1" lang="en-US" altLang="ja-JP" dirty="0"/>
                    </a:p>
                    <a:p>
                      <a:endParaRPr kumimoji="1" lang="ja-JP" altLang="en-US" dirty="0"/>
                    </a:p>
                  </a:txBody>
                  <a:tcPr/>
                </a:tc>
                <a:extLst>
                  <a:ext uri="{0D108BD9-81ED-4DB2-BD59-A6C34878D82A}">
                    <a16:rowId xmlns:a16="http://schemas.microsoft.com/office/drawing/2014/main" val="2371318901"/>
                  </a:ext>
                </a:extLst>
              </a:tr>
            </a:tbl>
          </a:graphicData>
        </a:graphic>
      </p:graphicFrame>
    </p:spTree>
    <p:extLst>
      <p:ext uri="{BB962C8B-B14F-4D97-AF65-F5344CB8AC3E}">
        <p14:creationId xmlns:p14="http://schemas.microsoft.com/office/powerpoint/2010/main" val="345625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61;p22">
            <a:extLst>
              <a:ext uri="{FF2B5EF4-FFF2-40B4-BE49-F238E27FC236}">
                <a16:creationId xmlns:a16="http://schemas.microsoft.com/office/drawing/2014/main" id="{84068B3C-E9FB-A2F8-5B12-C0A31FE746E6}"/>
              </a:ext>
            </a:extLst>
          </p:cNvPr>
          <p:cNvGrpSpPr/>
          <p:nvPr/>
        </p:nvGrpSpPr>
        <p:grpSpPr>
          <a:xfrm>
            <a:off x="3611066" y="297137"/>
            <a:ext cx="690361" cy="1278111"/>
            <a:chOff x="-1" y="0"/>
            <a:chExt cx="946737" cy="1704148"/>
          </a:xfrm>
        </p:grpSpPr>
        <p:sp>
          <p:nvSpPr>
            <p:cNvPr id="4" name="Google Shape;162;p22">
              <a:extLst>
                <a:ext uri="{FF2B5EF4-FFF2-40B4-BE49-F238E27FC236}">
                  <a16:creationId xmlns:a16="http://schemas.microsoft.com/office/drawing/2014/main" id="{A7F76BDD-2273-CF1E-52C4-FFE244E4F582}"/>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5" name="Google Shape;163;p22">
              <a:extLst>
                <a:ext uri="{FF2B5EF4-FFF2-40B4-BE49-F238E27FC236}">
                  <a16:creationId xmlns:a16="http://schemas.microsoft.com/office/drawing/2014/main" id="{036CDFBA-9F62-3055-CE30-F0953D02AA0F}"/>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6" name="Google Shape;227;p22">
            <a:extLst>
              <a:ext uri="{FF2B5EF4-FFF2-40B4-BE49-F238E27FC236}">
                <a16:creationId xmlns:a16="http://schemas.microsoft.com/office/drawing/2014/main" id="{FFC21C20-73D1-6A60-D71F-A47B9946BBE2}"/>
              </a:ext>
            </a:extLst>
          </p:cNvPr>
          <p:cNvGrpSpPr/>
          <p:nvPr/>
        </p:nvGrpSpPr>
        <p:grpSpPr>
          <a:xfrm>
            <a:off x="3605697" y="3026371"/>
            <a:ext cx="690300" cy="1270005"/>
            <a:chOff x="2956672" y="1384595"/>
            <a:chExt cx="690300" cy="1270005"/>
          </a:xfrm>
        </p:grpSpPr>
        <p:sp>
          <p:nvSpPr>
            <p:cNvPr id="7" name="Google Shape;228;p22">
              <a:extLst>
                <a:ext uri="{FF2B5EF4-FFF2-40B4-BE49-F238E27FC236}">
                  <a16:creationId xmlns:a16="http://schemas.microsoft.com/office/drawing/2014/main" id="{97452ECF-E86C-7290-D57B-5D0E6186AE1F}"/>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8" name="Google Shape;229;p22">
              <a:extLst>
                <a:ext uri="{FF2B5EF4-FFF2-40B4-BE49-F238E27FC236}">
                  <a16:creationId xmlns:a16="http://schemas.microsoft.com/office/drawing/2014/main" id="{73C4BB83-C987-EF40-F009-2A9076507804}"/>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9" name="Google Shape;230;p22">
              <a:extLst>
                <a:ext uri="{FF2B5EF4-FFF2-40B4-BE49-F238E27FC236}">
                  <a16:creationId xmlns:a16="http://schemas.microsoft.com/office/drawing/2014/main" id="{78B6CB63-21E0-C781-40B2-471703C5DD5B}"/>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0" name="Google Shape;231;p22">
              <a:extLst>
                <a:ext uri="{FF2B5EF4-FFF2-40B4-BE49-F238E27FC236}">
                  <a16:creationId xmlns:a16="http://schemas.microsoft.com/office/drawing/2014/main" id="{08EA80B6-90C4-FD1C-7976-4F651A2B7A48}"/>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1" name="Google Shape;232;p22">
              <a:extLst>
                <a:ext uri="{FF2B5EF4-FFF2-40B4-BE49-F238E27FC236}">
                  <a16:creationId xmlns:a16="http://schemas.microsoft.com/office/drawing/2014/main" id="{0949A6A4-BB23-39D4-0BC0-0A6FFC67510D}"/>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2" name="Google Shape;233;p22">
              <a:extLst>
                <a:ext uri="{FF2B5EF4-FFF2-40B4-BE49-F238E27FC236}">
                  <a16:creationId xmlns:a16="http://schemas.microsoft.com/office/drawing/2014/main" id="{D4713C9F-8D63-CEC5-5AAA-4AD1D902EC68}"/>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3" name="Google Shape;234;p22">
              <a:extLst>
                <a:ext uri="{FF2B5EF4-FFF2-40B4-BE49-F238E27FC236}">
                  <a16:creationId xmlns:a16="http://schemas.microsoft.com/office/drawing/2014/main" id="{4A2C0874-C733-792F-42B5-21EE7694A6A4}"/>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4" name="Google Shape;235;p22">
              <a:extLst>
                <a:ext uri="{FF2B5EF4-FFF2-40B4-BE49-F238E27FC236}">
                  <a16:creationId xmlns:a16="http://schemas.microsoft.com/office/drawing/2014/main" id="{D3E91201-E84B-1692-CEC5-41142F48D5AC}"/>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15" name="Google Shape;161;p22">
            <a:extLst>
              <a:ext uri="{FF2B5EF4-FFF2-40B4-BE49-F238E27FC236}">
                <a16:creationId xmlns:a16="http://schemas.microsoft.com/office/drawing/2014/main" id="{0E4B6593-AF23-869C-B4A8-4D8D143D1A88}"/>
              </a:ext>
            </a:extLst>
          </p:cNvPr>
          <p:cNvGrpSpPr/>
          <p:nvPr/>
        </p:nvGrpSpPr>
        <p:grpSpPr>
          <a:xfrm>
            <a:off x="160145" y="2539469"/>
            <a:ext cx="690361" cy="1278111"/>
            <a:chOff x="-1" y="0"/>
            <a:chExt cx="946737" cy="1704148"/>
          </a:xfrm>
        </p:grpSpPr>
        <p:sp>
          <p:nvSpPr>
            <p:cNvPr id="16" name="Google Shape;162;p22">
              <a:extLst>
                <a:ext uri="{FF2B5EF4-FFF2-40B4-BE49-F238E27FC236}">
                  <a16:creationId xmlns:a16="http://schemas.microsoft.com/office/drawing/2014/main" id="{908DBD9E-C15A-FED7-0FE9-E9254A2D3F6F}"/>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17" name="Google Shape;163;p22">
              <a:extLst>
                <a:ext uri="{FF2B5EF4-FFF2-40B4-BE49-F238E27FC236}">
                  <a16:creationId xmlns:a16="http://schemas.microsoft.com/office/drawing/2014/main" id="{EE9C7CC3-3FF2-A30D-4304-5A70769A6D07}"/>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18" name="テキスト ボックス 17">
            <a:extLst>
              <a:ext uri="{FF2B5EF4-FFF2-40B4-BE49-F238E27FC236}">
                <a16:creationId xmlns:a16="http://schemas.microsoft.com/office/drawing/2014/main" id="{B250133F-02E3-6A75-AEA9-D77EF71EB26D}"/>
              </a:ext>
            </a:extLst>
          </p:cNvPr>
          <p:cNvSpPr txBox="1"/>
          <p:nvPr/>
        </p:nvSpPr>
        <p:spPr>
          <a:xfrm>
            <a:off x="6096000" y="0"/>
            <a:ext cx="6883741" cy="1477328"/>
          </a:xfrm>
          <a:prstGeom prst="rect">
            <a:avLst/>
          </a:prstGeom>
          <a:noFill/>
        </p:spPr>
        <p:txBody>
          <a:bodyPr wrap="square" rtlCol="0">
            <a:spAutoFit/>
          </a:bodyPr>
          <a:lstStyle/>
          <a:p>
            <a:r>
              <a:rPr kumimoji="1" lang="ja-JP" altLang="en-US"/>
              <a:t>仲介事業で軌道に乗ってきて資金に余裕が生まれたら拡大</a:t>
            </a:r>
            <a:endParaRPr kumimoji="1" lang="en-US" altLang="ja-JP"/>
          </a:p>
          <a:p>
            <a:r>
              <a:rPr kumimoji="1" lang="ja-JP" altLang="en-US"/>
              <a:t>委託先を抱え込む</a:t>
            </a:r>
            <a:endParaRPr kumimoji="1" lang="en-US" altLang="ja-JP"/>
          </a:p>
          <a:p>
            <a:r>
              <a:rPr kumimoji="1" lang="ja-JP" altLang="en-US"/>
              <a:t>広げた委託先の人脈を使った教室</a:t>
            </a:r>
            <a:endParaRPr kumimoji="1" lang="en-US" altLang="ja-JP"/>
          </a:p>
          <a:p>
            <a:r>
              <a:rPr kumimoji="1" lang="en-US" altLang="ja-JP" err="1"/>
              <a:t>Youtube</a:t>
            </a:r>
            <a:r>
              <a:rPr kumimoji="1" lang="ja-JP" altLang="en-US"/>
              <a:t>など広告事業</a:t>
            </a:r>
            <a:endParaRPr kumimoji="1" lang="en-US" altLang="ja-JP"/>
          </a:p>
          <a:p>
            <a:endParaRPr lang="en-US" altLang="ja-JP"/>
          </a:p>
        </p:txBody>
      </p:sp>
      <p:grpSp>
        <p:nvGrpSpPr>
          <p:cNvPr id="2" name="Google Shape;227;p22">
            <a:extLst>
              <a:ext uri="{FF2B5EF4-FFF2-40B4-BE49-F238E27FC236}">
                <a16:creationId xmlns:a16="http://schemas.microsoft.com/office/drawing/2014/main" id="{71C32955-F3B4-D6F1-DA7C-145BA168900A}"/>
              </a:ext>
            </a:extLst>
          </p:cNvPr>
          <p:cNvGrpSpPr/>
          <p:nvPr/>
        </p:nvGrpSpPr>
        <p:grpSpPr>
          <a:xfrm>
            <a:off x="823649" y="4853445"/>
            <a:ext cx="924022" cy="1598054"/>
            <a:chOff x="2956672" y="1384595"/>
            <a:chExt cx="690300" cy="1270005"/>
          </a:xfrm>
        </p:grpSpPr>
        <p:sp>
          <p:nvSpPr>
            <p:cNvPr id="19" name="Google Shape;228;p22">
              <a:extLst>
                <a:ext uri="{FF2B5EF4-FFF2-40B4-BE49-F238E27FC236}">
                  <a16:creationId xmlns:a16="http://schemas.microsoft.com/office/drawing/2014/main" id="{1B4A2C1C-F6D3-B16D-9344-83B78D429BAF}"/>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0" name="Google Shape;229;p22">
              <a:extLst>
                <a:ext uri="{FF2B5EF4-FFF2-40B4-BE49-F238E27FC236}">
                  <a16:creationId xmlns:a16="http://schemas.microsoft.com/office/drawing/2014/main" id="{8E63AABB-A92B-4C34-90AA-9F5DFD9C5FB4}"/>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1" name="Google Shape;230;p22">
              <a:extLst>
                <a:ext uri="{FF2B5EF4-FFF2-40B4-BE49-F238E27FC236}">
                  <a16:creationId xmlns:a16="http://schemas.microsoft.com/office/drawing/2014/main" id="{3B242DA5-2B71-5882-6E77-6825CD91A601}"/>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2" name="Google Shape;231;p22">
              <a:extLst>
                <a:ext uri="{FF2B5EF4-FFF2-40B4-BE49-F238E27FC236}">
                  <a16:creationId xmlns:a16="http://schemas.microsoft.com/office/drawing/2014/main" id="{32D67A66-754B-59E3-5F7A-DD3F9F929040}"/>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3" name="Google Shape;232;p22">
              <a:extLst>
                <a:ext uri="{FF2B5EF4-FFF2-40B4-BE49-F238E27FC236}">
                  <a16:creationId xmlns:a16="http://schemas.microsoft.com/office/drawing/2014/main" id="{CB2E78F2-0909-2DF7-6636-485558E30FBF}"/>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4" name="Google Shape;233;p22">
              <a:extLst>
                <a:ext uri="{FF2B5EF4-FFF2-40B4-BE49-F238E27FC236}">
                  <a16:creationId xmlns:a16="http://schemas.microsoft.com/office/drawing/2014/main" id="{4CA5E3F6-01B4-2876-303F-D29819E7D6BF}"/>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5" name="Google Shape;234;p22">
              <a:extLst>
                <a:ext uri="{FF2B5EF4-FFF2-40B4-BE49-F238E27FC236}">
                  <a16:creationId xmlns:a16="http://schemas.microsoft.com/office/drawing/2014/main" id="{8FC1CC03-B33E-E52B-C4E8-4558D5D34DA3}"/>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26" name="Google Shape;235;p22">
              <a:extLst>
                <a:ext uri="{FF2B5EF4-FFF2-40B4-BE49-F238E27FC236}">
                  <a16:creationId xmlns:a16="http://schemas.microsoft.com/office/drawing/2014/main" id="{29F4F34E-F736-7AAA-B625-6B83C7726932}"/>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grpSp>
      <p:sp>
        <p:nvSpPr>
          <p:cNvPr id="28" name="テキスト ボックス 27">
            <a:extLst>
              <a:ext uri="{FF2B5EF4-FFF2-40B4-BE49-F238E27FC236}">
                <a16:creationId xmlns:a16="http://schemas.microsoft.com/office/drawing/2014/main" id="{462C0290-1E28-1955-7211-73A9A62F06CF}"/>
              </a:ext>
            </a:extLst>
          </p:cNvPr>
          <p:cNvSpPr txBox="1"/>
          <p:nvPr/>
        </p:nvSpPr>
        <p:spPr>
          <a:xfrm>
            <a:off x="3638786" y="4522913"/>
            <a:ext cx="1292535" cy="369332"/>
          </a:xfrm>
          <a:prstGeom prst="rect">
            <a:avLst/>
          </a:prstGeom>
          <a:noFill/>
        </p:spPr>
        <p:txBody>
          <a:bodyPr wrap="square" rtlCol="0">
            <a:spAutoFit/>
          </a:bodyPr>
          <a:lstStyle/>
          <a:p>
            <a:r>
              <a:rPr kumimoji="1" lang="ja-JP" altLang="en-US"/>
              <a:t>会社</a:t>
            </a:r>
          </a:p>
        </p:txBody>
      </p:sp>
      <p:sp>
        <p:nvSpPr>
          <p:cNvPr id="29" name="テキスト ボックス 28">
            <a:extLst>
              <a:ext uri="{FF2B5EF4-FFF2-40B4-BE49-F238E27FC236}">
                <a16:creationId xmlns:a16="http://schemas.microsoft.com/office/drawing/2014/main" id="{2CBAB7CC-C7FF-1972-BDFA-8A9259F7C2CD}"/>
              </a:ext>
            </a:extLst>
          </p:cNvPr>
          <p:cNvSpPr txBox="1"/>
          <p:nvPr/>
        </p:nvSpPr>
        <p:spPr>
          <a:xfrm>
            <a:off x="788587" y="6487039"/>
            <a:ext cx="1278785" cy="369332"/>
          </a:xfrm>
          <a:prstGeom prst="rect">
            <a:avLst/>
          </a:prstGeom>
          <a:noFill/>
        </p:spPr>
        <p:txBody>
          <a:bodyPr wrap="square" rtlCol="0">
            <a:spAutoFit/>
          </a:bodyPr>
          <a:lstStyle/>
          <a:p>
            <a:r>
              <a:rPr kumimoji="1" lang="en-US" altLang="ja-JP"/>
              <a:t>YouTube</a:t>
            </a:r>
            <a:endParaRPr kumimoji="1" lang="ja-JP" altLang="en-US"/>
          </a:p>
        </p:txBody>
      </p:sp>
      <p:cxnSp>
        <p:nvCxnSpPr>
          <p:cNvPr id="30" name="Google Shape;209;p22">
            <a:extLst>
              <a:ext uri="{FF2B5EF4-FFF2-40B4-BE49-F238E27FC236}">
                <a16:creationId xmlns:a16="http://schemas.microsoft.com/office/drawing/2014/main" id="{A1005AE4-D290-8B9B-0AD8-B8A260E4F39A}"/>
              </a:ext>
            </a:extLst>
          </p:cNvPr>
          <p:cNvCxnSpPr>
            <a:cxnSpLocks/>
          </p:cNvCxnSpPr>
          <p:nvPr/>
        </p:nvCxnSpPr>
        <p:spPr>
          <a:xfrm flipV="1">
            <a:off x="1844225" y="4101240"/>
            <a:ext cx="1503992" cy="1453408"/>
          </a:xfrm>
          <a:prstGeom prst="straightConnector1">
            <a:avLst/>
          </a:prstGeom>
          <a:noFill/>
          <a:ln w="28575" cap="flat" cmpd="sng">
            <a:solidFill>
              <a:srgbClr val="000000"/>
            </a:solidFill>
            <a:prstDash val="solid"/>
            <a:miter lim="400000"/>
            <a:headEnd type="stealth" w="med" len="med"/>
            <a:tailEnd type="none" w="sm" len="sm"/>
          </a:ln>
        </p:spPr>
      </p:cxnSp>
      <p:sp>
        <p:nvSpPr>
          <p:cNvPr id="31" name="Google Shape;244;p22">
            <a:extLst>
              <a:ext uri="{FF2B5EF4-FFF2-40B4-BE49-F238E27FC236}">
                <a16:creationId xmlns:a16="http://schemas.microsoft.com/office/drawing/2014/main" id="{B6CAEB2A-2621-243D-8074-67868F07ADBC}"/>
              </a:ext>
            </a:extLst>
          </p:cNvPr>
          <p:cNvSpPr/>
          <p:nvPr/>
        </p:nvSpPr>
        <p:spPr>
          <a:xfrm>
            <a:off x="2067372" y="4596333"/>
            <a:ext cx="1348267" cy="701282"/>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en-US" altLang="ja-JP" sz="1120">
                <a:solidFill>
                  <a:srgbClr val="000000"/>
                </a:solidFill>
                <a:latin typeface="Arial"/>
                <a:ea typeface="Arial"/>
                <a:cs typeface="Arial"/>
                <a:sym typeface="Arial"/>
              </a:rPr>
              <a:t>YouTube</a:t>
            </a:r>
            <a:r>
              <a:rPr lang="ja-JP" altLang="en-US" sz="1120">
                <a:solidFill>
                  <a:srgbClr val="000000"/>
                </a:solidFill>
                <a:latin typeface="Arial"/>
                <a:ea typeface="Arial"/>
                <a:cs typeface="Arial"/>
                <a:sym typeface="Arial"/>
              </a:rPr>
              <a:t>に家ができるまでの動画を配信、チャンネル運営費</a:t>
            </a:r>
            <a:endParaRPr sz="1120">
              <a:solidFill>
                <a:srgbClr val="000000"/>
              </a:solidFill>
              <a:latin typeface="Arial"/>
              <a:ea typeface="Arial"/>
              <a:cs typeface="Arial"/>
              <a:sym typeface="Arial"/>
            </a:endParaRPr>
          </a:p>
        </p:txBody>
      </p:sp>
      <p:cxnSp>
        <p:nvCxnSpPr>
          <p:cNvPr id="32" name="Google Shape;209;p22">
            <a:extLst>
              <a:ext uri="{FF2B5EF4-FFF2-40B4-BE49-F238E27FC236}">
                <a16:creationId xmlns:a16="http://schemas.microsoft.com/office/drawing/2014/main" id="{722C878F-BC72-C9E5-F8D7-6892BFB2EE9F}"/>
              </a:ext>
            </a:extLst>
          </p:cNvPr>
          <p:cNvCxnSpPr>
            <a:cxnSpLocks/>
          </p:cNvCxnSpPr>
          <p:nvPr/>
        </p:nvCxnSpPr>
        <p:spPr>
          <a:xfrm flipH="1">
            <a:off x="2491496" y="4912181"/>
            <a:ext cx="1459351" cy="1541967"/>
          </a:xfrm>
          <a:prstGeom prst="straightConnector1">
            <a:avLst/>
          </a:prstGeom>
          <a:noFill/>
          <a:ln w="28575" cap="flat" cmpd="sng">
            <a:solidFill>
              <a:srgbClr val="000000"/>
            </a:solidFill>
            <a:prstDash val="solid"/>
            <a:miter lim="400000"/>
            <a:headEnd type="stealth" w="med" len="med"/>
            <a:tailEnd type="none" w="sm" len="sm"/>
          </a:ln>
        </p:spPr>
      </p:cxnSp>
      <p:sp>
        <p:nvSpPr>
          <p:cNvPr id="36" name="Google Shape;225;p22">
            <a:extLst>
              <a:ext uri="{FF2B5EF4-FFF2-40B4-BE49-F238E27FC236}">
                <a16:creationId xmlns:a16="http://schemas.microsoft.com/office/drawing/2014/main" id="{37AC507E-C79A-BF1B-065B-C68C162585F6}"/>
              </a:ext>
            </a:extLst>
          </p:cNvPr>
          <p:cNvSpPr/>
          <p:nvPr/>
        </p:nvSpPr>
        <p:spPr>
          <a:xfrm>
            <a:off x="2741505" y="5876836"/>
            <a:ext cx="319274" cy="278332"/>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37" name="Google Shape;243;p22">
            <a:extLst>
              <a:ext uri="{FF2B5EF4-FFF2-40B4-BE49-F238E27FC236}">
                <a16:creationId xmlns:a16="http://schemas.microsoft.com/office/drawing/2014/main" id="{0C1386F6-9B39-3A76-21CB-93704AF47AA8}"/>
              </a:ext>
            </a:extLst>
          </p:cNvPr>
          <p:cNvSpPr/>
          <p:nvPr/>
        </p:nvSpPr>
        <p:spPr>
          <a:xfrm>
            <a:off x="2984529" y="5445712"/>
            <a:ext cx="1103196" cy="346996"/>
          </a:xfrm>
          <a:prstGeom prst="rect">
            <a:avLst/>
          </a:prstGeom>
          <a:solidFill>
            <a:schemeClr val="accent4"/>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話題性を獲得</a:t>
            </a:r>
            <a:endParaRPr sz="1120">
              <a:solidFill>
                <a:srgbClr val="000000"/>
              </a:solidFill>
              <a:latin typeface="Arial"/>
              <a:ea typeface="Arial"/>
              <a:cs typeface="Arial"/>
              <a:sym typeface="Arial"/>
            </a:endParaRPr>
          </a:p>
        </p:txBody>
      </p:sp>
      <p:sp>
        <p:nvSpPr>
          <p:cNvPr id="38" name="テキスト ボックス 37">
            <a:extLst>
              <a:ext uri="{FF2B5EF4-FFF2-40B4-BE49-F238E27FC236}">
                <a16:creationId xmlns:a16="http://schemas.microsoft.com/office/drawing/2014/main" id="{B1FD895D-8BB9-0B33-3272-ED3E108A3CC9}"/>
              </a:ext>
            </a:extLst>
          </p:cNvPr>
          <p:cNvSpPr txBox="1"/>
          <p:nvPr/>
        </p:nvSpPr>
        <p:spPr>
          <a:xfrm>
            <a:off x="3137523" y="-3550"/>
            <a:ext cx="2041931" cy="369332"/>
          </a:xfrm>
          <a:prstGeom prst="rect">
            <a:avLst/>
          </a:prstGeom>
          <a:noFill/>
        </p:spPr>
        <p:txBody>
          <a:bodyPr wrap="square" rtlCol="0">
            <a:spAutoFit/>
          </a:bodyPr>
          <a:lstStyle/>
          <a:p>
            <a:r>
              <a:rPr kumimoji="1" lang="ja-JP" altLang="en-US">
                <a:solidFill>
                  <a:srgbClr val="FF0000"/>
                </a:solidFill>
              </a:rPr>
              <a:t>サービス受ける人</a:t>
            </a:r>
          </a:p>
        </p:txBody>
      </p:sp>
      <p:sp>
        <p:nvSpPr>
          <p:cNvPr id="39" name="Google Shape;151;p22">
            <a:extLst>
              <a:ext uri="{FF2B5EF4-FFF2-40B4-BE49-F238E27FC236}">
                <a16:creationId xmlns:a16="http://schemas.microsoft.com/office/drawing/2014/main" id="{1268652D-8ADE-8DDA-4949-16F13C1FB02B}"/>
              </a:ext>
            </a:extLst>
          </p:cNvPr>
          <p:cNvSpPr/>
          <p:nvPr/>
        </p:nvSpPr>
        <p:spPr>
          <a:xfrm>
            <a:off x="7896005" y="3279271"/>
            <a:ext cx="552240" cy="1011600"/>
          </a:xfrm>
          <a:prstGeom prst="rect">
            <a:avLst/>
          </a:prstGeom>
          <a:no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nSpc>
                <a:spcPct val="50000"/>
              </a:lnSpc>
              <a:buClr>
                <a:srgbClr val="000000"/>
              </a:buClr>
              <a:buSzPts val="3400"/>
            </a:pPr>
            <a:endParaRPr sz="2720">
              <a:solidFill>
                <a:srgbClr val="000000"/>
              </a:solidFill>
              <a:latin typeface="Arial"/>
              <a:ea typeface="Arial"/>
              <a:cs typeface="Arial"/>
              <a:sym typeface="Arial"/>
            </a:endParaRPr>
          </a:p>
        </p:txBody>
      </p:sp>
      <p:sp>
        <p:nvSpPr>
          <p:cNvPr id="40" name="テキスト ボックス 39">
            <a:extLst>
              <a:ext uri="{FF2B5EF4-FFF2-40B4-BE49-F238E27FC236}">
                <a16:creationId xmlns:a16="http://schemas.microsoft.com/office/drawing/2014/main" id="{C8E816A8-0ABB-9D7B-C1FD-72963F3172FD}"/>
              </a:ext>
            </a:extLst>
          </p:cNvPr>
          <p:cNvSpPr txBox="1"/>
          <p:nvPr/>
        </p:nvSpPr>
        <p:spPr>
          <a:xfrm>
            <a:off x="7858193" y="3492867"/>
            <a:ext cx="627864" cy="706363"/>
          </a:xfrm>
          <a:prstGeom prst="rect">
            <a:avLst/>
          </a:prstGeom>
          <a:noFill/>
        </p:spPr>
        <p:txBody>
          <a:bodyPr vert="eaVert" wrap="square" rtlCol="0">
            <a:spAutoFit/>
          </a:bodyPr>
          <a:lstStyle/>
          <a:p>
            <a:r>
              <a:rPr lang="ja-JP" altLang="en-US" sz="1440"/>
              <a:t>空き家所有者</a:t>
            </a:r>
          </a:p>
        </p:txBody>
      </p:sp>
      <p:cxnSp>
        <p:nvCxnSpPr>
          <p:cNvPr id="41" name="Google Shape;156;p22">
            <a:extLst>
              <a:ext uri="{FF2B5EF4-FFF2-40B4-BE49-F238E27FC236}">
                <a16:creationId xmlns:a16="http://schemas.microsoft.com/office/drawing/2014/main" id="{697C4262-480F-3B3F-CAF8-D2D80336F2E1}"/>
              </a:ext>
            </a:extLst>
          </p:cNvPr>
          <p:cNvCxnSpPr>
            <a:cxnSpLocks/>
          </p:cNvCxnSpPr>
          <p:nvPr/>
        </p:nvCxnSpPr>
        <p:spPr>
          <a:xfrm flipH="1" flipV="1">
            <a:off x="4606910" y="3484877"/>
            <a:ext cx="2978181" cy="7990"/>
          </a:xfrm>
          <a:prstGeom prst="straightConnector1">
            <a:avLst/>
          </a:prstGeom>
          <a:noFill/>
          <a:ln w="28575" cap="flat" cmpd="sng">
            <a:solidFill>
              <a:srgbClr val="000000"/>
            </a:solidFill>
            <a:prstDash val="solid"/>
            <a:miter lim="400000"/>
            <a:headEnd type="stealth" w="med" len="med"/>
            <a:tailEnd type="none" w="sm" len="sm"/>
          </a:ln>
        </p:spPr>
      </p:cxnSp>
      <p:cxnSp>
        <p:nvCxnSpPr>
          <p:cNvPr id="42" name="Google Shape;158;p22">
            <a:extLst>
              <a:ext uri="{FF2B5EF4-FFF2-40B4-BE49-F238E27FC236}">
                <a16:creationId xmlns:a16="http://schemas.microsoft.com/office/drawing/2014/main" id="{A5A48E06-02FF-1EA6-AE81-08920D1C2317}"/>
              </a:ext>
            </a:extLst>
          </p:cNvPr>
          <p:cNvCxnSpPr>
            <a:cxnSpLocks/>
          </p:cNvCxnSpPr>
          <p:nvPr/>
        </p:nvCxnSpPr>
        <p:spPr>
          <a:xfrm>
            <a:off x="4692496" y="4199230"/>
            <a:ext cx="2978181" cy="726"/>
          </a:xfrm>
          <a:prstGeom prst="straightConnector1">
            <a:avLst/>
          </a:prstGeom>
          <a:noFill/>
          <a:ln w="28575" cap="flat" cmpd="sng">
            <a:solidFill>
              <a:srgbClr val="000000"/>
            </a:solidFill>
            <a:prstDash val="solid"/>
            <a:miter lim="400000"/>
            <a:headEnd type="stealth" w="med" len="med"/>
            <a:tailEnd type="none" w="sm" len="sm"/>
          </a:ln>
        </p:spPr>
      </p:cxnSp>
      <p:sp>
        <p:nvSpPr>
          <p:cNvPr id="43" name="Google Shape;222;p22">
            <a:extLst>
              <a:ext uri="{FF2B5EF4-FFF2-40B4-BE49-F238E27FC236}">
                <a16:creationId xmlns:a16="http://schemas.microsoft.com/office/drawing/2014/main" id="{19ACE06C-9AA5-777E-8009-1073320A66E5}"/>
              </a:ext>
            </a:extLst>
          </p:cNvPr>
          <p:cNvSpPr/>
          <p:nvPr/>
        </p:nvSpPr>
        <p:spPr>
          <a:xfrm>
            <a:off x="6096000" y="3982005"/>
            <a:ext cx="690300" cy="393242"/>
          </a:xfrm>
          <a:prstGeom prst="rect">
            <a:avLst/>
          </a:prstGeom>
          <a:solidFill>
            <a:srgbClr val="00B0F0"/>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仲介料</a:t>
            </a:r>
            <a:endParaRPr sz="1120">
              <a:solidFill>
                <a:srgbClr val="000000"/>
              </a:solidFill>
              <a:latin typeface="Arial"/>
              <a:ea typeface="Arial"/>
              <a:cs typeface="Arial"/>
              <a:sym typeface="Arial"/>
            </a:endParaRPr>
          </a:p>
        </p:txBody>
      </p:sp>
      <p:sp>
        <p:nvSpPr>
          <p:cNvPr id="44" name="Google Shape;191;p22">
            <a:extLst>
              <a:ext uri="{FF2B5EF4-FFF2-40B4-BE49-F238E27FC236}">
                <a16:creationId xmlns:a16="http://schemas.microsoft.com/office/drawing/2014/main" id="{3CC747CA-3022-3139-7055-02284992D54D}"/>
              </a:ext>
            </a:extLst>
          </p:cNvPr>
          <p:cNvSpPr/>
          <p:nvPr/>
        </p:nvSpPr>
        <p:spPr>
          <a:xfrm>
            <a:off x="6659008" y="4071271"/>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45" name="Google Shape;222;p22">
            <a:extLst>
              <a:ext uri="{FF2B5EF4-FFF2-40B4-BE49-F238E27FC236}">
                <a16:creationId xmlns:a16="http://schemas.microsoft.com/office/drawing/2014/main" id="{C08E7D40-BF8D-97D2-1B1E-C0A27EADB4C9}"/>
              </a:ext>
            </a:extLst>
          </p:cNvPr>
          <p:cNvSpPr/>
          <p:nvPr/>
        </p:nvSpPr>
        <p:spPr>
          <a:xfrm>
            <a:off x="5586053" y="3228338"/>
            <a:ext cx="1605794" cy="495642"/>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空き家を仲介する</a:t>
            </a:r>
            <a:endParaRPr sz="1120">
              <a:solidFill>
                <a:srgbClr val="000000"/>
              </a:solidFill>
              <a:latin typeface="Arial"/>
              <a:ea typeface="Arial"/>
              <a:cs typeface="Arial"/>
              <a:sym typeface="Arial"/>
            </a:endParaRPr>
          </a:p>
        </p:txBody>
      </p:sp>
      <p:cxnSp>
        <p:nvCxnSpPr>
          <p:cNvPr id="46" name="Google Shape;156;p22">
            <a:extLst>
              <a:ext uri="{FF2B5EF4-FFF2-40B4-BE49-F238E27FC236}">
                <a16:creationId xmlns:a16="http://schemas.microsoft.com/office/drawing/2014/main" id="{A1152BED-BEE9-FBA7-2065-407FAAADC13D}"/>
              </a:ext>
            </a:extLst>
          </p:cNvPr>
          <p:cNvCxnSpPr>
            <a:cxnSpLocks/>
          </p:cNvCxnSpPr>
          <p:nvPr/>
        </p:nvCxnSpPr>
        <p:spPr>
          <a:xfrm flipH="1" flipV="1">
            <a:off x="4397300" y="1141921"/>
            <a:ext cx="3460893" cy="2103255"/>
          </a:xfrm>
          <a:prstGeom prst="straightConnector1">
            <a:avLst/>
          </a:prstGeom>
          <a:noFill/>
          <a:ln w="28575" cap="flat" cmpd="sng">
            <a:solidFill>
              <a:srgbClr val="000000"/>
            </a:solidFill>
            <a:prstDash val="solid"/>
            <a:miter lim="400000"/>
            <a:headEnd type="stealth" w="med" len="med"/>
            <a:tailEnd type="none" w="sm" len="sm"/>
          </a:ln>
        </p:spPr>
      </p:cxnSp>
      <p:cxnSp>
        <p:nvCxnSpPr>
          <p:cNvPr id="47" name="Google Shape;156;p22">
            <a:extLst>
              <a:ext uri="{FF2B5EF4-FFF2-40B4-BE49-F238E27FC236}">
                <a16:creationId xmlns:a16="http://schemas.microsoft.com/office/drawing/2014/main" id="{14354B95-E3B3-D51B-0787-6425D4E409D7}"/>
              </a:ext>
            </a:extLst>
          </p:cNvPr>
          <p:cNvCxnSpPr>
            <a:cxnSpLocks/>
          </p:cNvCxnSpPr>
          <p:nvPr/>
        </p:nvCxnSpPr>
        <p:spPr>
          <a:xfrm>
            <a:off x="3605697" y="1635823"/>
            <a:ext cx="0" cy="1323049"/>
          </a:xfrm>
          <a:prstGeom prst="straightConnector1">
            <a:avLst/>
          </a:prstGeom>
          <a:noFill/>
          <a:ln w="28575" cap="flat" cmpd="sng">
            <a:solidFill>
              <a:srgbClr val="000000"/>
            </a:solidFill>
            <a:prstDash val="solid"/>
            <a:miter lim="400000"/>
            <a:headEnd type="stealth" w="med" len="med"/>
            <a:tailEnd type="none" w="sm" len="sm"/>
          </a:ln>
        </p:spPr>
      </p:cxnSp>
      <p:sp>
        <p:nvSpPr>
          <p:cNvPr id="53" name="Google Shape;222;p22">
            <a:extLst>
              <a:ext uri="{FF2B5EF4-FFF2-40B4-BE49-F238E27FC236}">
                <a16:creationId xmlns:a16="http://schemas.microsoft.com/office/drawing/2014/main" id="{6AE37DB0-22EA-A83D-363D-0948DAD4955F}"/>
              </a:ext>
            </a:extLst>
          </p:cNvPr>
          <p:cNvSpPr/>
          <p:nvPr/>
        </p:nvSpPr>
        <p:spPr>
          <a:xfrm>
            <a:off x="2829273" y="2270576"/>
            <a:ext cx="936046" cy="454451"/>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空き家を仲介する</a:t>
            </a:r>
            <a:endParaRPr sz="1120">
              <a:solidFill>
                <a:srgbClr val="000000"/>
              </a:solidFill>
              <a:latin typeface="Arial"/>
              <a:ea typeface="Arial"/>
              <a:cs typeface="Arial"/>
              <a:sym typeface="Arial"/>
            </a:endParaRPr>
          </a:p>
        </p:txBody>
      </p:sp>
      <p:cxnSp>
        <p:nvCxnSpPr>
          <p:cNvPr id="54" name="Google Shape;156;p22">
            <a:extLst>
              <a:ext uri="{FF2B5EF4-FFF2-40B4-BE49-F238E27FC236}">
                <a16:creationId xmlns:a16="http://schemas.microsoft.com/office/drawing/2014/main" id="{C9399038-4527-7E72-7666-AA93C466DBDA}"/>
              </a:ext>
            </a:extLst>
          </p:cNvPr>
          <p:cNvCxnSpPr>
            <a:cxnSpLocks/>
          </p:cNvCxnSpPr>
          <p:nvPr/>
        </p:nvCxnSpPr>
        <p:spPr>
          <a:xfrm>
            <a:off x="4629343" y="818225"/>
            <a:ext cx="3818902" cy="2380348"/>
          </a:xfrm>
          <a:prstGeom prst="straightConnector1">
            <a:avLst/>
          </a:prstGeom>
          <a:noFill/>
          <a:ln w="28575" cap="flat" cmpd="sng">
            <a:solidFill>
              <a:srgbClr val="000000"/>
            </a:solidFill>
            <a:prstDash val="solid"/>
            <a:miter lim="400000"/>
            <a:headEnd type="stealth" w="med" len="med"/>
            <a:tailEnd type="none" w="sm" len="sm"/>
          </a:ln>
        </p:spPr>
      </p:cxnSp>
      <p:sp>
        <p:nvSpPr>
          <p:cNvPr id="58" name="Google Shape;222;p22">
            <a:extLst>
              <a:ext uri="{FF2B5EF4-FFF2-40B4-BE49-F238E27FC236}">
                <a16:creationId xmlns:a16="http://schemas.microsoft.com/office/drawing/2014/main" id="{0181FE68-37D2-0D45-EF50-C0ABACDC9275}"/>
              </a:ext>
            </a:extLst>
          </p:cNvPr>
          <p:cNvSpPr/>
          <p:nvPr/>
        </p:nvSpPr>
        <p:spPr>
          <a:xfrm>
            <a:off x="4158488" y="2297347"/>
            <a:ext cx="1605794" cy="559934"/>
          </a:xfrm>
          <a:prstGeom prst="rect">
            <a:avLst/>
          </a:prstGeom>
          <a:solidFill>
            <a:schemeClr val="accent6"/>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契約時にリフォーム会社の紹介手数料や、諸々諸経費もらう</a:t>
            </a:r>
            <a:endParaRPr sz="1120">
              <a:solidFill>
                <a:srgbClr val="000000"/>
              </a:solidFill>
              <a:latin typeface="Arial"/>
              <a:ea typeface="Arial"/>
              <a:cs typeface="Arial"/>
              <a:sym typeface="Arial"/>
            </a:endParaRPr>
          </a:p>
        </p:txBody>
      </p:sp>
      <p:sp>
        <p:nvSpPr>
          <p:cNvPr id="59" name="Google Shape;222;p22">
            <a:extLst>
              <a:ext uri="{FF2B5EF4-FFF2-40B4-BE49-F238E27FC236}">
                <a16:creationId xmlns:a16="http://schemas.microsoft.com/office/drawing/2014/main" id="{7F1F2569-B2FA-A49C-3842-14B292761A71}"/>
              </a:ext>
            </a:extLst>
          </p:cNvPr>
          <p:cNvSpPr/>
          <p:nvPr/>
        </p:nvSpPr>
        <p:spPr>
          <a:xfrm>
            <a:off x="5913203" y="1842308"/>
            <a:ext cx="2400560" cy="495642"/>
          </a:xfrm>
          <a:prstGeom prst="rect">
            <a:avLst/>
          </a:prstGeom>
          <a:solidFill>
            <a:schemeClr val="accent4">
              <a:lumMod val="60000"/>
              <a:lumOff val="4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直接受け渡しする（自社は所有しない）</a:t>
            </a:r>
            <a:endParaRPr sz="1120">
              <a:solidFill>
                <a:srgbClr val="000000"/>
              </a:solidFill>
              <a:latin typeface="Arial"/>
              <a:ea typeface="Arial"/>
              <a:cs typeface="Arial"/>
              <a:sym typeface="Arial"/>
            </a:endParaRPr>
          </a:p>
        </p:txBody>
      </p:sp>
      <p:cxnSp>
        <p:nvCxnSpPr>
          <p:cNvPr id="60" name="Google Shape;156;p22">
            <a:extLst>
              <a:ext uri="{FF2B5EF4-FFF2-40B4-BE49-F238E27FC236}">
                <a16:creationId xmlns:a16="http://schemas.microsoft.com/office/drawing/2014/main" id="{5A416C81-7809-E7C9-7EE1-04AEA21CB3AF}"/>
              </a:ext>
            </a:extLst>
          </p:cNvPr>
          <p:cNvCxnSpPr>
            <a:cxnSpLocks/>
          </p:cNvCxnSpPr>
          <p:nvPr/>
        </p:nvCxnSpPr>
        <p:spPr>
          <a:xfrm flipV="1">
            <a:off x="4142439" y="1638853"/>
            <a:ext cx="0" cy="1367332"/>
          </a:xfrm>
          <a:prstGeom prst="straightConnector1">
            <a:avLst/>
          </a:prstGeom>
          <a:noFill/>
          <a:ln w="28575" cap="flat" cmpd="sng">
            <a:solidFill>
              <a:srgbClr val="000000"/>
            </a:solidFill>
            <a:prstDash val="solid"/>
            <a:miter lim="400000"/>
            <a:headEnd type="stealth" w="med" len="med"/>
            <a:tailEnd type="none" w="sm" len="sm"/>
          </a:ln>
        </p:spPr>
      </p:cxnSp>
      <p:sp>
        <p:nvSpPr>
          <p:cNvPr id="63" name="Google Shape;191;p22">
            <a:extLst>
              <a:ext uri="{FF2B5EF4-FFF2-40B4-BE49-F238E27FC236}">
                <a16:creationId xmlns:a16="http://schemas.microsoft.com/office/drawing/2014/main" id="{E98AE3FF-5DA7-747B-F184-DC3385B7F5AC}"/>
              </a:ext>
            </a:extLst>
          </p:cNvPr>
          <p:cNvSpPr/>
          <p:nvPr/>
        </p:nvSpPr>
        <p:spPr>
          <a:xfrm>
            <a:off x="3972132" y="2414724"/>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64" name="テキスト ボックス 63">
            <a:extLst>
              <a:ext uri="{FF2B5EF4-FFF2-40B4-BE49-F238E27FC236}">
                <a16:creationId xmlns:a16="http://schemas.microsoft.com/office/drawing/2014/main" id="{4C25B2CF-3745-8932-1560-68C0AD385900}"/>
              </a:ext>
            </a:extLst>
          </p:cNvPr>
          <p:cNvSpPr txBox="1"/>
          <p:nvPr/>
        </p:nvSpPr>
        <p:spPr>
          <a:xfrm>
            <a:off x="-114962" y="3911180"/>
            <a:ext cx="2028478" cy="646331"/>
          </a:xfrm>
          <a:prstGeom prst="rect">
            <a:avLst/>
          </a:prstGeom>
          <a:noFill/>
        </p:spPr>
        <p:txBody>
          <a:bodyPr wrap="square" rtlCol="0">
            <a:spAutoFit/>
          </a:bodyPr>
          <a:lstStyle/>
          <a:p>
            <a:r>
              <a:rPr kumimoji="1" lang="ja-JP" altLang="en-US">
                <a:solidFill>
                  <a:schemeClr val="accent6"/>
                </a:solidFill>
              </a:rPr>
              <a:t>リフォーム、建築会社</a:t>
            </a:r>
          </a:p>
        </p:txBody>
      </p:sp>
      <p:cxnSp>
        <p:nvCxnSpPr>
          <p:cNvPr id="65" name="Google Shape;156;p22">
            <a:extLst>
              <a:ext uri="{FF2B5EF4-FFF2-40B4-BE49-F238E27FC236}">
                <a16:creationId xmlns:a16="http://schemas.microsoft.com/office/drawing/2014/main" id="{3381450D-BA0A-F198-5F37-6DA4EAC74479}"/>
              </a:ext>
            </a:extLst>
          </p:cNvPr>
          <p:cNvCxnSpPr>
            <a:cxnSpLocks/>
          </p:cNvCxnSpPr>
          <p:nvPr/>
        </p:nvCxnSpPr>
        <p:spPr>
          <a:xfrm>
            <a:off x="899277" y="3312467"/>
            <a:ext cx="2623706" cy="21518"/>
          </a:xfrm>
          <a:prstGeom prst="straightConnector1">
            <a:avLst/>
          </a:prstGeom>
          <a:noFill/>
          <a:ln w="28575" cap="flat" cmpd="sng">
            <a:solidFill>
              <a:srgbClr val="000000"/>
            </a:solidFill>
            <a:prstDash val="solid"/>
            <a:miter lim="400000"/>
            <a:headEnd type="stealth" w="med" len="med"/>
            <a:tailEnd type="none" w="sm" len="sm"/>
          </a:ln>
        </p:spPr>
      </p:cxnSp>
      <p:sp>
        <p:nvSpPr>
          <p:cNvPr id="70" name="Google Shape;222;p22">
            <a:extLst>
              <a:ext uri="{FF2B5EF4-FFF2-40B4-BE49-F238E27FC236}">
                <a16:creationId xmlns:a16="http://schemas.microsoft.com/office/drawing/2014/main" id="{F8D4DC22-1894-E59E-E211-E0F36E5439CF}"/>
              </a:ext>
            </a:extLst>
          </p:cNvPr>
          <p:cNvSpPr/>
          <p:nvPr/>
        </p:nvSpPr>
        <p:spPr>
          <a:xfrm>
            <a:off x="1534865" y="2715492"/>
            <a:ext cx="1246103" cy="1195688"/>
          </a:xfrm>
          <a:prstGeom prst="rect">
            <a:avLst/>
          </a:prstGeom>
          <a:solidFill>
            <a:schemeClr val="accent5">
              <a:lumMod val="20000"/>
              <a:lumOff val="8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業務委託</a:t>
            </a:r>
            <a:endParaRPr lang="en-US" altLang="ja-JP" sz="1120">
              <a:solidFill>
                <a:srgbClr val="000000"/>
              </a:solidFill>
              <a:latin typeface="Arial"/>
              <a:ea typeface="Arial"/>
              <a:cs typeface="Arial"/>
              <a:sym typeface="Arial"/>
            </a:endParaRPr>
          </a:p>
          <a:p>
            <a:pPr>
              <a:buClr>
                <a:srgbClr val="000000"/>
              </a:buClr>
              <a:buSzPts val="1400"/>
            </a:pPr>
            <a:r>
              <a:rPr lang="ja-JP" altLang="en-US" sz="1120">
                <a:solidFill>
                  <a:srgbClr val="000000"/>
                </a:solidFill>
                <a:latin typeface="Arial"/>
                <a:ea typeface="Arial"/>
                <a:cs typeface="Arial"/>
                <a:sym typeface="Arial"/>
              </a:rPr>
              <a:t>→サービスを受ける人からリフォーム依頼料をとっているため、自社は</a:t>
            </a:r>
            <a:r>
              <a:rPr lang="ja-JP" altLang="en-US" sz="1120">
                <a:solidFill>
                  <a:srgbClr val="000000"/>
                </a:solidFill>
                <a:highlight>
                  <a:srgbClr val="FFFF00"/>
                </a:highlight>
                <a:latin typeface="Arial"/>
                <a:ea typeface="Arial"/>
                <a:cs typeface="Arial"/>
                <a:sym typeface="Arial"/>
              </a:rPr>
              <a:t>実質無料</a:t>
            </a:r>
            <a:endParaRPr sz="1120">
              <a:solidFill>
                <a:srgbClr val="000000"/>
              </a:solidFill>
              <a:highlight>
                <a:srgbClr val="FFFF00"/>
              </a:highlight>
              <a:latin typeface="Arial"/>
              <a:ea typeface="Arial"/>
              <a:cs typeface="Arial"/>
              <a:sym typeface="Arial"/>
            </a:endParaRPr>
          </a:p>
        </p:txBody>
      </p:sp>
      <p:sp>
        <p:nvSpPr>
          <p:cNvPr id="73" name="Google Shape;191;p22">
            <a:extLst>
              <a:ext uri="{FF2B5EF4-FFF2-40B4-BE49-F238E27FC236}">
                <a16:creationId xmlns:a16="http://schemas.microsoft.com/office/drawing/2014/main" id="{5438FF95-BE50-7A42-818E-045E4A889AC3}"/>
              </a:ext>
            </a:extLst>
          </p:cNvPr>
          <p:cNvSpPr/>
          <p:nvPr/>
        </p:nvSpPr>
        <p:spPr>
          <a:xfrm>
            <a:off x="2674168" y="3179881"/>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cxnSp>
        <p:nvCxnSpPr>
          <p:cNvPr id="75" name="Google Shape;156;p22">
            <a:extLst>
              <a:ext uri="{FF2B5EF4-FFF2-40B4-BE49-F238E27FC236}">
                <a16:creationId xmlns:a16="http://schemas.microsoft.com/office/drawing/2014/main" id="{08065B1B-4D17-CDC9-87F7-58FBE30D869B}"/>
              </a:ext>
            </a:extLst>
          </p:cNvPr>
          <p:cNvCxnSpPr>
            <a:cxnSpLocks/>
          </p:cNvCxnSpPr>
          <p:nvPr/>
        </p:nvCxnSpPr>
        <p:spPr>
          <a:xfrm flipH="1">
            <a:off x="579747" y="926159"/>
            <a:ext cx="2835892" cy="1493399"/>
          </a:xfrm>
          <a:prstGeom prst="straightConnector1">
            <a:avLst/>
          </a:prstGeom>
          <a:noFill/>
          <a:ln w="28575" cap="flat" cmpd="sng">
            <a:solidFill>
              <a:srgbClr val="000000"/>
            </a:solidFill>
            <a:prstDash val="solid"/>
            <a:miter lim="400000"/>
            <a:headEnd type="stealth" w="med" len="med"/>
            <a:tailEnd type="none" w="sm" len="sm"/>
          </a:ln>
        </p:spPr>
      </p:cxnSp>
      <p:sp>
        <p:nvSpPr>
          <p:cNvPr id="78" name="Google Shape;222;p22">
            <a:extLst>
              <a:ext uri="{FF2B5EF4-FFF2-40B4-BE49-F238E27FC236}">
                <a16:creationId xmlns:a16="http://schemas.microsoft.com/office/drawing/2014/main" id="{3B4D0F6D-39CE-A9C6-E998-0DC873E44637}"/>
              </a:ext>
            </a:extLst>
          </p:cNvPr>
          <p:cNvSpPr/>
          <p:nvPr/>
        </p:nvSpPr>
        <p:spPr>
          <a:xfrm>
            <a:off x="674427" y="1457690"/>
            <a:ext cx="2400560" cy="495642"/>
          </a:xfrm>
          <a:prstGeom prst="rect">
            <a:avLst/>
          </a:prstGeom>
          <a:solidFill>
            <a:schemeClr val="accent4">
              <a:lumMod val="60000"/>
              <a:lumOff val="40000"/>
            </a:schemeClr>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r>
              <a:rPr lang="ja-JP" altLang="en-US" sz="1120">
                <a:solidFill>
                  <a:srgbClr val="000000"/>
                </a:solidFill>
                <a:latin typeface="Arial"/>
                <a:ea typeface="Arial"/>
                <a:cs typeface="Arial"/>
                <a:sym typeface="Arial"/>
              </a:rPr>
              <a:t>リフォーム技術等を教える</a:t>
            </a:r>
            <a:endParaRPr sz="1120">
              <a:solidFill>
                <a:srgbClr val="000000"/>
              </a:solidFill>
              <a:latin typeface="Arial"/>
              <a:ea typeface="Arial"/>
              <a:cs typeface="Arial"/>
              <a:sym typeface="Arial"/>
            </a:endParaRPr>
          </a:p>
        </p:txBody>
      </p:sp>
      <p:sp>
        <p:nvSpPr>
          <p:cNvPr id="80" name="テキスト ボックス 79">
            <a:extLst>
              <a:ext uri="{FF2B5EF4-FFF2-40B4-BE49-F238E27FC236}">
                <a16:creationId xmlns:a16="http://schemas.microsoft.com/office/drawing/2014/main" id="{731C1EFF-0EA6-46DA-D5A3-D719D20CA55D}"/>
              </a:ext>
            </a:extLst>
          </p:cNvPr>
          <p:cNvSpPr txBox="1"/>
          <p:nvPr/>
        </p:nvSpPr>
        <p:spPr>
          <a:xfrm>
            <a:off x="7377077" y="5606676"/>
            <a:ext cx="4427621" cy="369332"/>
          </a:xfrm>
          <a:prstGeom prst="rect">
            <a:avLst/>
          </a:prstGeom>
          <a:noFill/>
        </p:spPr>
        <p:txBody>
          <a:bodyPr wrap="square" rtlCol="0">
            <a:spAutoFit/>
          </a:bodyPr>
          <a:lstStyle/>
          <a:p>
            <a:r>
              <a:rPr kumimoji="1" lang="ja-JP" altLang="en-US"/>
              <a:t>空き家問題第</a:t>
            </a:r>
            <a:r>
              <a:rPr kumimoji="1" lang="en-US" altLang="ja-JP"/>
              <a:t>2</a:t>
            </a:r>
            <a:r>
              <a:rPr kumimoji="1" lang="ja-JP" altLang="en-US"/>
              <a:t>案</a:t>
            </a:r>
          </a:p>
        </p:txBody>
      </p:sp>
    </p:spTree>
    <p:extLst>
      <p:ext uri="{BB962C8B-B14F-4D97-AF65-F5344CB8AC3E}">
        <p14:creationId xmlns:p14="http://schemas.microsoft.com/office/powerpoint/2010/main" val="203707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1188F6-25A5-4407-EAF6-57B4B960B36B}"/>
              </a:ext>
            </a:extLst>
          </p:cNvPr>
          <p:cNvSpPr>
            <a:spLocks noGrp="1"/>
          </p:cNvSpPr>
          <p:nvPr>
            <p:ph type="ctrTitle"/>
          </p:nvPr>
        </p:nvSpPr>
        <p:spPr>
          <a:xfrm>
            <a:off x="1420872" y="427969"/>
            <a:ext cx="8857534" cy="720187"/>
          </a:xfrm>
        </p:spPr>
        <p:txBody>
          <a:bodyPr>
            <a:normAutofit fontScale="90000"/>
          </a:bodyPr>
          <a:lstStyle/>
          <a:p>
            <a:r>
              <a:rPr kumimoji="1" lang="ja-JP" altLang="en-US"/>
              <a:t>企業理念</a:t>
            </a:r>
          </a:p>
        </p:txBody>
      </p:sp>
      <p:sp>
        <p:nvSpPr>
          <p:cNvPr id="3" name="字幕 2">
            <a:extLst>
              <a:ext uri="{FF2B5EF4-FFF2-40B4-BE49-F238E27FC236}">
                <a16:creationId xmlns:a16="http://schemas.microsoft.com/office/drawing/2014/main" id="{CE78B778-9D26-3EF8-0D36-96B312F11366}"/>
              </a:ext>
            </a:extLst>
          </p:cNvPr>
          <p:cNvSpPr>
            <a:spLocks noGrp="1"/>
          </p:cNvSpPr>
          <p:nvPr>
            <p:ph type="subTitle" idx="1"/>
          </p:nvPr>
        </p:nvSpPr>
        <p:spPr>
          <a:xfrm>
            <a:off x="1168782" y="1292536"/>
            <a:ext cx="9382340" cy="5457192"/>
          </a:xfrm>
        </p:spPr>
        <p:txBody>
          <a:bodyPr/>
          <a:lstStyle/>
          <a:p>
            <a:pPr algn="l"/>
            <a:r>
              <a:rPr kumimoji="1" lang="ja-JP" altLang="en-US"/>
              <a:t>ファーストパーパス：</a:t>
            </a:r>
            <a:r>
              <a:rPr kumimoji="1" lang="ja-JP" altLang="en-US">
                <a:solidFill>
                  <a:srgbClr val="FF0000"/>
                </a:solidFill>
              </a:rPr>
              <a:t>新たな付加価値を与え、理想の生活、理想の人生を創っていく。</a:t>
            </a:r>
            <a:endParaRPr kumimoji="1" lang="en-US" altLang="ja-JP">
              <a:solidFill>
                <a:srgbClr val="FF0000"/>
              </a:solidFill>
            </a:endParaRPr>
          </a:p>
          <a:p>
            <a:r>
              <a:rPr lang="ja-JP" altLang="en-US">
                <a:solidFill>
                  <a:srgbClr val="000000"/>
                </a:solidFill>
              </a:rPr>
              <a:t>↓</a:t>
            </a:r>
            <a:endParaRPr kumimoji="1" lang="en-US" altLang="ja-JP">
              <a:solidFill>
                <a:srgbClr val="000000"/>
              </a:solidFill>
            </a:endParaRPr>
          </a:p>
          <a:p>
            <a:pPr algn="l"/>
            <a:r>
              <a:rPr lang="ja-JP" altLang="en-US"/>
              <a:t>セカンドパーパス：</a:t>
            </a:r>
            <a:r>
              <a:rPr lang="ja-JP" altLang="en-US">
                <a:solidFill>
                  <a:schemeClr val="tx2">
                    <a:lumMod val="60000"/>
                    <a:lumOff val="40000"/>
                  </a:schemeClr>
                </a:solidFill>
              </a:rPr>
              <a:t>家を通じて、新たな機会を提供する。</a:t>
            </a:r>
            <a:endParaRPr lang="en-US" altLang="ja-JP">
              <a:solidFill>
                <a:schemeClr val="tx2">
                  <a:lumMod val="60000"/>
                  <a:lumOff val="40000"/>
                </a:schemeClr>
              </a:solidFill>
            </a:endParaRPr>
          </a:p>
          <a:p>
            <a:pPr algn="l"/>
            <a:r>
              <a:rPr lang="ja-JP" altLang="en-US">
                <a:solidFill>
                  <a:schemeClr val="tx2">
                    <a:lumMod val="60000"/>
                    <a:lumOff val="40000"/>
                  </a:schemeClr>
                </a:solidFill>
              </a:rPr>
              <a:t>新しい価値を与えた家を通じて地域社会に貢献する</a:t>
            </a:r>
            <a:r>
              <a:rPr lang="ja-JP" altLang="en-US"/>
              <a:t>。</a:t>
            </a:r>
            <a:endParaRPr lang="en-US" altLang="ja-JP"/>
          </a:p>
          <a:p>
            <a:pPr algn="l"/>
            <a:endParaRPr kumimoji="1" lang="en-US" altLang="ja-JP">
              <a:solidFill>
                <a:schemeClr val="accent2"/>
              </a:solidFill>
            </a:endParaRPr>
          </a:p>
          <a:p>
            <a:pPr algn="l"/>
            <a:endParaRPr lang="en-US" altLang="ja-JP">
              <a:solidFill>
                <a:schemeClr val="accent2"/>
              </a:solidFill>
            </a:endParaRPr>
          </a:p>
          <a:p>
            <a:pPr algn="l"/>
            <a:r>
              <a:rPr kumimoji="1" lang="ja-JP" altLang="en-US">
                <a:solidFill>
                  <a:schemeClr val="accent2"/>
                </a:solidFill>
              </a:rPr>
              <a:t>コアバリュー</a:t>
            </a:r>
            <a:endParaRPr kumimoji="1" lang="en-US" altLang="ja-JP">
              <a:solidFill>
                <a:schemeClr val="accent2"/>
              </a:solidFill>
            </a:endParaRPr>
          </a:p>
          <a:p>
            <a:pPr algn="l"/>
            <a:r>
              <a:rPr kumimoji="1" lang="ja-JP" altLang="en-US">
                <a:highlight>
                  <a:srgbClr val="FFFF00"/>
                </a:highlight>
              </a:rPr>
              <a:t>家と挑戦する機会を提供して、顧客と社会に貢献</a:t>
            </a:r>
          </a:p>
        </p:txBody>
      </p:sp>
    </p:spTree>
    <p:extLst>
      <p:ext uri="{BB962C8B-B14F-4D97-AF65-F5344CB8AC3E}">
        <p14:creationId xmlns:p14="http://schemas.microsoft.com/office/powerpoint/2010/main" val="3801919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5E39B-11D2-CDA8-87AC-AB6A87B7709C}"/>
              </a:ext>
            </a:extLst>
          </p:cNvPr>
          <p:cNvSpPr>
            <a:spLocks noGrp="1"/>
          </p:cNvSpPr>
          <p:nvPr>
            <p:ph type="ctrTitle"/>
          </p:nvPr>
        </p:nvSpPr>
        <p:spPr>
          <a:xfrm>
            <a:off x="1597334" y="510472"/>
            <a:ext cx="9144000" cy="912693"/>
          </a:xfrm>
        </p:spPr>
        <p:txBody>
          <a:bodyPr>
            <a:normAutofit fontScale="90000"/>
          </a:bodyPr>
          <a:lstStyle/>
          <a:p>
            <a:r>
              <a:rPr kumimoji="1" lang="ja-JP" altLang="en-US"/>
              <a:t>大まかな内容</a:t>
            </a:r>
          </a:p>
        </p:txBody>
      </p:sp>
      <p:sp>
        <p:nvSpPr>
          <p:cNvPr id="4" name="字幕 3">
            <a:extLst>
              <a:ext uri="{FF2B5EF4-FFF2-40B4-BE49-F238E27FC236}">
                <a16:creationId xmlns:a16="http://schemas.microsoft.com/office/drawing/2014/main" id="{672D7A05-9EA8-09F8-F300-9AE3AEB10FBE}"/>
              </a:ext>
            </a:extLst>
          </p:cNvPr>
          <p:cNvSpPr txBox="1">
            <a:spLocks noGrp="1"/>
          </p:cNvSpPr>
          <p:nvPr>
            <p:ph type="subTitle" idx="1"/>
          </p:nvPr>
        </p:nvSpPr>
        <p:spPr>
          <a:xfrm>
            <a:off x="1283368" y="2035056"/>
            <a:ext cx="9771933" cy="5903732"/>
          </a:xfrm>
          <a:prstGeom prst="rect">
            <a:avLst/>
          </a:prstGeom>
          <a:noFill/>
        </p:spPr>
        <p:txBody>
          <a:bodyPr wrap="square" rtlCol="0">
            <a:spAutoFit/>
          </a:bodyPr>
          <a:lstStyle/>
          <a:p>
            <a:r>
              <a:rPr kumimoji="1" lang="ja-JP" altLang="en-US"/>
              <a:t>・現時点、自社は空き家を持たない。（仲介はするが、所有者はサービスを受ける人もしくは、空き家所有者）</a:t>
            </a:r>
            <a:endParaRPr kumimoji="1" lang="en-US" altLang="ja-JP"/>
          </a:p>
          <a:p>
            <a:pPr algn="l"/>
            <a:r>
              <a:rPr lang="ja-JP" altLang="en-US">
                <a:solidFill>
                  <a:srgbClr val="FF0000"/>
                </a:solidFill>
              </a:rPr>
              <a:t>→サービスを受ける人は家を買い取る仕組み。</a:t>
            </a:r>
            <a:endParaRPr kumimoji="1" lang="en-US" altLang="ja-JP">
              <a:solidFill>
                <a:srgbClr val="FF0000"/>
              </a:solidFill>
            </a:endParaRPr>
          </a:p>
          <a:p>
            <a:r>
              <a:rPr lang="ja-JP" altLang="en-US"/>
              <a:t>・リフォーム会社、</a:t>
            </a:r>
            <a:r>
              <a:rPr lang="en-US" altLang="ja-JP"/>
              <a:t>DIY</a:t>
            </a:r>
            <a:r>
              <a:rPr lang="ja-JP" altLang="en-US"/>
              <a:t>可能な人業務委託するが、その際に発生する費用は、サービスを受ける人から事前に取っているので自社は実質無料で委託する形になる。</a:t>
            </a:r>
            <a:endParaRPr lang="en-US" altLang="ja-JP"/>
          </a:p>
          <a:p>
            <a:r>
              <a:rPr kumimoji="1" lang="ja-JP" altLang="en-US"/>
              <a:t>・収益の基本は、</a:t>
            </a:r>
            <a:r>
              <a:rPr kumimoji="1" lang="ja-JP" altLang="en-US">
                <a:solidFill>
                  <a:srgbClr val="FF0000"/>
                </a:solidFill>
                <a:highlight>
                  <a:srgbClr val="FFFF00"/>
                </a:highlight>
              </a:rPr>
              <a:t>①空き家仲介料②サービスを受ける人からの契約金</a:t>
            </a:r>
            <a:endParaRPr kumimoji="1" lang="en-US" altLang="ja-JP">
              <a:solidFill>
                <a:srgbClr val="FF0000"/>
              </a:solidFill>
              <a:highlight>
                <a:srgbClr val="FFFF00"/>
              </a:highlight>
            </a:endParaRPr>
          </a:p>
          <a:p>
            <a:r>
              <a:rPr lang="ja-JP" altLang="en-US">
                <a:solidFill>
                  <a:srgbClr val="FF0000"/>
                </a:solidFill>
                <a:highlight>
                  <a:srgbClr val="FFFF00"/>
                </a:highlight>
              </a:rPr>
              <a:t>③</a:t>
            </a:r>
            <a:r>
              <a:rPr lang="en-US" altLang="ja-JP">
                <a:solidFill>
                  <a:srgbClr val="FF0000"/>
                </a:solidFill>
                <a:highlight>
                  <a:srgbClr val="FFFF00"/>
                </a:highlight>
              </a:rPr>
              <a:t>YouTube</a:t>
            </a:r>
            <a:r>
              <a:rPr lang="ja-JP" altLang="en-US">
                <a:solidFill>
                  <a:srgbClr val="FF0000"/>
                </a:solidFill>
                <a:highlight>
                  <a:srgbClr val="FFFF00"/>
                </a:highlight>
              </a:rPr>
              <a:t>（ほとんど加味しない。）</a:t>
            </a:r>
            <a:endParaRPr lang="en-US" altLang="ja-JP">
              <a:solidFill>
                <a:srgbClr val="FF0000"/>
              </a:solidFill>
              <a:highlight>
                <a:srgbClr val="FFFF00"/>
              </a:highlight>
            </a:endParaRPr>
          </a:p>
          <a:p>
            <a:pPr algn="l"/>
            <a:r>
              <a:rPr lang="ja-JP" altLang="en-US"/>
              <a:t>・内容としては、</a:t>
            </a:r>
            <a:r>
              <a:rPr lang="en-US" altLang="ja-JP"/>
              <a:t>DIY</a:t>
            </a:r>
            <a:r>
              <a:rPr lang="ja-JP" altLang="en-US"/>
              <a:t>やリフォームを自分でしたい人がリフォーム会社と一緒に家を再建する。（その後に住む）</a:t>
            </a:r>
            <a:endParaRPr lang="en-US" altLang="ja-JP"/>
          </a:p>
          <a:p>
            <a:pPr algn="l"/>
            <a:endParaRPr lang="en-US" altLang="ja-JP"/>
          </a:p>
          <a:p>
            <a:endParaRPr kumimoji="1" lang="en-US" altLang="ja-JP"/>
          </a:p>
          <a:p>
            <a:endParaRPr lang="en-US" altLang="ja-JP"/>
          </a:p>
          <a:p>
            <a:endParaRPr kumimoji="1" lang="ja-JP" altLang="en-US"/>
          </a:p>
        </p:txBody>
      </p:sp>
    </p:spTree>
    <p:extLst>
      <p:ext uri="{BB962C8B-B14F-4D97-AF65-F5344CB8AC3E}">
        <p14:creationId xmlns:p14="http://schemas.microsoft.com/office/powerpoint/2010/main" val="44315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7AAC7F-DEEE-F072-6C74-5CCF47A3E66A}"/>
              </a:ext>
            </a:extLst>
          </p:cNvPr>
          <p:cNvSpPr>
            <a:spLocks noGrp="1"/>
          </p:cNvSpPr>
          <p:nvPr>
            <p:ph type="ctrTitle"/>
          </p:nvPr>
        </p:nvSpPr>
        <p:spPr>
          <a:xfrm>
            <a:off x="1794424" y="1122363"/>
            <a:ext cx="7837714" cy="94545"/>
          </a:xfrm>
        </p:spPr>
        <p:txBody>
          <a:bodyPr>
            <a:normAutofit fontScale="90000"/>
          </a:bodyPr>
          <a:lstStyle/>
          <a:p>
            <a:r>
              <a:rPr kumimoji="1" lang="ja-JP" altLang="en-US"/>
              <a:t>空き家ランク</a:t>
            </a:r>
          </a:p>
        </p:txBody>
      </p:sp>
      <p:sp>
        <p:nvSpPr>
          <p:cNvPr id="3" name="字幕 2">
            <a:extLst>
              <a:ext uri="{FF2B5EF4-FFF2-40B4-BE49-F238E27FC236}">
                <a16:creationId xmlns:a16="http://schemas.microsoft.com/office/drawing/2014/main" id="{6B421A67-D634-C041-1BBB-9E01D83E871A}"/>
              </a:ext>
            </a:extLst>
          </p:cNvPr>
          <p:cNvSpPr>
            <a:spLocks noGrp="1"/>
          </p:cNvSpPr>
          <p:nvPr>
            <p:ph type="subTitle" idx="1"/>
          </p:nvPr>
        </p:nvSpPr>
        <p:spPr>
          <a:xfrm>
            <a:off x="852523" y="1457540"/>
            <a:ext cx="9815477" cy="3800260"/>
          </a:xfrm>
        </p:spPr>
        <p:txBody>
          <a:bodyPr/>
          <a:lstStyle/>
          <a:p>
            <a:pPr algn="l"/>
            <a:r>
              <a:rPr kumimoji="1" lang="en-US" altLang="ja-JP"/>
              <a:t>A</a:t>
            </a:r>
            <a:r>
              <a:rPr kumimoji="1" lang="ja-JP" altLang="en-US"/>
              <a:t>：目立った損傷は認められない</a:t>
            </a:r>
            <a:endParaRPr kumimoji="1" lang="en-US" altLang="ja-JP"/>
          </a:p>
          <a:p>
            <a:pPr algn="l"/>
            <a:r>
              <a:rPr lang="en-US" altLang="ja-JP"/>
              <a:t>B</a:t>
            </a:r>
            <a:r>
              <a:rPr lang="ja-JP" altLang="en-US"/>
              <a:t>：危険な損傷は認められない</a:t>
            </a:r>
            <a:endParaRPr lang="en-US" altLang="ja-JP"/>
          </a:p>
          <a:p>
            <a:pPr algn="l"/>
            <a:r>
              <a:rPr kumimoji="1" lang="en-US" altLang="ja-JP"/>
              <a:t>C</a:t>
            </a:r>
            <a:r>
              <a:rPr kumimoji="1" lang="ja-JP" altLang="en-US"/>
              <a:t>：部分的に危険な損傷は認められる。</a:t>
            </a:r>
            <a:endParaRPr kumimoji="1" lang="en-US" altLang="ja-JP"/>
          </a:p>
          <a:p>
            <a:pPr algn="l"/>
            <a:r>
              <a:rPr lang="en-US" altLang="ja-JP"/>
              <a:t>D</a:t>
            </a:r>
            <a:r>
              <a:rPr lang="ja-JP" altLang="en-US"/>
              <a:t>：建築物全体に危険な損傷が認められ、放置すれば、倒壊の危険性がある。</a:t>
            </a:r>
            <a:endParaRPr lang="en-US" altLang="ja-JP"/>
          </a:p>
          <a:p>
            <a:pPr algn="l"/>
            <a:r>
              <a:rPr lang="ja-JP" altLang="en-US"/>
              <a:t>Ｅ：建物全体に危険な損傷が激しく、倒壊の危険性が考えられる。 </a:t>
            </a:r>
            <a:endParaRPr lang="en-US" altLang="ja-JP"/>
          </a:p>
          <a:p>
            <a:pPr algn="l"/>
            <a:endParaRPr kumimoji="1" lang="en-US" altLang="ja-JP"/>
          </a:p>
          <a:p>
            <a:pPr algn="l"/>
            <a:r>
              <a:rPr lang="ja-JP" altLang="en-US"/>
              <a:t>参照：</a:t>
            </a:r>
            <a:r>
              <a:rPr lang="en-US" altLang="ja-JP">
                <a:hlinkClick r:id="rId2"/>
              </a:rPr>
              <a:t>14579.pdf (sakaide.lg.jp)</a:t>
            </a:r>
            <a:endParaRPr kumimoji="1" lang="en-US" altLang="ja-JP"/>
          </a:p>
        </p:txBody>
      </p:sp>
    </p:spTree>
    <p:extLst>
      <p:ext uri="{BB962C8B-B14F-4D97-AF65-F5344CB8AC3E}">
        <p14:creationId xmlns:p14="http://schemas.microsoft.com/office/powerpoint/2010/main" val="2889276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2E6B4A-A3B5-0FD6-F080-370990DDCA26}"/>
              </a:ext>
            </a:extLst>
          </p:cNvPr>
          <p:cNvSpPr>
            <a:spLocks noGrp="1"/>
          </p:cNvSpPr>
          <p:nvPr>
            <p:ph type="title"/>
          </p:nvPr>
        </p:nvSpPr>
        <p:spPr/>
        <p:txBody>
          <a:bodyPr/>
          <a:lstStyle/>
          <a:p>
            <a:pPr algn="ctr"/>
            <a:r>
              <a:rPr kumimoji="1" lang="ja-JP" altLang="en-US"/>
              <a:t>メリット</a:t>
            </a:r>
          </a:p>
        </p:txBody>
      </p:sp>
      <p:sp>
        <p:nvSpPr>
          <p:cNvPr id="3" name="コンテンツ プレースホルダー 2">
            <a:extLst>
              <a:ext uri="{FF2B5EF4-FFF2-40B4-BE49-F238E27FC236}">
                <a16:creationId xmlns:a16="http://schemas.microsoft.com/office/drawing/2014/main" id="{107969BD-3FF9-D7F9-86E0-1CD971920B05}"/>
              </a:ext>
            </a:extLst>
          </p:cNvPr>
          <p:cNvSpPr>
            <a:spLocks noGrp="1"/>
          </p:cNvSpPr>
          <p:nvPr>
            <p:ph idx="1"/>
          </p:nvPr>
        </p:nvSpPr>
        <p:spPr>
          <a:xfrm>
            <a:off x="838200" y="1371863"/>
            <a:ext cx="10515600" cy="4925810"/>
          </a:xfrm>
        </p:spPr>
        <p:txBody>
          <a:bodyPr>
            <a:normAutofit fontScale="92500" lnSpcReduction="10000"/>
          </a:bodyPr>
          <a:lstStyle/>
          <a:p>
            <a:pPr marL="457200" lvl="1" indent="0">
              <a:buNone/>
            </a:pPr>
            <a:r>
              <a:rPr kumimoji="1" lang="ja-JP" altLang="en-US"/>
              <a:t>・初期投資を少なくできる</a:t>
            </a:r>
            <a:endParaRPr kumimoji="1" lang="en-US" altLang="ja-JP"/>
          </a:p>
          <a:p>
            <a:pPr marL="0" indent="0">
              <a:buNone/>
            </a:pPr>
            <a:r>
              <a:rPr lang="ja-JP" altLang="en-US" sz="1600"/>
              <a:t>→最初は自社が空き家を所有する形であったが、それだと費用が掛かりすぎて数か月で倒産してしまう。しかし、空き家の所有を所有者、もしくは所有してみたい人にすることで自社のリスクを最小限にできる。</a:t>
            </a:r>
            <a:endParaRPr lang="en-US" altLang="ja-JP" sz="1600"/>
          </a:p>
          <a:p>
            <a:pPr marL="0" indent="0">
              <a:buNone/>
            </a:pPr>
            <a:endParaRPr kumimoji="1" lang="en-US" altLang="ja-JP" sz="1600"/>
          </a:p>
          <a:p>
            <a:pPr marL="0" indent="0">
              <a:buNone/>
            </a:pPr>
            <a:r>
              <a:rPr lang="ja-JP" altLang="en-US"/>
              <a:t>　・</a:t>
            </a:r>
            <a:r>
              <a:rPr lang="ja-JP" altLang="en-US" sz="2400"/>
              <a:t>リフォーム業者と一緒に建てることで、サービスを受ける人の不安をなくせる</a:t>
            </a:r>
            <a:endParaRPr lang="en-US" altLang="ja-JP" sz="2400"/>
          </a:p>
          <a:p>
            <a:pPr marL="0" indent="0">
              <a:buNone/>
            </a:pPr>
            <a:r>
              <a:rPr kumimoji="1" lang="ja-JP" altLang="en-US" sz="1600"/>
              <a:t>→一人で作ろうとすると思い入れはあるのかもしれないが、失敗が起こってしまう。しかし、リフォーム業者と一緒に取り組むことで、手数料は取られるが安心かつ思い入れのある家を再建できる。</a:t>
            </a:r>
            <a:endParaRPr kumimoji="1" lang="en-US" altLang="ja-JP" sz="1600"/>
          </a:p>
          <a:p>
            <a:pPr marL="0" indent="0">
              <a:buNone/>
            </a:pPr>
            <a:r>
              <a:rPr lang="ja-JP" altLang="en-US" sz="1600"/>
              <a:t>　　</a:t>
            </a:r>
            <a:endParaRPr lang="en-US" altLang="ja-JP" sz="1600"/>
          </a:p>
          <a:p>
            <a:pPr marL="0" indent="0">
              <a:buNone/>
            </a:pPr>
            <a:r>
              <a:rPr lang="ja-JP" altLang="en-US" sz="1600"/>
              <a:t>　　</a:t>
            </a:r>
            <a:r>
              <a:rPr lang="ja-JP" altLang="en-US"/>
              <a:t>・空き家問題解決？？</a:t>
            </a:r>
            <a:endParaRPr lang="en-US" altLang="ja-JP"/>
          </a:p>
          <a:p>
            <a:pPr marL="0" indent="0">
              <a:buNone/>
            </a:pPr>
            <a:r>
              <a:rPr lang="ja-JP" altLang="en-US"/>
              <a:t>　・事務所がいらないから固定費がかからない。</a:t>
            </a:r>
            <a:endParaRPr lang="en-US" altLang="ja-JP"/>
          </a:p>
          <a:p>
            <a:pPr marL="0" indent="0">
              <a:buNone/>
            </a:pPr>
            <a:r>
              <a:rPr lang="ja-JP" altLang="en-US"/>
              <a:t>　・思い入れがある家を自ら作ることで、長年住んでくれるのではないか。</a:t>
            </a:r>
            <a:endParaRPr lang="en-US" altLang="ja-JP"/>
          </a:p>
          <a:p>
            <a:pPr marL="0" indent="0">
              <a:buNone/>
            </a:pPr>
            <a:r>
              <a:rPr lang="ja-JP" altLang="en-US" sz="1700"/>
              <a:t>→新しい家の建設などが減る。</a:t>
            </a:r>
            <a:endParaRPr lang="en-US" altLang="ja-JP" sz="1700"/>
          </a:p>
        </p:txBody>
      </p:sp>
    </p:spTree>
    <p:extLst>
      <p:ext uri="{BB962C8B-B14F-4D97-AF65-F5344CB8AC3E}">
        <p14:creationId xmlns:p14="http://schemas.microsoft.com/office/powerpoint/2010/main" val="18561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7CDB0-359E-7208-F479-407B5301CB1E}"/>
              </a:ext>
            </a:extLst>
          </p:cNvPr>
          <p:cNvSpPr>
            <a:spLocks noGrp="1"/>
          </p:cNvSpPr>
          <p:nvPr>
            <p:ph type="title"/>
          </p:nvPr>
        </p:nvSpPr>
        <p:spPr/>
        <p:txBody>
          <a:bodyPr/>
          <a:lstStyle/>
          <a:p>
            <a:pPr algn="ctr"/>
            <a:r>
              <a:rPr kumimoji="1" lang="ja-JP" altLang="en-US"/>
              <a:t>デメリット</a:t>
            </a:r>
          </a:p>
        </p:txBody>
      </p:sp>
      <p:sp>
        <p:nvSpPr>
          <p:cNvPr id="3" name="コンテンツ プレースホルダー 2">
            <a:extLst>
              <a:ext uri="{FF2B5EF4-FFF2-40B4-BE49-F238E27FC236}">
                <a16:creationId xmlns:a16="http://schemas.microsoft.com/office/drawing/2014/main" id="{C3763CEC-F582-AFF1-3C59-319B6DF74380}"/>
              </a:ext>
            </a:extLst>
          </p:cNvPr>
          <p:cNvSpPr>
            <a:spLocks noGrp="1"/>
          </p:cNvSpPr>
          <p:nvPr>
            <p:ph idx="1"/>
          </p:nvPr>
        </p:nvSpPr>
        <p:spPr>
          <a:xfrm>
            <a:off x="659445" y="1461239"/>
            <a:ext cx="10515600" cy="4898309"/>
          </a:xfrm>
        </p:spPr>
        <p:txBody>
          <a:bodyPr>
            <a:normAutofit fontScale="55000" lnSpcReduction="20000"/>
          </a:bodyPr>
          <a:lstStyle/>
          <a:p>
            <a:pPr marL="0" indent="0">
              <a:buNone/>
            </a:pPr>
            <a:r>
              <a:rPr kumimoji="1" lang="ja-JP" altLang="en-US" sz="4400"/>
              <a:t>・</a:t>
            </a:r>
            <a:r>
              <a:rPr kumimoji="1" lang="ja-JP" altLang="en-US"/>
              <a:t>唯一無二のサービスではない。</a:t>
            </a:r>
            <a:endParaRPr kumimoji="1" lang="en-US" altLang="ja-JP"/>
          </a:p>
          <a:p>
            <a:pPr marL="0" indent="0">
              <a:buNone/>
            </a:pPr>
            <a:r>
              <a:rPr lang="ja-JP" altLang="en-US"/>
              <a:t>→</a:t>
            </a:r>
            <a:r>
              <a:rPr lang="ja-JP" altLang="en-US">
                <a:solidFill>
                  <a:srgbClr val="FF0000"/>
                </a:solidFill>
              </a:rPr>
              <a:t>もう出ているらしい。ゆえにどこかを無二にする必要がある。</a:t>
            </a:r>
            <a:endParaRPr lang="en-US" altLang="ja-JP">
              <a:solidFill>
                <a:srgbClr val="FF0000"/>
              </a:solidFill>
            </a:endParaRPr>
          </a:p>
          <a:p>
            <a:pPr marL="0" indent="0">
              <a:buNone/>
            </a:pPr>
            <a:r>
              <a:rPr kumimoji="1" lang="ja-JP" altLang="en-US" sz="4400"/>
              <a:t>・</a:t>
            </a:r>
            <a:r>
              <a:rPr kumimoji="1" lang="ja-JP" altLang="en-US"/>
              <a:t>サービスを受ける人から手数料をどれだけとるか。</a:t>
            </a:r>
            <a:endParaRPr kumimoji="1" lang="en-US" altLang="ja-JP"/>
          </a:p>
          <a:p>
            <a:pPr marL="0" indent="0">
              <a:buNone/>
            </a:pPr>
            <a:r>
              <a:rPr lang="ja-JP" altLang="en-US"/>
              <a:t>→</a:t>
            </a:r>
            <a:r>
              <a:rPr lang="ja-JP" altLang="en-US">
                <a:solidFill>
                  <a:srgbClr val="FF0000"/>
                </a:solidFill>
              </a:rPr>
              <a:t>現状多くとらなければ採算が取れない</a:t>
            </a:r>
            <a:r>
              <a:rPr lang="en-US" altLang="ja-JP">
                <a:solidFill>
                  <a:srgbClr val="FF0000"/>
                </a:solidFill>
              </a:rPr>
              <a:t>…</a:t>
            </a:r>
          </a:p>
          <a:p>
            <a:pPr marL="0" indent="0">
              <a:buNone/>
            </a:pPr>
            <a:r>
              <a:rPr kumimoji="1" lang="ja-JP" altLang="en-US" sz="4400"/>
              <a:t>・</a:t>
            </a:r>
            <a:r>
              <a:rPr kumimoji="1" lang="ja-JP" altLang="en-US"/>
              <a:t>一軒目を売る方法</a:t>
            </a:r>
            <a:endParaRPr kumimoji="1" lang="en-US" altLang="ja-JP"/>
          </a:p>
          <a:p>
            <a:pPr marL="0" indent="0">
              <a:buNone/>
            </a:pPr>
            <a:r>
              <a:rPr lang="ja-JP" altLang="en-US"/>
              <a:t>→</a:t>
            </a:r>
            <a:r>
              <a:rPr lang="en-US" altLang="ja-JP">
                <a:solidFill>
                  <a:srgbClr val="FF0000"/>
                </a:solidFill>
              </a:rPr>
              <a:t>2</a:t>
            </a:r>
            <a:r>
              <a:rPr lang="ja-JP" altLang="en-US">
                <a:solidFill>
                  <a:srgbClr val="FF0000"/>
                </a:solidFill>
              </a:rPr>
              <a:t>軒目以降は</a:t>
            </a:r>
            <a:r>
              <a:rPr lang="en-US" altLang="ja-JP">
                <a:solidFill>
                  <a:srgbClr val="FF0000"/>
                </a:solidFill>
              </a:rPr>
              <a:t>YouTube</a:t>
            </a:r>
            <a:r>
              <a:rPr lang="ja-JP" altLang="en-US">
                <a:solidFill>
                  <a:srgbClr val="FF0000"/>
                </a:solidFill>
              </a:rPr>
              <a:t>の広告で行けるかもしれないが最初はどうするのか。（このサービスを周知してもらう方法）</a:t>
            </a:r>
            <a:endParaRPr lang="en-US" altLang="ja-JP">
              <a:solidFill>
                <a:srgbClr val="FF0000"/>
              </a:solidFill>
            </a:endParaRPr>
          </a:p>
          <a:p>
            <a:pPr marL="0" indent="0">
              <a:buNone/>
            </a:pPr>
            <a:r>
              <a:rPr kumimoji="1" lang="ja-JP" altLang="en-US" sz="4400"/>
              <a:t>・</a:t>
            </a:r>
            <a:r>
              <a:rPr kumimoji="1" lang="ja-JP" altLang="en-US"/>
              <a:t>範囲が広すぎる</a:t>
            </a:r>
            <a:endParaRPr kumimoji="1" lang="en-US" altLang="ja-JP"/>
          </a:p>
          <a:p>
            <a:pPr marL="0" indent="0">
              <a:buNone/>
            </a:pPr>
            <a:r>
              <a:rPr kumimoji="1" lang="ja-JP" altLang="en-US"/>
              <a:t>→</a:t>
            </a:r>
            <a:r>
              <a:rPr kumimoji="1" lang="ja-JP" altLang="en-US">
                <a:solidFill>
                  <a:srgbClr val="FF0000"/>
                </a:solidFill>
              </a:rPr>
              <a:t>都内に絞るのか、地方に絞るのか。</a:t>
            </a:r>
            <a:endParaRPr kumimoji="1" lang="en-US" altLang="ja-JP">
              <a:solidFill>
                <a:srgbClr val="FF0000"/>
              </a:solidFill>
            </a:endParaRPr>
          </a:p>
          <a:p>
            <a:pPr marL="0" indent="0">
              <a:buNone/>
            </a:pPr>
            <a:r>
              <a:rPr kumimoji="1" lang="ja-JP" altLang="en-US">
                <a:solidFill>
                  <a:srgbClr val="FF0000"/>
                </a:solidFill>
              </a:rPr>
              <a:t>都内はニーズは高そうだが、</a:t>
            </a:r>
            <a:r>
              <a:rPr lang="ja-JP" altLang="en-US">
                <a:solidFill>
                  <a:srgbClr val="FF0000"/>
                </a:solidFill>
              </a:rPr>
              <a:t>空き家の数が少なそう。</a:t>
            </a:r>
            <a:endParaRPr lang="en-US" altLang="ja-JP">
              <a:solidFill>
                <a:srgbClr val="FF0000"/>
              </a:solidFill>
            </a:endParaRPr>
          </a:p>
          <a:p>
            <a:pPr marL="0" indent="0">
              <a:buNone/>
            </a:pPr>
            <a:r>
              <a:rPr kumimoji="1" lang="ja-JP" altLang="en-US">
                <a:solidFill>
                  <a:srgbClr val="FF0000"/>
                </a:solidFill>
              </a:rPr>
              <a:t>地方は空き家は多そうだが、ニーズは低そう。</a:t>
            </a:r>
            <a:endParaRPr kumimoji="1" lang="en-US" altLang="ja-JP">
              <a:solidFill>
                <a:srgbClr val="FF0000"/>
              </a:solidFill>
            </a:endParaRPr>
          </a:p>
          <a:p>
            <a:pPr marL="0" indent="0">
              <a:buNone/>
            </a:pPr>
            <a:r>
              <a:rPr lang="en-US" altLang="ja-JP">
                <a:solidFill>
                  <a:srgbClr val="FF0000"/>
                </a:solidFill>
              </a:rPr>
              <a:t>FC</a:t>
            </a:r>
            <a:r>
              <a:rPr lang="ja-JP" altLang="en-US">
                <a:solidFill>
                  <a:srgbClr val="FF0000"/>
                </a:solidFill>
              </a:rPr>
              <a:t>展開するしかない？？</a:t>
            </a:r>
            <a:endParaRPr lang="en-US" altLang="ja-JP">
              <a:solidFill>
                <a:srgbClr val="FF0000"/>
              </a:solidFill>
            </a:endParaRPr>
          </a:p>
          <a:p>
            <a:pPr marL="0" indent="0">
              <a:buNone/>
            </a:pPr>
            <a:r>
              <a:rPr kumimoji="1" lang="ja-JP" altLang="en-US"/>
              <a:t>・サービスを増やすことが難しい。</a:t>
            </a:r>
            <a:r>
              <a:rPr kumimoji="1" lang="en-US" altLang="ja-JP"/>
              <a:t>2</a:t>
            </a:r>
            <a:r>
              <a:rPr kumimoji="1" lang="ja-JP" altLang="en-US"/>
              <a:t>年くらいで終わりそう。</a:t>
            </a:r>
            <a:endParaRPr kumimoji="1" lang="en-US" altLang="ja-JP"/>
          </a:p>
          <a:p>
            <a:pPr marL="0" indent="0">
              <a:buNone/>
            </a:pPr>
            <a:r>
              <a:rPr lang="ja-JP" altLang="en-US"/>
              <a:t>・どれくらいサービスを受ける人が進めてくれるか。</a:t>
            </a:r>
            <a:endParaRPr lang="en-US" altLang="ja-JP"/>
          </a:p>
          <a:p>
            <a:pPr marL="0" indent="0">
              <a:buNone/>
            </a:pPr>
            <a:r>
              <a:rPr kumimoji="1" lang="ja-JP" altLang="en-US"/>
              <a:t>→日中仕事の人が多く、週末だけしか手伝えないとなると</a:t>
            </a:r>
            <a:r>
              <a:rPr kumimoji="1" lang="en-US" altLang="ja-JP"/>
              <a:t>…</a:t>
            </a:r>
          </a:p>
          <a:p>
            <a:pPr marL="0" indent="0">
              <a:buNone/>
            </a:pPr>
            <a:endParaRPr kumimoji="1" lang="ja-JP" altLang="en-US"/>
          </a:p>
        </p:txBody>
      </p:sp>
    </p:spTree>
    <p:extLst>
      <p:ext uri="{BB962C8B-B14F-4D97-AF65-F5344CB8AC3E}">
        <p14:creationId xmlns:p14="http://schemas.microsoft.com/office/powerpoint/2010/main" val="1087004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宣伝の方法14種を解説。広告、広報との違いと、媒体別の特徴を押さえて | OCL TOPICS">
            <a:extLst>
              <a:ext uri="{FF2B5EF4-FFF2-40B4-BE49-F238E27FC236}">
                <a16:creationId xmlns:a16="http://schemas.microsoft.com/office/drawing/2014/main" id="{63BA8619-8F63-9318-4F1D-9393D464799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8" b="12078"/>
          <a:stretch/>
        </p:blipFill>
        <p:spPr bwMode="auto">
          <a:xfrm>
            <a:off x="185650" y="-101846"/>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7599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1718</Words>
  <Application>Microsoft Office PowerPoint</Application>
  <PresentationFormat>ワイド画面</PresentationFormat>
  <Paragraphs>196</Paragraphs>
  <Slides>20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Gill Sans</vt:lpstr>
      <vt:lpstr>MyYuGothicM</vt:lpstr>
      <vt:lpstr>游ゴシック</vt:lpstr>
      <vt:lpstr>游ゴシック Light</vt:lpstr>
      <vt:lpstr>Arial</vt:lpstr>
      <vt:lpstr>Roboto</vt:lpstr>
      <vt:lpstr>Office テーマ</vt:lpstr>
      <vt:lpstr>現在の空き家</vt:lpstr>
      <vt:lpstr>PowerPoint プレゼンテーション</vt:lpstr>
      <vt:lpstr>PowerPoint プレゼンテーション</vt:lpstr>
      <vt:lpstr>企業理念</vt:lpstr>
      <vt:lpstr>大まかな内容</vt:lpstr>
      <vt:lpstr>空き家ランク</vt:lpstr>
      <vt:lpstr>メリット</vt:lpstr>
      <vt:lpstr>デメリット</vt:lpstr>
      <vt:lpstr>PowerPoint プレゼンテーション</vt:lpstr>
      <vt:lpstr>広報</vt:lpstr>
      <vt:lpstr>広告</vt:lpstr>
      <vt:lpstr>広告</vt:lpstr>
      <vt:lpstr>宣伝</vt:lpstr>
      <vt:lpstr>Strength</vt:lpstr>
      <vt:lpstr>Weekness</vt:lpstr>
      <vt:lpstr>Opportunity</vt:lpstr>
      <vt:lpstr>Threat</vt:lpstr>
      <vt:lpstr>SWOT分析 和田君、隆太郎</vt:lpstr>
      <vt:lpstr>PowerPoint プレゼンテーション</vt:lpstr>
      <vt:lpstr>STP分析　小清水駿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駿 小清水</dc:creator>
  <cp:lastModifiedBy>久米 涼平</cp:lastModifiedBy>
  <cp:revision>2</cp:revision>
  <dcterms:created xsi:type="dcterms:W3CDTF">2023-10-09T02:35:08Z</dcterms:created>
  <dcterms:modified xsi:type="dcterms:W3CDTF">2023-11-05T11:41:07Z</dcterms:modified>
</cp:coreProperties>
</file>