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1" r:id="rId2"/>
    <p:sldId id="299" r:id="rId3"/>
    <p:sldId id="281" r:id="rId4"/>
    <p:sldId id="302" r:id="rId5"/>
    <p:sldId id="283" r:id="rId6"/>
    <p:sldId id="285" r:id="rId7"/>
    <p:sldId id="317" r:id="rId8"/>
    <p:sldId id="316" r:id="rId9"/>
    <p:sldId id="292" r:id="rId10"/>
    <p:sldId id="293" r:id="rId11"/>
    <p:sldId id="300" r:id="rId12"/>
    <p:sldId id="319" r:id="rId13"/>
    <p:sldId id="313" r:id="rId14"/>
    <p:sldId id="290" r:id="rId15"/>
    <p:sldId id="314" r:id="rId16"/>
    <p:sldId id="294" r:id="rId17"/>
    <p:sldId id="295" r:id="rId18"/>
    <p:sldId id="296" r:id="rId19"/>
    <p:sldId id="297" r:id="rId20"/>
    <p:sldId id="284" r:id="rId21"/>
    <p:sldId id="304" r:id="rId22"/>
    <p:sldId id="305" r:id="rId23"/>
    <p:sldId id="306" r:id="rId24"/>
    <p:sldId id="308" r:id="rId25"/>
    <p:sldId id="310" r:id="rId26"/>
    <p:sldId id="309" r:id="rId27"/>
    <p:sldId id="311" r:id="rId28"/>
    <p:sldId id="312" r:id="rId29"/>
    <p:sldId id="315" r:id="rId30"/>
    <p:sldId id="303" r:id="rId31"/>
    <p:sldId id="320"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63F7C-0048-41E2-B6E5-CC8DD67D7984}" v="39" dt="2023-12-11T06:32:55.184"/>
    <p1510:client id="{B1724341-14BA-4526-9F4B-2506818D8759}" v="40" dt="2023-12-11T05:04:50.425"/>
    <p1510:client id="{EB035B07-7793-4366-AE7E-C3C9EB1842CB}" v="2919" dt="2023-12-11T07:08:38.83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AA14C-463C-4407-A686-B326BA3D096D}" type="datetimeFigureOut">
              <a:rPr kumimoji="1" lang="ja-JP" altLang="en-US" smtClean="0"/>
              <a:t>2023/12/11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E0EC6-FF16-4C87-B517-2D184FB58310}" type="slidenum">
              <a:rPr kumimoji="1" lang="ja-JP" altLang="en-US" smtClean="0"/>
              <a:t>‹#›</a:t>
            </a:fld>
            <a:endParaRPr kumimoji="1" lang="ja-JP" altLang="en-US"/>
          </a:p>
        </p:txBody>
      </p:sp>
    </p:spTree>
    <p:extLst>
      <p:ext uri="{BB962C8B-B14F-4D97-AF65-F5344CB8AC3E}">
        <p14:creationId xmlns:p14="http://schemas.microsoft.com/office/powerpoint/2010/main" val="38916335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BEE0EC6-FF16-4C87-B517-2D184FB58310}" type="slidenum">
              <a:rPr kumimoji="1" lang="ja-JP" altLang="en-US" smtClean="0"/>
              <a:t>3</a:t>
            </a:fld>
            <a:endParaRPr kumimoji="1" lang="ja-JP" altLang="en-US"/>
          </a:p>
        </p:txBody>
      </p:sp>
    </p:spTree>
    <p:extLst>
      <p:ext uri="{BB962C8B-B14F-4D97-AF65-F5344CB8AC3E}">
        <p14:creationId xmlns:p14="http://schemas.microsoft.com/office/powerpoint/2010/main" val="29475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ADA8D-14AB-9835-868D-639EF03529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CBC502F-E130-8760-CA82-DAB1D8D9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EC8578-7295-E283-880E-CB44F001C4A5}"/>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E4F938FB-45BB-4E27-CF24-89E1B48719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765975-F358-2014-8915-2FDABE8468D1}"/>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7190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E07D6-CC57-D1E7-FC21-6410BD546E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55F5E6-D96A-FCC3-6163-A54D57B4F6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13D09-91E4-EEC1-630F-2AE05CAE95FE}"/>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FC0517AB-8869-1C05-2012-1CD70BBAB0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4F6C9B-058D-4136-1E6B-0BB376D6DE7E}"/>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5225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4C4592-F256-2CDB-F02E-0D601B2982B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38E4C2-3774-05CD-0AC9-F115963CF2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8CB893-4C0D-7540-BB4D-BC24C958A9F2}"/>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E4B279C0-8779-103C-EAB2-F47074476A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6BF7DA-2A20-CE61-6FB8-0FDA2549496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34996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D55B-837B-D1CD-29F8-D54118BA44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6DBE9B-184A-2B4E-C3E3-94008374B64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698F49-298F-C775-DCC4-75B4E6C9313A}"/>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2C0A294A-DAC8-79CC-9217-E7820C29F0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F6BE8-3CA3-202A-218B-5EE8B4215552}"/>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542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3D455-E4AE-BC99-BAD5-6F11814BF7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ECE01A-5023-3E65-02FB-31307A557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C86109-D6C3-5858-8FCF-3A4DEE665F06}"/>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B82518C3-6E1B-DFC7-7A27-D1D5431060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A5CD07-F133-34F8-6002-D78EF021E69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98675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7DFAA-DC0D-F78B-7A13-D0628C4AEE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EE3C33-C1E1-B450-ED9E-05B438E0C8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DA7767-280C-D918-38FA-40678165B13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A38DA1-AED4-5813-1CF0-20E0C246D1B4}"/>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7533EB71-3AF1-6FBE-E8FB-4F02C7CAB9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33588E-F9F9-E5B6-43DE-B6902AF6665B}"/>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42808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9BAF4-8EEB-56C9-1066-5CCAE8F984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25E420-233F-80E5-D268-21DA8D0BF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714843-482A-9B7E-B53B-7FFD0D533F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B61C85-7AA5-8A61-80A2-B5FEF0DC7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02241C-9F0C-D01E-92C9-4993684450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2C3316-64A6-43AE-6A40-AAE1E4A90CFC}"/>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8" name="フッター プレースホルダー 7">
            <a:extLst>
              <a:ext uri="{FF2B5EF4-FFF2-40B4-BE49-F238E27FC236}">
                <a16:creationId xmlns:a16="http://schemas.microsoft.com/office/drawing/2014/main" id="{34710EE0-C61A-AFE0-828B-F88DF98678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384CA-1710-0551-5047-748503450CA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80858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97A29-C27F-4483-A767-F372539162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B77FFF-774A-C527-9C1D-522D79757A91}"/>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4" name="フッター プレースホルダー 3">
            <a:extLst>
              <a:ext uri="{FF2B5EF4-FFF2-40B4-BE49-F238E27FC236}">
                <a16:creationId xmlns:a16="http://schemas.microsoft.com/office/drawing/2014/main" id="{55B4A822-509B-C253-3516-18BD08D30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C3020F-96D5-DFE8-B65F-EB619D7289F0}"/>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95373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D7DBA8-B091-CD72-0707-D4E14F9778AB}"/>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3" name="フッター プレースホルダー 2">
            <a:extLst>
              <a:ext uri="{FF2B5EF4-FFF2-40B4-BE49-F238E27FC236}">
                <a16:creationId xmlns:a16="http://schemas.microsoft.com/office/drawing/2014/main" id="{C6C8842F-B9AC-D3C0-4D1C-B36FFBCF83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D4068-F532-6549-761A-BCFFA66E007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47170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9F05B-0289-2FDB-60B5-C059C269BD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E8D952-3931-8933-AF73-5A97F0C12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F333DF-B4F4-36F9-C946-BABCCDFB5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82D7B2-574F-1DB6-1A44-26EF59F38885}"/>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36A6705C-F4FC-9719-15D2-9F7649613E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2E6D06-3AE4-CF4B-E43B-C19BDC15CEA9}"/>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66706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7DDDE-4151-AF49-EB18-5D8B144119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C3CD24-27AB-F787-4198-7F1CF8FB7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D918C34-9FB5-A332-C7A5-4D3B53C3D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B59DFA-8104-D4BC-CC71-2B6CAD9F720A}"/>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AD203DBD-575B-7A12-3F3A-E7AC27BC46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30BBD9-4F7F-5A91-33AC-B0C8997DA1B8}"/>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73857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81B9799-9616-1A39-16D1-B3740F7B2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D737C7-2A60-09E1-FD15-96F8F0339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52B2FB-D862-1D2D-EC01-B52D2761D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801C84EC-C57A-CB8D-D36D-E371CD5E9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B05F2C5-D42D-E839-76E6-65225A895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63286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lit.go.jp/common/001151588.pdf" TargetMode="External"/><Relationship Id="rId2" Type="http://schemas.openxmlformats.org/officeDocument/2006/relationships/hyperlink" Target="https://www.mlit.go.jp/jutakukentiku/house/jutakukentiku_house_tk3_00001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uumo.jp/baikyaku/guide/entry/akiya_baikyaku" TargetMode="External"/><Relationship Id="rId2" Type="http://schemas.openxmlformats.org/officeDocument/2006/relationships/hyperlink" Target="https://www.smilehm.com/article/16161316.html#:~:text=%E9%A6%96%E9%83%BD%E5%9C%8F%E3%81%A7%E3%81%AF%E5%AE%9F%E9%9A%9B%E3%81%AB%E3%81%AF%E3%81%82%E3%81%BE%E3%82%8A%E3%81%AA%E3%81%84%E3%82%B1%E3%83%BC%E3%82%B9%E3%81%AE%E4%B8%8D%E5%8B%95%E7%94%A3%E5%8F%96%E5%BC%95%E3%81%AB%E9%96%A2%E3%81%99%E3%82%8B%E5%86%85%E5%AE%B9%E3%81%AB%E3%81%AA%E3%82%8B%E3%81%8B%E3%82%82%E3%81%97%E3%82%8C%E3%81%BE%E3%81%9B%E3%82%93%E3%81%8C%E3%80%81%E3%80%8C%E5%B9%B3%E6%88%9030%E5%B9%B41%E6%9C%881%E6%97%A5%E3%80%8D%E3%82%88%E3%82%8A%E3%80%8C%E4%BD%8E%E5%BB%89%20%28%E3%81%A6%E3%81%84%E3%82%8C%E3%82%93%29%E3%81%AA%E7%A9%BA%E5%AE%B6%E7%AD%89%E3%81%AE%E5%A3%B2%E8%B2%B7%E5%8F%96%E5%BC%95%E3%81%AB%E3%81%8A%E3%81%91%E3%82%8B%E5%AA%92%E4%BB%8B%E5%A0%B1%E9%85%AC%E9%A1%8D,%28%E4%BB%B2%E4%BB%8B%E6%89%8B%E6%95%B0%E6%96%99%29%E3%81%AE%E7%89%B9%E4%BE%8B%E3%80%8D%E3%81%8C%E6%96%BD%E8%A1%8C%E3%81%95%E3%82%8C%E3%81%BE%E3%81%97%E3%81%9F%E3%80%82%20%E3%81%93%E3%82%8C%E3%81%AF%E3%80%81%E3%81%8B%E3%82%93%E3%81%9F%E3%82%93%E3%81%AB%E8%A8%80%E3%81%84%E3%81%BE%E3%81%99%E3%81%A8%E3%80%81%E3%80%8C400%E4%B8%87%E5%86%86%E4%BB%A5%E4%B8%8B%E3%81%AE%E4%B8%8D%E5%8B%95%E7%94%A3%E5%A3%B2%E8%B2%B7%E3%81%AE%E9%9A%9B%E3%81%AF%E3%80%81%E5%A3%B2%E4%B8%BB%E3%81%8B%E3%82%89%E5%8F%97%E9%A0%98%E3%81%A7%E3%81%8D%E3%82%8B%E4%BB%B2%E4%BB%8B%E6%89%8B%E6%95%B0%E6%96%99%E3%81%AE%E4%B8%8A%E9%99%90%E9%A1%8D%E3%82%9218%E4%B8%87%E5%86%86%20%28%E7%A8%8E%E6%8A%9C%29%E3%81%A8%E3%81%99%E3%82%8B%E3%80%8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tat.go.jp/data/jyutaku/2018/pdf/kihon_gaiyou.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lvn.co.jp/sell-media/real-estate-agent/#index_id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tat.go.jp/data/jyutaku/2018/pdf/kihon_gaiyou.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mlit.go.jp/report/press/content/001610299.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4990231-838A-E0AA-C9EF-E921D24CEC87}"/>
              </a:ext>
            </a:extLst>
          </p:cNvPr>
          <p:cNvSpPr>
            <a:spLocks noGrp="1"/>
          </p:cNvSpPr>
          <p:nvPr>
            <p:ph type="ctrTitle"/>
          </p:nvPr>
        </p:nvSpPr>
        <p:spPr/>
        <p:txBody>
          <a:bodyPr/>
          <a:lstStyle/>
          <a:p>
            <a:r>
              <a:rPr lang="ja-JP" altLang="en-US"/>
              <a:t>空き家利用</a:t>
            </a:r>
          </a:p>
        </p:txBody>
      </p:sp>
      <p:sp>
        <p:nvSpPr>
          <p:cNvPr id="5" name="字幕 4">
            <a:extLst>
              <a:ext uri="{FF2B5EF4-FFF2-40B4-BE49-F238E27FC236}">
                <a16:creationId xmlns:a16="http://schemas.microsoft.com/office/drawing/2014/main" id="{65EBF356-D5B8-9AAD-7489-2977F5D54C9A}"/>
              </a:ext>
            </a:extLst>
          </p:cNvPr>
          <p:cNvSpPr>
            <a:spLocks noGrp="1"/>
          </p:cNvSpPr>
          <p:nvPr>
            <p:ph type="subTitle" idx="1"/>
          </p:nvPr>
        </p:nvSpPr>
        <p:spPr>
          <a:xfrm>
            <a:off x="1646109" y="4394802"/>
            <a:ext cx="9144000" cy="1655762"/>
          </a:xfrm>
        </p:spPr>
        <p:txBody>
          <a:bodyPr vert="horz" lIns="91440" tIns="45720" rIns="91440" bIns="45720" rtlCol="0" anchor="t">
            <a:normAutofit fontScale="77500" lnSpcReduction="20000"/>
          </a:bodyPr>
          <a:lstStyle/>
          <a:p>
            <a:r>
              <a:rPr lang="en-US" altLang="ja-JP" dirty="0">
                <a:ea typeface="游ゴシック"/>
              </a:rPr>
              <a:t> 202201790  </a:t>
            </a:r>
            <a:r>
              <a:rPr lang="ja-JP" altLang="en-US" dirty="0">
                <a:ea typeface="游ゴシック"/>
              </a:rPr>
              <a:t>小清水駿</a:t>
            </a:r>
            <a:endParaRPr lang="en-US" altLang="ja-JP" dirty="0">
              <a:ea typeface="游ゴシック"/>
            </a:endParaRPr>
          </a:p>
          <a:p>
            <a:r>
              <a:rPr lang="en-US" altLang="ja-JP" dirty="0">
                <a:ea typeface="游ゴシック"/>
              </a:rPr>
              <a:t>202201863 </a:t>
            </a:r>
            <a:r>
              <a:rPr lang="ja-JP" altLang="en-US" dirty="0">
                <a:ea typeface="游ゴシック"/>
              </a:rPr>
              <a:t>久米涼平</a:t>
            </a:r>
          </a:p>
          <a:p>
            <a:r>
              <a:rPr lang="ja-JP" altLang="en-US" dirty="0">
                <a:ea typeface="游ゴシック"/>
              </a:rPr>
              <a:t>　　202201912   和田　晋太郎</a:t>
            </a:r>
            <a:endParaRPr lang="en-US" altLang="ja-JP" dirty="0">
              <a:ea typeface="游ゴシック"/>
            </a:endParaRPr>
          </a:p>
          <a:p>
            <a:r>
              <a:rPr lang="ja-JP" altLang="en-US" dirty="0">
                <a:ea typeface="游ゴシック"/>
              </a:rPr>
              <a:t>　  </a:t>
            </a:r>
            <a:r>
              <a:rPr lang="en-US" altLang="ja-JP" dirty="0">
                <a:ea typeface="游ゴシック"/>
              </a:rPr>
              <a:t>202201831</a:t>
            </a:r>
            <a:r>
              <a:rPr lang="ja-JP" altLang="en-US" dirty="0">
                <a:ea typeface="游ゴシック"/>
              </a:rPr>
              <a:t>   森廣 隆太郎</a:t>
            </a:r>
            <a:endParaRPr lang="en-US" altLang="ja-JP" dirty="0">
              <a:ea typeface="游ゴシック"/>
            </a:endParaRPr>
          </a:p>
          <a:p>
            <a:r>
              <a:rPr lang="en-US" altLang="ja-JP" dirty="0">
                <a:ea typeface="游ゴシック"/>
              </a:rPr>
              <a:t>  202202130   </a:t>
            </a:r>
            <a:r>
              <a:rPr lang="ja-JP" altLang="en-US" dirty="0">
                <a:ea typeface="游ゴシック"/>
              </a:rPr>
              <a:t>宮本 壮祐</a:t>
            </a:r>
          </a:p>
        </p:txBody>
      </p:sp>
    </p:spTree>
    <p:extLst>
      <p:ext uri="{BB962C8B-B14F-4D97-AF65-F5344CB8AC3E}">
        <p14:creationId xmlns:p14="http://schemas.microsoft.com/office/powerpoint/2010/main" val="23948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6C402-ED7D-D05E-F688-AC5FB48B96B1}"/>
              </a:ext>
            </a:extLst>
          </p:cNvPr>
          <p:cNvSpPr>
            <a:spLocks noGrp="1"/>
          </p:cNvSpPr>
          <p:nvPr>
            <p:ph type="title"/>
          </p:nvPr>
        </p:nvSpPr>
        <p:spPr>
          <a:xfrm>
            <a:off x="838200" y="137160"/>
            <a:ext cx="10515600" cy="1325563"/>
          </a:xfrm>
        </p:spPr>
        <p:txBody>
          <a:bodyPr/>
          <a:lstStyle/>
          <a:p>
            <a:pPr algn="ctr"/>
            <a:r>
              <a:rPr kumimoji="1" lang="en-US" altLang="ja-JP"/>
              <a:t>STP</a:t>
            </a:r>
            <a:r>
              <a:rPr kumimoji="1" lang="ja-JP" altLang="en-US"/>
              <a:t>分析</a:t>
            </a:r>
          </a:p>
        </p:txBody>
      </p:sp>
      <p:graphicFrame>
        <p:nvGraphicFramePr>
          <p:cNvPr id="4" name="コンテンツ プレースホルダー 3">
            <a:extLst>
              <a:ext uri="{FF2B5EF4-FFF2-40B4-BE49-F238E27FC236}">
                <a16:creationId xmlns:a16="http://schemas.microsoft.com/office/drawing/2014/main" id="{6A689B3C-55A0-9C79-89B5-07B75136A672}"/>
              </a:ext>
            </a:extLst>
          </p:cNvPr>
          <p:cNvGraphicFramePr>
            <a:graphicFrameLocks noGrp="1"/>
          </p:cNvGraphicFramePr>
          <p:nvPr>
            <p:ph idx="1"/>
            <p:extLst>
              <p:ext uri="{D42A27DB-BD31-4B8C-83A1-F6EECF244321}">
                <p14:modId xmlns:p14="http://schemas.microsoft.com/office/powerpoint/2010/main" val="1880323425"/>
              </p:ext>
            </p:extLst>
          </p:nvPr>
        </p:nvGraphicFramePr>
        <p:xfrm>
          <a:off x="838200" y="1261872"/>
          <a:ext cx="10515600" cy="5458968"/>
        </p:xfrm>
        <a:graphic>
          <a:graphicData uri="http://schemas.openxmlformats.org/drawingml/2006/table">
            <a:tbl>
              <a:tblPr firstRow="1" bandRow="1">
                <a:tableStyleId>{5C22544A-7EE6-4342-B048-85BDC9FD1C3A}</a:tableStyleId>
              </a:tblPr>
              <a:tblGrid>
                <a:gridCol w="2426208">
                  <a:extLst>
                    <a:ext uri="{9D8B030D-6E8A-4147-A177-3AD203B41FA5}">
                      <a16:colId xmlns:a16="http://schemas.microsoft.com/office/drawing/2014/main" val="4012640280"/>
                    </a:ext>
                  </a:extLst>
                </a:gridCol>
                <a:gridCol w="8089392">
                  <a:extLst>
                    <a:ext uri="{9D8B030D-6E8A-4147-A177-3AD203B41FA5}">
                      <a16:colId xmlns:a16="http://schemas.microsoft.com/office/drawing/2014/main" val="3764291606"/>
                    </a:ext>
                  </a:extLst>
                </a:gridCol>
              </a:tblGrid>
              <a:tr h="1819656">
                <a:tc>
                  <a:txBody>
                    <a:bodyPr/>
                    <a:lstStyle/>
                    <a:p>
                      <a:r>
                        <a:rPr kumimoji="1" lang="en-US" altLang="ja-JP"/>
                        <a:t>Segmentation</a:t>
                      </a:r>
                    </a:p>
                    <a:p>
                      <a:endParaRPr kumimoji="1" lang="ja-JP" altLang="en-US"/>
                    </a:p>
                  </a:txBody>
                  <a:tcPr/>
                </a:tc>
                <a:tc>
                  <a:txBody>
                    <a:bodyPr/>
                    <a:lstStyle/>
                    <a:p>
                      <a:r>
                        <a:rPr kumimoji="1" lang="ja-JP" altLang="en-US"/>
                        <a:t>性別：男女</a:t>
                      </a:r>
                      <a:endParaRPr kumimoji="1" lang="en-US" altLang="ja-JP"/>
                    </a:p>
                    <a:p>
                      <a:r>
                        <a:rPr kumimoji="1" lang="ja-JP" altLang="en-US"/>
                        <a:t>年齢：２５～５０代</a:t>
                      </a:r>
                      <a:endParaRPr kumimoji="1" lang="en-US" altLang="ja-JP"/>
                    </a:p>
                    <a:p>
                      <a:r>
                        <a:rPr kumimoji="1" lang="ja-JP" altLang="en-US"/>
                        <a:t>性格：</a:t>
                      </a:r>
                      <a:r>
                        <a:rPr kumimoji="1" lang="en-US" altLang="ja-JP"/>
                        <a:t>DIY</a:t>
                      </a:r>
                      <a:r>
                        <a:rPr kumimoji="1" lang="ja-JP" altLang="en-US"/>
                        <a:t>好き、家を安く購入したい、自分オリジナルの家を作ってみたい人。</a:t>
                      </a:r>
                      <a:endParaRPr lang="ja-JP" altLang="en-US"/>
                    </a:p>
                    <a:p>
                      <a:pPr lvl="0">
                        <a:buNone/>
                      </a:pPr>
                      <a:endParaRPr lang="ja-JP" altLang="en-US"/>
                    </a:p>
                  </a:txBody>
                  <a:tcPr/>
                </a:tc>
                <a:extLst>
                  <a:ext uri="{0D108BD9-81ED-4DB2-BD59-A6C34878D82A}">
                    <a16:rowId xmlns:a16="http://schemas.microsoft.com/office/drawing/2014/main" val="2884140792"/>
                  </a:ext>
                </a:extLst>
              </a:tr>
              <a:tr h="1819656">
                <a:tc>
                  <a:txBody>
                    <a:bodyPr/>
                    <a:lstStyle/>
                    <a:p>
                      <a:r>
                        <a:rPr kumimoji="1" lang="en-US" altLang="ja-JP"/>
                        <a:t>Targeting</a:t>
                      </a:r>
                      <a:endParaRPr kumimoji="1" lang="ja-JP" altLang="en-US"/>
                    </a:p>
                  </a:txBody>
                  <a:tcPr/>
                </a:tc>
                <a:tc>
                  <a:txBody>
                    <a:bodyPr/>
                    <a:lstStyle/>
                    <a:p>
                      <a:r>
                        <a:rPr kumimoji="1" lang="ja-JP" altLang="en-US">
                          <a:solidFill>
                            <a:schemeClr val="tx1"/>
                          </a:solidFill>
                        </a:rPr>
                        <a:t>・都心に在住していて、身近に</a:t>
                      </a:r>
                      <a:r>
                        <a:rPr kumimoji="1" lang="en-US" altLang="ja-JP">
                          <a:solidFill>
                            <a:schemeClr val="tx1"/>
                          </a:solidFill>
                        </a:rPr>
                        <a:t>DIY</a:t>
                      </a:r>
                      <a:r>
                        <a:rPr kumimoji="1" lang="ja-JP" altLang="en-US">
                          <a:solidFill>
                            <a:schemeClr val="tx1"/>
                          </a:solidFill>
                        </a:rPr>
                        <a:t>ができない人</a:t>
                      </a:r>
                      <a:endParaRPr kumimoji="1" lang="en-US" altLang="ja-JP">
                        <a:solidFill>
                          <a:schemeClr val="tx1"/>
                        </a:solidFill>
                      </a:endParaRPr>
                    </a:p>
                    <a:p>
                      <a:r>
                        <a:rPr kumimoji="1" lang="ja-JP" altLang="en-US">
                          <a:solidFill>
                            <a:schemeClr val="tx1"/>
                          </a:solidFill>
                        </a:rPr>
                        <a:t>・趣味を見つけようとしている人</a:t>
                      </a:r>
                      <a:endParaRPr kumimoji="1" lang="en-US" altLang="ja-JP">
                        <a:solidFill>
                          <a:schemeClr val="tx1"/>
                        </a:solidFill>
                      </a:endParaRPr>
                    </a:p>
                    <a:p>
                      <a:r>
                        <a:rPr kumimoji="1" lang="ja-JP" altLang="en-US">
                          <a:solidFill>
                            <a:schemeClr val="tx1"/>
                          </a:solidFill>
                        </a:rPr>
                        <a:t>・リモートワークで都心に在住する理由がなくなった人</a:t>
                      </a:r>
                      <a:endParaRPr kumimoji="1" lang="en-US" altLang="ja-JP">
                        <a:solidFill>
                          <a:schemeClr val="tx1"/>
                        </a:solidFill>
                      </a:endParaRPr>
                    </a:p>
                    <a:p>
                      <a:endParaRPr kumimoji="1" lang="en-US" altLang="ja-JP">
                        <a:solidFill>
                          <a:schemeClr val="tx1"/>
                        </a:solidFill>
                      </a:endParaRPr>
                    </a:p>
                    <a:p>
                      <a:endParaRPr kumimoji="1" lang="en-US" altLang="ja-JP">
                        <a:solidFill>
                          <a:schemeClr val="tx1"/>
                        </a:solidFill>
                      </a:endParaRPr>
                    </a:p>
                    <a:p>
                      <a:endParaRPr kumimoji="1" lang="ja-JP" altLang="en-US">
                        <a:solidFill>
                          <a:schemeClr val="tx1"/>
                        </a:solidFill>
                      </a:endParaRPr>
                    </a:p>
                  </a:txBody>
                  <a:tcPr/>
                </a:tc>
                <a:extLst>
                  <a:ext uri="{0D108BD9-81ED-4DB2-BD59-A6C34878D82A}">
                    <a16:rowId xmlns:a16="http://schemas.microsoft.com/office/drawing/2014/main" val="3479444030"/>
                  </a:ext>
                </a:extLst>
              </a:tr>
              <a:tr h="1819656">
                <a:tc>
                  <a:txBody>
                    <a:bodyPr/>
                    <a:lstStyle/>
                    <a:p>
                      <a:r>
                        <a:rPr kumimoji="1" lang="en-US" altLang="ja-JP"/>
                        <a:t>Positioning</a:t>
                      </a:r>
                      <a:endParaRPr kumimoji="1" lang="ja-JP" altLang="en-US"/>
                    </a:p>
                  </a:txBody>
                  <a:tcPr/>
                </a:tc>
                <a:tc>
                  <a:txBody>
                    <a:bodyPr/>
                    <a:lstStyle/>
                    <a:p>
                      <a:r>
                        <a:rPr kumimoji="1" lang="ja-JP" altLang="en-US"/>
                        <a:t>競合：不動産会社、リフォーム事業</a:t>
                      </a:r>
                      <a:r>
                        <a:rPr lang="ja-JP" altLang="en-US"/>
                        <a:t>者</a:t>
                      </a:r>
                      <a:endParaRPr kumimoji="1" lang="en-US" altLang="ja-JP"/>
                    </a:p>
                    <a:p>
                      <a:r>
                        <a:rPr kumimoji="1" lang="ja-JP" altLang="en-US"/>
                        <a:t>自らの手でリフォームで差別化する。</a:t>
                      </a:r>
                      <a:endParaRPr kumimoji="1" lang="en-US" altLang="ja-JP"/>
                    </a:p>
                    <a:p>
                      <a:endParaRPr kumimoji="1" lang="ja-JP" altLang="en-US"/>
                    </a:p>
                  </a:txBody>
                  <a:tcPr/>
                </a:tc>
                <a:extLst>
                  <a:ext uri="{0D108BD9-81ED-4DB2-BD59-A6C34878D82A}">
                    <a16:rowId xmlns:a16="http://schemas.microsoft.com/office/drawing/2014/main" val="2371318901"/>
                  </a:ext>
                </a:extLst>
              </a:tr>
            </a:tbl>
          </a:graphicData>
        </a:graphic>
      </p:graphicFrame>
    </p:spTree>
    <p:extLst>
      <p:ext uri="{BB962C8B-B14F-4D97-AF65-F5344CB8AC3E}">
        <p14:creationId xmlns:p14="http://schemas.microsoft.com/office/powerpoint/2010/main" val="345625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楕円 8">
            <a:extLst>
              <a:ext uri="{FF2B5EF4-FFF2-40B4-BE49-F238E27FC236}">
                <a16:creationId xmlns:a16="http://schemas.microsoft.com/office/drawing/2014/main" id="{EF89B5CD-51EE-84D6-CAA5-871BF45475E5}"/>
              </a:ext>
            </a:extLst>
          </p:cNvPr>
          <p:cNvSpPr/>
          <p:nvPr/>
        </p:nvSpPr>
        <p:spPr>
          <a:xfrm>
            <a:off x="5276862" y="3332825"/>
            <a:ext cx="1645091" cy="7366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9C98F62F-F0C8-8CF1-BF0A-4C064779B971}"/>
              </a:ext>
            </a:extLst>
          </p:cNvPr>
          <p:cNvSpPr>
            <a:spLocks noGrp="1"/>
          </p:cNvSpPr>
          <p:nvPr>
            <p:ph sz="half" idx="1"/>
          </p:nvPr>
        </p:nvSpPr>
        <p:spPr>
          <a:xfrm>
            <a:off x="11277600" y="3548744"/>
            <a:ext cx="819138" cy="531129"/>
          </a:xfrm>
        </p:spPr>
        <p:txBody>
          <a:bodyPr>
            <a:normAutofit fontScale="92500" lnSpcReduction="20000"/>
          </a:bodyPr>
          <a:lstStyle/>
          <a:p>
            <a:pPr marL="0" indent="0">
              <a:buNone/>
            </a:pPr>
            <a:r>
              <a:rPr kumimoji="1" lang="ja-JP" altLang="en-US" sz="1400"/>
              <a:t>費用・</a:t>
            </a:r>
            <a:endParaRPr kumimoji="1" lang="en-US" altLang="ja-JP" sz="1400"/>
          </a:p>
          <a:p>
            <a:pPr marL="0" indent="0">
              <a:buNone/>
            </a:pPr>
            <a:r>
              <a:rPr kumimoji="1" lang="ja-JP" altLang="en-US" sz="1400"/>
              <a:t>ランク</a:t>
            </a:r>
          </a:p>
        </p:txBody>
      </p:sp>
      <p:sp>
        <p:nvSpPr>
          <p:cNvPr id="4" name="コンテンツ プレースホルダー 3">
            <a:extLst>
              <a:ext uri="{FF2B5EF4-FFF2-40B4-BE49-F238E27FC236}">
                <a16:creationId xmlns:a16="http://schemas.microsoft.com/office/drawing/2014/main" id="{97D12862-A9A9-4638-F6C3-DEE27E75DB7E}"/>
              </a:ext>
            </a:extLst>
          </p:cNvPr>
          <p:cNvSpPr>
            <a:spLocks noGrp="1"/>
          </p:cNvSpPr>
          <p:nvPr>
            <p:ph sz="half" idx="2"/>
          </p:nvPr>
        </p:nvSpPr>
        <p:spPr>
          <a:xfrm>
            <a:off x="5214161" y="548648"/>
            <a:ext cx="2405934" cy="237558"/>
          </a:xfrm>
        </p:spPr>
        <p:txBody>
          <a:bodyPr>
            <a:noAutofit/>
          </a:bodyPr>
          <a:lstStyle/>
          <a:p>
            <a:pPr marL="0" indent="0">
              <a:buNone/>
            </a:pPr>
            <a:r>
              <a:rPr lang="ja-JP" altLang="en-US" sz="1200"/>
              <a:t>バラエティー・件数</a:t>
            </a:r>
            <a:endParaRPr kumimoji="1" lang="ja-JP" altLang="en-US" sz="1200"/>
          </a:p>
        </p:txBody>
      </p:sp>
      <p:cxnSp>
        <p:nvCxnSpPr>
          <p:cNvPr id="6" name="直線コネクタ 5">
            <a:extLst>
              <a:ext uri="{FF2B5EF4-FFF2-40B4-BE49-F238E27FC236}">
                <a16:creationId xmlns:a16="http://schemas.microsoft.com/office/drawing/2014/main" id="{E3A69F71-9CF4-8F57-E299-5AD38ABF83A1}"/>
              </a:ext>
            </a:extLst>
          </p:cNvPr>
          <p:cNvCxnSpPr>
            <a:cxnSpLocks/>
          </p:cNvCxnSpPr>
          <p:nvPr/>
        </p:nvCxnSpPr>
        <p:spPr>
          <a:xfrm>
            <a:off x="6096000" y="718457"/>
            <a:ext cx="0" cy="5845629"/>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7E8865CF-D077-A734-38EC-B36C9CCFA1AD}"/>
              </a:ext>
            </a:extLst>
          </p:cNvPr>
          <p:cNvCxnSpPr>
            <a:cxnSpLocks/>
          </p:cNvCxnSpPr>
          <p:nvPr/>
        </p:nvCxnSpPr>
        <p:spPr>
          <a:xfrm>
            <a:off x="1556657" y="3701143"/>
            <a:ext cx="9720943"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空き家バンク制度 設定自治体一覧【アットホーム 空き家バンク】">
            <a:extLst>
              <a:ext uri="{FF2B5EF4-FFF2-40B4-BE49-F238E27FC236}">
                <a16:creationId xmlns:a16="http://schemas.microsoft.com/office/drawing/2014/main" id="{11F92939-D6AC-289F-1252-A615467C4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107" y="805787"/>
            <a:ext cx="2639785" cy="56197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2FE72A63-BB86-3DA1-13E6-03380A947E98}"/>
              </a:ext>
            </a:extLst>
          </p:cNvPr>
          <p:cNvSpPr txBox="1"/>
          <p:nvPr/>
        </p:nvSpPr>
        <p:spPr>
          <a:xfrm>
            <a:off x="5497094" y="3371987"/>
            <a:ext cx="1272170" cy="707886"/>
          </a:xfrm>
          <a:prstGeom prst="rect">
            <a:avLst/>
          </a:prstGeom>
          <a:noFill/>
        </p:spPr>
        <p:txBody>
          <a:bodyPr wrap="square" rtlCol="0">
            <a:spAutoFit/>
          </a:bodyPr>
          <a:lstStyle/>
          <a:p>
            <a:r>
              <a:rPr kumimoji="1" lang="ja-JP" altLang="en-US" sz="4000" b="1"/>
              <a:t>自社</a:t>
            </a:r>
          </a:p>
        </p:txBody>
      </p:sp>
      <p:pic>
        <p:nvPicPr>
          <p:cNvPr id="1040" name="Picture 16" descr="家いちば 空き家売ります掲示板">
            <a:extLst>
              <a:ext uri="{FF2B5EF4-FFF2-40B4-BE49-F238E27FC236}">
                <a16:creationId xmlns:a16="http://schemas.microsoft.com/office/drawing/2014/main" id="{F1CF59F9-1214-EC97-CFE4-EF806E66C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216" y="1598958"/>
            <a:ext cx="2783168" cy="11911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公開物件のサイト紹介 | イイモノきっと見つかるよ！(有)八幡ホームズ">
            <a:extLst>
              <a:ext uri="{FF2B5EF4-FFF2-40B4-BE49-F238E27FC236}">
                <a16:creationId xmlns:a16="http://schemas.microsoft.com/office/drawing/2014/main" id="{F50B11C1-BB0E-FEA4-82F1-4E2A2582E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933" y="4448191"/>
            <a:ext cx="2258131" cy="11404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空き家ゲートウェイ">
            <a:extLst>
              <a:ext uri="{FF2B5EF4-FFF2-40B4-BE49-F238E27FC236}">
                <a16:creationId xmlns:a16="http://schemas.microsoft.com/office/drawing/2014/main" id="{C94F61C3-E1B7-6F21-9A9E-48DCDD21B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3616" y="1813154"/>
            <a:ext cx="2143125" cy="161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60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9A428-074C-C41A-DE5F-F2AFEDF399D3}"/>
              </a:ext>
            </a:extLst>
          </p:cNvPr>
          <p:cNvSpPr>
            <a:spLocks noGrp="1"/>
          </p:cNvSpPr>
          <p:nvPr>
            <p:ph type="title"/>
          </p:nvPr>
        </p:nvSpPr>
        <p:spPr>
          <a:xfrm>
            <a:off x="3481648" y="18255"/>
            <a:ext cx="10515600" cy="1325563"/>
          </a:xfrm>
        </p:spPr>
        <p:txBody>
          <a:bodyPr>
            <a:normAutofit/>
          </a:bodyPr>
          <a:lstStyle/>
          <a:p>
            <a:r>
              <a:rPr kumimoji="1" lang="ja-JP" altLang="en-US" sz="2800" dirty="0">
                <a:highlight>
                  <a:srgbClr val="00FFFF"/>
                </a:highlight>
              </a:rPr>
              <a:t>フェーズ１</a:t>
            </a:r>
          </a:p>
        </p:txBody>
      </p:sp>
      <p:sp>
        <p:nvSpPr>
          <p:cNvPr id="6" name="矢印: 下 5">
            <a:extLst>
              <a:ext uri="{FF2B5EF4-FFF2-40B4-BE49-F238E27FC236}">
                <a16:creationId xmlns:a16="http://schemas.microsoft.com/office/drawing/2014/main" id="{F8DDF599-2D62-01D6-B59E-5A2E68169E81}"/>
              </a:ext>
            </a:extLst>
          </p:cNvPr>
          <p:cNvSpPr/>
          <p:nvPr/>
        </p:nvSpPr>
        <p:spPr>
          <a:xfrm>
            <a:off x="3703320" y="1189183"/>
            <a:ext cx="1487978" cy="11554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C7E09E32-7EDC-4523-24DC-D036B374FFDE}"/>
              </a:ext>
            </a:extLst>
          </p:cNvPr>
          <p:cNvSpPr txBox="1"/>
          <p:nvPr/>
        </p:nvSpPr>
        <p:spPr>
          <a:xfrm>
            <a:off x="1471353" y="888549"/>
            <a:ext cx="10116589" cy="369332"/>
          </a:xfrm>
          <a:prstGeom prst="rect">
            <a:avLst/>
          </a:prstGeom>
          <a:noFill/>
        </p:spPr>
        <p:txBody>
          <a:bodyPr wrap="square" rtlCol="0">
            <a:spAutoFit/>
          </a:bodyPr>
          <a:lstStyle/>
          <a:p>
            <a:r>
              <a:rPr kumimoji="1" lang="ja-JP" altLang="en-US" dirty="0"/>
              <a:t>埼玉、群馬、千葉の空き家を中心にサービスを展開していく。</a:t>
            </a:r>
          </a:p>
        </p:txBody>
      </p:sp>
      <p:sp>
        <p:nvSpPr>
          <p:cNvPr id="8" name="テキスト ボックス 7">
            <a:extLst>
              <a:ext uri="{FF2B5EF4-FFF2-40B4-BE49-F238E27FC236}">
                <a16:creationId xmlns:a16="http://schemas.microsoft.com/office/drawing/2014/main" id="{AB0B8FCE-A051-B393-508C-14A7EE1B93FC}"/>
              </a:ext>
            </a:extLst>
          </p:cNvPr>
          <p:cNvSpPr txBox="1"/>
          <p:nvPr/>
        </p:nvSpPr>
        <p:spPr>
          <a:xfrm>
            <a:off x="3481648" y="2336774"/>
            <a:ext cx="5378335" cy="523220"/>
          </a:xfrm>
          <a:prstGeom prst="rect">
            <a:avLst/>
          </a:prstGeom>
          <a:noFill/>
        </p:spPr>
        <p:txBody>
          <a:bodyPr wrap="square" rtlCol="0">
            <a:spAutoFit/>
          </a:bodyPr>
          <a:lstStyle/>
          <a:p>
            <a:r>
              <a:rPr kumimoji="1" lang="ja-JP" altLang="en-US" sz="2800" dirty="0">
                <a:highlight>
                  <a:srgbClr val="00FF00"/>
                </a:highlight>
                <a:latin typeface="+mj-ea"/>
                <a:ea typeface="+mj-ea"/>
              </a:rPr>
              <a:t>フェーズ２</a:t>
            </a:r>
          </a:p>
        </p:txBody>
      </p:sp>
      <p:sp>
        <p:nvSpPr>
          <p:cNvPr id="9" name="テキスト ボックス 8">
            <a:extLst>
              <a:ext uri="{FF2B5EF4-FFF2-40B4-BE49-F238E27FC236}">
                <a16:creationId xmlns:a16="http://schemas.microsoft.com/office/drawing/2014/main" id="{902F3A90-3EE8-6291-057E-196C88C82D73}"/>
              </a:ext>
            </a:extLst>
          </p:cNvPr>
          <p:cNvSpPr txBox="1"/>
          <p:nvPr/>
        </p:nvSpPr>
        <p:spPr>
          <a:xfrm>
            <a:off x="1471353" y="2817008"/>
            <a:ext cx="6483927" cy="923330"/>
          </a:xfrm>
          <a:prstGeom prst="rect">
            <a:avLst/>
          </a:prstGeom>
          <a:noFill/>
        </p:spPr>
        <p:txBody>
          <a:bodyPr wrap="square" rtlCol="0">
            <a:spAutoFit/>
          </a:bodyPr>
          <a:lstStyle/>
          <a:p>
            <a:r>
              <a:rPr kumimoji="1" lang="ja-JP" altLang="en-US" dirty="0"/>
              <a:t>・都心や神奈川を中心にサービスを展開していく。（空き家を自社でリフォームして、賃貸として貸し出す。）</a:t>
            </a:r>
            <a:endParaRPr kumimoji="1" lang="en-US" altLang="ja-JP" dirty="0"/>
          </a:p>
          <a:p>
            <a:r>
              <a:rPr kumimoji="1" lang="ja-JP" altLang="en-US" dirty="0"/>
              <a:t>・リフォーム業者を抱え込む。</a:t>
            </a:r>
          </a:p>
        </p:txBody>
      </p:sp>
      <p:sp>
        <p:nvSpPr>
          <p:cNvPr id="10" name="矢印: 下 9">
            <a:extLst>
              <a:ext uri="{FF2B5EF4-FFF2-40B4-BE49-F238E27FC236}">
                <a16:creationId xmlns:a16="http://schemas.microsoft.com/office/drawing/2014/main" id="{F47B0306-F01D-F135-78B7-C799B5C95A1E}"/>
              </a:ext>
            </a:extLst>
          </p:cNvPr>
          <p:cNvSpPr/>
          <p:nvPr/>
        </p:nvSpPr>
        <p:spPr>
          <a:xfrm>
            <a:off x="3599411" y="3710784"/>
            <a:ext cx="1695796" cy="1118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EECD2215-456B-FBB8-F6E2-0EB9A142DD16}"/>
              </a:ext>
            </a:extLst>
          </p:cNvPr>
          <p:cNvSpPr txBox="1"/>
          <p:nvPr/>
        </p:nvSpPr>
        <p:spPr>
          <a:xfrm>
            <a:off x="3599411" y="4912359"/>
            <a:ext cx="2546466" cy="523220"/>
          </a:xfrm>
          <a:prstGeom prst="rect">
            <a:avLst/>
          </a:prstGeom>
          <a:noFill/>
        </p:spPr>
        <p:txBody>
          <a:bodyPr wrap="square" rtlCol="0">
            <a:spAutoFit/>
          </a:bodyPr>
          <a:lstStyle/>
          <a:p>
            <a:r>
              <a:rPr kumimoji="1" lang="ja-JP" altLang="en-US" sz="2800" dirty="0">
                <a:highlight>
                  <a:srgbClr val="FFFF00"/>
                </a:highlight>
                <a:latin typeface="+mj-ea"/>
                <a:ea typeface="+mj-ea"/>
              </a:rPr>
              <a:t>フェーズ３</a:t>
            </a:r>
          </a:p>
        </p:txBody>
      </p:sp>
      <p:sp>
        <p:nvSpPr>
          <p:cNvPr id="12" name="テキスト ボックス 11">
            <a:extLst>
              <a:ext uri="{FF2B5EF4-FFF2-40B4-BE49-F238E27FC236}">
                <a16:creationId xmlns:a16="http://schemas.microsoft.com/office/drawing/2014/main" id="{BE882291-BE91-F0EC-F471-21300EB44E51}"/>
              </a:ext>
            </a:extLst>
          </p:cNvPr>
          <p:cNvSpPr txBox="1"/>
          <p:nvPr/>
        </p:nvSpPr>
        <p:spPr>
          <a:xfrm>
            <a:off x="3481648" y="5625528"/>
            <a:ext cx="6691745" cy="369332"/>
          </a:xfrm>
          <a:prstGeom prst="rect">
            <a:avLst/>
          </a:prstGeom>
          <a:noFill/>
        </p:spPr>
        <p:txBody>
          <a:bodyPr wrap="square" rtlCol="0">
            <a:spAutoFit/>
          </a:bodyPr>
          <a:lstStyle/>
          <a:p>
            <a:r>
              <a:rPr lang="ja-JP" altLang="en-US" dirty="0"/>
              <a:t>新しいサービスの開発</a:t>
            </a:r>
            <a:endParaRPr kumimoji="1" lang="ja-JP" altLang="en-US" dirty="0"/>
          </a:p>
        </p:txBody>
      </p:sp>
    </p:spTree>
    <p:extLst>
      <p:ext uri="{BB962C8B-B14F-4D97-AF65-F5344CB8AC3E}">
        <p14:creationId xmlns:p14="http://schemas.microsoft.com/office/powerpoint/2010/main" val="94459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EF8D6B-2710-F230-E4A3-3D76428B4BB1}"/>
              </a:ext>
            </a:extLst>
          </p:cNvPr>
          <p:cNvSpPr>
            <a:spLocks noGrp="1"/>
          </p:cNvSpPr>
          <p:nvPr>
            <p:ph type="title"/>
          </p:nvPr>
        </p:nvSpPr>
        <p:spPr/>
        <p:txBody>
          <a:bodyPr/>
          <a:lstStyle/>
          <a:p>
            <a:r>
              <a:rPr kumimoji="1" lang="ja-JP" altLang="en-US"/>
              <a:t>埼玉県ここまで↑</a:t>
            </a:r>
          </a:p>
        </p:txBody>
      </p:sp>
      <p:sp>
        <p:nvSpPr>
          <p:cNvPr id="3" name="コンテンツ プレースホルダー 2">
            <a:extLst>
              <a:ext uri="{FF2B5EF4-FFF2-40B4-BE49-F238E27FC236}">
                <a16:creationId xmlns:a16="http://schemas.microsoft.com/office/drawing/2014/main" id="{C837541B-6348-4881-3F5C-AA33D8E3D7CA}"/>
              </a:ext>
            </a:extLst>
          </p:cNvPr>
          <p:cNvSpPr>
            <a:spLocks noGrp="1"/>
          </p:cNvSpPr>
          <p:nvPr>
            <p:ph idx="1"/>
          </p:nvPr>
        </p:nvSpPr>
        <p:spPr/>
        <p:txBody>
          <a:bodyPr>
            <a:normAutofit lnSpcReduction="10000"/>
          </a:bodyPr>
          <a:lstStyle/>
          <a:p>
            <a:pPr marL="0" indent="0">
              <a:buNone/>
            </a:pPr>
            <a:r>
              <a:rPr lang="ja-JP" altLang="en-US"/>
              <a:t>・主要</a:t>
            </a:r>
            <a:r>
              <a:rPr kumimoji="1" lang="ja-JP" altLang="en-US"/>
              <a:t>路線は京浜東北線、埼京線、宇都宮線（</a:t>
            </a:r>
            <a:r>
              <a:rPr kumimoji="1" lang="en-US" altLang="ja-JP"/>
              <a:t>JR</a:t>
            </a:r>
            <a:r>
              <a:rPr kumimoji="1" lang="ja-JP" altLang="en-US"/>
              <a:t>）、東武東上　</a:t>
            </a:r>
            <a:endParaRPr kumimoji="1" lang="en-US" altLang="ja-JP"/>
          </a:p>
          <a:p>
            <a:pPr marL="0" indent="0">
              <a:buNone/>
            </a:pPr>
            <a:r>
              <a:rPr lang="ja-JP" altLang="en-US"/>
              <a:t>　</a:t>
            </a:r>
            <a:r>
              <a:rPr kumimoji="1" lang="ja-JP" altLang="en-US"/>
              <a:t>線、西部池袋線（私鉄）。</a:t>
            </a:r>
            <a:endParaRPr kumimoji="1" lang="en-US" altLang="ja-JP"/>
          </a:p>
          <a:p>
            <a:pPr marL="0" indent="0">
              <a:buNone/>
            </a:pPr>
            <a:r>
              <a:rPr lang="ja-JP" altLang="en-US"/>
              <a:t>・ほとんどの路線が　</a:t>
            </a:r>
            <a:r>
              <a:rPr lang="en-US" altLang="ja-JP"/>
              <a:t>”Go To </a:t>
            </a:r>
            <a:r>
              <a:rPr lang="ja-JP" altLang="en-US"/>
              <a:t>東京“（県内のみを走るのは川越線</a:t>
            </a:r>
            <a:endParaRPr lang="en-US" altLang="ja-JP"/>
          </a:p>
          <a:p>
            <a:pPr marL="0" indent="0">
              <a:buNone/>
            </a:pPr>
            <a:r>
              <a:rPr lang="ja-JP" altLang="en-US"/>
              <a:t>　だけ）</a:t>
            </a:r>
            <a:endParaRPr lang="en-US" altLang="ja-JP"/>
          </a:p>
          <a:p>
            <a:pPr marL="0" indent="0">
              <a:buNone/>
            </a:pPr>
            <a:r>
              <a:rPr kumimoji="1" lang="ja-JP" altLang="en-US"/>
              <a:t>・電車に乗るのは東京行くとき、さいたまスーパーアリーナ行く</a:t>
            </a:r>
            <a:endParaRPr kumimoji="1" lang="en-US" altLang="ja-JP"/>
          </a:p>
          <a:p>
            <a:pPr marL="0" indent="0">
              <a:buNone/>
            </a:pPr>
            <a:r>
              <a:rPr lang="ja-JP" altLang="en-US"/>
              <a:t>　</a:t>
            </a:r>
            <a:r>
              <a:rPr kumimoji="1" lang="ja-JP" altLang="en-US"/>
              <a:t>時ばかり</a:t>
            </a:r>
            <a:endParaRPr kumimoji="1" lang="en-US" altLang="ja-JP"/>
          </a:p>
          <a:p>
            <a:pPr marL="0" indent="0">
              <a:buNone/>
            </a:pPr>
            <a:r>
              <a:rPr lang="ja-JP" altLang="en-US"/>
              <a:t>　→県内は車移動が主要？</a:t>
            </a:r>
            <a:endParaRPr lang="en-US" altLang="ja-JP"/>
          </a:p>
          <a:p>
            <a:pPr marL="0" indent="0">
              <a:buNone/>
            </a:pPr>
            <a:r>
              <a:rPr lang="ja-JP" altLang="en-US"/>
              <a:t>・大体</a:t>
            </a:r>
            <a:r>
              <a:rPr lang="en-US" altLang="ja-JP"/>
              <a:t>600</a:t>
            </a:r>
            <a:r>
              <a:rPr lang="ja-JP" altLang="en-US"/>
              <a:t>～</a:t>
            </a:r>
            <a:r>
              <a:rPr lang="en-US" altLang="ja-JP"/>
              <a:t>900</a:t>
            </a:r>
            <a:r>
              <a:rPr lang="ja-JP" altLang="en-US"/>
              <a:t>万円。駅近、状態良は～</a:t>
            </a:r>
            <a:r>
              <a:rPr lang="en-US" altLang="ja-JP"/>
              <a:t>1300</a:t>
            </a:r>
            <a:r>
              <a:rPr lang="ja-JP" altLang="en-US"/>
              <a:t>万円ほど。</a:t>
            </a:r>
            <a:endParaRPr lang="en-US" altLang="ja-JP"/>
          </a:p>
          <a:p>
            <a:pPr marL="0" indent="0">
              <a:buNone/>
            </a:pPr>
            <a:r>
              <a:rPr lang="ja-JP" altLang="en-US"/>
              <a:t>　←駅近はあまり考慮しなくてもいいのでは？</a:t>
            </a:r>
            <a:endParaRPr lang="en-US" altLang="ja-JP"/>
          </a:p>
          <a:p>
            <a:pPr marL="0" indent="0">
              <a:buNone/>
            </a:pPr>
            <a:endParaRPr kumimoji="1" lang="ja-JP" altLang="en-US"/>
          </a:p>
        </p:txBody>
      </p:sp>
    </p:spTree>
    <p:extLst>
      <p:ext uri="{BB962C8B-B14F-4D97-AF65-F5344CB8AC3E}">
        <p14:creationId xmlns:p14="http://schemas.microsoft.com/office/powerpoint/2010/main" val="427463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027E7-C111-B7DB-B943-A92DB82C3403}"/>
              </a:ext>
            </a:extLst>
          </p:cNvPr>
          <p:cNvSpPr>
            <a:spLocks noGrp="1"/>
          </p:cNvSpPr>
          <p:nvPr>
            <p:ph type="title"/>
          </p:nvPr>
        </p:nvSpPr>
        <p:spPr/>
        <p:txBody>
          <a:bodyPr/>
          <a:lstStyle/>
          <a:p>
            <a:pPr algn="ctr"/>
            <a:r>
              <a:rPr kumimoji="1" lang="ja-JP" altLang="en-US"/>
              <a:t>宣伝</a:t>
            </a:r>
          </a:p>
        </p:txBody>
      </p:sp>
      <p:sp>
        <p:nvSpPr>
          <p:cNvPr id="3" name="コンテンツ プレースホルダー 2">
            <a:extLst>
              <a:ext uri="{FF2B5EF4-FFF2-40B4-BE49-F238E27FC236}">
                <a16:creationId xmlns:a16="http://schemas.microsoft.com/office/drawing/2014/main" id="{96D75E5E-B962-91CA-3F15-C365D64936AD}"/>
              </a:ext>
            </a:extLst>
          </p:cNvPr>
          <p:cNvSpPr>
            <a:spLocks noGrp="1"/>
          </p:cNvSpPr>
          <p:nvPr>
            <p:ph idx="1"/>
          </p:nvPr>
        </p:nvSpPr>
        <p:spPr/>
        <p:txBody>
          <a:bodyPr vert="horz" lIns="91440" tIns="45720" rIns="91440" bIns="45720" rtlCol="0" anchor="t">
            <a:normAutofit/>
          </a:bodyPr>
          <a:lstStyle/>
          <a:p>
            <a:pPr marL="0" indent="0">
              <a:buNone/>
            </a:pPr>
            <a:r>
              <a:rPr kumimoji="1" lang="ja-JP" altLang="en-US"/>
              <a:t>１．パンフレット、リーフレット</a:t>
            </a:r>
            <a:endParaRPr kumimoji="1" lang="en-US" altLang="ja-JP"/>
          </a:p>
          <a:p>
            <a:pPr marL="0" indent="0">
              <a:buNone/>
            </a:pPr>
            <a:r>
              <a:rPr lang="ja-JP" altLang="en-US">
                <a:ea typeface="游ゴシック"/>
              </a:rPr>
              <a:t>２．SNS</a:t>
            </a:r>
            <a:endParaRPr lang="en-US" altLang="ja-JP">
              <a:ea typeface="游ゴシック"/>
            </a:endParaRPr>
          </a:p>
          <a:p>
            <a:pPr marL="0" indent="0">
              <a:buNone/>
            </a:pPr>
            <a:r>
              <a:rPr kumimoji="1" lang="ja-JP" altLang="en-US">
                <a:ea typeface="游ゴシック"/>
              </a:rPr>
              <a:t>３．</a:t>
            </a:r>
            <a:r>
              <a:rPr lang="ja-JP" altLang="en-US">
                <a:ea typeface="游ゴシック"/>
              </a:rPr>
              <a:t>ネット広告</a:t>
            </a:r>
            <a:endParaRPr kumimoji="1" lang="en-US" altLang="ja-JP">
              <a:ea typeface="游ゴシック"/>
            </a:endParaRPr>
          </a:p>
          <a:p>
            <a:pPr marL="0" indent="0">
              <a:buNone/>
            </a:pPr>
            <a:r>
              <a:rPr kumimoji="1" lang="ja-JP" altLang="en-US">
                <a:ea typeface="游ゴシック"/>
              </a:rPr>
              <a:t>５．</a:t>
            </a:r>
            <a:r>
              <a:rPr lang="ja-JP" altLang="en-US">
                <a:ea typeface="游ゴシック"/>
              </a:rPr>
              <a:t>動画（youtube等）</a:t>
            </a:r>
          </a:p>
        </p:txBody>
      </p:sp>
    </p:spTree>
    <p:extLst>
      <p:ext uri="{BB962C8B-B14F-4D97-AF65-F5344CB8AC3E}">
        <p14:creationId xmlns:p14="http://schemas.microsoft.com/office/powerpoint/2010/main" val="141799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BBAD8-F404-9006-E818-BAD0565F7D2F}"/>
              </a:ext>
            </a:extLst>
          </p:cNvPr>
          <p:cNvSpPr>
            <a:spLocks noGrp="1"/>
          </p:cNvSpPr>
          <p:nvPr>
            <p:ph type="ctrTitle"/>
          </p:nvPr>
        </p:nvSpPr>
        <p:spPr>
          <a:xfrm>
            <a:off x="-1729409" y="439876"/>
            <a:ext cx="8216348" cy="507654"/>
          </a:xfrm>
        </p:spPr>
        <p:txBody>
          <a:bodyPr>
            <a:normAutofit fontScale="90000"/>
          </a:bodyPr>
          <a:lstStyle/>
          <a:p>
            <a:r>
              <a:rPr kumimoji="1" lang="ja-JP" altLang="en-US"/>
              <a:t>群馬エリア</a:t>
            </a:r>
          </a:p>
        </p:txBody>
      </p:sp>
      <p:sp>
        <p:nvSpPr>
          <p:cNvPr id="3" name="字幕 2">
            <a:extLst>
              <a:ext uri="{FF2B5EF4-FFF2-40B4-BE49-F238E27FC236}">
                <a16:creationId xmlns:a16="http://schemas.microsoft.com/office/drawing/2014/main" id="{BAAF4676-B5E8-8C20-4E49-4AAFCC72B97C}"/>
              </a:ext>
            </a:extLst>
          </p:cNvPr>
          <p:cNvSpPr>
            <a:spLocks noGrp="1"/>
          </p:cNvSpPr>
          <p:nvPr>
            <p:ph type="subTitle" idx="1"/>
          </p:nvPr>
        </p:nvSpPr>
        <p:spPr>
          <a:xfrm>
            <a:off x="331303" y="815009"/>
            <a:ext cx="11370365" cy="5804452"/>
          </a:xfrm>
        </p:spPr>
        <p:txBody>
          <a:bodyPr>
            <a:normAutofit fontScale="92500" lnSpcReduction="20000"/>
          </a:bodyPr>
          <a:lstStyle/>
          <a:p>
            <a:pPr algn="l"/>
            <a:r>
              <a:rPr kumimoji="1" lang="ja-JP" altLang="en-US">
                <a:highlight>
                  <a:srgbClr val="FFFF00"/>
                </a:highlight>
              </a:rPr>
              <a:t>１０００万～２０００万</a:t>
            </a:r>
            <a:endParaRPr kumimoji="1" lang="en-US" altLang="ja-JP">
              <a:highlight>
                <a:srgbClr val="FFFF00"/>
              </a:highlight>
            </a:endParaRPr>
          </a:p>
          <a:p>
            <a:pPr algn="l"/>
            <a:r>
              <a:rPr lang="ja-JP" altLang="en-US"/>
              <a:t>→大きいし、きれい！内装としては、古いものが多い。（トイレ、風呂洗面台等）中には外見が残念だが、広さでカバーをしている家も多くある。</a:t>
            </a:r>
            <a:endParaRPr lang="en-US" altLang="ja-JP"/>
          </a:p>
          <a:p>
            <a:pPr algn="l"/>
            <a:r>
              <a:rPr kumimoji="1" lang="ja-JP" altLang="en-US"/>
              <a:t>駅チカ、山奥の家は住みたいくらいきれいな木材中心の家</a:t>
            </a:r>
            <a:endParaRPr kumimoji="1" lang="en-US" altLang="ja-JP"/>
          </a:p>
          <a:p>
            <a:pPr algn="l"/>
            <a:endParaRPr lang="en-US" altLang="ja-JP"/>
          </a:p>
          <a:p>
            <a:pPr algn="l"/>
            <a:r>
              <a:rPr kumimoji="1" lang="ja-JP" altLang="en-US">
                <a:highlight>
                  <a:srgbClr val="FFFF00"/>
                </a:highlight>
              </a:rPr>
              <a:t>６００～９００万</a:t>
            </a:r>
            <a:endParaRPr kumimoji="1" lang="en-US" altLang="ja-JP">
              <a:highlight>
                <a:srgbClr val="FFFF00"/>
              </a:highlight>
            </a:endParaRPr>
          </a:p>
          <a:p>
            <a:pPr algn="l"/>
            <a:r>
              <a:rPr lang="ja-JP" altLang="en-US"/>
              <a:t>→きれい、築浅もちらほら。駅チカの物件もある！山奥のコテージみたいな家も入る（超きれい）、でも、中には解体前提の家も多々あった。</a:t>
            </a:r>
            <a:endParaRPr lang="en-US" altLang="ja-JP"/>
          </a:p>
          <a:p>
            <a:pPr algn="l"/>
            <a:r>
              <a:rPr kumimoji="1" lang="ja-JP" altLang="en-US"/>
              <a:t>４００～６００万</a:t>
            </a:r>
            <a:endParaRPr kumimoji="1" lang="en-US" altLang="ja-JP"/>
          </a:p>
          <a:p>
            <a:pPr algn="l"/>
            <a:r>
              <a:rPr lang="ja-JP" altLang="en-US"/>
              <a:t>全然住めそう！違いは１００万＜６００万＜１０００万の順で外観が良くなっている。（当たり前だが。）でも、駅からバリ遠い。</a:t>
            </a:r>
            <a:endParaRPr lang="en-US" altLang="ja-JP"/>
          </a:p>
          <a:p>
            <a:pPr algn="l"/>
            <a:r>
              <a:rPr lang="ja-JP" altLang="en-US">
                <a:highlight>
                  <a:srgbClr val="FFFF00"/>
                </a:highlight>
              </a:rPr>
              <a:t>２００～３００万</a:t>
            </a:r>
            <a:endParaRPr lang="en-US" altLang="ja-JP">
              <a:highlight>
                <a:srgbClr val="FFFF00"/>
              </a:highlight>
            </a:endParaRPr>
          </a:p>
          <a:p>
            <a:pPr algn="l"/>
            <a:r>
              <a:rPr lang="ja-JP" altLang="en-US"/>
              <a:t>→駅から遠い。住めるが、どこか改修が必要であると感じる。</a:t>
            </a:r>
            <a:endParaRPr lang="en-US" altLang="ja-JP"/>
          </a:p>
          <a:p>
            <a:pPr algn="l"/>
            <a:r>
              <a:rPr lang="ja-JP" altLang="en-US">
                <a:highlight>
                  <a:srgbClr val="FFFF00"/>
                </a:highlight>
              </a:rPr>
              <a:t>１００万代</a:t>
            </a:r>
            <a:endParaRPr lang="en-US" altLang="ja-JP">
              <a:highlight>
                <a:srgbClr val="FFFF00"/>
              </a:highlight>
            </a:endParaRPr>
          </a:p>
          <a:p>
            <a:pPr algn="l"/>
            <a:r>
              <a:rPr lang="ja-JP" altLang="en-US"/>
              <a:t>→狭い、山奥、住めるか住めないかで言ったら住めるが、住みたいとは思わない。</a:t>
            </a:r>
            <a:endParaRPr lang="en-US" altLang="ja-JP"/>
          </a:p>
          <a:p>
            <a:pPr algn="l"/>
            <a:r>
              <a:rPr lang="ja-JP" altLang="en-US"/>
              <a:t>外観、駅チカの面でも最低ランクという感じ。</a:t>
            </a:r>
            <a:endParaRPr lang="en-US" altLang="ja-JP"/>
          </a:p>
          <a:p>
            <a:pPr algn="l"/>
            <a:endParaRPr lang="en-US" altLang="ja-JP"/>
          </a:p>
          <a:p>
            <a:pPr algn="l"/>
            <a:endParaRPr kumimoji="1" lang="ja-JP" altLang="en-US"/>
          </a:p>
        </p:txBody>
      </p:sp>
    </p:spTree>
    <p:extLst>
      <p:ext uri="{BB962C8B-B14F-4D97-AF65-F5344CB8AC3E}">
        <p14:creationId xmlns:p14="http://schemas.microsoft.com/office/powerpoint/2010/main" val="15206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61D8F-DE9F-501F-EF99-3886DF48F93D}"/>
              </a:ext>
            </a:extLst>
          </p:cNvPr>
          <p:cNvSpPr>
            <a:spLocks noGrp="1"/>
          </p:cNvSpPr>
          <p:nvPr>
            <p:ph type="ctrTitle"/>
          </p:nvPr>
        </p:nvSpPr>
        <p:spPr>
          <a:xfrm>
            <a:off x="962526" y="-866274"/>
            <a:ext cx="9526719" cy="3042450"/>
          </a:xfrm>
        </p:spPr>
        <p:txBody>
          <a:bodyPr/>
          <a:lstStyle/>
          <a:p>
            <a:r>
              <a:rPr lang="en-US" altLang="ja-JP"/>
              <a:t>S</a:t>
            </a:r>
            <a:r>
              <a:rPr lang="en-US" altLang="ja-JP" dirty="0"/>
              <a:t>trength</a:t>
            </a:r>
            <a:r>
              <a:rPr lang="en-US" altLang="ja-JP" dirty="0">
                <a:highlight>
                  <a:srgbClr val="FFFF00"/>
                </a:highlight>
              </a:rPr>
              <a:t>×</a:t>
            </a:r>
            <a:endParaRPr kumimoji="1" lang="ja-JP" altLang="en-US" dirty="0">
              <a:highlight>
                <a:srgbClr val="FFFF00"/>
              </a:highlight>
            </a:endParaRPr>
          </a:p>
        </p:txBody>
      </p:sp>
      <p:sp>
        <p:nvSpPr>
          <p:cNvPr id="3" name="字幕 2">
            <a:extLst>
              <a:ext uri="{FF2B5EF4-FFF2-40B4-BE49-F238E27FC236}">
                <a16:creationId xmlns:a16="http://schemas.microsoft.com/office/drawing/2014/main" id="{C7A20239-3CB4-7A72-E33E-5E3D3F9DAAD2}"/>
              </a:ext>
            </a:extLst>
          </p:cNvPr>
          <p:cNvSpPr>
            <a:spLocks noGrp="1"/>
          </p:cNvSpPr>
          <p:nvPr>
            <p:ph type="subTitle" idx="1"/>
          </p:nvPr>
        </p:nvSpPr>
        <p:spPr>
          <a:xfrm>
            <a:off x="536265" y="2681323"/>
            <a:ext cx="10131735" cy="2576477"/>
          </a:xfrm>
        </p:spPr>
        <p:txBody>
          <a:bodyPr>
            <a:normAutofit/>
          </a:bodyPr>
          <a:lstStyle/>
          <a:p>
            <a:pPr algn="l"/>
            <a:r>
              <a:rPr kumimoji="1" lang="ja-JP" altLang="en-US"/>
              <a:t>・空き家問題の解決の手助けになる。</a:t>
            </a:r>
            <a:endParaRPr kumimoji="1" lang="en-US" altLang="ja-JP"/>
          </a:p>
          <a:p>
            <a:pPr algn="l"/>
            <a:r>
              <a:rPr lang="ja-JP" altLang="en-US"/>
              <a:t>・購入者自らリノベーションできる。</a:t>
            </a:r>
            <a:endParaRPr lang="en-US" altLang="ja-JP"/>
          </a:p>
          <a:p>
            <a:pPr algn="l"/>
            <a:r>
              <a:rPr kumimoji="1" lang="ja-JP" altLang="en-US"/>
              <a:t>・地方の空き家に住む人が増える可能性がある。</a:t>
            </a:r>
            <a:endParaRPr kumimoji="1" lang="en-US" altLang="ja-JP"/>
          </a:p>
          <a:p>
            <a:pPr algn="l"/>
            <a:r>
              <a:rPr kumimoji="1" lang="ja-JP" altLang="en-US"/>
              <a:t>・空き家を様々に活用できる。</a:t>
            </a:r>
            <a:endParaRPr kumimoji="1" lang="en-US" altLang="ja-JP"/>
          </a:p>
          <a:p>
            <a:pPr algn="l"/>
            <a:r>
              <a:rPr lang="en-US" altLang="ja-JP"/>
              <a:t>Ex.)</a:t>
            </a:r>
            <a:r>
              <a:rPr lang="ja-JP" altLang="en-US"/>
              <a:t>キャンプ場のコテージ、古民家カフェ、別荘、シェアハウス、住居</a:t>
            </a:r>
            <a:endParaRPr kumimoji="1" lang="ja-JP" altLang="en-US"/>
          </a:p>
        </p:txBody>
      </p:sp>
    </p:spTree>
    <p:extLst>
      <p:ext uri="{BB962C8B-B14F-4D97-AF65-F5344CB8AC3E}">
        <p14:creationId xmlns:p14="http://schemas.microsoft.com/office/powerpoint/2010/main" val="402794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3B619B-7648-1671-0B02-108815C491CA}"/>
              </a:ext>
            </a:extLst>
          </p:cNvPr>
          <p:cNvSpPr>
            <a:spLocks noGrp="1"/>
          </p:cNvSpPr>
          <p:nvPr>
            <p:ph type="title"/>
          </p:nvPr>
        </p:nvSpPr>
        <p:spPr/>
        <p:txBody>
          <a:bodyPr/>
          <a:lstStyle/>
          <a:p>
            <a:pPr algn="ctr"/>
            <a:r>
              <a:rPr lang="en-US" altLang="ja-JP">
                <a:ea typeface="游ゴシック Light"/>
              </a:rPr>
              <a:t>Weakness</a:t>
            </a:r>
            <a:r>
              <a:rPr lang="en-US" altLang="ja-JP" dirty="0">
                <a:highlight>
                  <a:srgbClr val="FFFF00"/>
                </a:highlight>
                <a:ea typeface="游ゴシック Light"/>
              </a:rPr>
              <a:t>×</a:t>
            </a:r>
            <a:endParaRPr kumimoji="1" lang="ja-JP" altLang="en-US" dirty="0">
              <a:highlight>
                <a:srgbClr val="FFFF00"/>
              </a:highlight>
            </a:endParaRPr>
          </a:p>
        </p:txBody>
      </p:sp>
      <p:sp>
        <p:nvSpPr>
          <p:cNvPr id="3" name="コンテンツ プレースホルダー 2">
            <a:extLst>
              <a:ext uri="{FF2B5EF4-FFF2-40B4-BE49-F238E27FC236}">
                <a16:creationId xmlns:a16="http://schemas.microsoft.com/office/drawing/2014/main" id="{BC9B8F23-9500-7AEB-FB78-DC811B676E72}"/>
              </a:ext>
            </a:extLst>
          </p:cNvPr>
          <p:cNvSpPr>
            <a:spLocks noGrp="1"/>
          </p:cNvSpPr>
          <p:nvPr>
            <p:ph idx="1"/>
          </p:nvPr>
        </p:nvSpPr>
        <p:spPr/>
        <p:txBody>
          <a:bodyPr/>
          <a:lstStyle/>
          <a:p>
            <a:pPr marL="0" indent="0">
              <a:buNone/>
            </a:pPr>
            <a:r>
              <a:rPr kumimoji="1" lang="ja-JP" altLang="en-US"/>
              <a:t>・あくまで仲介なので、契約時にどれだけ利益をとるか。</a:t>
            </a:r>
            <a:endParaRPr kumimoji="1" lang="en-US" altLang="ja-JP"/>
          </a:p>
          <a:p>
            <a:pPr marL="0" indent="0">
              <a:buNone/>
            </a:pPr>
            <a:r>
              <a:rPr lang="ja-JP" altLang="en-US"/>
              <a:t>・範囲が広すぎる。</a:t>
            </a:r>
            <a:endParaRPr lang="en-US" altLang="ja-JP"/>
          </a:p>
          <a:p>
            <a:pPr marL="0" indent="0">
              <a:buNone/>
            </a:pPr>
            <a:r>
              <a:rPr lang="ja-JP" altLang="en-US"/>
              <a:t>→都内に絞るのか、地方に絞るのか。</a:t>
            </a:r>
            <a:endParaRPr lang="en-US" altLang="ja-JP"/>
          </a:p>
          <a:p>
            <a:pPr marL="0" indent="0">
              <a:buNone/>
            </a:pPr>
            <a:r>
              <a:rPr lang="ja-JP" altLang="en-US"/>
              <a:t>・サービスがこの一つだけで終わってしまいそう。</a:t>
            </a:r>
            <a:endParaRPr lang="en-US" altLang="ja-JP"/>
          </a:p>
          <a:p>
            <a:pPr marL="0" indent="0">
              <a:buNone/>
            </a:pPr>
            <a:r>
              <a:rPr lang="ja-JP" altLang="en-US"/>
              <a:t>・空き家を自らリノベーションしていくが、大体が週末しか手伝えない。その間のリフォーム業者はどうするのか。</a:t>
            </a:r>
            <a:endParaRPr lang="en-US" altLang="ja-JP"/>
          </a:p>
          <a:p>
            <a:pPr marL="0" indent="0">
              <a:buNone/>
            </a:pPr>
            <a:endParaRPr lang="en-US" altLang="ja-JP"/>
          </a:p>
        </p:txBody>
      </p:sp>
    </p:spTree>
    <p:extLst>
      <p:ext uri="{BB962C8B-B14F-4D97-AF65-F5344CB8AC3E}">
        <p14:creationId xmlns:p14="http://schemas.microsoft.com/office/powerpoint/2010/main" val="192296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FABE5-583A-4411-3786-3BA0E62F7B0D}"/>
              </a:ext>
            </a:extLst>
          </p:cNvPr>
          <p:cNvSpPr>
            <a:spLocks noGrp="1"/>
          </p:cNvSpPr>
          <p:nvPr>
            <p:ph type="title"/>
          </p:nvPr>
        </p:nvSpPr>
        <p:spPr/>
        <p:txBody>
          <a:bodyPr/>
          <a:lstStyle/>
          <a:p>
            <a:pPr algn="ctr"/>
            <a:r>
              <a:rPr lang="en-US" altLang="ja-JP"/>
              <a:t>O</a:t>
            </a:r>
            <a:r>
              <a:rPr kumimoji="1" lang="en-US" altLang="ja-JP"/>
              <a:t>pportunity</a:t>
            </a:r>
            <a:r>
              <a:rPr kumimoji="1" lang="en-US" altLang="ja-JP" dirty="0">
                <a:highlight>
                  <a:srgbClr val="FFFF00"/>
                </a:highlight>
              </a:rPr>
              <a:t>×</a:t>
            </a:r>
            <a:endParaRPr kumimoji="1" lang="ja-JP" altLang="en-US" dirty="0">
              <a:highlight>
                <a:srgbClr val="FFFF00"/>
              </a:highlight>
            </a:endParaRPr>
          </a:p>
        </p:txBody>
      </p:sp>
      <p:sp>
        <p:nvSpPr>
          <p:cNvPr id="3" name="コンテンツ プレースホルダー 2">
            <a:extLst>
              <a:ext uri="{FF2B5EF4-FFF2-40B4-BE49-F238E27FC236}">
                <a16:creationId xmlns:a16="http://schemas.microsoft.com/office/drawing/2014/main" id="{D451FB0E-24AA-392C-1554-D2C9E899BAE1}"/>
              </a:ext>
            </a:extLst>
          </p:cNvPr>
          <p:cNvSpPr>
            <a:spLocks noGrp="1"/>
          </p:cNvSpPr>
          <p:nvPr>
            <p:ph idx="1"/>
          </p:nvPr>
        </p:nvSpPr>
        <p:spPr>
          <a:xfrm>
            <a:off x="838200" y="1440615"/>
            <a:ext cx="10515600" cy="4351338"/>
          </a:xfrm>
        </p:spPr>
        <p:txBody>
          <a:bodyPr>
            <a:normAutofit fontScale="25000" lnSpcReduction="20000"/>
          </a:bodyPr>
          <a:lstStyle/>
          <a:p>
            <a:pPr marL="0" indent="0">
              <a:buNone/>
            </a:pPr>
            <a:r>
              <a:rPr kumimoji="1" lang="ja-JP" altLang="en-US"/>
              <a:t>・</a:t>
            </a:r>
            <a:r>
              <a:rPr kumimoji="1" lang="ja-JP" altLang="en-US" sz="9600"/>
              <a:t>リモートワークも多くなっているので都心から地方に引っ越す人が増えている。</a:t>
            </a:r>
            <a:endParaRPr kumimoji="1" lang="en-US" altLang="ja-JP" sz="9600"/>
          </a:p>
          <a:p>
            <a:pPr marL="0" indent="0">
              <a:buNone/>
            </a:pPr>
            <a:endParaRPr kumimoji="1" lang="en-US" altLang="ja-JP" sz="9600"/>
          </a:p>
          <a:p>
            <a:pPr marL="0" indent="0">
              <a:buNone/>
            </a:pPr>
            <a:r>
              <a:rPr lang="ja-JP" altLang="en-US" sz="9600"/>
              <a:t>・キャンプが流行してきていて、山奥の空き家を買ってくれる可能性もある。</a:t>
            </a:r>
            <a:endParaRPr lang="en-US" altLang="ja-JP" sz="9600"/>
          </a:p>
          <a:p>
            <a:pPr marL="0" indent="0">
              <a:buNone/>
            </a:pPr>
            <a:endParaRPr lang="en-US" altLang="ja-JP" sz="9600"/>
          </a:p>
          <a:p>
            <a:pPr marL="0" indent="0">
              <a:buNone/>
            </a:pPr>
            <a:r>
              <a:rPr lang="ja-JP" altLang="en-US" sz="9600"/>
              <a:t>・高齢化により３世帯住宅が増える可能性がある。安く家族で思い入れのある家を創りたいという家族が増えていく。</a:t>
            </a:r>
            <a:endParaRPr lang="en-US" altLang="ja-JP" sz="9600"/>
          </a:p>
          <a:p>
            <a:pPr marL="0" indent="0">
              <a:buNone/>
            </a:pPr>
            <a:endParaRPr lang="en-US" altLang="ja-JP" sz="9600"/>
          </a:p>
          <a:p>
            <a:pPr marL="0" indent="0">
              <a:buNone/>
            </a:pPr>
            <a:r>
              <a:rPr lang="ja-JP" altLang="en-US" sz="9600"/>
              <a:t>・一部地域は補助金が出る。</a:t>
            </a:r>
            <a:endParaRPr lang="en-US" altLang="ja-JP" sz="9600"/>
          </a:p>
          <a:p>
            <a:pPr marL="0" indent="0">
              <a:buNone/>
            </a:pPr>
            <a:endParaRPr lang="en-US" altLang="ja-JP" sz="9600"/>
          </a:p>
          <a:p>
            <a:pPr marL="0" indent="0">
              <a:buNone/>
            </a:pPr>
            <a:r>
              <a:rPr lang="ja-JP" altLang="en-US" sz="9600"/>
              <a:t>・シェアハウスが年々増加傾向にある。</a:t>
            </a:r>
            <a:endParaRPr lang="en-US" altLang="ja-JP" sz="9600"/>
          </a:p>
          <a:p>
            <a:pPr marL="0" indent="0">
              <a:buNone/>
            </a:pPr>
            <a:endParaRPr lang="en-US" altLang="ja-JP"/>
          </a:p>
          <a:p>
            <a:pPr marL="0" indent="0">
              <a:buNone/>
            </a:pPr>
            <a:r>
              <a:rPr lang="ja-JP" altLang="en-US" sz="6400"/>
              <a:t>参照：</a:t>
            </a:r>
            <a:endParaRPr lang="en-US" altLang="ja-JP" sz="6400"/>
          </a:p>
          <a:p>
            <a:pPr marL="0" indent="0">
              <a:buNone/>
            </a:pPr>
            <a:r>
              <a:rPr lang="ja-JP" altLang="en-US" sz="6400">
                <a:hlinkClick r:id="rId2"/>
              </a:rPr>
              <a:t>住宅：空き家再生等推進事業について </a:t>
            </a:r>
            <a:r>
              <a:rPr lang="en-US" altLang="ja-JP" sz="6400">
                <a:hlinkClick r:id="rId2"/>
              </a:rPr>
              <a:t>- </a:t>
            </a:r>
            <a:r>
              <a:rPr lang="ja-JP" altLang="en-US" sz="6400">
                <a:hlinkClick r:id="rId2"/>
              </a:rPr>
              <a:t>国土交通省 </a:t>
            </a:r>
            <a:r>
              <a:rPr lang="en-US" altLang="ja-JP" sz="6400">
                <a:hlinkClick r:id="rId2"/>
              </a:rPr>
              <a:t>(mlit.go.jp)</a:t>
            </a:r>
            <a:endParaRPr lang="en-US" altLang="ja-JP" sz="6400"/>
          </a:p>
          <a:p>
            <a:pPr marL="0" indent="0">
              <a:buNone/>
            </a:pPr>
            <a:r>
              <a:rPr lang="ja-JP" altLang="en-US" sz="6400">
                <a:hlinkClick r:id="rId3"/>
              </a:rPr>
              <a:t>シェアハウス：スライド </a:t>
            </a:r>
            <a:r>
              <a:rPr lang="en-US" altLang="ja-JP" sz="6400">
                <a:hlinkClick r:id="rId3"/>
              </a:rPr>
              <a:t>1 (mlit.go.jp)</a:t>
            </a:r>
            <a:r>
              <a:rPr lang="ja-JP" altLang="en-US" sz="6400"/>
              <a:t>ｐ</a:t>
            </a:r>
            <a:r>
              <a:rPr lang="en-US" altLang="ja-JP" sz="6400"/>
              <a:t>.</a:t>
            </a:r>
            <a:r>
              <a:rPr lang="ja-JP" altLang="en-US" sz="6400"/>
              <a:t>６</a:t>
            </a:r>
            <a:endParaRPr lang="en-US" altLang="ja-JP" sz="6400"/>
          </a:p>
          <a:p>
            <a:pPr marL="0" indent="0">
              <a:buNone/>
            </a:pPr>
            <a:endParaRPr kumimoji="1" lang="ja-JP" altLang="en-US"/>
          </a:p>
        </p:txBody>
      </p:sp>
    </p:spTree>
    <p:extLst>
      <p:ext uri="{BB962C8B-B14F-4D97-AF65-F5344CB8AC3E}">
        <p14:creationId xmlns:p14="http://schemas.microsoft.com/office/powerpoint/2010/main" val="1844279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60436-83C8-6F41-40FC-889A181EEC30}"/>
              </a:ext>
            </a:extLst>
          </p:cNvPr>
          <p:cNvSpPr>
            <a:spLocks noGrp="1"/>
          </p:cNvSpPr>
          <p:nvPr>
            <p:ph type="title"/>
          </p:nvPr>
        </p:nvSpPr>
        <p:spPr/>
        <p:txBody>
          <a:bodyPr/>
          <a:lstStyle/>
          <a:p>
            <a:pPr algn="ctr"/>
            <a:r>
              <a:rPr kumimoji="1" lang="en-US" altLang="ja-JP"/>
              <a:t>Threat</a:t>
            </a:r>
            <a:r>
              <a:rPr kumimoji="1" lang="en-US" altLang="ja-JP" dirty="0">
                <a:highlight>
                  <a:srgbClr val="FFFF00"/>
                </a:highlight>
              </a:rPr>
              <a:t>×</a:t>
            </a:r>
            <a:endParaRPr kumimoji="1" lang="ja-JP" altLang="en-US" dirty="0">
              <a:highlight>
                <a:srgbClr val="FFFF00"/>
              </a:highlight>
            </a:endParaRPr>
          </a:p>
        </p:txBody>
      </p:sp>
      <p:sp>
        <p:nvSpPr>
          <p:cNvPr id="3" name="コンテンツ プレースホルダー 2">
            <a:extLst>
              <a:ext uri="{FF2B5EF4-FFF2-40B4-BE49-F238E27FC236}">
                <a16:creationId xmlns:a16="http://schemas.microsoft.com/office/drawing/2014/main" id="{6FEC96C9-B9B9-582A-9667-90A89819E2C4}"/>
              </a:ext>
            </a:extLst>
          </p:cNvPr>
          <p:cNvSpPr>
            <a:spLocks noGrp="1"/>
          </p:cNvSpPr>
          <p:nvPr>
            <p:ph idx="1"/>
          </p:nvPr>
        </p:nvSpPr>
        <p:spPr/>
        <p:txBody>
          <a:bodyPr/>
          <a:lstStyle/>
          <a:p>
            <a:pPr marL="0" indent="0">
              <a:buNone/>
            </a:pPr>
            <a:r>
              <a:rPr kumimoji="1" lang="ja-JP" altLang="en-US"/>
              <a:t>・交通網の違いにより、購入者が少ない可能性あり。</a:t>
            </a:r>
            <a:endParaRPr kumimoji="1" lang="en-US" altLang="ja-JP"/>
          </a:p>
          <a:p>
            <a:pPr marL="0" indent="0">
              <a:buNone/>
            </a:pPr>
            <a:r>
              <a:rPr lang="ja-JP" altLang="en-US"/>
              <a:t>・コロナが終息しつつあるので、今更移住する人が多いとは限らない。</a:t>
            </a:r>
            <a:endParaRPr lang="en-US" altLang="ja-JP"/>
          </a:p>
          <a:p>
            <a:pPr marL="0" indent="0">
              <a:buNone/>
            </a:pPr>
            <a:r>
              <a:rPr kumimoji="1" lang="ja-JP" altLang="en-US"/>
              <a:t>・場所によっては、売れない。（周りが田んぼしかない等）</a:t>
            </a:r>
            <a:endParaRPr kumimoji="1" lang="en-US" altLang="ja-JP"/>
          </a:p>
          <a:p>
            <a:pPr marL="0" indent="0">
              <a:buNone/>
            </a:pPr>
            <a:r>
              <a:rPr kumimoji="1" lang="ja-JP" altLang="en-US"/>
              <a:t>・物件の価格設定</a:t>
            </a:r>
            <a:endParaRPr kumimoji="1" lang="en-US" altLang="ja-JP"/>
          </a:p>
          <a:p>
            <a:pPr marL="0" indent="0">
              <a:buNone/>
            </a:pPr>
            <a:r>
              <a:rPr lang="ja-JP" altLang="en-US"/>
              <a:t>・企業の市場規模拡大</a:t>
            </a:r>
            <a:endParaRPr lang="en-US" altLang="ja-JP"/>
          </a:p>
          <a:p>
            <a:pPr marL="0" indent="0">
              <a:buNone/>
            </a:pPr>
            <a:r>
              <a:rPr kumimoji="1" lang="ja-JP" altLang="en-US"/>
              <a:t>・物件の耐久性</a:t>
            </a:r>
          </a:p>
        </p:txBody>
      </p:sp>
    </p:spTree>
    <p:extLst>
      <p:ext uri="{BB962C8B-B14F-4D97-AF65-F5344CB8AC3E}">
        <p14:creationId xmlns:p14="http://schemas.microsoft.com/office/powerpoint/2010/main" val="298157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A12017-2030-E62E-AD98-9AC956A2B089}"/>
              </a:ext>
            </a:extLst>
          </p:cNvPr>
          <p:cNvSpPr>
            <a:spLocks noGrp="1"/>
          </p:cNvSpPr>
          <p:nvPr>
            <p:ph type="title"/>
          </p:nvPr>
        </p:nvSpPr>
        <p:spPr/>
        <p:txBody>
          <a:bodyPr>
            <a:normAutofit/>
          </a:bodyPr>
          <a:lstStyle/>
          <a:p>
            <a:pPr algn="l"/>
            <a:r>
              <a:rPr kumimoji="1" lang="ja-JP" altLang="en-US" sz="5400"/>
              <a:t>現在の空き家事情</a:t>
            </a:r>
          </a:p>
        </p:txBody>
      </p:sp>
      <p:sp>
        <p:nvSpPr>
          <p:cNvPr id="3" name="字幕 2">
            <a:extLst>
              <a:ext uri="{FF2B5EF4-FFF2-40B4-BE49-F238E27FC236}">
                <a16:creationId xmlns:a16="http://schemas.microsoft.com/office/drawing/2014/main" id="{C2B0C1DD-BA2A-4626-3D13-3FEA696E52BA}"/>
              </a:ext>
            </a:extLst>
          </p:cNvPr>
          <p:cNvSpPr>
            <a:spLocks noGrp="1"/>
          </p:cNvSpPr>
          <p:nvPr>
            <p:ph idx="1"/>
          </p:nvPr>
        </p:nvSpPr>
        <p:spPr>
          <a:xfrm>
            <a:off x="2309512" y="6257698"/>
            <a:ext cx="10515600" cy="1200604"/>
          </a:xfrm>
        </p:spPr>
        <p:txBody>
          <a:bodyPr>
            <a:normAutofit/>
          </a:bodyPr>
          <a:lstStyle/>
          <a:p>
            <a:pPr marL="0" indent="0" algn="l">
              <a:buNone/>
            </a:pPr>
            <a:r>
              <a:rPr kumimoji="1" lang="ja-JP" altLang="en-US" sz="1800"/>
              <a:t>参照：</a:t>
            </a:r>
            <a:r>
              <a:rPr kumimoji="1" lang="en-US" altLang="ja-JP" sz="1800"/>
              <a:t>https://www.mlit.go.jp/policy/shingikai/content/001518774.pdf</a:t>
            </a:r>
            <a:endParaRPr kumimoji="1" lang="ja-JP" altLang="en-US" sz="1800"/>
          </a:p>
        </p:txBody>
      </p:sp>
      <p:pic>
        <p:nvPicPr>
          <p:cNvPr id="5" name="図 4">
            <a:extLst>
              <a:ext uri="{FF2B5EF4-FFF2-40B4-BE49-F238E27FC236}">
                <a16:creationId xmlns:a16="http://schemas.microsoft.com/office/drawing/2014/main" id="{ED49F02C-8152-9994-7BD0-88E27268404B}"/>
              </a:ext>
            </a:extLst>
          </p:cNvPr>
          <p:cNvPicPr>
            <a:picLocks noChangeAspect="1"/>
          </p:cNvPicPr>
          <p:nvPr/>
        </p:nvPicPr>
        <p:blipFill rotWithShape="1">
          <a:blip r:embed="rId2"/>
          <a:srcRect l="8549" t="11129" r="11834" b="6841"/>
          <a:stretch/>
        </p:blipFill>
        <p:spPr>
          <a:xfrm>
            <a:off x="3035372" y="1690688"/>
            <a:ext cx="6121255" cy="4209773"/>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2760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7CDB0-359E-7208-F479-407B5301CB1E}"/>
              </a:ext>
            </a:extLst>
          </p:cNvPr>
          <p:cNvSpPr>
            <a:spLocks noGrp="1"/>
          </p:cNvSpPr>
          <p:nvPr>
            <p:ph type="title"/>
          </p:nvPr>
        </p:nvSpPr>
        <p:spPr>
          <a:xfrm>
            <a:off x="838200" y="708025"/>
            <a:ext cx="10515600" cy="563563"/>
          </a:xfrm>
        </p:spPr>
        <p:txBody>
          <a:bodyPr>
            <a:normAutofit fontScale="90000"/>
          </a:bodyPr>
          <a:lstStyle/>
          <a:p>
            <a:pPr algn="ctr"/>
            <a:r>
              <a:rPr lang="ja-JP" altLang="en-US">
                <a:ea typeface="游ゴシック Light"/>
              </a:rPr>
              <a:t>デメリット、課題</a:t>
            </a:r>
          </a:p>
        </p:txBody>
      </p:sp>
      <p:sp>
        <p:nvSpPr>
          <p:cNvPr id="3" name="コンテンツ プレースホルダー 2">
            <a:extLst>
              <a:ext uri="{FF2B5EF4-FFF2-40B4-BE49-F238E27FC236}">
                <a16:creationId xmlns:a16="http://schemas.microsoft.com/office/drawing/2014/main" id="{C3763CEC-F582-AFF1-3C59-319B6DF74380}"/>
              </a:ext>
            </a:extLst>
          </p:cNvPr>
          <p:cNvSpPr>
            <a:spLocks noGrp="1"/>
          </p:cNvSpPr>
          <p:nvPr>
            <p:ph idx="1"/>
          </p:nvPr>
        </p:nvSpPr>
        <p:spPr>
          <a:xfrm>
            <a:off x="654365" y="1519659"/>
            <a:ext cx="11338560" cy="5579029"/>
          </a:xfrm>
        </p:spPr>
        <p:txBody>
          <a:bodyPr vert="horz" lIns="91440" tIns="45720" rIns="91440" bIns="45720" rtlCol="0" anchor="t">
            <a:noAutofit/>
          </a:bodyPr>
          <a:lstStyle/>
          <a:p>
            <a:pPr marL="0" indent="0">
              <a:buNone/>
            </a:pPr>
            <a:r>
              <a:rPr kumimoji="1" lang="ja-JP" altLang="en-US" sz="2400">
                <a:ea typeface="游ゴシック"/>
              </a:rPr>
              <a:t>・唯一無二のサービスではない。</a:t>
            </a:r>
            <a:endParaRPr lang="en-US" altLang="ja-JP" sz="2400">
              <a:ea typeface="游ゴシック"/>
            </a:endParaRPr>
          </a:p>
          <a:p>
            <a:pPr marL="0" indent="0">
              <a:buNone/>
            </a:pPr>
            <a:r>
              <a:rPr kumimoji="1" lang="ja-JP" altLang="en-US" sz="2400">
                <a:ea typeface="游ゴシック"/>
              </a:rPr>
              <a:t>・サービスを受ける人から手数料をどれだけとるか。</a:t>
            </a:r>
            <a:endParaRPr lang="en-US" altLang="ja-JP" sz="2400">
              <a:ea typeface="游ゴシック"/>
            </a:endParaRPr>
          </a:p>
          <a:p>
            <a:pPr marL="0" indent="0">
              <a:buNone/>
            </a:pPr>
            <a:r>
              <a:rPr lang="ja-JP" altLang="en-US" sz="2400">
                <a:ea typeface="游ゴシック"/>
              </a:rPr>
              <a:t>→空き家そのものが安くても上乗せによって価格が大幅上昇してしまう。</a:t>
            </a:r>
            <a:endParaRPr lang="en-US" altLang="ja-JP" sz="2400">
              <a:solidFill>
                <a:srgbClr val="FF0000"/>
              </a:solidFill>
              <a:ea typeface="游ゴシック"/>
            </a:endParaRPr>
          </a:p>
          <a:p>
            <a:pPr marL="0" indent="0">
              <a:buNone/>
            </a:pPr>
            <a:r>
              <a:rPr kumimoji="1" lang="ja-JP" altLang="en-US" sz="2400">
                <a:ea typeface="游ゴシック"/>
              </a:rPr>
              <a:t>・</a:t>
            </a:r>
            <a:r>
              <a:rPr lang="ja-JP" altLang="en-US" sz="2400">
                <a:ea typeface="游ゴシック"/>
              </a:rPr>
              <a:t>一軒目を売る方法</a:t>
            </a:r>
            <a:endParaRPr lang="en-US" altLang="ja-JP" sz="2400">
              <a:ea typeface="游ゴシック"/>
            </a:endParaRPr>
          </a:p>
          <a:p>
            <a:pPr marL="0" indent="0">
              <a:buNone/>
            </a:pPr>
            <a:r>
              <a:rPr kumimoji="1" lang="ja-JP" altLang="en-US" sz="2400">
                <a:ea typeface="游ゴシック"/>
              </a:rPr>
              <a:t>・</a:t>
            </a:r>
            <a:r>
              <a:rPr lang="ja-JP" altLang="en-US" sz="2400">
                <a:ea typeface="游ゴシック"/>
              </a:rPr>
              <a:t>空き家の存在範</a:t>
            </a:r>
            <a:r>
              <a:rPr kumimoji="1" lang="ja-JP" altLang="en-US" sz="2400">
                <a:ea typeface="游ゴシック"/>
              </a:rPr>
              <a:t>囲が</a:t>
            </a:r>
            <a:r>
              <a:rPr lang="ja-JP" altLang="en-US" sz="2400">
                <a:ea typeface="游ゴシック"/>
              </a:rPr>
              <a:t>全国にわたる</a:t>
            </a:r>
          </a:p>
          <a:p>
            <a:pPr marL="0" indent="0">
              <a:buNone/>
            </a:pPr>
            <a:r>
              <a:rPr lang="ja-JP" altLang="en-US" sz="2400">
                <a:ea typeface="游ゴシック"/>
              </a:rPr>
              <a:t>どこを取り扱うかが重要になる。</a:t>
            </a:r>
          </a:p>
          <a:p>
            <a:pPr marL="0" indent="0">
              <a:buNone/>
            </a:pPr>
            <a:r>
              <a:rPr lang="ja-JP" altLang="en-US" sz="2400">
                <a:ea typeface="游ゴシック"/>
              </a:rPr>
              <a:t>・どれくらいの頻度で購入者が回収DIYを進めてくれるか。</a:t>
            </a:r>
            <a:endParaRPr lang="en-US" altLang="ja-JP" sz="2400">
              <a:ea typeface="游ゴシック"/>
            </a:endParaRPr>
          </a:p>
          <a:p>
            <a:pPr marL="0" indent="0">
              <a:buNone/>
            </a:pPr>
            <a:r>
              <a:rPr kumimoji="1" lang="ja-JP" altLang="en-US" sz="2400">
                <a:ea typeface="游ゴシック"/>
              </a:rPr>
              <a:t>→日中仕事の人が多く、週末だけしか手伝えないとなる</a:t>
            </a:r>
            <a:r>
              <a:rPr lang="ja-JP" altLang="en-US" sz="2400">
                <a:ea typeface="游ゴシック"/>
              </a:rPr>
              <a:t>と長期化で人件費がかさむ</a:t>
            </a:r>
            <a:endParaRPr lang="en-US" altLang="ja-JP" sz="2400">
              <a:ea typeface="游ゴシック"/>
            </a:endParaRPr>
          </a:p>
          <a:p>
            <a:pPr marL="0" indent="0">
              <a:buNone/>
            </a:pPr>
            <a:r>
              <a:rPr lang="ja-JP" altLang="en-US" sz="2000">
                <a:ea typeface="游ゴシック"/>
              </a:rPr>
              <a:t>・フェルミ分析できてないので</a:t>
            </a:r>
            <a:r>
              <a:rPr lang="ja-JP" altLang="en-US" sz="2400">
                <a:ea typeface="游ゴシック"/>
              </a:rPr>
              <a:t>空き家に住みたい人の中でさらにDIYしたいという人がどれほどいるのか現時点では未知数で大きな需要はないかもしれない</a:t>
            </a:r>
          </a:p>
          <a:p>
            <a:pPr marL="0" indent="0">
              <a:buNone/>
            </a:pPr>
            <a:endParaRPr lang="ja-JP" altLang="en-US" sz="2000">
              <a:ea typeface="游ゴシック"/>
            </a:endParaRPr>
          </a:p>
        </p:txBody>
      </p:sp>
    </p:spTree>
    <p:extLst>
      <p:ext uri="{BB962C8B-B14F-4D97-AF65-F5344CB8AC3E}">
        <p14:creationId xmlns:p14="http://schemas.microsoft.com/office/powerpoint/2010/main" val="108700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D6959-3D26-1DCC-0E2A-181C95B8B089}"/>
              </a:ext>
            </a:extLst>
          </p:cNvPr>
          <p:cNvSpPr>
            <a:spLocks noGrp="1"/>
          </p:cNvSpPr>
          <p:nvPr>
            <p:ph type="title"/>
          </p:nvPr>
        </p:nvSpPr>
        <p:spPr/>
        <p:txBody>
          <a:bodyPr/>
          <a:lstStyle/>
          <a:p>
            <a:pPr algn="ctr"/>
            <a:r>
              <a:rPr kumimoji="1" lang="en-US" altLang="ja-JP"/>
              <a:t>FB</a:t>
            </a:r>
            <a:endParaRPr kumimoji="1" lang="ja-JP" altLang="en-US"/>
          </a:p>
        </p:txBody>
      </p:sp>
      <p:sp>
        <p:nvSpPr>
          <p:cNvPr id="3" name="コンテンツ プレースホルダー 2">
            <a:extLst>
              <a:ext uri="{FF2B5EF4-FFF2-40B4-BE49-F238E27FC236}">
                <a16:creationId xmlns:a16="http://schemas.microsoft.com/office/drawing/2014/main" id="{67893920-DA1D-7279-79DB-31E51A958FF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ja-JP" altLang="en-US"/>
              <a:t>・薄利多売なサービスになっている。</a:t>
            </a:r>
            <a:endParaRPr lang="en-US" altLang="ja-JP"/>
          </a:p>
          <a:p>
            <a:pPr marL="0" indent="0">
              <a:buNone/>
            </a:pPr>
            <a:r>
              <a:rPr kumimoji="1" lang="ja-JP" altLang="en-US"/>
              <a:t>・エリアは地方に絞ったほうがいいかもしれない。</a:t>
            </a:r>
            <a:endParaRPr kumimoji="1" lang="en-US" altLang="ja-JP"/>
          </a:p>
          <a:p>
            <a:pPr marL="0" indent="0">
              <a:buNone/>
            </a:pPr>
            <a:r>
              <a:rPr lang="ja-JP" altLang="en-US">
                <a:ea typeface="游ゴシック"/>
              </a:rPr>
              <a:t>→</a:t>
            </a:r>
            <a:r>
              <a:rPr lang="ja-JP" altLang="en-US">
                <a:highlight>
                  <a:srgbClr val="FFFF00"/>
                </a:highlight>
                <a:ea typeface="游ゴシック"/>
              </a:rPr>
              <a:t>エリアは千葉、埼玉、群馬の都心に近いところで、空き家を契約する値段帯としては、６００～９００万</a:t>
            </a:r>
            <a:endParaRPr lang="en-US" altLang="ja-JP">
              <a:highlight>
                <a:srgbClr val="FFFF00"/>
              </a:highlight>
              <a:ea typeface="游ゴシック"/>
            </a:endParaRPr>
          </a:p>
          <a:p>
            <a:pPr marL="0" indent="0">
              <a:buNone/>
            </a:pPr>
            <a:r>
              <a:rPr lang="ja-JP" altLang="en-US">
                <a:highlight>
                  <a:srgbClr val="FFFF00"/>
                </a:highlight>
                <a:ea typeface="游ゴシック"/>
              </a:rPr>
              <a:t>☑需要を調べる。→３０代の人が</a:t>
            </a:r>
            <a:r>
              <a:rPr lang="en-US" altLang="ja-JP">
                <a:highlight>
                  <a:srgbClr val="FFFF00"/>
                </a:highlight>
                <a:ea typeface="游ゴシック"/>
              </a:rPr>
              <a:t>40</a:t>
            </a:r>
            <a:r>
              <a:rPr lang="ja-JP" altLang="en-US">
                <a:highlight>
                  <a:srgbClr val="FFFF00"/>
                </a:highlight>
                <a:ea typeface="游ゴシック"/>
              </a:rPr>
              <a:t>代になったときに実際に持ち家を持っている割合はどれくらいなのか。</a:t>
            </a:r>
            <a:endParaRPr lang="en-US" altLang="ja-JP">
              <a:highlight>
                <a:srgbClr val="FFFF00"/>
              </a:highlight>
              <a:ea typeface="游ゴシック"/>
            </a:endParaRPr>
          </a:p>
          <a:p>
            <a:pPr marL="0" indent="0">
              <a:buNone/>
            </a:pPr>
            <a:r>
              <a:rPr lang="ja-JP" altLang="en-US">
                <a:highlight>
                  <a:srgbClr val="FFFF00"/>
                </a:highlight>
                <a:ea typeface="游ゴシック"/>
              </a:rPr>
              <a:t>・</a:t>
            </a:r>
            <a:r>
              <a:rPr lang="en-US" altLang="ja-JP">
                <a:highlight>
                  <a:srgbClr val="FFFF00"/>
                </a:highlight>
                <a:ea typeface="游ゴシック"/>
              </a:rPr>
              <a:t>DIY</a:t>
            </a:r>
            <a:r>
              <a:rPr lang="ja-JP" altLang="en-US">
                <a:highlight>
                  <a:srgbClr val="FFFF00"/>
                </a:highlight>
                <a:ea typeface="游ゴシック"/>
              </a:rPr>
              <a:t>の需要</a:t>
            </a:r>
            <a:endParaRPr lang="en-US" altLang="ja-JP">
              <a:ea typeface="游ゴシック"/>
            </a:endParaRPr>
          </a:p>
          <a:p>
            <a:pPr marL="0" indent="0">
              <a:buNone/>
            </a:pPr>
            <a:r>
              <a:rPr lang="ja-JP" altLang="en-US"/>
              <a:t>・ただのリフォームと不動産の合わせたサービスになっている。</a:t>
            </a:r>
            <a:endParaRPr lang="en-US" altLang="ja-JP"/>
          </a:p>
          <a:p>
            <a:pPr marL="0" indent="0">
              <a:buNone/>
            </a:pPr>
            <a:r>
              <a:rPr lang="ja-JP" altLang="en-US"/>
              <a:t>　→倒壊寸前の空き家を更地にするアクティビティの導入</a:t>
            </a:r>
            <a:endParaRPr lang="en-US" altLang="ja-JP"/>
          </a:p>
          <a:p>
            <a:pPr marL="0" indent="0">
              <a:buNone/>
            </a:pPr>
            <a:r>
              <a:rPr lang="ja-JP" altLang="en-US">
                <a:ea typeface="游ゴシック"/>
              </a:rPr>
              <a:t>　（ものぶっ壊し体験</a:t>
            </a:r>
            <a:r>
              <a:rPr lang="en-US" altLang="ja-JP">
                <a:ea typeface="游ゴシック"/>
              </a:rPr>
              <a:t>×</a:t>
            </a:r>
            <a:r>
              <a:rPr lang="ja-JP" altLang="en-US">
                <a:ea typeface="游ゴシック"/>
              </a:rPr>
              <a:t>空き家）</a:t>
            </a:r>
            <a:endParaRPr lang="en-US" altLang="ja-JP">
              <a:ea typeface="游ゴシック"/>
            </a:endParaRPr>
          </a:p>
        </p:txBody>
      </p:sp>
    </p:spTree>
    <p:extLst>
      <p:ext uri="{BB962C8B-B14F-4D97-AF65-F5344CB8AC3E}">
        <p14:creationId xmlns:p14="http://schemas.microsoft.com/office/powerpoint/2010/main" val="1514564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8703C-AB8A-6B77-BA03-0D3BBA7325F6}"/>
              </a:ext>
            </a:extLst>
          </p:cNvPr>
          <p:cNvSpPr>
            <a:spLocks noGrp="1"/>
          </p:cNvSpPr>
          <p:nvPr>
            <p:ph type="title"/>
          </p:nvPr>
        </p:nvSpPr>
        <p:spPr/>
        <p:txBody>
          <a:bodyPr/>
          <a:lstStyle/>
          <a:p>
            <a:pPr algn="ctr"/>
            <a:r>
              <a:rPr kumimoji="1" lang="ja-JP" altLang="en-US"/>
              <a:t>事業計画書</a:t>
            </a:r>
            <a:r>
              <a:rPr kumimoji="1" lang="en-US" altLang="ja-JP"/>
              <a:t>11/13</a:t>
            </a:r>
            <a:endParaRPr kumimoji="1" lang="ja-JP" altLang="en-US"/>
          </a:p>
        </p:txBody>
      </p:sp>
      <p:sp>
        <p:nvSpPr>
          <p:cNvPr id="3" name="コンテンツ プレースホルダー 2">
            <a:extLst>
              <a:ext uri="{FF2B5EF4-FFF2-40B4-BE49-F238E27FC236}">
                <a16:creationId xmlns:a16="http://schemas.microsoft.com/office/drawing/2014/main" id="{720B9306-0969-D934-778B-06B02131F07B}"/>
              </a:ext>
            </a:extLst>
          </p:cNvPr>
          <p:cNvSpPr>
            <a:spLocks noGrp="1"/>
          </p:cNvSpPr>
          <p:nvPr>
            <p:ph idx="1"/>
          </p:nvPr>
        </p:nvSpPr>
        <p:spPr/>
        <p:txBody>
          <a:bodyPr>
            <a:normAutofit fontScale="85000" lnSpcReduction="10000"/>
          </a:bodyPr>
          <a:lstStyle/>
          <a:p>
            <a:r>
              <a:rPr kumimoji="1" lang="ja-JP" altLang="en-US"/>
              <a:t>プラン</a:t>
            </a:r>
            <a:endParaRPr kumimoji="1" lang="en-US" altLang="ja-JP"/>
          </a:p>
          <a:p>
            <a:pPr marL="0" indent="0">
              <a:buNone/>
            </a:pPr>
            <a:r>
              <a:rPr lang="ja-JP" altLang="en-US"/>
              <a:t>→空き家を購入者とリフォーム会社で協力して新しい価値を見出す</a:t>
            </a:r>
            <a:endParaRPr lang="en-US" altLang="ja-JP"/>
          </a:p>
          <a:p>
            <a:r>
              <a:rPr lang="ja-JP" altLang="en-US"/>
              <a:t>お金の流れ</a:t>
            </a:r>
            <a:endParaRPr lang="en-US" altLang="ja-JP"/>
          </a:p>
          <a:p>
            <a:pPr marL="0" indent="0">
              <a:buNone/>
            </a:pPr>
            <a:r>
              <a:rPr lang="ja-JP" altLang="en-US"/>
              <a:t>→</a:t>
            </a:r>
            <a:endParaRPr lang="en-US" altLang="ja-JP"/>
          </a:p>
          <a:p>
            <a:r>
              <a:rPr lang="ja-JP" altLang="en-US"/>
              <a:t>セールスポイント</a:t>
            </a:r>
            <a:endParaRPr lang="en-US" altLang="ja-JP"/>
          </a:p>
          <a:p>
            <a:r>
              <a:rPr lang="ja-JP" altLang="en-US"/>
              <a:t>ターゲット</a:t>
            </a:r>
            <a:endParaRPr lang="en-US" altLang="ja-JP"/>
          </a:p>
          <a:p>
            <a:r>
              <a:rPr lang="ja-JP" altLang="en-US"/>
              <a:t>（競合分析）</a:t>
            </a:r>
            <a:endParaRPr lang="en-US" altLang="ja-JP"/>
          </a:p>
          <a:p>
            <a:r>
              <a:rPr lang="ja-JP" altLang="en-US">
                <a:hlinkClick r:id="rId2"/>
              </a:rPr>
              <a:t>低廉</a:t>
            </a:r>
            <a:r>
              <a:rPr lang="en-US" altLang="ja-JP">
                <a:hlinkClick r:id="rId2"/>
              </a:rPr>
              <a:t>(</a:t>
            </a:r>
            <a:r>
              <a:rPr lang="ja-JP" altLang="en-US">
                <a:hlinkClick r:id="rId2"/>
              </a:rPr>
              <a:t>ていれん</a:t>
            </a:r>
            <a:r>
              <a:rPr lang="en-US" altLang="ja-JP">
                <a:hlinkClick r:id="rId2"/>
              </a:rPr>
              <a:t>)</a:t>
            </a:r>
            <a:r>
              <a:rPr lang="ja-JP" altLang="en-US">
                <a:hlinkClick r:id="rId2"/>
              </a:rPr>
              <a:t>な空家等の売却における仲介手数料の特例とは？ </a:t>
            </a:r>
            <a:r>
              <a:rPr lang="en-US" altLang="ja-JP">
                <a:hlinkClick r:id="rId2"/>
              </a:rPr>
              <a:t>(smilehm.com)</a:t>
            </a:r>
            <a:endParaRPr lang="en-US" altLang="ja-JP"/>
          </a:p>
          <a:p>
            <a:r>
              <a:rPr lang="ja-JP" altLang="en-US">
                <a:hlinkClick r:id="rId3"/>
              </a:rPr>
              <a:t>空き家売却、実家売却の方法や流れ・手順とは？費用・税金・不動産仲介会社選びのコツを完全ガイド！ </a:t>
            </a:r>
            <a:r>
              <a:rPr lang="en-US" altLang="ja-JP">
                <a:hlinkClick r:id="rId3"/>
              </a:rPr>
              <a:t>- 【SUUMO】</a:t>
            </a:r>
            <a:r>
              <a:rPr lang="ja-JP" altLang="en-US">
                <a:hlinkClick r:id="rId3"/>
              </a:rPr>
              <a:t>住まいの売却ガイド</a:t>
            </a:r>
            <a:endParaRPr lang="en-US" altLang="ja-JP"/>
          </a:p>
        </p:txBody>
      </p:sp>
    </p:spTree>
    <p:extLst>
      <p:ext uri="{BB962C8B-B14F-4D97-AF65-F5344CB8AC3E}">
        <p14:creationId xmlns:p14="http://schemas.microsoft.com/office/powerpoint/2010/main" val="200662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4F7CF-6E91-D98D-8735-B846E9FEEAAF}"/>
              </a:ext>
            </a:extLst>
          </p:cNvPr>
          <p:cNvSpPr>
            <a:spLocks noGrp="1"/>
          </p:cNvSpPr>
          <p:nvPr>
            <p:ph type="title"/>
          </p:nvPr>
        </p:nvSpPr>
        <p:spPr/>
        <p:txBody>
          <a:bodyPr/>
          <a:lstStyle/>
          <a:p>
            <a:r>
              <a:rPr kumimoji="1" lang="ja-JP" altLang="en-US"/>
              <a:t>手数料</a:t>
            </a:r>
          </a:p>
        </p:txBody>
      </p:sp>
      <p:sp>
        <p:nvSpPr>
          <p:cNvPr id="3" name="コンテンツ プレースホルダー 2">
            <a:extLst>
              <a:ext uri="{FF2B5EF4-FFF2-40B4-BE49-F238E27FC236}">
                <a16:creationId xmlns:a16="http://schemas.microsoft.com/office/drawing/2014/main" id="{2271C75A-F8D1-C616-43AF-79901DA75E84}"/>
              </a:ext>
            </a:extLst>
          </p:cNvPr>
          <p:cNvSpPr>
            <a:spLocks noGrp="1"/>
          </p:cNvSpPr>
          <p:nvPr>
            <p:ph idx="1"/>
          </p:nvPr>
        </p:nvSpPr>
        <p:spPr/>
        <p:txBody>
          <a:bodyPr/>
          <a:lstStyle/>
          <a:p>
            <a:r>
              <a:rPr kumimoji="1" lang="ja-JP" altLang="en-US"/>
              <a:t>１８万（</a:t>
            </a:r>
            <a:r>
              <a:rPr lang="ja-JP" altLang="en-US"/>
              <a:t>売買金額が</a:t>
            </a:r>
            <a:r>
              <a:rPr lang="en-US" altLang="ja-JP"/>
              <a:t>400</a:t>
            </a:r>
            <a:r>
              <a:rPr lang="ja-JP" altLang="en-US"/>
              <a:t>万未満の場合</a:t>
            </a:r>
            <a:r>
              <a:rPr kumimoji="1" lang="ja-JP" altLang="en-US"/>
              <a:t>）</a:t>
            </a:r>
            <a:endParaRPr kumimoji="1" lang="en-US" altLang="ja-JP"/>
          </a:p>
          <a:p>
            <a:r>
              <a:rPr lang="ja-JP" altLang="en-US"/>
              <a:t>地方→直接取引</a:t>
            </a:r>
            <a:endParaRPr lang="en-US" altLang="ja-JP"/>
          </a:p>
          <a:p>
            <a:r>
              <a:rPr kumimoji="1" lang="ja-JP" altLang="en-US"/>
              <a:t>都心→賃貸で貸し出し</a:t>
            </a:r>
            <a:endParaRPr kumimoji="1" lang="en-US" altLang="ja-JP"/>
          </a:p>
          <a:p>
            <a:r>
              <a:rPr lang="ja-JP" altLang="en-US"/>
              <a:t>契約金</a:t>
            </a:r>
            <a:endParaRPr lang="en-US" altLang="ja-JP"/>
          </a:p>
          <a:p>
            <a:endParaRPr lang="en-US" altLang="ja-JP"/>
          </a:p>
          <a:p>
            <a:endParaRPr lang="en-US" altLang="ja-JP"/>
          </a:p>
          <a:p>
            <a:pPr marL="0" indent="0">
              <a:buNone/>
            </a:pPr>
            <a:r>
              <a:rPr lang="ja-JP" altLang="en-US">
                <a:hlinkClick r:id="rId2"/>
              </a:rPr>
              <a:t>平成</a:t>
            </a:r>
            <a:r>
              <a:rPr lang="en-US" altLang="ja-JP">
                <a:hlinkClick r:id="rId2"/>
              </a:rPr>
              <a:t>30</a:t>
            </a:r>
            <a:r>
              <a:rPr lang="ja-JP" altLang="en-US">
                <a:hlinkClick r:id="rId2"/>
              </a:rPr>
              <a:t>年住宅・土地統計調査　住宅及び世帯に関する基本集計　結果の概要 </a:t>
            </a:r>
            <a:r>
              <a:rPr lang="en-US" altLang="ja-JP">
                <a:hlinkClick r:id="rId2"/>
              </a:rPr>
              <a:t>(stat.go.jp)</a:t>
            </a:r>
            <a:endParaRPr kumimoji="1" lang="en-US" altLang="ja-JP"/>
          </a:p>
          <a:p>
            <a:endParaRPr kumimoji="1" lang="en-US" altLang="ja-JP"/>
          </a:p>
          <a:p>
            <a:pPr marL="0" indent="0">
              <a:buNone/>
            </a:pPr>
            <a:endParaRPr kumimoji="1" lang="en-US" altLang="ja-JP"/>
          </a:p>
          <a:p>
            <a:endParaRPr kumimoji="1" lang="ja-JP" altLang="en-US"/>
          </a:p>
        </p:txBody>
      </p:sp>
    </p:spTree>
    <p:extLst>
      <p:ext uri="{BB962C8B-B14F-4D97-AF65-F5344CB8AC3E}">
        <p14:creationId xmlns:p14="http://schemas.microsoft.com/office/powerpoint/2010/main" val="121519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B6DDCEBE-AE4D-93C8-4206-657F89873251}"/>
              </a:ext>
            </a:extLst>
          </p:cNvPr>
          <p:cNvGraphicFramePr>
            <a:graphicFrameLocks noGrp="1"/>
          </p:cNvGraphicFramePr>
          <p:nvPr>
            <p:ph idx="1"/>
            <p:extLst>
              <p:ext uri="{D42A27DB-BD31-4B8C-83A1-F6EECF244321}">
                <p14:modId xmlns:p14="http://schemas.microsoft.com/office/powerpoint/2010/main" val="2079224478"/>
              </p:ext>
            </p:extLst>
          </p:nvPr>
        </p:nvGraphicFramePr>
        <p:xfrm>
          <a:off x="838200" y="503011"/>
          <a:ext cx="10515599" cy="5571069"/>
        </p:xfrm>
        <a:graphic>
          <a:graphicData uri="http://schemas.openxmlformats.org/drawingml/2006/table">
            <a:tbl>
              <a:tblPr/>
              <a:tblGrid>
                <a:gridCol w="4675767">
                  <a:extLst>
                    <a:ext uri="{9D8B030D-6E8A-4147-A177-3AD203B41FA5}">
                      <a16:colId xmlns:a16="http://schemas.microsoft.com/office/drawing/2014/main" val="1771773341"/>
                    </a:ext>
                  </a:extLst>
                </a:gridCol>
                <a:gridCol w="5839832">
                  <a:extLst>
                    <a:ext uri="{9D8B030D-6E8A-4147-A177-3AD203B41FA5}">
                      <a16:colId xmlns:a16="http://schemas.microsoft.com/office/drawing/2014/main" val="3940944357"/>
                    </a:ext>
                  </a:extLst>
                </a:gridCol>
              </a:tblGrid>
              <a:tr h="517146">
                <a:tc>
                  <a:txBody>
                    <a:bodyPr/>
                    <a:lstStyle/>
                    <a:p>
                      <a:pPr algn="ctr" fontAlgn="t" latinLnBrk="1">
                        <a:spcBef>
                          <a:spcPts val="0"/>
                        </a:spcBef>
                        <a:spcAft>
                          <a:spcPts val="0"/>
                        </a:spcAft>
                      </a:pPr>
                      <a:r>
                        <a:rPr lang="ja-JP" altLang="en-US" sz="2300" b="0" i="0" u="none" strike="noStrike">
                          <a:effectLst/>
                          <a:latin typeface="inherit"/>
                        </a:rPr>
                        <a:t>不動産仲介の手順</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主な内容</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246502129"/>
                  </a:ext>
                </a:extLst>
              </a:tr>
              <a:tr h="869745">
                <a:tc>
                  <a:txBody>
                    <a:bodyPr/>
                    <a:lstStyle/>
                    <a:p>
                      <a:pPr algn="ctr" fontAlgn="t" latinLnBrk="1">
                        <a:spcBef>
                          <a:spcPts val="0"/>
                        </a:spcBef>
                        <a:spcAft>
                          <a:spcPts val="0"/>
                        </a:spcAft>
                      </a:pPr>
                      <a:r>
                        <a:rPr lang="ja-JP" altLang="en-US" sz="2300" b="0" i="0" u="none" strike="noStrike">
                          <a:effectLst/>
                          <a:latin typeface="inherit"/>
                        </a:rPr>
                        <a:t>①不動産査定</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机上査定や訪問査定で</a:t>
                      </a:r>
                      <a:br>
                        <a:rPr lang="ja-JP" altLang="en-US" sz="2300" b="0" i="0" u="none" strike="noStrike">
                          <a:effectLst/>
                          <a:latin typeface="inherit"/>
                        </a:rPr>
                      </a:br>
                      <a:r>
                        <a:rPr lang="ja-JP" altLang="en-US" sz="2300" b="0" i="0" u="none" strike="noStrike">
                          <a:effectLst/>
                          <a:latin typeface="inherit"/>
                        </a:rPr>
                        <a:t>査定価格を提示する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00838182"/>
                  </a:ext>
                </a:extLst>
              </a:tr>
              <a:tr h="1222344">
                <a:tc>
                  <a:txBody>
                    <a:bodyPr/>
                    <a:lstStyle/>
                    <a:p>
                      <a:pPr algn="ctr" fontAlgn="t" latinLnBrk="1">
                        <a:spcBef>
                          <a:spcPts val="0"/>
                        </a:spcBef>
                        <a:spcAft>
                          <a:spcPts val="0"/>
                        </a:spcAft>
                      </a:pPr>
                      <a:r>
                        <a:rPr lang="ja-JP" altLang="en-US" sz="2300" b="0" i="0" u="none" strike="noStrike">
                          <a:effectLst/>
                          <a:latin typeface="inherit"/>
                        </a:rPr>
                        <a:t>②売却活動</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広告、営業、レインズ登録、</a:t>
                      </a:r>
                      <a:br>
                        <a:rPr lang="ja-JP" altLang="en-US" sz="2300" b="0" i="0" u="none" strike="noStrike">
                          <a:effectLst/>
                          <a:latin typeface="inherit"/>
                        </a:rPr>
                      </a:br>
                      <a:r>
                        <a:rPr lang="ja-JP" altLang="en-US" sz="2300" b="0" i="0" u="none" strike="noStrike">
                          <a:effectLst/>
                          <a:latin typeface="inherit"/>
                        </a:rPr>
                        <a:t>不動産ポータルサイトへの掲載</a:t>
                      </a:r>
                      <a:br>
                        <a:rPr lang="ja-JP" altLang="en-US" sz="2300" b="0" i="0" u="none" strike="noStrike">
                          <a:effectLst/>
                          <a:latin typeface="inherit"/>
                        </a:rPr>
                      </a:br>
                      <a:r>
                        <a:rPr lang="ja-JP" altLang="en-US" sz="2300" b="0" i="0" u="none" strike="noStrike">
                          <a:effectLst/>
                          <a:latin typeface="inherit"/>
                        </a:rPr>
                        <a:t>などで物件を広く周知させる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432555087"/>
                  </a:ext>
                </a:extLst>
              </a:tr>
              <a:tr h="1222344">
                <a:tc>
                  <a:txBody>
                    <a:bodyPr/>
                    <a:lstStyle/>
                    <a:p>
                      <a:pPr algn="ctr" fontAlgn="t" latinLnBrk="1">
                        <a:spcBef>
                          <a:spcPts val="0"/>
                        </a:spcBef>
                        <a:spcAft>
                          <a:spcPts val="0"/>
                        </a:spcAft>
                      </a:pPr>
                      <a:r>
                        <a:rPr lang="ja-JP" altLang="en-US" sz="2300" b="0" i="0" u="none" strike="noStrike">
                          <a:effectLst/>
                          <a:latin typeface="inherit"/>
                        </a:rPr>
                        <a:t>③条件交渉</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当事者の希望を聞いて</a:t>
                      </a:r>
                      <a:br>
                        <a:rPr lang="ja-JP" altLang="en-US" sz="2300" b="0" i="0" u="none" strike="noStrike">
                          <a:effectLst/>
                          <a:latin typeface="inherit"/>
                        </a:rPr>
                      </a:br>
                      <a:r>
                        <a:rPr lang="ja-JP" altLang="en-US" sz="2300" b="0" i="0" u="none" strike="noStrike">
                          <a:effectLst/>
                          <a:latin typeface="inherit"/>
                        </a:rPr>
                        <a:t>価格や手続きについて</a:t>
                      </a:r>
                      <a:br>
                        <a:rPr lang="ja-JP" altLang="en-US" sz="2300" b="0" i="0" u="none" strike="noStrike">
                          <a:effectLst/>
                          <a:latin typeface="inherit"/>
                        </a:rPr>
                      </a:br>
                      <a:r>
                        <a:rPr lang="ja-JP" altLang="en-US" sz="2300" b="0" i="0" u="none" strike="noStrike">
                          <a:effectLst/>
                          <a:latin typeface="inherit"/>
                        </a:rPr>
                        <a:t>双方が納得するまで調整する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74803445"/>
                  </a:ext>
                </a:extLst>
              </a:tr>
              <a:tr h="869745">
                <a:tc>
                  <a:txBody>
                    <a:bodyPr/>
                    <a:lstStyle/>
                    <a:p>
                      <a:pPr algn="ctr" fontAlgn="t" latinLnBrk="1">
                        <a:spcBef>
                          <a:spcPts val="0"/>
                        </a:spcBef>
                        <a:spcAft>
                          <a:spcPts val="0"/>
                        </a:spcAft>
                      </a:pPr>
                      <a:r>
                        <a:rPr lang="ja-JP" altLang="en-US" sz="2300" b="0" i="0" u="none" strike="noStrike">
                          <a:effectLst/>
                          <a:latin typeface="inherit"/>
                        </a:rPr>
                        <a:t>④売買契約</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重要事項を説明したり</a:t>
                      </a:r>
                      <a:br>
                        <a:rPr lang="ja-JP" altLang="en-US" sz="2300" b="0" i="0" u="none" strike="noStrike">
                          <a:effectLst/>
                          <a:latin typeface="inherit"/>
                        </a:rPr>
                      </a:br>
                      <a:r>
                        <a:rPr lang="ja-JP" altLang="en-US" sz="2300" b="0" i="0" u="none" strike="noStrike">
                          <a:effectLst/>
                          <a:latin typeface="inherit"/>
                        </a:rPr>
                        <a:t>売買契約書の内容を説明したりする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36161461"/>
                  </a:ext>
                </a:extLst>
              </a:tr>
              <a:tr h="869745">
                <a:tc>
                  <a:txBody>
                    <a:bodyPr/>
                    <a:lstStyle/>
                    <a:p>
                      <a:pPr algn="ctr" fontAlgn="t" latinLnBrk="1">
                        <a:spcBef>
                          <a:spcPts val="0"/>
                        </a:spcBef>
                        <a:spcAft>
                          <a:spcPts val="0"/>
                        </a:spcAft>
                      </a:pPr>
                      <a:r>
                        <a:rPr lang="ja-JP" altLang="en-US" sz="2300" b="0" i="0" u="none" strike="noStrike">
                          <a:effectLst/>
                          <a:latin typeface="inherit"/>
                        </a:rPr>
                        <a:t>⑤引き渡し</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当事者が一堂に会して</a:t>
                      </a:r>
                      <a:br>
                        <a:rPr lang="ja-JP" altLang="en-US" sz="2300" b="0" i="0" u="none" strike="noStrike">
                          <a:effectLst/>
                          <a:latin typeface="inherit"/>
                        </a:rPr>
                      </a:br>
                      <a:r>
                        <a:rPr lang="ja-JP" altLang="en-US" sz="2300" b="0" i="0" u="none" strike="noStrike">
                          <a:effectLst/>
                          <a:latin typeface="inherit"/>
                        </a:rPr>
                        <a:t>決済や登記を同時に実行する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241912937"/>
                  </a:ext>
                </a:extLst>
              </a:tr>
            </a:tbl>
          </a:graphicData>
        </a:graphic>
      </p:graphicFrame>
      <p:sp>
        <p:nvSpPr>
          <p:cNvPr id="6" name="テキスト ボックス 5">
            <a:extLst>
              <a:ext uri="{FF2B5EF4-FFF2-40B4-BE49-F238E27FC236}">
                <a16:creationId xmlns:a16="http://schemas.microsoft.com/office/drawing/2014/main" id="{9F77367F-BFC0-CC95-B06D-F76118A33BC6}"/>
              </a:ext>
            </a:extLst>
          </p:cNvPr>
          <p:cNvSpPr txBox="1"/>
          <p:nvPr/>
        </p:nvSpPr>
        <p:spPr>
          <a:xfrm>
            <a:off x="2133600" y="6354989"/>
            <a:ext cx="8741229" cy="646331"/>
          </a:xfrm>
          <a:prstGeom prst="rect">
            <a:avLst/>
          </a:prstGeom>
          <a:noFill/>
        </p:spPr>
        <p:txBody>
          <a:bodyPr wrap="square" rtlCol="0">
            <a:spAutoFit/>
          </a:bodyPr>
          <a:lstStyle/>
          <a:p>
            <a:r>
              <a:rPr kumimoji="1" lang="en-US" altLang="ja-JP">
                <a:hlinkClick r:id="rId2"/>
              </a:rPr>
              <a:t>https://www.lvn.co.jp/sell-media/real-estate-agent/#index_id1</a:t>
            </a:r>
            <a:endParaRPr kumimoji="1" lang="en-US" altLang="ja-JP"/>
          </a:p>
          <a:p>
            <a:endParaRPr kumimoji="1" lang="ja-JP" altLang="en-US"/>
          </a:p>
        </p:txBody>
      </p:sp>
    </p:spTree>
    <p:extLst>
      <p:ext uri="{BB962C8B-B14F-4D97-AF65-F5344CB8AC3E}">
        <p14:creationId xmlns:p14="http://schemas.microsoft.com/office/powerpoint/2010/main" val="286376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9590BDEA-3186-DB4B-8CE8-E20290EEE599}"/>
              </a:ext>
            </a:extLst>
          </p:cNvPr>
          <p:cNvGraphicFramePr>
            <a:graphicFrameLocks noGrp="1"/>
          </p:cNvGraphicFramePr>
          <p:nvPr>
            <p:ph idx="1"/>
            <p:extLst>
              <p:ext uri="{D42A27DB-BD31-4B8C-83A1-F6EECF244321}">
                <p14:modId xmlns:p14="http://schemas.microsoft.com/office/powerpoint/2010/main" val="4139072335"/>
              </p:ext>
            </p:extLst>
          </p:nvPr>
        </p:nvGraphicFramePr>
        <p:xfrm>
          <a:off x="2792186" y="947058"/>
          <a:ext cx="6302829" cy="5229903"/>
        </p:xfrm>
        <a:graphic>
          <a:graphicData uri="http://schemas.openxmlformats.org/drawingml/2006/table">
            <a:tbl>
              <a:tblPr/>
              <a:tblGrid>
                <a:gridCol w="2100943">
                  <a:extLst>
                    <a:ext uri="{9D8B030D-6E8A-4147-A177-3AD203B41FA5}">
                      <a16:colId xmlns:a16="http://schemas.microsoft.com/office/drawing/2014/main" val="2335955967"/>
                    </a:ext>
                  </a:extLst>
                </a:gridCol>
                <a:gridCol w="2100943">
                  <a:extLst>
                    <a:ext uri="{9D8B030D-6E8A-4147-A177-3AD203B41FA5}">
                      <a16:colId xmlns:a16="http://schemas.microsoft.com/office/drawing/2014/main" val="3844286175"/>
                    </a:ext>
                  </a:extLst>
                </a:gridCol>
                <a:gridCol w="2100943">
                  <a:extLst>
                    <a:ext uri="{9D8B030D-6E8A-4147-A177-3AD203B41FA5}">
                      <a16:colId xmlns:a16="http://schemas.microsoft.com/office/drawing/2014/main" val="1223171587"/>
                    </a:ext>
                  </a:extLst>
                </a:gridCol>
              </a:tblGrid>
              <a:tr h="819143">
                <a:tc>
                  <a:txBody>
                    <a:bodyPr/>
                    <a:lstStyle/>
                    <a:p>
                      <a:pPr algn="ctr" fontAlgn="t" latinLnBrk="1"/>
                      <a:r>
                        <a:rPr lang="ja-JP" altLang="en-US" sz="1000">
                          <a:effectLst/>
                          <a:latin typeface="inherit"/>
                        </a:rPr>
                        <a:t>売買価格</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ja-JP" altLang="en-US" sz="1000">
                          <a:effectLst/>
                          <a:latin typeface="inherit"/>
                        </a:rPr>
                        <a:t>仲介手数料の</a:t>
                      </a:r>
                      <a:br>
                        <a:rPr lang="ja-JP" altLang="en-US" sz="1000">
                          <a:effectLst/>
                          <a:latin typeface="inherit"/>
                        </a:rPr>
                      </a:br>
                      <a:r>
                        <a:rPr lang="ja-JP" altLang="en-US" sz="1000">
                          <a:effectLst/>
                          <a:latin typeface="inherit"/>
                        </a:rPr>
                        <a:t>上限額（税込）</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ja-JP" altLang="en-US" sz="1000">
                          <a:effectLst/>
                          <a:latin typeface="inherit"/>
                        </a:rPr>
                        <a:t>消費税</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084135929"/>
                  </a:ext>
                </a:extLst>
              </a:tr>
              <a:tr h="441076">
                <a:tc>
                  <a:txBody>
                    <a:bodyPr/>
                    <a:lstStyle/>
                    <a:p>
                      <a:pPr algn="ctr" fontAlgn="t" latinLnBrk="1"/>
                      <a:r>
                        <a:rPr lang="en-US" altLang="ja-JP" sz="1000">
                          <a:effectLst/>
                          <a:latin typeface="inherit"/>
                        </a:rPr>
                        <a:t>500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23</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2</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34199291"/>
                  </a:ext>
                </a:extLst>
              </a:tr>
              <a:tr h="441076">
                <a:tc>
                  <a:txBody>
                    <a:bodyPr/>
                    <a:lstStyle/>
                    <a:p>
                      <a:pPr algn="ctr" fontAlgn="t" latinLnBrk="1"/>
                      <a:r>
                        <a:rPr lang="en-US" altLang="ja-JP" sz="1000">
                          <a:effectLst/>
                          <a:latin typeface="inherit"/>
                        </a:rPr>
                        <a:t>1,000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39</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053914628"/>
                  </a:ext>
                </a:extLst>
              </a:tr>
              <a:tr h="441076">
                <a:tc>
                  <a:txBody>
                    <a:bodyPr/>
                    <a:lstStyle/>
                    <a:p>
                      <a:pPr algn="ctr" fontAlgn="t" latinLnBrk="1"/>
                      <a:r>
                        <a:rPr lang="en-US" altLang="ja-JP" sz="1000">
                          <a:effectLst/>
                          <a:latin typeface="inherit"/>
                        </a:rPr>
                        <a:t>1,500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56</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10818038"/>
                  </a:ext>
                </a:extLst>
              </a:tr>
              <a:tr h="441076">
                <a:tc>
                  <a:txBody>
                    <a:bodyPr/>
                    <a:lstStyle/>
                    <a:p>
                      <a:pPr algn="ctr" fontAlgn="t" latinLnBrk="1"/>
                      <a:r>
                        <a:rPr lang="en-US" altLang="ja-JP" sz="1000">
                          <a:effectLst/>
                          <a:latin typeface="inherit"/>
                        </a:rPr>
                        <a:t>2,000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72</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8650578"/>
                  </a:ext>
                </a:extLst>
              </a:tr>
              <a:tr h="441076">
                <a:tc>
                  <a:txBody>
                    <a:bodyPr/>
                    <a:lstStyle/>
                    <a:p>
                      <a:pPr algn="ctr" fontAlgn="t" latinLnBrk="1"/>
                      <a:r>
                        <a:rPr lang="en-US" altLang="ja-JP" sz="1000">
                          <a:effectLst/>
                          <a:latin typeface="inherit"/>
                        </a:rPr>
                        <a:t>3,000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105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9</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3252115489"/>
                  </a:ext>
                </a:extLst>
              </a:tr>
              <a:tr h="441076">
                <a:tc>
                  <a:txBody>
                    <a:bodyPr/>
                    <a:lstStyle/>
                    <a:p>
                      <a:pPr algn="ctr" fontAlgn="t" latinLnBrk="1"/>
                      <a:r>
                        <a:rPr lang="en-US" altLang="ja-JP" sz="1000">
                          <a:effectLst/>
                          <a:latin typeface="inherit"/>
                        </a:rPr>
                        <a:t>4,000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138</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12</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764694056"/>
                  </a:ext>
                </a:extLst>
              </a:tr>
              <a:tr h="441076">
                <a:tc>
                  <a:txBody>
                    <a:bodyPr/>
                    <a:lstStyle/>
                    <a:p>
                      <a:pPr algn="ctr" fontAlgn="t" latinLnBrk="1"/>
                      <a:r>
                        <a:rPr lang="en-US" altLang="ja-JP" sz="1000">
                          <a:effectLst/>
                          <a:latin typeface="inherit"/>
                        </a:rPr>
                        <a:t>5,000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171</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4221346436"/>
                  </a:ext>
                </a:extLst>
              </a:tr>
              <a:tr h="441076">
                <a:tc>
                  <a:txBody>
                    <a:bodyPr/>
                    <a:lstStyle/>
                    <a:p>
                      <a:pPr algn="ctr" fontAlgn="t" latinLnBrk="1"/>
                      <a:r>
                        <a:rPr lang="en-US" altLang="ja-JP" sz="1000">
                          <a:effectLst/>
                          <a:latin typeface="inherit"/>
                        </a:rPr>
                        <a:t>1</a:t>
                      </a:r>
                      <a:r>
                        <a:rPr lang="ja-JP" altLang="en-US" sz="1000">
                          <a:effectLst/>
                          <a:latin typeface="inherit"/>
                        </a:rPr>
                        <a:t>億円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336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30</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960120450"/>
                  </a:ext>
                </a:extLst>
              </a:tr>
              <a:tr h="441076">
                <a:tc>
                  <a:txBody>
                    <a:bodyPr/>
                    <a:lstStyle/>
                    <a:p>
                      <a:pPr algn="ctr" fontAlgn="t" latinLnBrk="1"/>
                      <a:r>
                        <a:rPr lang="en-US" altLang="ja-JP" sz="1000">
                          <a:effectLst/>
                          <a:latin typeface="inherit"/>
                        </a:rPr>
                        <a:t>1</a:t>
                      </a:r>
                      <a:r>
                        <a:rPr lang="ja-JP" altLang="en-US" sz="1000">
                          <a:effectLst/>
                          <a:latin typeface="inherit"/>
                        </a:rPr>
                        <a:t>億</a:t>
                      </a:r>
                      <a:r>
                        <a:rPr lang="en-US" altLang="ja-JP" sz="1000">
                          <a:effectLst/>
                          <a:latin typeface="inherit"/>
                        </a:rPr>
                        <a:t>5,000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501</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45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3028761950"/>
                  </a:ext>
                </a:extLst>
              </a:tr>
              <a:tr h="441076">
                <a:tc>
                  <a:txBody>
                    <a:bodyPr/>
                    <a:lstStyle/>
                    <a:p>
                      <a:pPr algn="ctr" fontAlgn="t" latinLnBrk="1"/>
                      <a:r>
                        <a:rPr lang="en-US" altLang="ja-JP" sz="1000">
                          <a:effectLst/>
                          <a:latin typeface="inherit"/>
                        </a:rPr>
                        <a:t>2</a:t>
                      </a:r>
                      <a:r>
                        <a:rPr lang="ja-JP" altLang="en-US" sz="1000">
                          <a:effectLst/>
                          <a:latin typeface="inherit"/>
                        </a:rPr>
                        <a:t>億円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666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60</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84545344"/>
                  </a:ext>
                </a:extLst>
              </a:tr>
            </a:tbl>
          </a:graphicData>
        </a:graphic>
      </p:graphicFrame>
      <p:sp>
        <p:nvSpPr>
          <p:cNvPr id="6" name="Rectangle 1">
            <a:extLst>
              <a:ext uri="{FF2B5EF4-FFF2-40B4-BE49-F238E27FC236}">
                <a16:creationId xmlns:a16="http://schemas.microsoft.com/office/drawing/2014/main" id="{F59BE3B5-9553-C599-8621-C73B1F6E207C}"/>
              </a:ext>
            </a:extLst>
          </p:cNvPr>
          <p:cNvSpPr>
            <a:spLocks noChangeArrowheads="1"/>
          </p:cNvSpPr>
          <p:nvPr/>
        </p:nvSpPr>
        <p:spPr bwMode="auto">
          <a:xfrm flipV="1">
            <a:off x="-13303743" y="-300307"/>
            <a:ext cx="25495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293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5ECB105-756F-7AD0-4B4A-428AC133DB5D}"/>
              </a:ext>
            </a:extLst>
          </p:cNvPr>
          <p:cNvSpPr>
            <a:spLocks noGrp="1"/>
          </p:cNvSpPr>
          <p:nvPr>
            <p:ph idx="1"/>
          </p:nvPr>
        </p:nvSpPr>
        <p:spPr>
          <a:xfrm>
            <a:off x="838200" y="767443"/>
            <a:ext cx="10515600" cy="5409520"/>
          </a:xfrm>
        </p:spPr>
        <p:txBody>
          <a:bodyPr>
            <a:normAutofit lnSpcReduction="10000"/>
          </a:bodyPr>
          <a:lstStyle/>
          <a:p>
            <a:pPr marL="0" indent="0">
              <a:buNone/>
            </a:pPr>
            <a:r>
              <a:rPr kumimoji="1" lang="ja-JP" altLang="en-US" sz="2400"/>
              <a:t>・不動産が売却できない大きな原因＝相場とかけ離れた価格</a:t>
            </a:r>
            <a:endParaRPr kumimoji="1" lang="en-US" altLang="ja-JP" sz="2400"/>
          </a:p>
          <a:p>
            <a:pPr marL="0" indent="0">
              <a:buNone/>
            </a:pPr>
            <a:r>
              <a:rPr lang="ja-JP" altLang="en-US" sz="2400"/>
              <a:t>　→仲介に依頼するメリット①売却価格の目安が分かる</a:t>
            </a:r>
            <a:endParaRPr lang="en-US" altLang="ja-JP" sz="2400"/>
          </a:p>
          <a:p>
            <a:pPr marL="0" indent="0">
              <a:buNone/>
            </a:pPr>
            <a:r>
              <a:rPr kumimoji="1" lang="ja-JP" altLang="en-US" sz="2400"/>
              <a:t>・</a:t>
            </a:r>
            <a:r>
              <a:rPr kumimoji="1" lang="en-US" altLang="ja-JP" sz="2400"/>
              <a:t>REINS</a:t>
            </a:r>
            <a:r>
              <a:rPr kumimoji="1" lang="ja-JP" altLang="en-US" sz="2400"/>
              <a:t>（レインズ）に物件を登録することが、不動産会社にお　</a:t>
            </a:r>
            <a:endParaRPr kumimoji="1" lang="en-US" altLang="ja-JP" sz="2400"/>
          </a:p>
          <a:p>
            <a:pPr marL="0" indent="0">
              <a:buNone/>
            </a:pPr>
            <a:r>
              <a:rPr lang="ja-JP" altLang="en-US" sz="2400"/>
              <a:t>　</a:t>
            </a:r>
            <a:r>
              <a:rPr kumimoji="1" lang="ja-JP" altLang="en-US" sz="2400"/>
              <a:t>ける売却活動に有効。</a:t>
            </a:r>
            <a:endParaRPr kumimoji="1" lang="en-US" altLang="ja-JP" sz="2400"/>
          </a:p>
          <a:p>
            <a:pPr marL="0" indent="0">
              <a:buNone/>
            </a:pPr>
            <a:r>
              <a:rPr lang="ja-JP" altLang="en-US" sz="2400"/>
              <a:t>　</a:t>
            </a:r>
            <a:r>
              <a:rPr lang="en-US" altLang="ja-JP" sz="2400"/>
              <a:t>REINS</a:t>
            </a:r>
            <a:r>
              <a:rPr lang="ja-JP" altLang="en-US" sz="2400"/>
              <a:t>＝国土交通大臣から指定を受けた不動産流通機構が運営</a:t>
            </a:r>
            <a:endParaRPr lang="en-US" altLang="ja-JP" sz="2400"/>
          </a:p>
          <a:p>
            <a:pPr marL="0" indent="0">
              <a:buNone/>
            </a:pPr>
            <a:r>
              <a:rPr lang="ja-JP" altLang="en-US" sz="2400"/>
              <a:t>　　　　　しているコンピューターネットワークシステム</a:t>
            </a:r>
            <a:endParaRPr lang="en-US" altLang="ja-JP" sz="2400"/>
          </a:p>
          <a:p>
            <a:pPr marL="0" indent="0">
              <a:buNone/>
            </a:pPr>
            <a:endParaRPr lang="en-US" altLang="ja-JP" sz="2400"/>
          </a:p>
          <a:p>
            <a:pPr marL="0" indent="0" algn="l">
              <a:buNone/>
            </a:pPr>
            <a:r>
              <a:rPr lang="ja-JP" altLang="en-US" sz="1200" b="0" i="0">
                <a:solidFill>
                  <a:srgbClr val="333333"/>
                </a:solidFill>
                <a:effectLst/>
                <a:latin typeface="inherit"/>
              </a:rPr>
              <a:t>・</a:t>
            </a:r>
            <a:r>
              <a:rPr lang="ja-JP" altLang="en-US" sz="1800" b="0" i="0">
                <a:solidFill>
                  <a:srgbClr val="333333"/>
                </a:solidFill>
                <a:effectLst/>
                <a:latin typeface="inherit"/>
              </a:rPr>
              <a:t>不動産仲介業：売主と買主を間に入って取引をすすめる</a:t>
            </a:r>
          </a:p>
          <a:p>
            <a:pPr marL="0" indent="0" algn="l">
              <a:buNone/>
            </a:pPr>
            <a:r>
              <a:rPr lang="ja-JP" altLang="en-US" sz="1800" b="0" i="0">
                <a:solidFill>
                  <a:srgbClr val="333333"/>
                </a:solidFill>
                <a:effectLst/>
                <a:latin typeface="inherit"/>
              </a:rPr>
              <a:t>　買取業者：売主と直接取引する</a:t>
            </a:r>
          </a:p>
          <a:p>
            <a:pPr marL="0" indent="0" algn="l">
              <a:buNone/>
            </a:pPr>
            <a:r>
              <a:rPr lang="ja-JP" altLang="en-US" sz="1800" b="0" i="0">
                <a:solidFill>
                  <a:srgbClr val="333333"/>
                </a:solidFill>
                <a:effectLst/>
                <a:latin typeface="游ゴシック体"/>
              </a:rPr>
              <a:t>　買取は仲介よりも手続きが早く、数週間～</a:t>
            </a:r>
            <a:r>
              <a:rPr lang="en-US" altLang="ja-JP" sz="1800" b="0" i="0">
                <a:solidFill>
                  <a:srgbClr val="333333"/>
                </a:solidFill>
                <a:effectLst/>
                <a:latin typeface="游ゴシック体"/>
              </a:rPr>
              <a:t>1</a:t>
            </a:r>
            <a:r>
              <a:rPr lang="ja-JP" altLang="en-US" sz="1800" b="0" i="0">
                <a:solidFill>
                  <a:srgbClr val="333333"/>
                </a:solidFill>
                <a:effectLst/>
                <a:latin typeface="游ゴシック体"/>
              </a:rPr>
              <a:t>カ月で取引が完了する。</a:t>
            </a:r>
            <a:br>
              <a:rPr lang="ja-JP" altLang="en-US" sz="1800" b="0" i="0">
                <a:solidFill>
                  <a:srgbClr val="333333"/>
                </a:solidFill>
                <a:effectLst/>
                <a:latin typeface="游ゴシック体"/>
              </a:rPr>
            </a:br>
            <a:r>
              <a:rPr lang="ja-JP" altLang="en-US" sz="1800" b="0" i="0">
                <a:solidFill>
                  <a:srgbClr val="333333"/>
                </a:solidFill>
                <a:effectLst/>
                <a:latin typeface="游ゴシック体"/>
              </a:rPr>
              <a:t>　そのため早く現金化したいのであれば、買取業者を利用すべき。</a:t>
            </a:r>
          </a:p>
          <a:p>
            <a:pPr marL="0" indent="0" algn="l">
              <a:buNone/>
            </a:pPr>
            <a:r>
              <a:rPr lang="ja-JP" altLang="en-US" sz="1800" b="0" i="0">
                <a:solidFill>
                  <a:srgbClr val="333333"/>
                </a:solidFill>
                <a:effectLst/>
                <a:latin typeface="游ゴシック体"/>
              </a:rPr>
              <a:t>　また買取業者への売却であれば、仲介手数料を支払う必要はない。</a:t>
            </a:r>
          </a:p>
          <a:p>
            <a:pPr marL="0" indent="0" algn="l">
              <a:buNone/>
            </a:pPr>
            <a:r>
              <a:rPr lang="ja-JP" altLang="en-US" sz="1800" b="0" i="0">
                <a:solidFill>
                  <a:srgbClr val="333333"/>
                </a:solidFill>
                <a:effectLst/>
                <a:latin typeface="游ゴシック体"/>
              </a:rPr>
              <a:t>　ただし買取業者への売却は、仲介よりも価格が大幅に安くなってしまう。</a:t>
            </a:r>
            <a:br>
              <a:rPr lang="ja-JP" altLang="en-US" sz="1800" b="0" i="0">
                <a:solidFill>
                  <a:srgbClr val="333333"/>
                </a:solidFill>
                <a:effectLst/>
                <a:latin typeface="游ゴシック体"/>
              </a:rPr>
            </a:br>
            <a:r>
              <a:rPr lang="ja-JP" altLang="en-US" sz="1800" b="0" i="0">
                <a:solidFill>
                  <a:srgbClr val="333333"/>
                </a:solidFill>
                <a:effectLst/>
                <a:latin typeface="游ゴシック体"/>
              </a:rPr>
              <a:t>　なるべく高く売却したい方は、買取業者への売却は最終手段にとっておいておくべき。</a:t>
            </a:r>
          </a:p>
          <a:p>
            <a:pPr marL="0" indent="0">
              <a:buNone/>
            </a:pPr>
            <a:endParaRPr kumimoji="1" lang="ja-JP" altLang="en-US" sz="2400"/>
          </a:p>
        </p:txBody>
      </p:sp>
    </p:spTree>
    <p:extLst>
      <p:ext uri="{BB962C8B-B14F-4D97-AF65-F5344CB8AC3E}">
        <p14:creationId xmlns:p14="http://schemas.microsoft.com/office/powerpoint/2010/main" val="1438959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9FCC6-3133-C0AF-3232-AD9F76713073}"/>
              </a:ext>
            </a:extLst>
          </p:cNvPr>
          <p:cNvSpPr>
            <a:spLocks noGrp="1"/>
          </p:cNvSpPr>
          <p:nvPr>
            <p:ph type="title"/>
          </p:nvPr>
        </p:nvSpPr>
        <p:spPr/>
        <p:txBody>
          <a:bodyPr/>
          <a:lstStyle/>
          <a:p>
            <a:r>
              <a:rPr kumimoji="1" lang="en-US" altLang="ja-JP"/>
              <a:t>30</a:t>
            </a:r>
            <a:r>
              <a:rPr kumimoji="1" lang="ja-JP" altLang="en-US"/>
              <a:t>年需要</a:t>
            </a:r>
          </a:p>
        </p:txBody>
      </p:sp>
      <p:sp>
        <p:nvSpPr>
          <p:cNvPr id="3" name="コンテンツ プレースホルダー 2">
            <a:extLst>
              <a:ext uri="{FF2B5EF4-FFF2-40B4-BE49-F238E27FC236}">
                <a16:creationId xmlns:a16="http://schemas.microsoft.com/office/drawing/2014/main" id="{73AE1DB7-2C02-84DD-B3B3-213D1E6307DF}"/>
              </a:ext>
            </a:extLst>
          </p:cNvPr>
          <p:cNvSpPr>
            <a:spLocks noGrp="1"/>
          </p:cNvSpPr>
          <p:nvPr>
            <p:ph idx="1"/>
          </p:nvPr>
        </p:nvSpPr>
        <p:spPr/>
        <p:txBody>
          <a:bodyPr/>
          <a:lstStyle/>
          <a:p>
            <a:r>
              <a:rPr lang="ja-JP" altLang="en-US">
                <a:hlinkClick r:id="rId2"/>
              </a:rPr>
              <a:t>平成</a:t>
            </a:r>
            <a:r>
              <a:rPr lang="en-US" altLang="ja-JP">
                <a:hlinkClick r:id="rId2"/>
              </a:rPr>
              <a:t>30</a:t>
            </a:r>
            <a:r>
              <a:rPr lang="ja-JP" altLang="en-US">
                <a:hlinkClick r:id="rId2"/>
              </a:rPr>
              <a:t>年住宅・土地統計調査　住宅及び世帯に関する基本集計　結果の概要 </a:t>
            </a:r>
            <a:r>
              <a:rPr lang="en-US" altLang="ja-JP">
                <a:hlinkClick r:id="rId2"/>
              </a:rPr>
              <a:t>(stat.go.jp)</a:t>
            </a:r>
            <a:endParaRPr kumimoji="1" lang="ja-JP" altLang="en-US"/>
          </a:p>
        </p:txBody>
      </p:sp>
    </p:spTree>
    <p:extLst>
      <p:ext uri="{BB962C8B-B14F-4D97-AF65-F5344CB8AC3E}">
        <p14:creationId xmlns:p14="http://schemas.microsoft.com/office/powerpoint/2010/main" val="825100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8A325-AAA9-DA83-7391-9776E12ADCB6}"/>
              </a:ext>
            </a:extLst>
          </p:cNvPr>
          <p:cNvSpPr>
            <a:spLocks noGrp="1"/>
          </p:cNvSpPr>
          <p:nvPr>
            <p:ph type="title"/>
          </p:nvPr>
        </p:nvSpPr>
        <p:spPr/>
        <p:txBody>
          <a:bodyPr/>
          <a:lstStyle/>
          <a:p>
            <a:r>
              <a:rPr kumimoji="1" lang="ja-JP" altLang="en-US">
                <a:ea typeface="游ゴシック Light"/>
              </a:rPr>
              <a:t>住宅市場調査</a:t>
            </a:r>
            <a:r>
              <a:rPr kumimoji="1" lang="en-US" altLang="ja-JP" dirty="0">
                <a:highlight>
                  <a:srgbClr val="FFFF00"/>
                </a:highlight>
                <a:ea typeface="游ゴシック Light"/>
              </a:rPr>
              <a:t>×</a:t>
            </a:r>
            <a:endParaRPr kumimoji="1" lang="ja-JP" altLang="en-US" dirty="0">
              <a:highlight>
                <a:srgbClr val="FFFF00"/>
              </a:highlight>
              <a:ea typeface="游ゴシック Light"/>
            </a:endParaRPr>
          </a:p>
        </p:txBody>
      </p:sp>
      <p:sp>
        <p:nvSpPr>
          <p:cNvPr id="3" name="コンテンツ プレースホルダー 2">
            <a:extLst>
              <a:ext uri="{FF2B5EF4-FFF2-40B4-BE49-F238E27FC236}">
                <a16:creationId xmlns:a16="http://schemas.microsoft.com/office/drawing/2014/main" id="{5BDAEB6F-1F50-6797-8A1E-DA3346E206CA}"/>
              </a:ext>
            </a:extLst>
          </p:cNvPr>
          <p:cNvSpPr>
            <a:spLocks noGrp="1"/>
          </p:cNvSpPr>
          <p:nvPr>
            <p:ph idx="1"/>
          </p:nvPr>
        </p:nvSpPr>
        <p:spPr>
          <a:xfrm>
            <a:off x="838200" y="1567207"/>
            <a:ext cx="10515600" cy="5032375"/>
          </a:xfrm>
        </p:spPr>
        <p:txBody>
          <a:bodyPr>
            <a:normAutofit/>
          </a:bodyPr>
          <a:lstStyle/>
          <a:p>
            <a:r>
              <a:rPr lang="en-US" altLang="ja-JP">
                <a:hlinkClick r:id="rId2"/>
              </a:rPr>
              <a:t>001610299.pdf (mlit.go.jp)</a:t>
            </a:r>
            <a:endParaRPr lang="en-US" altLang="ja-JP"/>
          </a:p>
          <a:p>
            <a:pPr marL="0" indent="0">
              <a:buNone/>
            </a:pPr>
            <a:r>
              <a:rPr lang="ja-JP" altLang="en-US"/>
              <a:t>ーーーーーーーーーーーーーーーーーーーーーーーーーーーー</a:t>
            </a:r>
            <a:endParaRPr lang="en-US" altLang="ja-JP"/>
          </a:p>
          <a:p>
            <a:r>
              <a:rPr kumimoji="1" lang="en-US" altLang="ja-JP"/>
              <a:t>AI</a:t>
            </a:r>
            <a:r>
              <a:rPr kumimoji="1" lang="ja-JP" altLang="en-US"/>
              <a:t>ロボットを導入して、</a:t>
            </a:r>
            <a:r>
              <a:rPr kumimoji="1" lang="en-US" altLang="ja-JP"/>
              <a:t>AI</a:t>
            </a:r>
            <a:r>
              <a:rPr kumimoji="1" lang="ja-JP" altLang="en-US"/>
              <a:t>ロボットが設計をする</a:t>
            </a:r>
            <a:endParaRPr kumimoji="1" lang="en-US" altLang="ja-JP"/>
          </a:p>
          <a:p>
            <a:pPr marL="0" indent="0">
              <a:buNone/>
            </a:pPr>
            <a:r>
              <a:rPr lang="ja-JP" altLang="en-US"/>
              <a:t>→作るのは自分</a:t>
            </a:r>
            <a:endParaRPr lang="en-US" altLang="ja-JP"/>
          </a:p>
          <a:p>
            <a:pPr marL="0" indent="0">
              <a:buNone/>
            </a:pPr>
            <a:r>
              <a:rPr kumimoji="1" lang="ja-JP" altLang="en-US">
                <a:highlight>
                  <a:srgbClr val="FFFF00"/>
                </a:highlight>
              </a:rPr>
              <a:t>メリット</a:t>
            </a:r>
            <a:endParaRPr kumimoji="1" lang="en-US" altLang="ja-JP">
              <a:highlight>
                <a:srgbClr val="FFFF00"/>
              </a:highlight>
            </a:endParaRPr>
          </a:p>
          <a:p>
            <a:pPr marL="0" indent="0">
              <a:buNone/>
            </a:pPr>
            <a:r>
              <a:rPr lang="ja-JP" altLang="en-US"/>
              <a:t>１．リフォーム費を浮かすことができる。</a:t>
            </a:r>
            <a:endParaRPr lang="en-US" altLang="ja-JP"/>
          </a:p>
          <a:p>
            <a:pPr marL="0" indent="0">
              <a:buNone/>
            </a:pPr>
            <a:r>
              <a:rPr kumimoji="1" lang="ja-JP" altLang="en-US"/>
              <a:t>２．期間に制限がない。→相手方が購入しているため、期間が長ければ長いほどコスト負担はサービス購入者に行く。</a:t>
            </a:r>
            <a:endParaRPr kumimoji="1" lang="en-US" altLang="ja-JP"/>
          </a:p>
          <a:p>
            <a:pPr marL="0" indent="0">
              <a:buNone/>
            </a:pPr>
            <a:r>
              <a:rPr lang="ja-JP" altLang="en-US">
                <a:solidFill>
                  <a:schemeClr val="bg1">
                    <a:lumMod val="95000"/>
                  </a:schemeClr>
                </a:solidFill>
                <a:highlight>
                  <a:srgbClr val="0000FF"/>
                </a:highlight>
              </a:rPr>
              <a:t>デメリット</a:t>
            </a:r>
            <a:endParaRPr lang="en-US" altLang="ja-JP">
              <a:solidFill>
                <a:schemeClr val="bg1">
                  <a:lumMod val="95000"/>
                </a:schemeClr>
              </a:solidFill>
              <a:highlight>
                <a:srgbClr val="0000FF"/>
              </a:highlight>
            </a:endParaRPr>
          </a:p>
          <a:p>
            <a:pPr marL="0" indent="0">
              <a:buNone/>
            </a:pPr>
            <a:r>
              <a:rPr lang="ja-JP" altLang="en-US"/>
              <a:t>１．</a:t>
            </a:r>
            <a:r>
              <a:rPr lang="en-US" altLang="ja-JP"/>
              <a:t>AI</a:t>
            </a:r>
            <a:r>
              <a:rPr lang="ja-JP" altLang="en-US"/>
              <a:t>ロボットの開発、費用</a:t>
            </a:r>
            <a:endParaRPr lang="en-US" altLang="ja-JP"/>
          </a:p>
          <a:p>
            <a:pPr marL="0" indent="0">
              <a:buNone/>
            </a:pPr>
            <a:endParaRPr kumimoji="1" lang="en-US" altLang="ja-JP"/>
          </a:p>
          <a:p>
            <a:endParaRPr kumimoji="1" lang="ja-JP" altLang="en-US"/>
          </a:p>
        </p:txBody>
      </p:sp>
    </p:spTree>
    <p:extLst>
      <p:ext uri="{BB962C8B-B14F-4D97-AF65-F5344CB8AC3E}">
        <p14:creationId xmlns:p14="http://schemas.microsoft.com/office/powerpoint/2010/main" val="190670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C9A64-2F0E-6453-0F41-35BDA8464AF1}"/>
              </a:ext>
            </a:extLst>
          </p:cNvPr>
          <p:cNvSpPr>
            <a:spLocks noGrp="1"/>
          </p:cNvSpPr>
          <p:nvPr>
            <p:ph type="ctrTitle"/>
          </p:nvPr>
        </p:nvSpPr>
        <p:spPr>
          <a:xfrm>
            <a:off x="-914398" y="379308"/>
            <a:ext cx="8886612" cy="812800"/>
          </a:xfrm>
        </p:spPr>
        <p:txBody>
          <a:bodyPr>
            <a:normAutofit fontScale="90000"/>
          </a:bodyPr>
          <a:lstStyle/>
          <a:p>
            <a:r>
              <a:rPr kumimoji="1" lang="ja-JP" altLang="en-US"/>
              <a:t>考察？？</a:t>
            </a:r>
          </a:p>
        </p:txBody>
      </p:sp>
      <p:sp>
        <p:nvSpPr>
          <p:cNvPr id="3" name="字幕 2">
            <a:extLst>
              <a:ext uri="{FF2B5EF4-FFF2-40B4-BE49-F238E27FC236}">
                <a16:creationId xmlns:a16="http://schemas.microsoft.com/office/drawing/2014/main" id="{F3AA0AB1-5A83-BF7E-A542-855B9D0F5207}"/>
              </a:ext>
            </a:extLst>
          </p:cNvPr>
          <p:cNvSpPr>
            <a:spLocks noGrp="1"/>
          </p:cNvSpPr>
          <p:nvPr>
            <p:ph type="subTitle" idx="1"/>
          </p:nvPr>
        </p:nvSpPr>
        <p:spPr>
          <a:xfrm>
            <a:off x="568960" y="1747520"/>
            <a:ext cx="10099040" cy="3510280"/>
          </a:xfrm>
        </p:spPr>
        <p:txBody>
          <a:bodyPr vert="horz" lIns="91440" tIns="45720" rIns="91440" bIns="45720" rtlCol="0" anchor="t">
            <a:normAutofit/>
          </a:bodyPr>
          <a:lstStyle/>
          <a:p>
            <a:pPr algn="l"/>
            <a:r>
              <a:rPr kumimoji="1" lang="ja-JP" altLang="en-US"/>
              <a:t>山奥の家はめっちゃきれい。</a:t>
            </a:r>
            <a:endParaRPr kumimoji="1" lang="en-US" altLang="ja-JP"/>
          </a:p>
          <a:p>
            <a:pPr algn="l"/>
            <a:r>
              <a:rPr lang="ja-JP" altLang="en-US">
                <a:ea typeface="游ゴシック"/>
              </a:rPr>
              <a:t>千葉県は高い。</a:t>
            </a:r>
          </a:p>
          <a:p>
            <a:pPr algn="l"/>
            <a:r>
              <a:rPr lang="ja-JP" altLang="en-US"/>
              <a:t>トイレやお風呂、洗面台などは、どこの家も古さが目だつ。</a:t>
            </a:r>
            <a:endParaRPr lang="en-US" altLang="ja-JP"/>
          </a:p>
          <a:p>
            <a:pPr algn="l"/>
            <a:r>
              <a:rPr lang="ja-JP" altLang="en-US">
                <a:ea typeface="游ゴシック"/>
              </a:rPr>
              <a:t>移動表記が</a:t>
            </a:r>
            <a:r>
              <a:rPr lang="en-US" altLang="ja-JP">
                <a:ea typeface="游ゴシック"/>
              </a:rPr>
              <a:t>”</a:t>
            </a:r>
            <a:r>
              <a:rPr lang="ja-JP" altLang="en-US">
                <a:ea typeface="游ゴシック"/>
              </a:rPr>
              <a:t>車で”が８分くらいなので交通は不便。</a:t>
            </a:r>
            <a:endParaRPr lang="en-US" altLang="ja-JP">
              <a:ea typeface="游ゴシック"/>
            </a:endParaRPr>
          </a:p>
          <a:p>
            <a:pPr algn="l"/>
            <a:r>
              <a:rPr lang="ja-JP" altLang="en-US"/>
              <a:t>だいたい８～１５分</a:t>
            </a:r>
            <a:endParaRPr lang="en-US" altLang="ja-JP"/>
          </a:p>
          <a:p>
            <a:pPr algn="l"/>
            <a:r>
              <a:rPr lang="ja-JP" altLang="en-US"/>
              <a:t>土地は馬鹿でかい。</a:t>
            </a:r>
            <a:endParaRPr lang="en-US" altLang="ja-JP"/>
          </a:p>
          <a:p>
            <a:pPr algn="l"/>
            <a:endParaRPr lang="en-US" altLang="ja-JP"/>
          </a:p>
          <a:p>
            <a:pPr algn="l"/>
            <a:endParaRPr kumimoji="1" lang="ja-JP" altLang="en-US"/>
          </a:p>
        </p:txBody>
      </p:sp>
    </p:spTree>
    <p:extLst>
      <p:ext uri="{BB962C8B-B14F-4D97-AF65-F5344CB8AC3E}">
        <p14:creationId xmlns:p14="http://schemas.microsoft.com/office/powerpoint/2010/main" val="217684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61;p22">
            <a:extLst>
              <a:ext uri="{FF2B5EF4-FFF2-40B4-BE49-F238E27FC236}">
                <a16:creationId xmlns:a16="http://schemas.microsoft.com/office/drawing/2014/main" id="{84068B3C-E9FB-A2F8-5B12-C0A31FE746E6}"/>
              </a:ext>
            </a:extLst>
          </p:cNvPr>
          <p:cNvGrpSpPr/>
          <p:nvPr/>
        </p:nvGrpSpPr>
        <p:grpSpPr>
          <a:xfrm>
            <a:off x="3611066" y="297137"/>
            <a:ext cx="690361" cy="1278111"/>
            <a:chOff x="-1" y="0"/>
            <a:chExt cx="946737" cy="1704148"/>
          </a:xfrm>
        </p:grpSpPr>
        <p:sp>
          <p:nvSpPr>
            <p:cNvPr id="4" name="Google Shape;162;p22">
              <a:extLst>
                <a:ext uri="{FF2B5EF4-FFF2-40B4-BE49-F238E27FC236}">
                  <a16:creationId xmlns:a16="http://schemas.microsoft.com/office/drawing/2014/main" id="{A7F76BDD-2273-CF1E-52C4-FFE244E4F582}"/>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 name="Google Shape;163;p22">
              <a:extLst>
                <a:ext uri="{FF2B5EF4-FFF2-40B4-BE49-F238E27FC236}">
                  <a16:creationId xmlns:a16="http://schemas.microsoft.com/office/drawing/2014/main" id="{036CDFBA-9F62-3055-CE30-F0953D02AA0F}"/>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6" name="Google Shape;227;p22">
            <a:extLst>
              <a:ext uri="{FF2B5EF4-FFF2-40B4-BE49-F238E27FC236}">
                <a16:creationId xmlns:a16="http://schemas.microsoft.com/office/drawing/2014/main" id="{FFC21C20-73D1-6A60-D71F-A47B9946BBE2}"/>
              </a:ext>
            </a:extLst>
          </p:cNvPr>
          <p:cNvGrpSpPr/>
          <p:nvPr/>
        </p:nvGrpSpPr>
        <p:grpSpPr>
          <a:xfrm>
            <a:off x="3605697" y="3026371"/>
            <a:ext cx="690300" cy="1270005"/>
            <a:chOff x="2956672" y="1384595"/>
            <a:chExt cx="690300" cy="1270005"/>
          </a:xfrm>
        </p:grpSpPr>
        <p:sp>
          <p:nvSpPr>
            <p:cNvPr id="7" name="Google Shape;228;p22">
              <a:extLst>
                <a:ext uri="{FF2B5EF4-FFF2-40B4-BE49-F238E27FC236}">
                  <a16:creationId xmlns:a16="http://schemas.microsoft.com/office/drawing/2014/main" id="{97452ECF-E86C-7290-D57B-5D0E6186AE1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8" name="Google Shape;229;p22">
              <a:extLst>
                <a:ext uri="{FF2B5EF4-FFF2-40B4-BE49-F238E27FC236}">
                  <a16:creationId xmlns:a16="http://schemas.microsoft.com/office/drawing/2014/main" id="{73C4BB83-C987-EF40-F009-2A907650780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9" name="Google Shape;230;p22">
              <a:extLst>
                <a:ext uri="{FF2B5EF4-FFF2-40B4-BE49-F238E27FC236}">
                  <a16:creationId xmlns:a16="http://schemas.microsoft.com/office/drawing/2014/main" id="{78B6CB63-21E0-C781-40B2-471703C5DD5B}"/>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0" name="Google Shape;231;p22">
              <a:extLst>
                <a:ext uri="{FF2B5EF4-FFF2-40B4-BE49-F238E27FC236}">
                  <a16:creationId xmlns:a16="http://schemas.microsoft.com/office/drawing/2014/main" id="{08EA80B6-90C4-FD1C-7976-4F651A2B7A48}"/>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1" name="Google Shape;232;p22">
              <a:extLst>
                <a:ext uri="{FF2B5EF4-FFF2-40B4-BE49-F238E27FC236}">
                  <a16:creationId xmlns:a16="http://schemas.microsoft.com/office/drawing/2014/main" id="{0949A6A4-BB23-39D4-0BC0-0A6FFC67510D}"/>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2" name="Google Shape;233;p22">
              <a:extLst>
                <a:ext uri="{FF2B5EF4-FFF2-40B4-BE49-F238E27FC236}">
                  <a16:creationId xmlns:a16="http://schemas.microsoft.com/office/drawing/2014/main" id="{D4713C9F-8D63-CEC5-5AAA-4AD1D902EC68}"/>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3" name="Google Shape;234;p22">
              <a:extLst>
                <a:ext uri="{FF2B5EF4-FFF2-40B4-BE49-F238E27FC236}">
                  <a16:creationId xmlns:a16="http://schemas.microsoft.com/office/drawing/2014/main" id="{4A2C0874-C733-792F-42B5-21EE7694A6A4}"/>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4" name="Google Shape;235;p22">
              <a:extLst>
                <a:ext uri="{FF2B5EF4-FFF2-40B4-BE49-F238E27FC236}">
                  <a16:creationId xmlns:a16="http://schemas.microsoft.com/office/drawing/2014/main" id="{D3E91201-E84B-1692-CEC5-41142F48D5AC}"/>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15" name="Google Shape;161;p22">
            <a:extLst>
              <a:ext uri="{FF2B5EF4-FFF2-40B4-BE49-F238E27FC236}">
                <a16:creationId xmlns:a16="http://schemas.microsoft.com/office/drawing/2014/main" id="{0E4B6593-AF23-869C-B4A8-4D8D143D1A88}"/>
              </a:ext>
            </a:extLst>
          </p:cNvPr>
          <p:cNvGrpSpPr/>
          <p:nvPr/>
        </p:nvGrpSpPr>
        <p:grpSpPr>
          <a:xfrm>
            <a:off x="160145" y="2539469"/>
            <a:ext cx="690361" cy="1278111"/>
            <a:chOff x="-1" y="0"/>
            <a:chExt cx="946737" cy="1704148"/>
          </a:xfrm>
        </p:grpSpPr>
        <p:sp>
          <p:nvSpPr>
            <p:cNvPr id="16" name="Google Shape;162;p22">
              <a:extLst>
                <a:ext uri="{FF2B5EF4-FFF2-40B4-BE49-F238E27FC236}">
                  <a16:creationId xmlns:a16="http://schemas.microsoft.com/office/drawing/2014/main" id="{908DBD9E-C15A-FED7-0FE9-E9254A2D3F6F}"/>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17" name="Google Shape;163;p22">
              <a:extLst>
                <a:ext uri="{FF2B5EF4-FFF2-40B4-BE49-F238E27FC236}">
                  <a16:creationId xmlns:a16="http://schemas.microsoft.com/office/drawing/2014/main" id="{EE9C7CC3-3FF2-A30D-4304-5A70769A6D07}"/>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18" name="テキスト ボックス 17">
            <a:extLst>
              <a:ext uri="{FF2B5EF4-FFF2-40B4-BE49-F238E27FC236}">
                <a16:creationId xmlns:a16="http://schemas.microsoft.com/office/drawing/2014/main" id="{B250133F-02E3-6A75-AEA9-D77EF71EB26D}"/>
              </a:ext>
            </a:extLst>
          </p:cNvPr>
          <p:cNvSpPr txBox="1"/>
          <p:nvPr/>
        </p:nvSpPr>
        <p:spPr>
          <a:xfrm>
            <a:off x="5242560" y="4380138"/>
            <a:ext cx="6697649" cy="2634946"/>
          </a:xfrm>
          <a:prstGeom prst="rect">
            <a:avLst/>
          </a:prstGeom>
          <a:noFill/>
        </p:spPr>
        <p:txBody>
          <a:bodyPr wrap="square" lIns="91440" tIns="45720" rIns="91440" bIns="45720" rtlCol="0" anchor="t">
            <a:spAutoFit/>
          </a:bodyPr>
          <a:lstStyle/>
          <a:p>
            <a:r>
              <a:rPr kumimoji="1" lang="ja-JP" altLang="en-US" sz="2400">
                <a:ea typeface="游ゴシック"/>
              </a:rPr>
              <a:t>仲介事業で軌道に乗ってきて資金に余裕が生まれたら拡大</a:t>
            </a:r>
            <a:endParaRPr lang="en-US" altLang="ja-JP" sz="2400">
              <a:ea typeface="游ゴシック"/>
            </a:endParaRPr>
          </a:p>
          <a:p>
            <a:r>
              <a:rPr kumimoji="1" lang="ja-JP" altLang="en-US" sz="2400">
                <a:ea typeface="游ゴシック"/>
              </a:rPr>
              <a:t>委託先を抱え込む</a:t>
            </a:r>
            <a:endParaRPr lang="en-US" altLang="ja-JP" sz="2400">
              <a:ea typeface="游ゴシック"/>
            </a:endParaRPr>
          </a:p>
          <a:p>
            <a:r>
              <a:rPr kumimoji="1" lang="ja-JP" altLang="en-US" sz="2400">
                <a:ea typeface="游ゴシック"/>
              </a:rPr>
              <a:t>広げた委託先の人脈を使った教室</a:t>
            </a:r>
            <a:endParaRPr lang="en-US" altLang="ja-JP" sz="2400">
              <a:ea typeface="游ゴシック"/>
            </a:endParaRPr>
          </a:p>
          <a:p>
            <a:r>
              <a:rPr lang="en-US" altLang="ja-JP" sz="2400">
                <a:ea typeface="游ゴシック"/>
              </a:rPr>
              <a:t>YouTube</a:t>
            </a:r>
            <a:r>
              <a:rPr kumimoji="1" lang="ja-JP" altLang="en-US" sz="2400">
                <a:ea typeface="游ゴシック"/>
              </a:rPr>
              <a:t>など広告事業</a:t>
            </a:r>
            <a:endParaRPr lang="ja-JP" altLang="en-US" sz="2400">
              <a:ea typeface="游ゴシック"/>
            </a:endParaRPr>
          </a:p>
          <a:p>
            <a:r>
              <a:rPr lang="ja-JP" altLang="en-US" sz="2400">
                <a:ea typeface="游ゴシック"/>
              </a:rPr>
              <a:t>なども視野にはある</a:t>
            </a:r>
            <a:endParaRPr lang="ja-JP" altLang="en-US" sz="2400">
              <a:ea typeface="游ゴシック" panose="020B0400000000000000" pitchFamily="34" charset="-128"/>
            </a:endParaRPr>
          </a:p>
          <a:p>
            <a:endParaRPr lang="en-US" altLang="ja-JP">
              <a:ea typeface="游ゴシック" panose="020B0400000000000000" pitchFamily="34" charset="-128"/>
            </a:endParaRPr>
          </a:p>
        </p:txBody>
      </p:sp>
      <p:grpSp>
        <p:nvGrpSpPr>
          <p:cNvPr id="2" name="Google Shape;227;p22">
            <a:extLst>
              <a:ext uri="{FF2B5EF4-FFF2-40B4-BE49-F238E27FC236}">
                <a16:creationId xmlns:a16="http://schemas.microsoft.com/office/drawing/2014/main" id="{71C32955-F3B4-D6F1-DA7C-145BA168900A}"/>
              </a:ext>
            </a:extLst>
          </p:cNvPr>
          <p:cNvGrpSpPr/>
          <p:nvPr/>
        </p:nvGrpSpPr>
        <p:grpSpPr>
          <a:xfrm>
            <a:off x="823649" y="4853445"/>
            <a:ext cx="924022" cy="1598054"/>
            <a:chOff x="2956672" y="1384595"/>
            <a:chExt cx="690300" cy="1270005"/>
          </a:xfrm>
        </p:grpSpPr>
        <p:sp>
          <p:nvSpPr>
            <p:cNvPr id="19" name="Google Shape;228;p22">
              <a:extLst>
                <a:ext uri="{FF2B5EF4-FFF2-40B4-BE49-F238E27FC236}">
                  <a16:creationId xmlns:a16="http://schemas.microsoft.com/office/drawing/2014/main" id="{1B4A2C1C-F6D3-B16D-9344-83B78D429BA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0" name="Google Shape;229;p22">
              <a:extLst>
                <a:ext uri="{FF2B5EF4-FFF2-40B4-BE49-F238E27FC236}">
                  <a16:creationId xmlns:a16="http://schemas.microsoft.com/office/drawing/2014/main" id="{8E63AABB-A92B-4C34-90AA-9F5DFD9C5FB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1" name="Google Shape;230;p22">
              <a:extLst>
                <a:ext uri="{FF2B5EF4-FFF2-40B4-BE49-F238E27FC236}">
                  <a16:creationId xmlns:a16="http://schemas.microsoft.com/office/drawing/2014/main" id="{3B242DA5-2B71-5882-6E77-6825CD91A601}"/>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2" name="Google Shape;231;p22">
              <a:extLst>
                <a:ext uri="{FF2B5EF4-FFF2-40B4-BE49-F238E27FC236}">
                  <a16:creationId xmlns:a16="http://schemas.microsoft.com/office/drawing/2014/main" id="{32D67A66-754B-59E3-5F7A-DD3F9F929040}"/>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3" name="Google Shape;232;p22">
              <a:extLst>
                <a:ext uri="{FF2B5EF4-FFF2-40B4-BE49-F238E27FC236}">
                  <a16:creationId xmlns:a16="http://schemas.microsoft.com/office/drawing/2014/main" id="{CB2E78F2-0909-2DF7-6636-485558E30FBF}"/>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4" name="Google Shape;233;p22">
              <a:extLst>
                <a:ext uri="{FF2B5EF4-FFF2-40B4-BE49-F238E27FC236}">
                  <a16:creationId xmlns:a16="http://schemas.microsoft.com/office/drawing/2014/main" id="{4CA5E3F6-01B4-2876-303F-D29819E7D6BF}"/>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5" name="Google Shape;234;p22">
              <a:extLst>
                <a:ext uri="{FF2B5EF4-FFF2-40B4-BE49-F238E27FC236}">
                  <a16:creationId xmlns:a16="http://schemas.microsoft.com/office/drawing/2014/main" id="{8FC1CC03-B33E-E52B-C4E8-4558D5D34DA3}"/>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6" name="Google Shape;235;p22">
              <a:extLst>
                <a:ext uri="{FF2B5EF4-FFF2-40B4-BE49-F238E27FC236}">
                  <a16:creationId xmlns:a16="http://schemas.microsoft.com/office/drawing/2014/main" id="{29F4F34E-F736-7AAA-B625-6B83C7726932}"/>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28" name="テキスト ボックス 27">
            <a:extLst>
              <a:ext uri="{FF2B5EF4-FFF2-40B4-BE49-F238E27FC236}">
                <a16:creationId xmlns:a16="http://schemas.microsoft.com/office/drawing/2014/main" id="{462C0290-1E28-1955-7211-73A9A62F06CF}"/>
              </a:ext>
            </a:extLst>
          </p:cNvPr>
          <p:cNvSpPr txBox="1"/>
          <p:nvPr/>
        </p:nvSpPr>
        <p:spPr>
          <a:xfrm>
            <a:off x="3638786" y="4522913"/>
            <a:ext cx="1292535" cy="369332"/>
          </a:xfrm>
          <a:prstGeom prst="rect">
            <a:avLst/>
          </a:prstGeom>
          <a:noFill/>
        </p:spPr>
        <p:txBody>
          <a:bodyPr wrap="square" rtlCol="0">
            <a:spAutoFit/>
          </a:bodyPr>
          <a:lstStyle/>
          <a:p>
            <a:r>
              <a:rPr kumimoji="1" lang="ja-JP" altLang="en-US">
                <a:highlight>
                  <a:srgbClr val="FFFF00"/>
                </a:highlight>
              </a:rPr>
              <a:t>会社</a:t>
            </a:r>
          </a:p>
        </p:txBody>
      </p:sp>
      <p:sp>
        <p:nvSpPr>
          <p:cNvPr id="29" name="テキスト ボックス 28">
            <a:extLst>
              <a:ext uri="{FF2B5EF4-FFF2-40B4-BE49-F238E27FC236}">
                <a16:creationId xmlns:a16="http://schemas.microsoft.com/office/drawing/2014/main" id="{2CBAB7CC-C7FF-1972-BDFA-8A9259F7C2CD}"/>
              </a:ext>
            </a:extLst>
          </p:cNvPr>
          <p:cNvSpPr txBox="1"/>
          <p:nvPr/>
        </p:nvSpPr>
        <p:spPr>
          <a:xfrm>
            <a:off x="788587" y="6487039"/>
            <a:ext cx="1278785" cy="369332"/>
          </a:xfrm>
          <a:prstGeom prst="rect">
            <a:avLst/>
          </a:prstGeom>
          <a:noFill/>
        </p:spPr>
        <p:txBody>
          <a:bodyPr wrap="square" rtlCol="0">
            <a:spAutoFit/>
          </a:bodyPr>
          <a:lstStyle/>
          <a:p>
            <a:r>
              <a:rPr kumimoji="1" lang="en-US" altLang="ja-JP"/>
              <a:t>YouTube</a:t>
            </a:r>
            <a:endParaRPr kumimoji="1" lang="ja-JP" altLang="en-US"/>
          </a:p>
        </p:txBody>
      </p:sp>
      <p:cxnSp>
        <p:nvCxnSpPr>
          <p:cNvPr id="30" name="Google Shape;209;p22">
            <a:extLst>
              <a:ext uri="{FF2B5EF4-FFF2-40B4-BE49-F238E27FC236}">
                <a16:creationId xmlns:a16="http://schemas.microsoft.com/office/drawing/2014/main" id="{A1005AE4-D290-8B9B-0AD8-B8A260E4F39A}"/>
              </a:ext>
            </a:extLst>
          </p:cNvPr>
          <p:cNvCxnSpPr>
            <a:cxnSpLocks/>
          </p:cNvCxnSpPr>
          <p:nvPr/>
        </p:nvCxnSpPr>
        <p:spPr>
          <a:xfrm flipV="1">
            <a:off x="1844225" y="4101240"/>
            <a:ext cx="1503992" cy="1453408"/>
          </a:xfrm>
          <a:prstGeom prst="straightConnector1">
            <a:avLst/>
          </a:prstGeom>
          <a:noFill/>
          <a:ln w="28575" cap="flat" cmpd="sng">
            <a:solidFill>
              <a:srgbClr val="000000"/>
            </a:solidFill>
            <a:prstDash val="solid"/>
            <a:miter lim="400000"/>
            <a:headEnd type="stealth" w="med" len="med"/>
            <a:tailEnd type="none" w="sm" len="sm"/>
          </a:ln>
        </p:spPr>
      </p:cxnSp>
      <p:sp>
        <p:nvSpPr>
          <p:cNvPr id="31" name="Google Shape;244;p22">
            <a:extLst>
              <a:ext uri="{FF2B5EF4-FFF2-40B4-BE49-F238E27FC236}">
                <a16:creationId xmlns:a16="http://schemas.microsoft.com/office/drawing/2014/main" id="{B6CAEB2A-2621-243D-8074-67868F07ADBC}"/>
              </a:ext>
            </a:extLst>
          </p:cNvPr>
          <p:cNvSpPr/>
          <p:nvPr/>
        </p:nvSpPr>
        <p:spPr>
          <a:xfrm>
            <a:off x="2067372" y="4596333"/>
            <a:ext cx="1348267" cy="70128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en-US" altLang="ja-JP" sz="1120">
                <a:solidFill>
                  <a:srgbClr val="000000"/>
                </a:solidFill>
                <a:latin typeface="Arial"/>
                <a:ea typeface="Arial"/>
                <a:cs typeface="Arial"/>
                <a:sym typeface="Arial"/>
              </a:rPr>
              <a:t>YouTube</a:t>
            </a:r>
            <a:r>
              <a:rPr lang="ja-JP" altLang="en-US" sz="1120">
                <a:solidFill>
                  <a:srgbClr val="000000"/>
                </a:solidFill>
                <a:latin typeface="Arial"/>
                <a:ea typeface="Arial"/>
                <a:cs typeface="Arial"/>
                <a:sym typeface="Arial"/>
              </a:rPr>
              <a:t>に家ができるまでの動画を配信、チャンネル運営費</a:t>
            </a:r>
            <a:endParaRPr sz="1120">
              <a:solidFill>
                <a:srgbClr val="000000"/>
              </a:solidFill>
              <a:latin typeface="Arial"/>
              <a:ea typeface="Arial"/>
              <a:cs typeface="Arial"/>
              <a:sym typeface="Arial"/>
            </a:endParaRPr>
          </a:p>
        </p:txBody>
      </p:sp>
      <p:cxnSp>
        <p:nvCxnSpPr>
          <p:cNvPr id="32" name="Google Shape;209;p22">
            <a:extLst>
              <a:ext uri="{FF2B5EF4-FFF2-40B4-BE49-F238E27FC236}">
                <a16:creationId xmlns:a16="http://schemas.microsoft.com/office/drawing/2014/main" id="{722C878F-BC72-C9E5-F8D7-6892BFB2EE9F}"/>
              </a:ext>
            </a:extLst>
          </p:cNvPr>
          <p:cNvCxnSpPr>
            <a:cxnSpLocks/>
          </p:cNvCxnSpPr>
          <p:nvPr/>
        </p:nvCxnSpPr>
        <p:spPr>
          <a:xfrm flipH="1">
            <a:off x="2491496" y="4912181"/>
            <a:ext cx="1459351" cy="1541967"/>
          </a:xfrm>
          <a:prstGeom prst="straightConnector1">
            <a:avLst/>
          </a:prstGeom>
          <a:noFill/>
          <a:ln w="28575" cap="flat" cmpd="sng">
            <a:solidFill>
              <a:srgbClr val="000000"/>
            </a:solidFill>
            <a:prstDash val="solid"/>
            <a:miter lim="400000"/>
            <a:headEnd type="stealth" w="med" len="med"/>
            <a:tailEnd type="none" w="sm" len="sm"/>
          </a:ln>
        </p:spPr>
      </p:cxnSp>
      <p:sp>
        <p:nvSpPr>
          <p:cNvPr id="36" name="Google Shape;225;p22">
            <a:extLst>
              <a:ext uri="{FF2B5EF4-FFF2-40B4-BE49-F238E27FC236}">
                <a16:creationId xmlns:a16="http://schemas.microsoft.com/office/drawing/2014/main" id="{37AC507E-C79A-BF1B-065B-C68C162585F6}"/>
              </a:ext>
            </a:extLst>
          </p:cNvPr>
          <p:cNvSpPr/>
          <p:nvPr/>
        </p:nvSpPr>
        <p:spPr>
          <a:xfrm>
            <a:off x="2741505" y="5876836"/>
            <a:ext cx="319274" cy="278332"/>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37" name="Google Shape;243;p22">
            <a:extLst>
              <a:ext uri="{FF2B5EF4-FFF2-40B4-BE49-F238E27FC236}">
                <a16:creationId xmlns:a16="http://schemas.microsoft.com/office/drawing/2014/main" id="{0C1386F6-9B39-3A76-21CB-93704AF47AA8}"/>
              </a:ext>
            </a:extLst>
          </p:cNvPr>
          <p:cNvSpPr/>
          <p:nvPr/>
        </p:nvSpPr>
        <p:spPr>
          <a:xfrm>
            <a:off x="2984529" y="5445712"/>
            <a:ext cx="1103196" cy="346996"/>
          </a:xfrm>
          <a:prstGeom prst="rect">
            <a:avLst/>
          </a:prstGeom>
          <a:solidFill>
            <a:schemeClr val="accent4"/>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話題性を獲得</a:t>
            </a:r>
            <a:endParaRPr sz="1120">
              <a:solidFill>
                <a:srgbClr val="000000"/>
              </a:solidFill>
              <a:latin typeface="Arial"/>
              <a:ea typeface="Arial"/>
              <a:cs typeface="Arial"/>
              <a:sym typeface="Arial"/>
            </a:endParaRPr>
          </a:p>
        </p:txBody>
      </p:sp>
      <p:sp>
        <p:nvSpPr>
          <p:cNvPr id="38" name="テキスト ボックス 37">
            <a:extLst>
              <a:ext uri="{FF2B5EF4-FFF2-40B4-BE49-F238E27FC236}">
                <a16:creationId xmlns:a16="http://schemas.microsoft.com/office/drawing/2014/main" id="{B1FD895D-8BB9-0B33-3272-ED3E108A3CC9}"/>
              </a:ext>
            </a:extLst>
          </p:cNvPr>
          <p:cNvSpPr txBox="1"/>
          <p:nvPr/>
        </p:nvSpPr>
        <p:spPr>
          <a:xfrm>
            <a:off x="3137523" y="-3550"/>
            <a:ext cx="2041931" cy="369332"/>
          </a:xfrm>
          <a:prstGeom prst="rect">
            <a:avLst/>
          </a:prstGeom>
          <a:noFill/>
        </p:spPr>
        <p:txBody>
          <a:bodyPr wrap="square" rtlCol="0">
            <a:spAutoFit/>
          </a:bodyPr>
          <a:lstStyle/>
          <a:p>
            <a:r>
              <a:rPr kumimoji="1" lang="ja-JP" altLang="en-US">
                <a:solidFill>
                  <a:srgbClr val="FF0000"/>
                </a:solidFill>
                <a:highlight>
                  <a:srgbClr val="FFFF00"/>
                </a:highlight>
              </a:rPr>
              <a:t>サービス受ける人</a:t>
            </a:r>
          </a:p>
        </p:txBody>
      </p:sp>
      <p:sp>
        <p:nvSpPr>
          <p:cNvPr id="39" name="Google Shape;151;p22">
            <a:extLst>
              <a:ext uri="{FF2B5EF4-FFF2-40B4-BE49-F238E27FC236}">
                <a16:creationId xmlns:a16="http://schemas.microsoft.com/office/drawing/2014/main" id="{1268652D-8ADE-8DDA-4949-16F13C1FB02B}"/>
              </a:ext>
            </a:extLst>
          </p:cNvPr>
          <p:cNvSpPr/>
          <p:nvPr/>
        </p:nvSpPr>
        <p:spPr>
          <a:xfrm>
            <a:off x="7896005" y="3279271"/>
            <a:ext cx="552240" cy="1011600"/>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sp>
        <p:nvSpPr>
          <p:cNvPr id="40" name="テキスト ボックス 39">
            <a:extLst>
              <a:ext uri="{FF2B5EF4-FFF2-40B4-BE49-F238E27FC236}">
                <a16:creationId xmlns:a16="http://schemas.microsoft.com/office/drawing/2014/main" id="{C8E816A8-0ABB-9D7B-C1FD-72963F3172FD}"/>
              </a:ext>
            </a:extLst>
          </p:cNvPr>
          <p:cNvSpPr txBox="1"/>
          <p:nvPr/>
        </p:nvSpPr>
        <p:spPr>
          <a:xfrm>
            <a:off x="7858193" y="3492867"/>
            <a:ext cx="627864" cy="706363"/>
          </a:xfrm>
          <a:prstGeom prst="rect">
            <a:avLst/>
          </a:prstGeom>
          <a:noFill/>
        </p:spPr>
        <p:txBody>
          <a:bodyPr vert="eaVert" wrap="square" rtlCol="0">
            <a:spAutoFit/>
          </a:bodyPr>
          <a:lstStyle/>
          <a:p>
            <a:r>
              <a:rPr lang="ja-JP" altLang="en-US" sz="1440"/>
              <a:t>空き家所有者</a:t>
            </a:r>
          </a:p>
        </p:txBody>
      </p:sp>
      <p:cxnSp>
        <p:nvCxnSpPr>
          <p:cNvPr id="41" name="Google Shape;156;p22">
            <a:extLst>
              <a:ext uri="{FF2B5EF4-FFF2-40B4-BE49-F238E27FC236}">
                <a16:creationId xmlns:a16="http://schemas.microsoft.com/office/drawing/2014/main" id="{697C4262-480F-3B3F-CAF8-D2D80336F2E1}"/>
              </a:ext>
            </a:extLst>
          </p:cNvPr>
          <p:cNvCxnSpPr>
            <a:cxnSpLocks/>
          </p:cNvCxnSpPr>
          <p:nvPr/>
        </p:nvCxnSpPr>
        <p:spPr>
          <a:xfrm flipH="1" flipV="1">
            <a:off x="4606910" y="3484877"/>
            <a:ext cx="2978181" cy="7990"/>
          </a:xfrm>
          <a:prstGeom prst="straightConnector1">
            <a:avLst/>
          </a:prstGeom>
          <a:noFill/>
          <a:ln w="28575" cap="flat" cmpd="sng">
            <a:solidFill>
              <a:srgbClr val="000000"/>
            </a:solidFill>
            <a:prstDash val="solid"/>
            <a:miter lim="400000"/>
            <a:headEnd type="stealth" w="med" len="med"/>
            <a:tailEnd type="none" w="sm" len="sm"/>
          </a:ln>
        </p:spPr>
      </p:cxnSp>
      <p:cxnSp>
        <p:nvCxnSpPr>
          <p:cNvPr id="42" name="Google Shape;158;p22">
            <a:extLst>
              <a:ext uri="{FF2B5EF4-FFF2-40B4-BE49-F238E27FC236}">
                <a16:creationId xmlns:a16="http://schemas.microsoft.com/office/drawing/2014/main" id="{A5A48E06-02FF-1EA6-AE81-08920D1C2317}"/>
              </a:ext>
            </a:extLst>
          </p:cNvPr>
          <p:cNvCxnSpPr>
            <a:cxnSpLocks/>
          </p:cNvCxnSpPr>
          <p:nvPr/>
        </p:nvCxnSpPr>
        <p:spPr>
          <a:xfrm>
            <a:off x="4692496" y="4199230"/>
            <a:ext cx="2978181" cy="726"/>
          </a:xfrm>
          <a:prstGeom prst="straightConnector1">
            <a:avLst/>
          </a:prstGeom>
          <a:noFill/>
          <a:ln w="28575" cap="flat" cmpd="sng">
            <a:solidFill>
              <a:srgbClr val="000000"/>
            </a:solidFill>
            <a:prstDash val="solid"/>
            <a:miter lim="400000"/>
            <a:headEnd type="stealth" w="med" len="med"/>
            <a:tailEnd type="none" w="sm" len="sm"/>
          </a:ln>
        </p:spPr>
      </p:cxnSp>
      <p:sp>
        <p:nvSpPr>
          <p:cNvPr id="43" name="Google Shape;222;p22">
            <a:extLst>
              <a:ext uri="{FF2B5EF4-FFF2-40B4-BE49-F238E27FC236}">
                <a16:creationId xmlns:a16="http://schemas.microsoft.com/office/drawing/2014/main" id="{19ACE06C-9AA5-777E-8009-1073320A66E5}"/>
              </a:ext>
            </a:extLst>
          </p:cNvPr>
          <p:cNvSpPr/>
          <p:nvPr/>
        </p:nvSpPr>
        <p:spPr>
          <a:xfrm>
            <a:off x="6096000" y="3982005"/>
            <a:ext cx="690300" cy="393242"/>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仲介料</a:t>
            </a:r>
            <a:endParaRPr sz="1120">
              <a:solidFill>
                <a:srgbClr val="000000"/>
              </a:solidFill>
              <a:latin typeface="Arial"/>
              <a:ea typeface="Arial"/>
              <a:cs typeface="Arial"/>
              <a:sym typeface="Arial"/>
            </a:endParaRPr>
          </a:p>
        </p:txBody>
      </p:sp>
      <p:sp>
        <p:nvSpPr>
          <p:cNvPr id="44" name="Google Shape;191;p22">
            <a:extLst>
              <a:ext uri="{FF2B5EF4-FFF2-40B4-BE49-F238E27FC236}">
                <a16:creationId xmlns:a16="http://schemas.microsoft.com/office/drawing/2014/main" id="{3CC747CA-3022-3139-7055-02284992D54D}"/>
              </a:ext>
            </a:extLst>
          </p:cNvPr>
          <p:cNvSpPr/>
          <p:nvPr/>
        </p:nvSpPr>
        <p:spPr>
          <a:xfrm>
            <a:off x="6659008" y="407127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45" name="Google Shape;222;p22">
            <a:extLst>
              <a:ext uri="{FF2B5EF4-FFF2-40B4-BE49-F238E27FC236}">
                <a16:creationId xmlns:a16="http://schemas.microsoft.com/office/drawing/2014/main" id="{C08E7D40-BF8D-97D2-1B1E-C0A27EADB4C9}"/>
              </a:ext>
            </a:extLst>
          </p:cNvPr>
          <p:cNvSpPr/>
          <p:nvPr/>
        </p:nvSpPr>
        <p:spPr>
          <a:xfrm>
            <a:off x="5586053" y="3228338"/>
            <a:ext cx="1605794" cy="49564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46" name="Google Shape;156;p22">
            <a:extLst>
              <a:ext uri="{FF2B5EF4-FFF2-40B4-BE49-F238E27FC236}">
                <a16:creationId xmlns:a16="http://schemas.microsoft.com/office/drawing/2014/main" id="{A1152BED-BEE9-FBA7-2065-407FAAADC13D}"/>
              </a:ext>
            </a:extLst>
          </p:cNvPr>
          <p:cNvCxnSpPr>
            <a:cxnSpLocks/>
          </p:cNvCxnSpPr>
          <p:nvPr/>
        </p:nvCxnSpPr>
        <p:spPr>
          <a:xfrm flipH="1" flipV="1">
            <a:off x="4397300" y="1141921"/>
            <a:ext cx="3460893" cy="2103255"/>
          </a:xfrm>
          <a:prstGeom prst="straightConnector1">
            <a:avLst/>
          </a:prstGeom>
          <a:noFill/>
          <a:ln w="28575" cap="flat" cmpd="sng">
            <a:solidFill>
              <a:srgbClr val="000000"/>
            </a:solidFill>
            <a:prstDash val="solid"/>
            <a:miter lim="400000"/>
            <a:headEnd type="stealth" w="med" len="med"/>
            <a:tailEnd type="none" w="sm" len="sm"/>
          </a:ln>
        </p:spPr>
      </p:cxnSp>
      <p:cxnSp>
        <p:nvCxnSpPr>
          <p:cNvPr id="47" name="Google Shape;156;p22">
            <a:extLst>
              <a:ext uri="{FF2B5EF4-FFF2-40B4-BE49-F238E27FC236}">
                <a16:creationId xmlns:a16="http://schemas.microsoft.com/office/drawing/2014/main" id="{14354B95-E3B3-D51B-0787-6425D4E409D7}"/>
              </a:ext>
            </a:extLst>
          </p:cNvPr>
          <p:cNvCxnSpPr>
            <a:cxnSpLocks/>
          </p:cNvCxnSpPr>
          <p:nvPr/>
        </p:nvCxnSpPr>
        <p:spPr>
          <a:xfrm>
            <a:off x="3605697" y="1635823"/>
            <a:ext cx="0" cy="1323049"/>
          </a:xfrm>
          <a:prstGeom prst="straightConnector1">
            <a:avLst/>
          </a:prstGeom>
          <a:noFill/>
          <a:ln w="28575" cap="flat" cmpd="sng">
            <a:solidFill>
              <a:srgbClr val="000000"/>
            </a:solidFill>
            <a:prstDash val="solid"/>
            <a:miter lim="400000"/>
            <a:headEnd type="stealth" w="med" len="med"/>
            <a:tailEnd type="none" w="sm" len="sm"/>
          </a:ln>
        </p:spPr>
      </p:cxnSp>
      <p:sp>
        <p:nvSpPr>
          <p:cNvPr id="53" name="Google Shape;222;p22">
            <a:extLst>
              <a:ext uri="{FF2B5EF4-FFF2-40B4-BE49-F238E27FC236}">
                <a16:creationId xmlns:a16="http://schemas.microsoft.com/office/drawing/2014/main" id="{6AE37DB0-22EA-A83D-363D-0948DAD4955F}"/>
              </a:ext>
            </a:extLst>
          </p:cNvPr>
          <p:cNvSpPr/>
          <p:nvPr/>
        </p:nvSpPr>
        <p:spPr>
          <a:xfrm>
            <a:off x="2829273" y="2270576"/>
            <a:ext cx="936046" cy="454451"/>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54" name="Google Shape;156;p22">
            <a:extLst>
              <a:ext uri="{FF2B5EF4-FFF2-40B4-BE49-F238E27FC236}">
                <a16:creationId xmlns:a16="http://schemas.microsoft.com/office/drawing/2014/main" id="{C9399038-4527-7E72-7666-AA93C466DBDA}"/>
              </a:ext>
            </a:extLst>
          </p:cNvPr>
          <p:cNvCxnSpPr>
            <a:cxnSpLocks/>
          </p:cNvCxnSpPr>
          <p:nvPr/>
        </p:nvCxnSpPr>
        <p:spPr>
          <a:xfrm>
            <a:off x="4629343" y="818225"/>
            <a:ext cx="3818902" cy="2380348"/>
          </a:xfrm>
          <a:prstGeom prst="straightConnector1">
            <a:avLst/>
          </a:prstGeom>
          <a:noFill/>
          <a:ln w="28575" cap="flat" cmpd="sng">
            <a:solidFill>
              <a:srgbClr val="000000"/>
            </a:solidFill>
            <a:prstDash val="solid"/>
            <a:miter lim="400000"/>
            <a:headEnd type="stealth" w="med" len="med"/>
            <a:tailEnd type="none" w="sm" len="sm"/>
          </a:ln>
        </p:spPr>
      </p:cxnSp>
      <p:sp>
        <p:nvSpPr>
          <p:cNvPr id="58" name="Google Shape;222;p22">
            <a:extLst>
              <a:ext uri="{FF2B5EF4-FFF2-40B4-BE49-F238E27FC236}">
                <a16:creationId xmlns:a16="http://schemas.microsoft.com/office/drawing/2014/main" id="{0181FE68-37D2-0D45-EF50-C0ABACDC9275}"/>
              </a:ext>
            </a:extLst>
          </p:cNvPr>
          <p:cNvSpPr/>
          <p:nvPr/>
        </p:nvSpPr>
        <p:spPr>
          <a:xfrm>
            <a:off x="4158488" y="2297347"/>
            <a:ext cx="1605794" cy="559934"/>
          </a:xfrm>
          <a:prstGeom prst="rect">
            <a:avLst/>
          </a:prstGeom>
          <a:solidFill>
            <a:schemeClr val="accent6"/>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契約時にリフォーム会社の紹介手数料や、諸経費もらう</a:t>
            </a:r>
            <a:endParaRPr sz="1120" dirty="0">
              <a:solidFill>
                <a:srgbClr val="000000"/>
              </a:solidFill>
              <a:latin typeface="Arial"/>
              <a:ea typeface="Arial"/>
              <a:cs typeface="Arial"/>
              <a:sym typeface="Arial"/>
            </a:endParaRPr>
          </a:p>
        </p:txBody>
      </p:sp>
      <p:sp>
        <p:nvSpPr>
          <p:cNvPr id="59" name="Google Shape;222;p22">
            <a:extLst>
              <a:ext uri="{FF2B5EF4-FFF2-40B4-BE49-F238E27FC236}">
                <a16:creationId xmlns:a16="http://schemas.microsoft.com/office/drawing/2014/main" id="{7F1F2569-B2FA-A49C-3842-14B292761A71}"/>
              </a:ext>
            </a:extLst>
          </p:cNvPr>
          <p:cNvSpPr/>
          <p:nvPr/>
        </p:nvSpPr>
        <p:spPr>
          <a:xfrm>
            <a:off x="5913203" y="1842308"/>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直接受け渡しする（自社は所有しない）</a:t>
            </a:r>
            <a:endParaRPr sz="1120">
              <a:solidFill>
                <a:srgbClr val="000000"/>
              </a:solidFill>
              <a:latin typeface="Arial"/>
              <a:ea typeface="Arial"/>
              <a:cs typeface="Arial"/>
              <a:sym typeface="Arial"/>
            </a:endParaRPr>
          </a:p>
        </p:txBody>
      </p:sp>
      <p:cxnSp>
        <p:nvCxnSpPr>
          <p:cNvPr id="60" name="Google Shape;156;p22">
            <a:extLst>
              <a:ext uri="{FF2B5EF4-FFF2-40B4-BE49-F238E27FC236}">
                <a16:creationId xmlns:a16="http://schemas.microsoft.com/office/drawing/2014/main" id="{5A416C81-7809-E7C9-7EE1-04AEA21CB3AF}"/>
              </a:ext>
            </a:extLst>
          </p:cNvPr>
          <p:cNvCxnSpPr>
            <a:cxnSpLocks/>
          </p:cNvCxnSpPr>
          <p:nvPr/>
        </p:nvCxnSpPr>
        <p:spPr>
          <a:xfrm flipV="1">
            <a:off x="4142439" y="1638853"/>
            <a:ext cx="0" cy="1367332"/>
          </a:xfrm>
          <a:prstGeom prst="straightConnector1">
            <a:avLst/>
          </a:prstGeom>
          <a:noFill/>
          <a:ln w="28575" cap="flat" cmpd="sng">
            <a:solidFill>
              <a:srgbClr val="000000"/>
            </a:solidFill>
            <a:prstDash val="solid"/>
            <a:miter lim="400000"/>
            <a:headEnd type="stealth" w="med" len="med"/>
            <a:tailEnd type="none" w="sm" len="sm"/>
          </a:ln>
        </p:spPr>
      </p:cxnSp>
      <p:sp>
        <p:nvSpPr>
          <p:cNvPr id="63" name="Google Shape;191;p22">
            <a:extLst>
              <a:ext uri="{FF2B5EF4-FFF2-40B4-BE49-F238E27FC236}">
                <a16:creationId xmlns:a16="http://schemas.microsoft.com/office/drawing/2014/main" id="{E98AE3FF-5DA7-747B-F184-DC3385B7F5AC}"/>
              </a:ext>
            </a:extLst>
          </p:cNvPr>
          <p:cNvSpPr/>
          <p:nvPr/>
        </p:nvSpPr>
        <p:spPr>
          <a:xfrm>
            <a:off x="3972132" y="2414724"/>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4" name="テキスト ボックス 63">
            <a:extLst>
              <a:ext uri="{FF2B5EF4-FFF2-40B4-BE49-F238E27FC236}">
                <a16:creationId xmlns:a16="http://schemas.microsoft.com/office/drawing/2014/main" id="{4C25B2CF-3745-8932-1560-68C0AD385900}"/>
              </a:ext>
            </a:extLst>
          </p:cNvPr>
          <p:cNvSpPr txBox="1"/>
          <p:nvPr/>
        </p:nvSpPr>
        <p:spPr>
          <a:xfrm>
            <a:off x="-114962" y="3911180"/>
            <a:ext cx="2028478" cy="646331"/>
          </a:xfrm>
          <a:prstGeom prst="rect">
            <a:avLst/>
          </a:prstGeom>
          <a:noFill/>
        </p:spPr>
        <p:txBody>
          <a:bodyPr wrap="square" rtlCol="0">
            <a:spAutoFit/>
          </a:bodyPr>
          <a:lstStyle/>
          <a:p>
            <a:r>
              <a:rPr kumimoji="1" lang="ja-JP" altLang="en-US">
                <a:solidFill>
                  <a:schemeClr val="accent6"/>
                </a:solidFill>
              </a:rPr>
              <a:t>リフォーム、建築会社</a:t>
            </a:r>
          </a:p>
        </p:txBody>
      </p:sp>
      <p:cxnSp>
        <p:nvCxnSpPr>
          <p:cNvPr id="65" name="Google Shape;156;p22">
            <a:extLst>
              <a:ext uri="{FF2B5EF4-FFF2-40B4-BE49-F238E27FC236}">
                <a16:creationId xmlns:a16="http://schemas.microsoft.com/office/drawing/2014/main" id="{3381450D-BA0A-F198-5F37-6DA4EAC74479}"/>
              </a:ext>
            </a:extLst>
          </p:cNvPr>
          <p:cNvCxnSpPr>
            <a:cxnSpLocks/>
          </p:cNvCxnSpPr>
          <p:nvPr/>
        </p:nvCxnSpPr>
        <p:spPr>
          <a:xfrm>
            <a:off x="899277" y="3312467"/>
            <a:ext cx="2623706" cy="21518"/>
          </a:xfrm>
          <a:prstGeom prst="straightConnector1">
            <a:avLst/>
          </a:prstGeom>
          <a:noFill/>
          <a:ln w="28575" cap="flat" cmpd="sng">
            <a:solidFill>
              <a:srgbClr val="000000"/>
            </a:solidFill>
            <a:prstDash val="solid"/>
            <a:miter lim="400000"/>
            <a:headEnd type="stealth" w="med" len="med"/>
            <a:tailEnd type="none" w="sm" len="sm"/>
          </a:ln>
        </p:spPr>
      </p:cxnSp>
      <p:sp>
        <p:nvSpPr>
          <p:cNvPr id="70" name="Google Shape;222;p22">
            <a:extLst>
              <a:ext uri="{FF2B5EF4-FFF2-40B4-BE49-F238E27FC236}">
                <a16:creationId xmlns:a16="http://schemas.microsoft.com/office/drawing/2014/main" id="{F8D4DC22-1894-E59E-E211-E0F36E5439CF}"/>
              </a:ext>
            </a:extLst>
          </p:cNvPr>
          <p:cNvSpPr/>
          <p:nvPr/>
        </p:nvSpPr>
        <p:spPr>
          <a:xfrm>
            <a:off x="1534865" y="2715492"/>
            <a:ext cx="1246103" cy="1195688"/>
          </a:xfrm>
          <a:prstGeom prst="rect">
            <a:avLst/>
          </a:prstGeom>
          <a:solidFill>
            <a:schemeClr val="accent5">
              <a:lumMod val="20000"/>
              <a:lumOff val="8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業務委託</a:t>
            </a:r>
            <a:endParaRPr lang="en-US" altLang="ja-JP" sz="1120">
              <a:solidFill>
                <a:srgbClr val="000000"/>
              </a:solidFill>
              <a:latin typeface="Arial"/>
              <a:ea typeface="Arial"/>
              <a:cs typeface="Arial"/>
              <a:sym typeface="Arial"/>
            </a:endParaRPr>
          </a:p>
          <a:p>
            <a:pPr>
              <a:buClr>
                <a:srgbClr val="000000"/>
              </a:buClr>
              <a:buSzPts val="1400"/>
            </a:pPr>
            <a:r>
              <a:rPr lang="ja-JP" altLang="en-US" sz="1100">
                <a:solidFill>
                  <a:srgbClr val="000000"/>
                </a:solidFill>
                <a:latin typeface="Arial"/>
                <a:ea typeface="Arial"/>
                <a:cs typeface="Arial"/>
                <a:sym typeface="Arial"/>
              </a:rPr>
              <a:t>→サービスを受ける人からリフォーム依頼料をとる</a:t>
            </a:r>
            <a:endParaRPr lang="ja-JP" altLang="en-US" sz="1100">
              <a:solidFill>
                <a:srgbClr val="000000"/>
              </a:solidFill>
              <a:latin typeface="Arial"/>
              <a:ea typeface="Arial"/>
              <a:cs typeface="Arial"/>
            </a:endParaRPr>
          </a:p>
        </p:txBody>
      </p:sp>
      <p:sp>
        <p:nvSpPr>
          <p:cNvPr id="73" name="Google Shape;191;p22">
            <a:extLst>
              <a:ext uri="{FF2B5EF4-FFF2-40B4-BE49-F238E27FC236}">
                <a16:creationId xmlns:a16="http://schemas.microsoft.com/office/drawing/2014/main" id="{5438FF95-BE50-7A42-818E-045E4A889AC3}"/>
              </a:ext>
            </a:extLst>
          </p:cNvPr>
          <p:cNvSpPr/>
          <p:nvPr/>
        </p:nvSpPr>
        <p:spPr>
          <a:xfrm>
            <a:off x="2674168" y="317988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75" name="Google Shape;156;p22">
            <a:extLst>
              <a:ext uri="{FF2B5EF4-FFF2-40B4-BE49-F238E27FC236}">
                <a16:creationId xmlns:a16="http://schemas.microsoft.com/office/drawing/2014/main" id="{08065B1B-4D17-CDC9-87F7-58FBE30D869B}"/>
              </a:ext>
            </a:extLst>
          </p:cNvPr>
          <p:cNvCxnSpPr>
            <a:cxnSpLocks/>
          </p:cNvCxnSpPr>
          <p:nvPr/>
        </p:nvCxnSpPr>
        <p:spPr>
          <a:xfrm flipH="1">
            <a:off x="579747" y="926159"/>
            <a:ext cx="2835892" cy="1493399"/>
          </a:xfrm>
          <a:prstGeom prst="straightConnector1">
            <a:avLst/>
          </a:prstGeom>
          <a:noFill/>
          <a:ln w="28575" cap="flat" cmpd="sng">
            <a:solidFill>
              <a:srgbClr val="000000"/>
            </a:solidFill>
            <a:prstDash val="solid"/>
            <a:miter lim="400000"/>
            <a:headEnd type="stealth" w="med" len="med"/>
            <a:tailEnd type="none" w="sm" len="sm"/>
          </a:ln>
        </p:spPr>
      </p:cxnSp>
      <p:sp>
        <p:nvSpPr>
          <p:cNvPr id="78" name="Google Shape;222;p22">
            <a:extLst>
              <a:ext uri="{FF2B5EF4-FFF2-40B4-BE49-F238E27FC236}">
                <a16:creationId xmlns:a16="http://schemas.microsoft.com/office/drawing/2014/main" id="{3B4D0F6D-39CE-A9C6-E998-0DC873E44637}"/>
              </a:ext>
            </a:extLst>
          </p:cNvPr>
          <p:cNvSpPr/>
          <p:nvPr/>
        </p:nvSpPr>
        <p:spPr>
          <a:xfrm>
            <a:off x="674427" y="1457690"/>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リフォーム技術等を教える</a:t>
            </a:r>
            <a:endParaRPr sz="1120">
              <a:solidFill>
                <a:srgbClr val="000000"/>
              </a:solidFill>
              <a:latin typeface="Arial"/>
              <a:ea typeface="Arial"/>
              <a:cs typeface="Arial"/>
              <a:sym typeface="Arial"/>
            </a:endParaRPr>
          </a:p>
        </p:txBody>
      </p:sp>
    </p:spTree>
    <p:extLst>
      <p:ext uri="{BB962C8B-B14F-4D97-AF65-F5344CB8AC3E}">
        <p14:creationId xmlns:p14="http://schemas.microsoft.com/office/powerpoint/2010/main" val="2037071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06DF39-4538-8579-0CC5-B4B74E17AFB8}"/>
              </a:ext>
            </a:extLst>
          </p:cNvPr>
          <p:cNvSpPr>
            <a:spLocks noGrp="1"/>
          </p:cNvSpPr>
          <p:nvPr>
            <p:ph type="title"/>
          </p:nvPr>
        </p:nvSpPr>
        <p:spPr/>
        <p:txBody>
          <a:bodyPr/>
          <a:lstStyle/>
          <a:p>
            <a:pPr algn="ctr"/>
            <a:r>
              <a:rPr kumimoji="1" lang="ja-JP" altLang="en-US"/>
              <a:t>空き家デメリット</a:t>
            </a:r>
            <a:r>
              <a:rPr kumimoji="1" lang="en-US" altLang="ja-JP" dirty="0">
                <a:highlight>
                  <a:srgbClr val="FFFF00"/>
                </a:highlight>
              </a:rPr>
              <a:t>×</a:t>
            </a:r>
            <a:endParaRPr kumimoji="1" lang="ja-JP" altLang="en-US" dirty="0">
              <a:highlight>
                <a:srgbClr val="FFFF00"/>
              </a:highlight>
            </a:endParaRPr>
          </a:p>
        </p:txBody>
      </p:sp>
      <p:sp>
        <p:nvSpPr>
          <p:cNvPr id="3" name="コンテンツ プレースホルダー 2">
            <a:extLst>
              <a:ext uri="{FF2B5EF4-FFF2-40B4-BE49-F238E27FC236}">
                <a16:creationId xmlns:a16="http://schemas.microsoft.com/office/drawing/2014/main" id="{AAF6904A-4D50-E028-FE0B-FE936B50D9AF}"/>
              </a:ext>
            </a:extLst>
          </p:cNvPr>
          <p:cNvSpPr>
            <a:spLocks noGrp="1"/>
          </p:cNvSpPr>
          <p:nvPr>
            <p:ph idx="1"/>
          </p:nvPr>
        </p:nvSpPr>
        <p:spPr/>
        <p:txBody>
          <a:bodyPr/>
          <a:lstStyle/>
          <a:p>
            <a:r>
              <a:rPr kumimoji="1" lang="ja-JP" altLang="en-US"/>
              <a:t>建物の崩壊</a:t>
            </a:r>
            <a:endParaRPr kumimoji="1" lang="en-US" altLang="ja-JP"/>
          </a:p>
          <a:p>
            <a:r>
              <a:rPr lang="ja-JP" altLang="en-US"/>
              <a:t>放火</a:t>
            </a:r>
            <a:endParaRPr lang="en-US" altLang="ja-JP"/>
          </a:p>
          <a:p>
            <a:r>
              <a:rPr kumimoji="1" lang="ja-JP" altLang="en-US"/>
              <a:t>空き巣</a:t>
            </a:r>
            <a:endParaRPr kumimoji="1" lang="en-US" altLang="ja-JP"/>
          </a:p>
          <a:p>
            <a:r>
              <a:rPr lang="ja-JP" altLang="en-US"/>
              <a:t>不法投棄</a:t>
            </a:r>
            <a:endParaRPr lang="en-US" altLang="ja-JP"/>
          </a:p>
          <a:p>
            <a:r>
              <a:rPr kumimoji="1" lang="ja-JP" altLang="en-US"/>
              <a:t>景観の悪化</a:t>
            </a:r>
            <a:endParaRPr kumimoji="1" lang="en-US" altLang="ja-JP"/>
          </a:p>
          <a:p>
            <a:endParaRPr kumimoji="1" lang="ja-JP" altLang="en-US"/>
          </a:p>
        </p:txBody>
      </p:sp>
    </p:spTree>
    <p:extLst>
      <p:ext uri="{BB962C8B-B14F-4D97-AF65-F5344CB8AC3E}">
        <p14:creationId xmlns:p14="http://schemas.microsoft.com/office/powerpoint/2010/main" val="318868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10438-7235-EC9F-B5CD-FF12CC60EA92}"/>
              </a:ext>
            </a:extLst>
          </p:cNvPr>
          <p:cNvSpPr>
            <a:spLocks noGrp="1"/>
          </p:cNvSpPr>
          <p:nvPr>
            <p:ph type="title"/>
          </p:nvPr>
        </p:nvSpPr>
        <p:spPr/>
        <p:txBody>
          <a:bodyPr/>
          <a:lstStyle/>
          <a:p>
            <a:pPr algn="ctr"/>
            <a:r>
              <a:rPr kumimoji="1" lang="en-US" altLang="ja-JP"/>
              <a:t>FB</a:t>
            </a:r>
            <a:endParaRPr kumimoji="1" lang="ja-JP" altLang="en-US"/>
          </a:p>
        </p:txBody>
      </p:sp>
      <p:sp>
        <p:nvSpPr>
          <p:cNvPr id="3" name="コンテンツ プレースホルダー 2">
            <a:extLst>
              <a:ext uri="{FF2B5EF4-FFF2-40B4-BE49-F238E27FC236}">
                <a16:creationId xmlns:a16="http://schemas.microsoft.com/office/drawing/2014/main" id="{F55A12B1-0FF5-AFF8-911D-050BB6F49803}"/>
              </a:ext>
            </a:extLst>
          </p:cNvPr>
          <p:cNvSpPr>
            <a:spLocks noGrp="1"/>
          </p:cNvSpPr>
          <p:nvPr>
            <p:ph idx="1"/>
          </p:nvPr>
        </p:nvSpPr>
        <p:spPr/>
        <p:txBody>
          <a:bodyPr/>
          <a:lstStyle/>
          <a:p>
            <a:r>
              <a:rPr kumimoji="1" lang="en-US" altLang="ja-JP"/>
              <a:t>Web</a:t>
            </a:r>
            <a:r>
              <a:rPr kumimoji="1" lang="ja-JP" altLang="en-US"/>
              <a:t>開設費用等の見直し</a:t>
            </a:r>
            <a:endParaRPr kumimoji="1" lang="en-US" altLang="ja-JP"/>
          </a:p>
          <a:p>
            <a:r>
              <a:rPr lang="ja-JP" altLang="en-US"/>
              <a:t>職人をリクルートする方法</a:t>
            </a:r>
            <a:endParaRPr lang="en-US" altLang="ja-JP"/>
          </a:p>
          <a:p>
            <a:r>
              <a:rPr kumimoji="1" lang="ja-JP" altLang="en-US"/>
              <a:t>真似されちゃう</a:t>
            </a:r>
            <a:endParaRPr kumimoji="1" lang="en-US" altLang="ja-JP"/>
          </a:p>
          <a:p>
            <a:r>
              <a:rPr kumimoji="1" lang="ja-JP" altLang="en-US"/>
              <a:t>空き家を持っている人がケータイを使えるのかどうか。</a:t>
            </a:r>
            <a:endParaRPr kumimoji="1" lang="en-US" altLang="ja-JP"/>
          </a:p>
          <a:p>
            <a:endParaRPr kumimoji="1" lang="ja-JP" altLang="en-US"/>
          </a:p>
        </p:txBody>
      </p:sp>
    </p:spTree>
    <p:extLst>
      <p:ext uri="{BB962C8B-B14F-4D97-AF65-F5344CB8AC3E}">
        <p14:creationId xmlns:p14="http://schemas.microsoft.com/office/powerpoint/2010/main" val="40858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5E39B-11D2-CDA8-87AC-AB6A87B7709C}"/>
              </a:ext>
            </a:extLst>
          </p:cNvPr>
          <p:cNvSpPr>
            <a:spLocks noGrp="1"/>
          </p:cNvSpPr>
          <p:nvPr>
            <p:ph type="ctrTitle"/>
          </p:nvPr>
        </p:nvSpPr>
        <p:spPr>
          <a:xfrm>
            <a:off x="1597334" y="510472"/>
            <a:ext cx="9144000" cy="912693"/>
          </a:xfrm>
        </p:spPr>
        <p:txBody>
          <a:bodyPr>
            <a:normAutofit fontScale="90000"/>
          </a:bodyPr>
          <a:lstStyle/>
          <a:p>
            <a:r>
              <a:rPr kumimoji="1" lang="ja-JP" altLang="en-US"/>
              <a:t>大まかな内容</a:t>
            </a:r>
          </a:p>
        </p:txBody>
      </p:sp>
      <p:sp>
        <p:nvSpPr>
          <p:cNvPr id="4" name="字幕 3">
            <a:extLst>
              <a:ext uri="{FF2B5EF4-FFF2-40B4-BE49-F238E27FC236}">
                <a16:creationId xmlns:a16="http://schemas.microsoft.com/office/drawing/2014/main" id="{672D7A05-9EA8-09F8-F300-9AE3AEB10FBE}"/>
              </a:ext>
            </a:extLst>
          </p:cNvPr>
          <p:cNvSpPr txBox="1">
            <a:spLocks noGrp="1"/>
          </p:cNvSpPr>
          <p:nvPr>
            <p:ph type="subTitle" idx="1"/>
          </p:nvPr>
        </p:nvSpPr>
        <p:spPr>
          <a:xfrm>
            <a:off x="1283368" y="2035056"/>
            <a:ext cx="9771933" cy="6236131"/>
          </a:xfrm>
          <a:prstGeom prst="rect">
            <a:avLst/>
          </a:prstGeom>
          <a:noFill/>
        </p:spPr>
        <p:txBody>
          <a:bodyPr vert="horz" wrap="square" lIns="91440" tIns="45720" rIns="91440" bIns="45720" rtlCol="0" anchor="t">
            <a:spAutoFit/>
          </a:bodyPr>
          <a:lstStyle/>
          <a:p>
            <a:r>
              <a:rPr kumimoji="1" lang="ja-JP" altLang="en-US"/>
              <a:t>・現時点、自社は空き家を持たない。（仲介はするが、所有者はサービスを受ける人もしくは、空き家所有者）</a:t>
            </a:r>
            <a:endParaRPr kumimoji="1" lang="en-US" altLang="ja-JP"/>
          </a:p>
          <a:p>
            <a:pPr algn="l"/>
            <a:r>
              <a:rPr lang="ja-JP" altLang="en-US">
                <a:solidFill>
                  <a:srgbClr val="FF0000"/>
                </a:solidFill>
              </a:rPr>
              <a:t>→サービスを受ける人は家を買い取る仕組み。</a:t>
            </a:r>
            <a:endParaRPr kumimoji="1" lang="en-US" altLang="ja-JP">
              <a:solidFill>
                <a:srgbClr val="FF0000"/>
              </a:solidFill>
            </a:endParaRPr>
          </a:p>
          <a:p>
            <a:r>
              <a:rPr lang="ja-JP" altLang="en-US">
                <a:ea typeface="游ゴシック"/>
              </a:rPr>
              <a:t>・リフォーム会社、</a:t>
            </a:r>
            <a:r>
              <a:rPr lang="en-US" altLang="ja-JP">
                <a:ea typeface="游ゴシック"/>
              </a:rPr>
              <a:t>DIY</a:t>
            </a:r>
            <a:r>
              <a:rPr lang="ja-JP" altLang="en-US">
                <a:ea typeface="游ゴシック"/>
              </a:rPr>
              <a:t>可能な人に業務委託するが、その際に発生する費用は、サービスを受ける人から事前に取っているので自社は実質無料で委託する形になる。</a:t>
            </a:r>
            <a:endParaRPr lang="en-US" altLang="ja-JP">
              <a:ea typeface="游ゴシック"/>
            </a:endParaRPr>
          </a:p>
          <a:p>
            <a:r>
              <a:rPr kumimoji="1" lang="ja-JP" altLang="en-US"/>
              <a:t>・収益の基本は、</a:t>
            </a:r>
            <a:r>
              <a:rPr kumimoji="1" lang="ja-JP" altLang="en-US">
                <a:solidFill>
                  <a:srgbClr val="FF0000"/>
                </a:solidFill>
                <a:highlight>
                  <a:srgbClr val="FFFF00"/>
                </a:highlight>
              </a:rPr>
              <a:t>①空き家仲介料②サービスを受ける人からの契約金</a:t>
            </a:r>
            <a:endParaRPr kumimoji="1" lang="en-US" altLang="ja-JP">
              <a:solidFill>
                <a:srgbClr val="FF0000"/>
              </a:solidFill>
              <a:highlight>
                <a:srgbClr val="FFFF00"/>
              </a:highlight>
            </a:endParaRPr>
          </a:p>
          <a:p>
            <a:r>
              <a:rPr lang="ja-JP" altLang="en-US">
                <a:solidFill>
                  <a:srgbClr val="FF0000"/>
                </a:solidFill>
                <a:highlight>
                  <a:srgbClr val="FFFF00"/>
                </a:highlight>
                <a:ea typeface="游ゴシック"/>
              </a:rPr>
              <a:t>③</a:t>
            </a:r>
            <a:r>
              <a:rPr lang="en-US" altLang="ja-JP">
                <a:solidFill>
                  <a:srgbClr val="FF0000"/>
                </a:solidFill>
                <a:highlight>
                  <a:srgbClr val="FFFF00"/>
                </a:highlight>
                <a:ea typeface="游ゴシック"/>
              </a:rPr>
              <a:t>YouTube</a:t>
            </a:r>
            <a:r>
              <a:rPr lang="ja-JP" altLang="en-US">
                <a:solidFill>
                  <a:srgbClr val="FF0000"/>
                </a:solidFill>
                <a:highlight>
                  <a:srgbClr val="FFFF00"/>
                </a:highlight>
                <a:ea typeface="游ゴシック"/>
              </a:rPr>
              <a:t>（ほとんど加味しない。）</a:t>
            </a:r>
            <a:endParaRPr lang="en-US" altLang="ja-JP">
              <a:solidFill>
                <a:srgbClr val="FF0000"/>
              </a:solidFill>
              <a:highlight>
                <a:srgbClr val="FFFF00"/>
              </a:highlight>
              <a:ea typeface="游ゴシック"/>
            </a:endParaRPr>
          </a:p>
          <a:p>
            <a:pPr algn="l"/>
            <a:r>
              <a:rPr lang="ja-JP" altLang="en-US">
                <a:ea typeface="游ゴシック"/>
              </a:rPr>
              <a:t>・内容としては、空き家、家の売買の場を提供。</a:t>
            </a:r>
            <a:r>
              <a:rPr lang="en-US" altLang="ja-JP">
                <a:ea typeface="游ゴシック"/>
              </a:rPr>
              <a:t>DIY</a:t>
            </a:r>
            <a:r>
              <a:rPr lang="ja-JP" altLang="en-US">
                <a:ea typeface="游ゴシック"/>
              </a:rPr>
              <a:t>やリフォームを自分でしたい人がリフォーム会社と一緒に家を再建する。（その後に住む）</a:t>
            </a:r>
            <a:endParaRPr lang="en-US" altLang="ja-JP">
              <a:ea typeface="游ゴシック"/>
            </a:endParaRPr>
          </a:p>
          <a:p>
            <a:pPr algn="l"/>
            <a:endParaRPr lang="en-US" altLang="ja-JP"/>
          </a:p>
          <a:p>
            <a:endParaRPr kumimoji="1" lang="en-US" altLang="ja-JP"/>
          </a:p>
          <a:p>
            <a:endParaRPr lang="en-US" altLang="ja-JP"/>
          </a:p>
          <a:p>
            <a:endParaRPr kumimoji="1" lang="ja-JP" altLang="en-US"/>
          </a:p>
        </p:txBody>
      </p:sp>
    </p:spTree>
    <p:extLst>
      <p:ext uri="{BB962C8B-B14F-4D97-AF65-F5344CB8AC3E}">
        <p14:creationId xmlns:p14="http://schemas.microsoft.com/office/powerpoint/2010/main" val="373257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E6B4A-A3B5-0FD6-F080-370990DDCA26}"/>
              </a:ext>
            </a:extLst>
          </p:cNvPr>
          <p:cNvSpPr>
            <a:spLocks noGrp="1"/>
          </p:cNvSpPr>
          <p:nvPr>
            <p:ph type="title"/>
          </p:nvPr>
        </p:nvSpPr>
        <p:spPr>
          <a:xfrm>
            <a:off x="2148840" y="60325"/>
            <a:ext cx="7650480" cy="858203"/>
          </a:xfrm>
        </p:spPr>
        <p:txBody>
          <a:bodyPr>
            <a:normAutofit/>
          </a:bodyPr>
          <a:lstStyle/>
          <a:p>
            <a:pPr algn="ctr"/>
            <a:r>
              <a:rPr lang="ja-JP" altLang="en-US">
                <a:ea typeface="游ゴシック Light"/>
              </a:rPr>
              <a:t>この事業方式をとる</a:t>
            </a:r>
            <a:r>
              <a:rPr kumimoji="1" lang="ja-JP" altLang="en-US">
                <a:ea typeface="游ゴシック Light"/>
              </a:rPr>
              <a:t>メリット</a:t>
            </a:r>
          </a:p>
        </p:txBody>
      </p:sp>
      <p:sp>
        <p:nvSpPr>
          <p:cNvPr id="3" name="コンテンツ プレースホルダー 2">
            <a:extLst>
              <a:ext uri="{FF2B5EF4-FFF2-40B4-BE49-F238E27FC236}">
                <a16:creationId xmlns:a16="http://schemas.microsoft.com/office/drawing/2014/main" id="{107969BD-3FF9-D7F9-86E0-1CD971920B05}"/>
              </a:ext>
            </a:extLst>
          </p:cNvPr>
          <p:cNvSpPr>
            <a:spLocks noGrp="1"/>
          </p:cNvSpPr>
          <p:nvPr>
            <p:ph idx="1"/>
          </p:nvPr>
        </p:nvSpPr>
        <p:spPr>
          <a:xfrm>
            <a:off x="381000" y="762263"/>
            <a:ext cx="11602720" cy="5657330"/>
          </a:xfrm>
        </p:spPr>
        <p:txBody>
          <a:bodyPr vert="horz" lIns="91440" tIns="45720" rIns="91440" bIns="45720" rtlCol="0" anchor="t">
            <a:normAutofit/>
          </a:bodyPr>
          <a:lstStyle/>
          <a:p>
            <a:pPr marL="457200" lvl="1" indent="0">
              <a:buNone/>
            </a:pPr>
            <a:endParaRPr lang="ja-JP" altLang="en-US">
              <a:ea typeface="游ゴシック"/>
            </a:endParaRPr>
          </a:p>
          <a:p>
            <a:pPr marL="0" indent="0">
              <a:buNone/>
            </a:pPr>
            <a:r>
              <a:rPr lang="ja-JP" altLang="en-US">
                <a:ea typeface="游ゴシック"/>
              </a:rPr>
              <a:t>・家を直接購入していただく形を取ることで、こちらの資金調達のハードルが下がり事業が始められやすい。</a:t>
            </a:r>
            <a:endParaRPr lang="en-US" altLang="ja-JP">
              <a:ea typeface="游ゴシック"/>
            </a:endParaRPr>
          </a:p>
          <a:p>
            <a:pPr marL="0" indent="0">
              <a:buNone/>
            </a:pPr>
            <a:endParaRPr lang="ja-JP" altLang="en-US">
              <a:ea typeface="游ゴシック"/>
            </a:endParaRPr>
          </a:p>
          <a:p>
            <a:pPr marL="0" indent="0">
              <a:buNone/>
            </a:pPr>
            <a:r>
              <a:rPr lang="ja-JP" altLang="en-US">
                <a:ea typeface="游ゴシック"/>
              </a:rPr>
              <a:t>・一人では困難な家の改修も職人の手助けを受けることで安心してより質の高いものにできる。</a:t>
            </a:r>
          </a:p>
          <a:p>
            <a:pPr marL="0" indent="0">
              <a:buNone/>
            </a:pPr>
            <a:r>
              <a:rPr lang="ja-JP" altLang="en-US">
                <a:ea typeface="游ゴシック"/>
              </a:rPr>
              <a:t>　　</a:t>
            </a:r>
            <a:endParaRPr lang="en-US" altLang="ja-JP">
              <a:ea typeface="游ゴシック"/>
            </a:endParaRPr>
          </a:p>
          <a:p>
            <a:pPr marL="0" indent="0">
              <a:buNone/>
            </a:pPr>
            <a:r>
              <a:rPr lang="ja-JP" altLang="en-US">
                <a:ea typeface="游ゴシック"/>
              </a:rPr>
              <a:t>・空き家問題への貢献</a:t>
            </a:r>
            <a:endParaRPr lang="en-US" altLang="ja-JP">
              <a:ea typeface="游ゴシック"/>
            </a:endParaRPr>
          </a:p>
          <a:p>
            <a:pPr marL="0" indent="0">
              <a:buNone/>
            </a:pPr>
            <a:r>
              <a:rPr lang="ja-JP" altLang="en-US">
                <a:ea typeface="游ゴシック"/>
              </a:rPr>
              <a:t>　</a:t>
            </a:r>
          </a:p>
          <a:p>
            <a:pPr marL="0" indent="0">
              <a:buNone/>
            </a:pPr>
            <a:r>
              <a:rPr lang="ja-JP" altLang="en-US">
                <a:ea typeface="游ゴシック"/>
              </a:rPr>
              <a:t>・家を購入者自ら作り変えることで、長期にわたり居住してくれる</a:t>
            </a:r>
            <a:endParaRPr lang="ja-JP"/>
          </a:p>
          <a:p>
            <a:pPr marL="0" indent="0">
              <a:buNone/>
            </a:pPr>
            <a:endParaRPr lang="ja-JP" altLang="en-US" sz="1700">
              <a:ea typeface="游ゴシック"/>
            </a:endParaRPr>
          </a:p>
        </p:txBody>
      </p:sp>
    </p:spTree>
    <p:extLst>
      <p:ext uri="{BB962C8B-B14F-4D97-AF65-F5344CB8AC3E}">
        <p14:creationId xmlns:p14="http://schemas.microsoft.com/office/powerpoint/2010/main" val="18561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1188F6-25A5-4407-EAF6-57B4B960B36B}"/>
              </a:ext>
            </a:extLst>
          </p:cNvPr>
          <p:cNvSpPr>
            <a:spLocks noGrp="1"/>
          </p:cNvSpPr>
          <p:nvPr>
            <p:ph type="ctrTitle"/>
          </p:nvPr>
        </p:nvSpPr>
        <p:spPr>
          <a:xfrm>
            <a:off x="1420872" y="427969"/>
            <a:ext cx="8857534" cy="720187"/>
          </a:xfrm>
        </p:spPr>
        <p:txBody>
          <a:bodyPr>
            <a:normAutofit fontScale="90000"/>
          </a:bodyPr>
          <a:lstStyle/>
          <a:p>
            <a:r>
              <a:rPr kumimoji="1" lang="ja-JP" altLang="en-US"/>
              <a:t>企業理念</a:t>
            </a:r>
          </a:p>
        </p:txBody>
      </p:sp>
      <p:sp>
        <p:nvSpPr>
          <p:cNvPr id="3" name="字幕 2">
            <a:extLst>
              <a:ext uri="{FF2B5EF4-FFF2-40B4-BE49-F238E27FC236}">
                <a16:creationId xmlns:a16="http://schemas.microsoft.com/office/drawing/2014/main" id="{CE78B778-9D26-3EF8-0D36-96B312F11366}"/>
              </a:ext>
            </a:extLst>
          </p:cNvPr>
          <p:cNvSpPr>
            <a:spLocks noGrp="1"/>
          </p:cNvSpPr>
          <p:nvPr>
            <p:ph type="subTitle" idx="1"/>
          </p:nvPr>
        </p:nvSpPr>
        <p:spPr>
          <a:xfrm>
            <a:off x="1404830" y="1947054"/>
            <a:ext cx="9382340" cy="5457192"/>
          </a:xfrm>
        </p:spPr>
        <p:txBody>
          <a:bodyPr/>
          <a:lstStyle/>
          <a:p>
            <a:pPr algn="l"/>
            <a:r>
              <a:rPr kumimoji="1" lang="ja-JP" altLang="en-US"/>
              <a:t>ファーストパーパス：</a:t>
            </a:r>
            <a:r>
              <a:rPr kumimoji="1" lang="ja-JP" altLang="en-US">
                <a:solidFill>
                  <a:srgbClr val="FF0000"/>
                </a:solidFill>
              </a:rPr>
              <a:t>新たな付加価値を与え、理想の生活、理想の人生を創っていく。</a:t>
            </a:r>
            <a:endParaRPr kumimoji="1" lang="en-US" altLang="ja-JP">
              <a:solidFill>
                <a:srgbClr val="FF0000"/>
              </a:solidFill>
            </a:endParaRPr>
          </a:p>
          <a:p>
            <a:r>
              <a:rPr lang="ja-JP" altLang="en-US">
                <a:solidFill>
                  <a:srgbClr val="000000"/>
                </a:solidFill>
              </a:rPr>
              <a:t>↓</a:t>
            </a:r>
            <a:endParaRPr kumimoji="1" lang="en-US" altLang="ja-JP">
              <a:solidFill>
                <a:srgbClr val="000000"/>
              </a:solidFill>
            </a:endParaRPr>
          </a:p>
          <a:p>
            <a:pPr algn="l"/>
            <a:r>
              <a:rPr lang="ja-JP" altLang="en-US"/>
              <a:t>セカンドパーパス：</a:t>
            </a:r>
            <a:r>
              <a:rPr lang="ja-JP" altLang="en-US">
                <a:solidFill>
                  <a:schemeClr val="tx2">
                    <a:lumMod val="60000"/>
                    <a:lumOff val="40000"/>
                  </a:schemeClr>
                </a:solidFill>
              </a:rPr>
              <a:t>家を通じて、新たな機会を提供する。</a:t>
            </a:r>
            <a:endParaRPr lang="en-US" altLang="ja-JP">
              <a:solidFill>
                <a:schemeClr val="tx2">
                  <a:lumMod val="60000"/>
                  <a:lumOff val="40000"/>
                </a:schemeClr>
              </a:solidFill>
            </a:endParaRPr>
          </a:p>
          <a:p>
            <a:pPr algn="l"/>
            <a:r>
              <a:rPr lang="ja-JP" altLang="en-US">
                <a:solidFill>
                  <a:schemeClr val="tx2">
                    <a:lumMod val="60000"/>
                    <a:lumOff val="40000"/>
                  </a:schemeClr>
                </a:solidFill>
              </a:rPr>
              <a:t>新しい価値を与えた家を通じて地域社会に貢献する</a:t>
            </a:r>
            <a:r>
              <a:rPr lang="ja-JP" altLang="en-US"/>
              <a:t>。</a:t>
            </a:r>
            <a:endParaRPr lang="en-US" altLang="ja-JP"/>
          </a:p>
          <a:p>
            <a:pPr algn="l"/>
            <a:endParaRPr kumimoji="1" lang="en-US" altLang="ja-JP">
              <a:solidFill>
                <a:schemeClr val="accent2"/>
              </a:solidFill>
            </a:endParaRPr>
          </a:p>
          <a:p>
            <a:pPr algn="l"/>
            <a:endParaRPr lang="en-US" altLang="ja-JP">
              <a:solidFill>
                <a:schemeClr val="accent2"/>
              </a:solidFill>
            </a:endParaRPr>
          </a:p>
          <a:p>
            <a:pPr algn="l"/>
            <a:r>
              <a:rPr kumimoji="1" lang="ja-JP" altLang="en-US">
                <a:solidFill>
                  <a:schemeClr val="accent2"/>
                </a:solidFill>
              </a:rPr>
              <a:t>コアバリュー</a:t>
            </a:r>
            <a:endParaRPr kumimoji="1" lang="en-US" altLang="ja-JP">
              <a:solidFill>
                <a:schemeClr val="accent2"/>
              </a:solidFill>
            </a:endParaRPr>
          </a:p>
          <a:p>
            <a:pPr algn="l"/>
            <a:r>
              <a:rPr kumimoji="1" lang="ja-JP" altLang="en-US">
                <a:highlight>
                  <a:srgbClr val="FFFF00"/>
                </a:highlight>
              </a:rPr>
              <a:t>家と挑戦する機会を提供して、顧客と社会に貢献</a:t>
            </a:r>
          </a:p>
        </p:txBody>
      </p:sp>
    </p:spTree>
    <p:extLst>
      <p:ext uri="{BB962C8B-B14F-4D97-AF65-F5344CB8AC3E}">
        <p14:creationId xmlns:p14="http://schemas.microsoft.com/office/powerpoint/2010/main" val="380191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AFBC7-DF39-B7DB-D891-B07A35190D08}"/>
              </a:ext>
            </a:extLst>
          </p:cNvPr>
          <p:cNvSpPr>
            <a:spLocks noGrp="1"/>
          </p:cNvSpPr>
          <p:nvPr>
            <p:ph type="title"/>
          </p:nvPr>
        </p:nvSpPr>
        <p:spPr/>
        <p:txBody>
          <a:bodyPr/>
          <a:lstStyle/>
          <a:p>
            <a:pPr algn="ctr"/>
            <a:r>
              <a:rPr kumimoji="1" lang="ja-JP" altLang="en-US" dirty="0"/>
              <a:t>アンケート調査内容</a:t>
            </a:r>
          </a:p>
        </p:txBody>
      </p:sp>
      <p:sp>
        <p:nvSpPr>
          <p:cNvPr id="3" name="コンテンツ プレースホルダー 2">
            <a:extLst>
              <a:ext uri="{FF2B5EF4-FFF2-40B4-BE49-F238E27FC236}">
                <a16:creationId xmlns:a16="http://schemas.microsoft.com/office/drawing/2014/main" id="{B08F2540-65DE-37E6-D83E-3B6E570E12F8}"/>
              </a:ext>
            </a:extLst>
          </p:cNvPr>
          <p:cNvSpPr>
            <a:spLocks noGrp="1"/>
          </p:cNvSpPr>
          <p:nvPr>
            <p:ph idx="1"/>
          </p:nvPr>
        </p:nvSpPr>
        <p:spPr/>
        <p:txBody>
          <a:bodyPr/>
          <a:lstStyle/>
          <a:p>
            <a:pPr marL="0" indent="0">
              <a:buNone/>
            </a:pPr>
            <a:r>
              <a:rPr kumimoji="1" lang="ja-JP" altLang="en-US" dirty="0"/>
              <a:t>質問①持ち家を欲しいと思ったことはありますか？</a:t>
            </a:r>
            <a:endParaRPr kumimoji="1" lang="en-US" altLang="ja-JP" dirty="0"/>
          </a:p>
          <a:p>
            <a:pPr marL="0" indent="0">
              <a:buNone/>
            </a:pPr>
            <a:r>
              <a:rPr lang="ja-JP" altLang="en-US" dirty="0"/>
              <a:t>質問②空き家を買ってみたいと思いますか？</a:t>
            </a:r>
            <a:endParaRPr lang="en-US" altLang="ja-JP" dirty="0"/>
          </a:p>
          <a:p>
            <a:pPr marL="0" indent="0">
              <a:buNone/>
            </a:pPr>
            <a:r>
              <a:rPr lang="ja-JP" altLang="en-US" dirty="0"/>
              <a:t>　　　家を購入するときに、空き家は選択肢に入ってましたか？</a:t>
            </a:r>
            <a:endParaRPr lang="en-US" altLang="ja-JP" dirty="0"/>
          </a:p>
          <a:p>
            <a:pPr marL="0" indent="0">
              <a:buNone/>
            </a:pPr>
            <a:r>
              <a:rPr kumimoji="1" lang="ja-JP" altLang="en-US" dirty="0"/>
              <a:t>質問③空き家を自分で</a:t>
            </a:r>
            <a:r>
              <a:rPr kumimoji="1" lang="en-US" altLang="ja-JP" dirty="0"/>
              <a:t>DIY</a:t>
            </a:r>
            <a:r>
              <a:rPr kumimoji="1" lang="ja-JP" altLang="en-US" dirty="0"/>
              <a:t>できるサービスがあったら利用してみたいと思いますか？</a:t>
            </a:r>
            <a:endParaRPr kumimoji="1" lang="en-US" altLang="ja-JP" dirty="0"/>
          </a:p>
          <a:p>
            <a:pPr marL="0" indent="0">
              <a:buNone/>
            </a:pPr>
            <a:r>
              <a:rPr lang="ja-JP" altLang="en-US" dirty="0"/>
              <a:t>質問④きれいな状態の空き家を買うとしたら、いくらくらいまで出せますか？</a:t>
            </a:r>
            <a:endParaRPr kumimoji="1" lang="ja-JP" altLang="en-US" dirty="0"/>
          </a:p>
        </p:txBody>
      </p:sp>
    </p:spTree>
    <p:extLst>
      <p:ext uri="{BB962C8B-B14F-4D97-AF65-F5344CB8AC3E}">
        <p14:creationId xmlns:p14="http://schemas.microsoft.com/office/powerpoint/2010/main" val="38561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テキスト ボックス 17">
            <a:extLst>
              <a:ext uri="{FF2B5EF4-FFF2-40B4-BE49-F238E27FC236}">
                <a16:creationId xmlns:a16="http://schemas.microsoft.com/office/drawing/2014/main" id="{AB0D48A8-7C4F-0F9B-F54A-70253A09DDD1}"/>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ja-JP" altLang="en-US" sz="4200" kern="1200" dirty="0">
                <a:solidFill>
                  <a:schemeClr val="tx1"/>
                </a:solidFill>
                <a:latin typeface="+mj-lt"/>
                <a:ea typeface="+mj-ea"/>
                <a:cs typeface="+mj-cs"/>
              </a:rPr>
              <a:t>街中ニーズ調査アンケート</a:t>
            </a:r>
          </a:p>
        </p:txBody>
      </p:sp>
      <p:sp>
        <p:nvSpPr>
          <p:cNvPr id="3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1">
            <a:extLst>
              <a:ext uri="{FF2B5EF4-FFF2-40B4-BE49-F238E27FC236}">
                <a16:creationId xmlns:a16="http://schemas.microsoft.com/office/drawing/2014/main" id="{44A6F6B7-FE56-28DE-E071-71360E33ED64}"/>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p>
        </p:txBody>
      </p:sp>
      <p:pic>
        <p:nvPicPr>
          <p:cNvPr id="17" name="コンテンツ プレースホルダー 16">
            <a:extLst>
              <a:ext uri="{FF2B5EF4-FFF2-40B4-BE49-F238E27FC236}">
                <a16:creationId xmlns:a16="http://schemas.microsoft.com/office/drawing/2014/main" id="{14641A63-5A89-68C5-D5B0-13065A743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125" y="640080"/>
            <a:ext cx="6740593" cy="5577840"/>
          </a:xfrm>
          <a:prstGeom prst="rect">
            <a:avLst/>
          </a:prstGeom>
        </p:spPr>
      </p:pic>
    </p:spTree>
    <p:extLst>
      <p:ext uri="{BB962C8B-B14F-4D97-AF65-F5344CB8AC3E}">
        <p14:creationId xmlns:p14="http://schemas.microsoft.com/office/powerpoint/2010/main" val="246036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97BDC-2CB5-445B-F239-117410AE2A20}"/>
              </a:ext>
            </a:extLst>
          </p:cNvPr>
          <p:cNvSpPr>
            <a:spLocks noGrp="1"/>
          </p:cNvSpPr>
          <p:nvPr>
            <p:ph type="title"/>
          </p:nvPr>
        </p:nvSpPr>
        <p:spPr>
          <a:xfrm>
            <a:off x="1214120" y="151765"/>
            <a:ext cx="10515600" cy="1325563"/>
          </a:xfrm>
        </p:spPr>
        <p:txBody>
          <a:bodyPr/>
          <a:lstStyle/>
          <a:p>
            <a:pPr algn="ctr"/>
            <a:endParaRPr lang="ja-JP" altLang="en-US">
              <a:ea typeface="游ゴシック Light"/>
            </a:endParaRPr>
          </a:p>
        </p:txBody>
      </p:sp>
      <p:graphicFrame>
        <p:nvGraphicFramePr>
          <p:cNvPr id="4" name="コンテンツ プレースホルダー 3">
            <a:extLst>
              <a:ext uri="{FF2B5EF4-FFF2-40B4-BE49-F238E27FC236}">
                <a16:creationId xmlns:a16="http://schemas.microsoft.com/office/drawing/2014/main" id="{67A18540-A323-BB80-CDFC-E946547732E9}"/>
              </a:ext>
            </a:extLst>
          </p:cNvPr>
          <p:cNvGraphicFramePr>
            <a:graphicFrameLocks noGrp="1"/>
          </p:cNvGraphicFramePr>
          <p:nvPr>
            <p:ph idx="1"/>
            <p:extLst>
              <p:ext uri="{D42A27DB-BD31-4B8C-83A1-F6EECF244321}">
                <p14:modId xmlns:p14="http://schemas.microsoft.com/office/powerpoint/2010/main" val="43263178"/>
              </p:ext>
            </p:extLst>
          </p:nvPr>
        </p:nvGraphicFramePr>
        <p:xfrm>
          <a:off x="629996" y="43467"/>
          <a:ext cx="10920656" cy="5673532"/>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267941843"/>
                    </a:ext>
                  </a:extLst>
                </a:gridCol>
                <a:gridCol w="4910770">
                  <a:extLst>
                    <a:ext uri="{9D8B030D-6E8A-4147-A177-3AD203B41FA5}">
                      <a16:colId xmlns:a16="http://schemas.microsoft.com/office/drawing/2014/main" val="1358389786"/>
                    </a:ext>
                  </a:extLst>
                </a:gridCol>
                <a:gridCol w="5139029">
                  <a:extLst>
                    <a:ext uri="{9D8B030D-6E8A-4147-A177-3AD203B41FA5}">
                      <a16:colId xmlns:a16="http://schemas.microsoft.com/office/drawing/2014/main" val="1992437928"/>
                    </a:ext>
                  </a:extLst>
                </a:gridCol>
              </a:tblGrid>
              <a:tr h="1267727">
                <a:tc>
                  <a:txBody>
                    <a:bodyPr/>
                    <a:lstStyle/>
                    <a:p>
                      <a:endParaRPr kumimoji="1" lang="ja-JP" altLang="en-US"/>
                    </a:p>
                  </a:txBody>
                  <a:tcPr/>
                </a:tc>
                <a:tc>
                  <a:txBody>
                    <a:bodyPr/>
                    <a:lstStyle/>
                    <a:p>
                      <a:r>
                        <a:rPr kumimoji="1" lang="ja-JP" altLang="en-US"/>
                        <a:t>強</a:t>
                      </a:r>
                      <a:r>
                        <a:rPr lang="ja-JP" altLang="en-US"/>
                        <a:t>み</a:t>
                      </a:r>
                      <a:r>
                        <a:rPr kumimoji="1" lang="ja-JP" altLang="en-US"/>
                        <a:t>（</a:t>
                      </a:r>
                      <a:r>
                        <a:rPr kumimoji="1" lang="en-US" altLang="ja-JP"/>
                        <a:t>strength</a:t>
                      </a:r>
                      <a:r>
                        <a:rPr kumimoji="1" lang="ja-JP" altLang="en-US"/>
                        <a:t>）</a:t>
                      </a:r>
                    </a:p>
                  </a:txBody>
                  <a:tcPr>
                    <a:solidFill>
                      <a:schemeClr val="accent5"/>
                    </a:solidFill>
                  </a:tcPr>
                </a:tc>
                <a:tc>
                  <a:txBody>
                    <a:bodyPr/>
                    <a:lstStyle/>
                    <a:p>
                      <a:r>
                        <a:rPr kumimoji="1" lang="ja-JP" altLang="en-US"/>
                        <a:t>弱み（</a:t>
                      </a:r>
                      <a:r>
                        <a:rPr lang="en-US" altLang="ja-JP"/>
                        <a:t>weakness</a:t>
                      </a:r>
                      <a:r>
                        <a:rPr kumimoji="1" lang="ja-JP" altLang="en-US"/>
                        <a:t>）</a:t>
                      </a:r>
                    </a:p>
                  </a:txBody>
                  <a:tcPr>
                    <a:solidFill>
                      <a:schemeClr val="accent5"/>
                    </a:solidFill>
                  </a:tcPr>
                </a:tc>
                <a:extLst>
                  <a:ext uri="{0D108BD9-81ED-4DB2-BD59-A6C34878D82A}">
                    <a16:rowId xmlns:a16="http://schemas.microsoft.com/office/drawing/2014/main" val="1891848497"/>
                  </a:ext>
                </a:extLst>
              </a:tr>
              <a:tr h="2078242">
                <a:tc>
                  <a:txBody>
                    <a:bodyPr/>
                    <a:lstStyle/>
                    <a:p>
                      <a:r>
                        <a:rPr kumimoji="1" lang="ja-JP" altLang="en-US"/>
                        <a:t>機会</a:t>
                      </a:r>
                    </a:p>
                  </a:txBody>
                  <a:tcPr>
                    <a:solidFill>
                      <a:schemeClr val="accent6">
                        <a:lumMod val="40000"/>
                        <a:lumOff val="60000"/>
                      </a:schemeClr>
                    </a:solidFill>
                  </a:tcPr>
                </a:tc>
                <a:tc>
                  <a:txBody>
                    <a:bodyPr/>
                    <a:lstStyle/>
                    <a:p>
                      <a:r>
                        <a:rPr kumimoji="1" lang="ja-JP" altLang="en-US">
                          <a:solidFill>
                            <a:schemeClr val="tx1"/>
                          </a:solidFill>
                        </a:rPr>
                        <a:t>・リモートワークで地方移住者増加</a:t>
                      </a:r>
                      <a:endParaRPr kumimoji="1" lang="en-US" altLang="ja-JP">
                        <a:solidFill>
                          <a:schemeClr val="tx1"/>
                        </a:solidFill>
                      </a:endParaRPr>
                    </a:p>
                    <a:p>
                      <a:r>
                        <a:rPr kumimoji="1" lang="ja-JP" altLang="en-US">
                          <a:solidFill>
                            <a:schemeClr val="tx1"/>
                          </a:solidFill>
                        </a:rPr>
                        <a:t>・補助金が出るから低予算でできる。</a:t>
                      </a:r>
                      <a:endParaRPr kumimoji="1" lang="en-US" altLang="ja-JP">
                        <a:solidFill>
                          <a:schemeClr val="tx1"/>
                        </a:solidFill>
                      </a:endParaRPr>
                    </a:p>
                    <a:p>
                      <a:r>
                        <a:rPr kumimoji="1" lang="ja-JP" altLang="en-US">
                          <a:solidFill>
                            <a:schemeClr val="tx1"/>
                          </a:solidFill>
                        </a:rPr>
                        <a:t>・活用が様々で空き家を自分たちでいろんな形に変化させることができる。</a:t>
                      </a:r>
                      <a:endParaRPr kumimoji="1" lang="en-US" altLang="ja-JP">
                        <a:solidFill>
                          <a:schemeClr val="tx1"/>
                        </a:solidFill>
                      </a:endParaRPr>
                    </a:p>
                  </a:txBody>
                  <a:tcPr>
                    <a:solidFill>
                      <a:schemeClr val="accent2">
                        <a:lumMod val="40000"/>
                        <a:lumOff val="60000"/>
                      </a:schemeClr>
                    </a:solidFill>
                  </a:tcPr>
                </a:tc>
                <a:tc>
                  <a:txBody>
                    <a:bodyPr/>
                    <a:lstStyle/>
                    <a:p>
                      <a:pPr marL="285750" indent="-285750">
                        <a:buFont typeface="Arial"/>
                        <a:buChar char="•"/>
                      </a:pPr>
                      <a:r>
                        <a:rPr lang="ja-JP" altLang="en-US"/>
                        <a:t>移民政策、外国人労働者などにより、増え続ける供給をカバー</a:t>
                      </a:r>
                    </a:p>
                    <a:p>
                      <a:pPr marL="285750" lvl="0" indent="-285750">
                        <a:buFont typeface="Arial"/>
                        <a:buChar char="•"/>
                      </a:pPr>
                      <a:r>
                        <a:rPr lang="ja-JP" sz="1800" b="0" i="0" u="none" strike="noStrike" baseline="0" noProof="0">
                          <a:solidFill>
                            <a:srgbClr val="000000"/>
                          </a:solidFill>
                          <a:latin typeface="游ゴシック"/>
                          <a:ea typeface="游ゴシック"/>
                        </a:rPr>
                        <a:t>空き家を自ら手入れする</a:t>
                      </a:r>
                      <a:r>
                        <a:rPr lang="ja-JP" altLang="en-US" sz="1800" b="0" i="0" u="none" strike="noStrike" baseline="0" noProof="0">
                          <a:solidFill>
                            <a:srgbClr val="000000"/>
                          </a:solidFill>
                          <a:latin typeface="游ゴシック"/>
                          <a:ea typeface="游ゴシック"/>
                        </a:rPr>
                        <a:t>機会を得るが</a:t>
                      </a:r>
                      <a:r>
                        <a:rPr lang="ja-JP" sz="1800" b="0" i="0" u="none" strike="noStrike" baseline="0" noProof="0">
                          <a:solidFill>
                            <a:srgbClr val="000000"/>
                          </a:solidFill>
                          <a:latin typeface="游ゴシック"/>
                          <a:ea typeface="游ゴシック"/>
                        </a:rPr>
                        <a:t>、</a:t>
                      </a:r>
                      <a:r>
                        <a:rPr lang="ja-JP" altLang="en-US" sz="1800" b="0" i="0" u="none" strike="noStrike" baseline="0" noProof="0">
                          <a:solidFill>
                            <a:srgbClr val="000000"/>
                          </a:solidFill>
                          <a:latin typeface="游ゴシック"/>
                          <a:ea typeface="游ゴシック"/>
                        </a:rPr>
                        <a:t>大半の購入者は</a:t>
                      </a:r>
                      <a:r>
                        <a:rPr lang="ja-JP" sz="1800" b="0" i="0" u="none" strike="noStrike" baseline="0" noProof="0">
                          <a:solidFill>
                            <a:srgbClr val="000000"/>
                          </a:solidFill>
                          <a:latin typeface="游ゴシック"/>
                          <a:ea typeface="游ゴシック"/>
                        </a:rPr>
                        <a:t>週末しか</a:t>
                      </a:r>
                      <a:r>
                        <a:rPr lang="en-US" altLang="ja-JP" sz="1800" b="0" i="0" u="none" strike="noStrike" baseline="0" noProof="0">
                          <a:solidFill>
                            <a:srgbClr val="000000"/>
                          </a:solidFill>
                          <a:latin typeface="游ゴシック"/>
                          <a:ea typeface="游ゴシック"/>
                        </a:rPr>
                        <a:t>DIY 出来ない</a:t>
                      </a:r>
                      <a:r>
                        <a:rPr lang="ja-JP" sz="1800" b="0" i="0" u="none" strike="noStrike" baseline="0" noProof="0">
                          <a:solidFill>
                            <a:srgbClr val="000000"/>
                          </a:solidFill>
                          <a:latin typeface="游ゴシック"/>
                          <a:ea typeface="游ゴシック"/>
                        </a:rPr>
                        <a:t>。</a:t>
                      </a:r>
                    </a:p>
                    <a:p>
                      <a:pPr marL="285750" lvl="0" indent="-285750">
                        <a:buFont typeface="Arial"/>
                        <a:buChar char="•"/>
                      </a:pPr>
                      <a:r>
                        <a:rPr lang="ja-JP" altLang="en-US" sz="1800" b="0" i="0" u="none" strike="noStrike" baseline="0" noProof="0">
                          <a:solidFill>
                            <a:srgbClr val="000000"/>
                          </a:solidFill>
                          <a:latin typeface="游ゴシック"/>
                          <a:ea typeface="游ゴシック"/>
                        </a:rPr>
                        <a:t>リモートワークも多くなっているので都心から地方に引っ越す人が増えている。地方だと、コロナが終息しつつあるので、今更移住する人が多いとは限らない。</a:t>
                      </a:r>
                      <a:endParaRPr lang="ja-JP"/>
                    </a:p>
                  </a:txBody>
                  <a:tcPr/>
                </a:tc>
                <a:extLst>
                  <a:ext uri="{0D108BD9-81ED-4DB2-BD59-A6C34878D82A}">
                    <a16:rowId xmlns:a16="http://schemas.microsoft.com/office/drawing/2014/main" val="1749876361"/>
                  </a:ext>
                </a:extLst>
              </a:tr>
              <a:tr h="2119805">
                <a:tc>
                  <a:txBody>
                    <a:bodyPr/>
                    <a:lstStyle/>
                    <a:p>
                      <a:pPr lvl="0">
                        <a:buNone/>
                      </a:pPr>
                      <a:r>
                        <a:rPr lang="ja-JP" altLang="en-US"/>
                        <a:t>脅威</a:t>
                      </a:r>
                      <a:endParaRPr lang="en-US" altLang="ja-JP"/>
                    </a:p>
                    <a:p>
                      <a:pPr lvl="0">
                        <a:buNone/>
                      </a:pPr>
                      <a:endParaRPr kumimoji="1" lang="ja-JP" altLang="en-US"/>
                    </a:p>
                  </a:txBody>
                  <a:tcPr>
                    <a:solidFill>
                      <a:schemeClr val="accent6">
                        <a:lumMod val="40000"/>
                        <a:lumOff val="60000"/>
                      </a:schemeClr>
                    </a:solidFill>
                  </a:tcPr>
                </a:tc>
                <a:tc>
                  <a:txBody>
                    <a:bodyPr/>
                    <a:lstStyle/>
                    <a:p>
                      <a:pPr marL="0" lvl="0" indent="0" algn="l">
                        <a:lnSpc>
                          <a:spcPct val="100000"/>
                        </a:lnSpc>
                        <a:buNone/>
                      </a:pPr>
                      <a:endParaRPr lang="ja-JP" sz="1800" b="0" i="0" u="none" strike="noStrike" baseline="0" noProof="0" dirty="0">
                        <a:solidFill>
                          <a:srgbClr val="000000"/>
                        </a:solidFill>
                        <a:latin typeface="游ゴシック"/>
                        <a:ea typeface="游ゴシック"/>
                      </a:endParaRPr>
                    </a:p>
                    <a:p>
                      <a:pPr marL="0" lvl="0" indent="0" algn="l">
                        <a:lnSpc>
                          <a:spcPct val="100000"/>
                        </a:lnSpc>
                        <a:buNone/>
                      </a:pPr>
                      <a:endParaRPr lang="ja-JP" sz="1800" b="0" i="0" u="none" strike="noStrike" baseline="0" noProof="0" dirty="0">
                        <a:solidFill>
                          <a:srgbClr val="000000"/>
                        </a:solidFill>
                        <a:latin typeface="游ゴシック"/>
                        <a:ea typeface="游ゴシック"/>
                      </a:endParaRPr>
                    </a:p>
                    <a:p>
                      <a:pPr lvl="0">
                        <a:buNone/>
                      </a:pPr>
                      <a:r>
                        <a:rPr lang="ja-JP" altLang="en-US" dirty="0"/>
                        <a:t>空き家問題への貢献や空き家活用の幅が広がるが、空き家の耐久問題や地価、住宅価格などの外部からの影響を受けやすい。</a:t>
                      </a:r>
                    </a:p>
                  </a:txBody>
                  <a:tcPr/>
                </a:tc>
                <a:tc>
                  <a:txBody>
                    <a:bodyPr/>
                    <a:lstStyle/>
                    <a:p>
                      <a:pPr marL="0" lvl="0" indent="0" algn="l">
                        <a:lnSpc>
                          <a:spcPct val="100000"/>
                        </a:lnSpc>
                        <a:buNone/>
                      </a:pPr>
                      <a:endParaRPr lang="ja-JP" altLang="en-US" dirty="0"/>
                    </a:p>
                    <a:p>
                      <a:pPr marL="285750" lvl="0" indent="-285750" algn="l">
                        <a:lnSpc>
                          <a:spcPct val="100000"/>
                        </a:lnSpc>
                        <a:buFont typeface="Arial"/>
                        <a:buChar char="•"/>
                      </a:pPr>
                      <a:r>
                        <a:rPr lang="ja-JP" sz="1800" b="0" i="0" u="none" strike="noStrike" baseline="0" noProof="0" dirty="0">
                          <a:solidFill>
                            <a:srgbClr val="000000"/>
                          </a:solidFill>
                          <a:latin typeface="游ゴシック"/>
                          <a:ea typeface="游ゴシック"/>
                        </a:rPr>
                        <a:t>範囲が広すぎる。</a:t>
                      </a:r>
                      <a:r>
                        <a:rPr lang="ja-JP" altLang="en-US" sz="1800" b="0" i="0" u="none" strike="noStrike" baseline="0" noProof="0" dirty="0">
                          <a:solidFill>
                            <a:srgbClr val="000000"/>
                          </a:solidFill>
                          <a:latin typeface="游ゴシック"/>
                          <a:ea typeface="游ゴシック"/>
                        </a:rPr>
                        <a:t>交通網の違いにより、購入者が少ない可能性あり。</a:t>
                      </a:r>
                      <a:r>
                        <a:rPr lang="ja-JP" sz="1800" b="0" i="0" u="none" strike="noStrike" baseline="0" noProof="0" dirty="0">
                          <a:solidFill>
                            <a:srgbClr val="000000"/>
                          </a:solidFill>
                          <a:latin typeface="游ゴシック"/>
                          <a:ea typeface="游ゴシック"/>
                        </a:rPr>
                        <a:t>都内に絞るのか、地方に絞るのか。</a:t>
                      </a:r>
                      <a:r>
                        <a:rPr lang="ja-JP" altLang="en-US" sz="1800" b="0" i="0" u="none" strike="noStrike" baseline="0" noProof="0" dirty="0">
                          <a:solidFill>
                            <a:srgbClr val="000000"/>
                          </a:solidFill>
                          <a:latin typeface="游ゴシック"/>
                          <a:ea typeface="游ゴシック"/>
                        </a:rPr>
                        <a:t>場所によっては、売れない。</a:t>
                      </a:r>
                      <a:endParaRPr lang="ja-JP" sz="1800" b="0" i="0" u="none" strike="noStrike" baseline="0" noProof="0" dirty="0">
                        <a:solidFill>
                          <a:srgbClr val="000000"/>
                        </a:solidFill>
                        <a:latin typeface="游ゴシック"/>
                        <a:ea typeface="游ゴシック"/>
                      </a:endParaRPr>
                    </a:p>
                    <a:p>
                      <a:pPr marL="285750" lvl="0" indent="-285750">
                        <a:buFont typeface="Arial"/>
                        <a:buChar char="•"/>
                      </a:pPr>
                      <a:r>
                        <a:rPr kumimoji="1" lang="ja-JP" altLang="en-US" dirty="0"/>
                        <a:t>めんどくさい</a:t>
                      </a:r>
                      <a:endParaRPr kumimoji="1" lang="en-US" altLang="ja-JP" dirty="0"/>
                    </a:p>
                    <a:p>
                      <a:pPr marL="285750" lvl="0" indent="-285750">
                        <a:buFont typeface="Arial"/>
                        <a:buChar char="•"/>
                      </a:pPr>
                      <a:endParaRPr kumimoji="1" lang="ja-JP" altLang="en-US" dirty="0"/>
                    </a:p>
                  </a:txBody>
                  <a:tcPr>
                    <a:solidFill>
                      <a:schemeClr val="accent4">
                        <a:lumMod val="40000"/>
                        <a:lumOff val="60000"/>
                      </a:schemeClr>
                    </a:solidFill>
                  </a:tcPr>
                </a:tc>
                <a:extLst>
                  <a:ext uri="{0D108BD9-81ED-4DB2-BD59-A6C34878D82A}">
                    <a16:rowId xmlns:a16="http://schemas.microsoft.com/office/drawing/2014/main" val="2291513449"/>
                  </a:ext>
                </a:extLst>
              </a:tr>
            </a:tbl>
          </a:graphicData>
        </a:graphic>
      </p:graphicFrame>
    </p:spTree>
    <p:extLst>
      <p:ext uri="{BB962C8B-B14F-4D97-AF65-F5344CB8AC3E}">
        <p14:creationId xmlns:p14="http://schemas.microsoft.com/office/powerpoint/2010/main" val="40185790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2527</Words>
  <Application>Microsoft Office PowerPoint</Application>
  <PresentationFormat>ワイド画面</PresentationFormat>
  <Paragraphs>296</Paragraphs>
  <Slides>31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Gill Sans</vt:lpstr>
      <vt:lpstr>inherit</vt:lpstr>
      <vt:lpstr>游ゴシック</vt:lpstr>
      <vt:lpstr>游ゴシック Light</vt:lpstr>
      <vt:lpstr>游ゴシック体</vt:lpstr>
      <vt:lpstr>Arial</vt:lpstr>
      <vt:lpstr>Office テーマ</vt:lpstr>
      <vt:lpstr>空き家利用</vt:lpstr>
      <vt:lpstr>現在の空き家事情</vt:lpstr>
      <vt:lpstr>PowerPoint プレゼンテーション</vt:lpstr>
      <vt:lpstr>大まかな内容</vt:lpstr>
      <vt:lpstr>この事業方式をとるメリット</vt:lpstr>
      <vt:lpstr>企業理念</vt:lpstr>
      <vt:lpstr>アンケート調査内容</vt:lpstr>
      <vt:lpstr>PowerPoint プレゼンテーション</vt:lpstr>
      <vt:lpstr>PowerPoint プレゼンテーション</vt:lpstr>
      <vt:lpstr>STP分析</vt:lpstr>
      <vt:lpstr>PowerPoint プレゼンテーション</vt:lpstr>
      <vt:lpstr>フェーズ１</vt:lpstr>
      <vt:lpstr>埼玉県ここまで↑</vt:lpstr>
      <vt:lpstr>宣伝</vt:lpstr>
      <vt:lpstr>群馬エリア</vt:lpstr>
      <vt:lpstr>Strength×</vt:lpstr>
      <vt:lpstr>Weakness×</vt:lpstr>
      <vt:lpstr>Opportunity×</vt:lpstr>
      <vt:lpstr>Threat×</vt:lpstr>
      <vt:lpstr>デメリット、課題</vt:lpstr>
      <vt:lpstr>FB</vt:lpstr>
      <vt:lpstr>事業計画書11/13</vt:lpstr>
      <vt:lpstr>手数料</vt:lpstr>
      <vt:lpstr>PowerPoint プレゼンテーション</vt:lpstr>
      <vt:lpstr>PowerPoint プレゼンテーション</vt:lpstr>
      <vt:lpstr>PowerPoint プレゼンテーション</vt:lpstr>
      <vt:lpstr>30年需要</vt:lpstr>
      <vt:lpstr>住宅市場調査×</vt:lpstr>
      <vt:lpstr>考察？？</vt:lpstr>
      <vt:lpstr>空き家デメリット×</vt:lpstr>
      <vt:lpstr>FB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駿 小清水</dc:creator>
  <cp:lastModifiedBy>涼平 久米</cp:lastModifiedBy>
  <cp:revision>2</cp:revision>
  <dcterms:created xsi:type="dcterms:W3CDTF">2023-10-09T02:35:08Z</dcterms:created>
  <dcterms:modified xsi:type="dcterms:W3CDTF">2023-12-11T07:41:42Z</dcterms:modified>
</cp:coreProperties>
</file>