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nton"/>
      <p:regular r:id="rId22"/>
    </p:embeddedFont>
    <p:embeddedFont>
      <p:font typeface="Roboto"/>
      <p:regular r:id="rId23"/>
      <p:bold r:id="rId24"/>
      <p:italic r:id="rId25"/>
      <p:boldItalic r:id="rId26"/>
    </p:embeddedFont>
    <p:embeddedFont>
      <p:font typeface="Helvetica Neue"/>
      <p:regular r:id="rId27"/>
      <p:bold r:id="rId28"/>
      <p:italic r:id="rId29"/>
      <p:boldItalic r:id="rId30"/>
    </p:embeddedFont>
    <p:embeddedFont>
      <p:font typeface="Helvetica Neue Light"/>
      <p:regular r:id="rId31"/>
      <p:bold r:id="rId32"/>
      <p:italic r:id="rId33"/>
      <p:boldItalic r:id="rId34"/>
    </p:embeddedFont>
    <p:embeddedFont>
      <p:font typeface="DM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nton-regular.fntdata"/><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Light-regular.fntdata"/><Relationship Id="rId30" Type="http://schemas.openxmlformats.org/officeDocument/2006/relationships/font" Target="fonts/HelveticaNeue-boldItalic.fntdata"/><Relationship Id="rId11" Type="http://schemas.openxmlformats.org/officeDocument/2006/relationships/slide" Target="slides/slide6.xml"/><Relationship Id="rId33" Type="http://schemas.openxmlformats.org/officeDocument/2006/relationships/font" Target="fonts/HelveticaNeueLight-italic.fntdata"/><Relationship Id="rId10" Type="http://schemas.openxmlformats.org/officeDocument/2006/relationships/slide" Target="slides/slide5.xml"/><Relationship Id="rId32" Type="http://schemas.openxmlformats.org/officeDocument/2006/relationships/font" Target="fonts/HelveticaNeueLight-bold.fntdata"/><Relationship Id="rId13" Type="http://schemas.openxmlformats.org/officeDocument/2006/relationships/slide" Target="slides/slide8.xml"/><Relationship Id="rId35" Type="http://schemas.openxmlformats.org/officeDocument/2006/relationships/font" Target="fonts/DMSans-regular.fntdata"/><Relationship Id="rId12" Type="http://schemas.openxmlformats.org/officeDocument/2006/relationships/slide" Target="slides/slide7.xml"/><Relationship Id="rId34" Type="http://schemas.openxmlformats.org/officeDocument/2006/relationships/font" Target="fonts/HelveticaNeueLight-boldItalic.fntdata"/><Relationship Id="rId15" Type="http://schemas.openxmlformats.org/officeDocument/2006/relationships/slide" Target="slides/slide10.xml"/><Relationship Id="rId37" Type="http://schemas.openxmlformats.org/officeDocument/2006/relationships/font" Target="fonts/DMSans-italic.fntdata"/><Relationship Id="rId14" Type="http://schemas.openxmlformats.org/officeDocument/2006/relationships/slide" Target="slides/slide9.xml"/><Relationship Id="rId36" Type="http://schemas.openxmlformats.org/officeDocument/2006/relationships/font" Target="fonts/DM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DM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7fe6d926d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7fe6d926d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7fe6d926d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7fe6d926d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7fe6d926d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7fe6d926d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7fe6d926d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7fe6d926d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e957e419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e957e419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957e4195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957e4195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957e4195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957e4195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7fe6d926d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7fe6d926d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7fe6d926d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7fe6d926d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7fe6d926d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7fe6d926d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7fe6d926d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7fe6d926d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7fe6d926d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7fe6d926d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7fe6d926d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7fe6d926d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7fe6d926d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7fe6d926d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7fe6d926d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7fe6d926d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colab.research.google.com/drive/1Rl4Rg2SX6OVg6xDBttKDjuFS7HLnSQzN#scrollTo=_uOKh4SzJpyF"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88975" y="1331650"/>
            <a:ext cx="8520600" cy="561000"/>
          </a:xfrm>
          <a:prstGeom prst="rect">
            <a:avLst/>
          </a:prstGeom>
        </p:spPr>
        <p:txBody>
          <a:bodyPr anchorCtr="0" anchor="b" bIns="91425" lIns="91425" spcFirstLastPara="1" rIns="91425" wrap="square" tIns="91425">
            <a:normAutofit/>
          </a:bodyPr>
          <a:lstStyle/>
          <a:p>
            <a:pPr indent="0" lvl="0" marL="0" marR="38100" rtl="0" algn="ctr">
              <a:lnSpc>
                <a:spcPct val="160000"/>
              </a:lnSpc>
              <a:spcBef>
                <a:spcPts val="1100"/>
              </a:spcBef>
              <a:spcAft>
                <a:spcPts val="1100"/>
              </a:spcAft>
              <a:buNone/>
            </a:pPr>
            <a:r>
              <a:rPr b="1" lang="es" sz="1950">
                <a:solidFill>
                  <a:schemeClr val="accent2"/>
                </a:solidFill>
                <a:highlight>
                  <a:srgbClr val="FFFFFF"/>
                </a:highlight>
                <a:latin typeface="Roboto"/>
                <a:ea typeface="Roboto"/>
                <a:cs typeface="Roboto"/>
                <a:sym typeface="Roboto"/>
              </a:rPr>
              <a:t>Análisis en python sobre el precio de inmuebles en Washington</a:t>
            </a:r>
            <a:endParaRPr b="1"/>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Autor: Cabrera Gabriel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2614425" y="129375"/>
            <a:ext cx="36591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lang="es" sz="1950">
                <a:solidFill>
                  <a:schemeClr val="accent2"/>
                </a:solidFill>
                <a:highlight>
                  <a:srgbClr val="FFFFFF"/>
                </a:highlight>
                <a:latin typeface="Roboto"/>
                <a:ea typeface="Roboto"/>
                <a:cs typeface="Roboto"/>
                <a:sym typeface="Roboto"/>
              </a:rPr>
              <a:t>Hipótesis 3 - Año de Construcción</a:t>
            </a:r>
            <a:endParaRPr/>
          </a:p>
        </p:txBody>
      </p:sp>
      <p:pic>
        <p:nvPicPr>
          <p:cNvPr id="138" name="Google Shape;138;p22"/>
          <p:cNvPicPr preferRelativeResize="0"/>
          <p:nvPr/>
        </p:nvPicPr>
        <p:blipFill>
          <a:blip r:embed="rId3">
            <a:alphaModFix/>
          </a:blip>
          <a:stretch>
            <a:fillRect/>
          </a:stretch>
        </p:blipFill>
        <p:spPr>
          <a:xfrm>
            <a:off x="1940625" y="854475"/>
            <a:ext cx="7151401" cy="3835050"/>
          </a:xfrm>
          <a:prstGeom prst="rect">
            <a:avLst/>
          </a:prstGeom>
          <a:noFill/>
          <a:ln>
            <a:noFill/>
          </a:ln>
        </p:spPr>
      </p:pic>
      <p:sp>
        <p:nvSpPr>
          <p:cNvPr id="139" name="Google Shape;139;p22"/>
          <p:cNvSpPr/>
          <p:nvPr/>
        </p:nvSpPr>
        <p:spPr>
          <a:xfrm>
            <a:off x="154400" y="517725"/>
            <a:ext cx="1893900" cy="44397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600"/>
              </a:spcBef>
              <a:spcAft>
                <a:spcPts val="0"/>
              </a:spcAft>
              <a:buSzPts val="1100"/>
              <a:buNone/>
            </a:pPr>
            <a:r>
              <a:rPr lang="es" sz="1000">
                <a:solidFill>
                  <a:schemeClr val="accent2"/>
                </a:solidFill>
                <a:highlight>
                  <a:srgbClr val="FFFFFF"/>
                </a:highlight>
                <a:latin typeface="Roboto"/>
                <a:ea typeface="Roboto"/>
                <a:cs typeface="Roboto"/>
                <a:sym typeface="Roboto"/>
              </a:rPr>
              <a:t>Ya vimos en el resumen del Meta Data el precio de las casas según la década.</a:t>
            </a:r>
            <a:endParaRPr sz="1000">
              <a:solidFill>
                <a:schemeClr val="accent2"/>
              </a:solidFill>
              <a:highlight>
                <a:srgbClr val="FFFFFF"/>
              </a:highlight>
              <a:latin typeface="Roboto"/>
              <a:ea typeface="Roboto"/>
              <a:cs typeface="Roboto"/>
              <a:sym typeface="Roboto"/>
            </a:endParaRPr>
          </a:p>
          <a:p>
            <a:pPr indent="0" lvl="0" marL="0" rtl="0" algn="ctr">
              <a:lnSpc>
                <a:spcPct val="115000"/>
              </a:lnSpc>
              <a:spcBef>
                <a:spcPts val="600"/>
              </a:spcBef>
              <a:spcAft>
                <a:spcPts val="0"/>
              </a:spcAft>
              <a:buSzPts val="1100"/>
              <a:buNone/>
            </a:pPr>
            <a:r>
              <a:rPr lang="es" sz="1000">
                <a:solidFill>
                  <a:schemeClr val="accent2"/>
                </a:solidFill>
                <a:highlight>
                  <a:srgbClr val="FFFFFF"/>
                </a:highlight>
                <a:latin typeface="Roboto"/>
                <a:ea typeface="Roboto"/>
                <a:cs typeface="Roboto"/>
                <a:sym typeface="Roboto"/>
              </a:rPr>
              <a:t>Ahora agregamos la variable si fue renovada para ver si podemos obtener alguna nueva conclusión.</a:t>
            </a:r>
            <a:endParaRPr sz="1000">
              <a:solidFill>
                <a:schemeClr val="accent2"/>
              </a:solidFill>
              <a:highlight>
                <a:srgbClr val="FFFFFF"/>
              </a:highlight>
              <a:latin typeface="Roboto"/>
              <a:ea typeface="Roboto"/>
              <a:cs typeface="Roboto"/>
              <a:sym typeface="Roboto"/>
            </a:endParaRPr>
          </a:p>
          <a:p>
            <a:pPr indent="0" lvl="0" marL="0" rtl="0" algn="ctr">
              <a:lnSpc>
                <a:spcPct val="115000"/>
              </a:lnSpc>
              <a:spcBef>
                <a:spcPts val="600"/>
              </a:spcBef>
              <a:spcAft>
                <a:spcPts val="0"/>
              </a:spcAft>
              <a:buSzPts val="1100"/>
              <a:buNone/>
            </a:pPr>
            <a:r>
              <a:rPr lang="es" sz="1000">
                <a:solidFill>
                  <a:schemeClr val="accent2"/>
                </a:solidFill>
                <a:highlight>
                  <a:srgbClr val="FFFFFF"/>
                </a:highlight>
                <a:latin typeface="Roboto"/>
                <a:ea typeface="Roboto"/>
                <a:cs typeface="Roboto"/>
                <a:sym typeface="Roboto"/>
              </a:rPr>
              <a:t>En principio la mediana de los precios aumenta para todos los casos, algo que es lógico. En ciertos casos los aumentos no son singificativos como es el caso de las casas construidas entre los años 1900 y 1930.</a:t>
            </a:r>
            <a:endParaRPr sz="1000">
              <a:solidFill>
                <a:schemeClr val="accent2"/>
              </a:solidFill>
              <a:highlight>
                <a:srgbClr val="FFFFFF"/>
              </a:highlight>
              <a:latin typeface="Roboto"/>
              <a:ea typeface="Roboto"/>
              <a:cs typeface="Roboto"/>
              <a:sym typeface="Roboto"/>
            </a:endParaRPr>
          </a:p>
          <a:p>
            <a:pPr indent="0" lvl="0" marL="0" rtl="0" algn="ctr">
              <a:lnSpc>
                <a:spcPct val="115000"/>
              </a:lnSpc>
              <a:spcBef>
                <a:spcPts val="600"/>
              </a:spcBef>
              <a:spcAft>
                <a:spcPts val="0"/>
              </a:spcAft>
              <a:buSzPts val="1100"/>
              <a:buNone/>
            </a:pPr>
            <a:r>
              <a:rPr lang="es" sz="1000">
                <a:solidFill>
                  <a:schemeClr val="accent2"/>
                </a:solidFill>
                <a:highlight>
                  <a:srgbClr val="FFFFFF"/>
                </a:highlight>
                <a:latin typeface="Roboto"/>
                <a:ea typeface="Roboto"/>
                <a:cs typeface="Roboto"/>
                <a:sym typeface="Roboto"/>
              </a:rPr>
              <a:t>Pero por otro lado vemos que en las casas ubicadas en la década del 40, 50 y 60 los outliers de precios altos en el caso de que la casa no haya sido renovada desaparecen y pasan a ser parte del "bigote" del gráfico.</a:t>
            </a:r>
            <a:endParaRPr sz="1000">
              <a:solidFill>
                <a:schemeClr val="accent2"/>
              </a:solidFill>
              <a:highlight>
                <a:srgbClr val="FFFFFF"/>
              </a:highlight>
              <a:latin typeface="Roboto"/>
              <a:ea typeface="Roboto"/>
              <a:cs typeface="Roboto"/>
              <a:sym typeface="Roboto"/>
            </a:endParaRPr>
          </a:p>
          <a:p>
            <a:pPr indent="0" lvl="0" marL="0" marR="0" rtl="0" algn="l">
              <a:spcBef>
                <a:spcPts val="500"/>
              </a:spcBef>
              <a:spcAft>
                <a:spcPts val="0"/>
              </a:spcAft>
              <a:buNone/>
            </a:pPr>
            <a:r>
              <a:t/>
            </a:r>
            <a:endParaRPr>
              <a:latin typeface="Helvetica Neue Light"/>
              <a:ea typeface="Helvetica Neue Light"/>
              <a:cs typeface="Helvetica Neue Light"/>
              <a:sym typeface="Helvetica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3"/>
          <p:cNvPicPr preferRelativeResize="0"/>
          <p:nvPr/>
        </p:nvPicPr>
        <p:blipFill>
          <a:blip r:embed="rId3">
            <a:alphaModFix/>
          </a:blip>
          <a:stretch>
            <a:fillRect/>
          </a:stretch>
        </p:blipFill>
        <p:spPr>
          <a:xfrm>
            <a:off x="1150063" y="1492525"/>
            <a:ext cx="6904125" cy="3717600"/>
          </a:xfrm>
          <a:prstGeom prst="rect">
            <a:avLst/>
          </a:prstGeom>
          <a:noFill/>
          <a:ln>
            <a:noFill/>
          </a:ln>
        </p:spPr>
      </p:pic>
      <p:sp>
        <p:nvSpPr>
          <p:cNvPr id="145" name="Google Shape;145;p23"/>
          <p:cNvSpPr/>
          <p:nvPr/>
        </p:nvSpPr>
        <p:spPr>
          <a:xfrm>
            <a:off x="211775" y="87325"/>
            <a:ext cx="8780700" cy="14052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600"/>
              </a:spcBef>
              <a:spcAft>
                <a:spcPts val="0"/>
              </a:spcAft>
              <a:buClr>
                <a:schemeClr val="dk1"/>
              </a:buClr>
              <a:buSzPts val="1100"/>
              <a:buFont typeface="Arial"/>
              <a:buNone/>
            </a:pPr>
            <a:r>
              <a:rPr lang="es" sz="1100">
                <a:solidFill>
                  <a:schemeClr val="accent2"/>
                </a:solidFill>
                <a:highlight>
                  <a:srgbClr val="FFFFFF"/>
                </a:highlight>
                <a:latin typeface="Roboto"/>
                <a:ea typeface="Roboto"/>
                <a:cs typeface="Roboto"/>
                <a:sym typeface="Roboto"/>
              </a:rPr>
              <a:t>Para cerrar este análisis del año de construcción de las casas, comparamos con otra variable que no sea precio. Y vemos la mediana de los metros cuadrados de las casas según la década.</a:t>
            </a:r>
            <a:endParaRPr sz="1100">
              <a:solidFill>
                <a:schemeClr val="accent2"/>
              </a:solidFill>
              <a:highlight>
                <a:srgbClr val="FFFFFF"/>
              </a:highlight>
              <a:latin typeface="Roboto"/>
              <a:ea typeface="Roboto"/>
              <a:cs typeface="Roboto"/>
              <a:sym typeface="Roboto"/>
            </a:endParaRPr>
          </a:p>
          <a:p>
            <a:pPr indent="0" lvl="0" marL="0" rtl="0" algn="ctr">
              <a:lnSpc>
                <a:spcPct val="115000"/>
              </a:lnSpc>
              <a:spcBef>
                <a:spcPts val="600"/>
              </a:spcBef>
              <a:spcAft>
                <a:spcPts val="0"/>
              </a:spcAft>
              <a:buClr>
                <a:schemeClr val="dk1"/>
              </a:buClr>
              <a:buSzPts val="1100"/>
              <a:buFont typeface="Arial"/>
              <a:buNone/>
            </a:pPr>
            <a:r>
              <a:rPr lang="es" sz="1100">
                <a:solidFill>
                  <a:schemeClr val="accent2"/>
                </a:solidFill>
                <a:highlight>
                  <a:srgbClr val="FFFFFF"/>
                </a:highlight>
                <a:latin typeface="Roboto"/>
                <a:ea typeface="Roboto"/>
                <a:cs typeface="Roboto"/>
                <a:sym typeface="Roboto"/>
              </a:rPr>
              <a:t>Se puede observar que a partir de la década del 70 inclusive las casas son cada vez más grandes.</a:t>
            </a:r>
            <a:endParaRPr sz="1100">
              <a:solidFill>
                <a:schemeClr val="accent2"/>
              </a:solidFill>
              <a:highlight>
                <a:srgbClr val="FFFFFF"/>
              </a:highlight>
              <a:latin typeface="Roboto"/>
              <a:ea typeface="Roboto"/>
              <a:cs typeface="Roboto"/>
              <a:sym typeface="Roboto"/>
            </a:endParaRPr>
          </a:p>
          <a:p>
            <a:pPr indent="0" lvl="0" marL="0" rtl="0" algn="ctr">
              <a:lnSpc>
                <a:spcPct val="115000"/>
              </a:lnSpc>
              <a:spcBef>
                <a:spcPts val="600"/>
              </a:spcBef>
              <a:spcAft>
                <a:spcPts val="0"/>
              </a:spcAft>
              <a:buClr>
                <a:schemeClr val="dk1"/>
              </a:buClr>
              <a:buSzPts val="1100"/>
              <a:buFont typeface="Arial"/>
              <a:buNone/>
            </a:pPr>
            <a:r>
              <a:rPr lang="es" sz="1100">
                <a:solidFill>
                  <a:schemeClr val="accent2"/>
                </a:solidFill>
                <a:highlight>
                  <a:srgbClr val="FFFFFF"/>
                </a:highlight>
                <a:latin typeface="Roboto"/>
                <a:ea typeface="Roboto"/>
                <a:cs typeface="Roboto"/>
                <a:sym typeface="Roboto"/>
              </a:rPr>
              <a:t>En la última década casi que multiplican el tamaño de metros cuadrados techados con respecto a las casas de la década del 40. Por lo que puede ser una variable más que explica por qué las casas de la última década son las de un precio con mayor mediana.</a:t>
            </a:r>
            <a:endParaRPr sz="1100">
              <a:solidFill>
                <a:schemeClr val="accent2"/>
              </a:solidFill>
              <a:highlight>
                <a:srgbClr val="FFFFFF"/>
              </a:highlight>
              <a:latin typeface="Roboto"/>
              <a:ea typeface="Roboto"/>
              <a:cs typeface="Roboto"/>
              <a:sym typeface="Roboto"/>
            </a:endParaRPr>
          </a:p>
          <a:p>
            <a:pPr indent="0" lvl="0" marL="0" marR="0" rtl="0" algn="l">
              <a:spcBef>
                <a:spcPts val="500"/>
              </a:spcBef>
              <a:spcAft>
                <a:spcPts val="0"/>
              </a:spcAft>
              <a:buNone/>
            </a:pPr>
            <a:r>
              <a:t/>
            </a:r>
            <a:endParaRPr>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129400"/>
            <a:ext cx="8520600" cy="8682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Clr>
                <a:schemeClr val="lt1"/>
              </a:buClr>
              <a:buSzPts val="6000"/>
              <a:buFont typeface="Arial"/>
              <a:buNone/>
            </a:pPr>
            <a:r>
              <a:rPr lang="es" sz="3000"/>
              <a:t>INSIGHTS &amp;</a:t>
            </a:r>
            <a:endParaRPr sz="3000"/>
          </a:p>
          <a:p>
            <a:pPr indent="0" lvl="0" marL="0" rtl="0" algn="ctr">
              <a:lnSpc>
                <a:spcPct val="80000"/>
              </a:lnSpc>
              <a:spcBef>
                <a:spcPts val="0"/>
              </a:spcBef>
              <a:spcAft>
                <a:spcPts val="0"/>
              </a:spcAft>
              <a:buClr>
                <a:schemeClr val="lt1"/>
              </a:buClr>
              <a:buSzPts val="6000"/>
              <a:buFont typeface="Arial"/>
              <a:buNone/>
            </a:pPr>
            <a:r>
              <a:rPr b="1" lang="es" sz="3000"/>
              <a:t>RECOMENDACIONES</a:t>
            </a:r>
            <a:endParaRPr sz="3000"/>
          </a:p>
        </p:txBody>
      </p:sp>
      <p:sp>
        <p:nvSpPr>
          <p:cNvPr id="151" name="Google Shape;15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800"/>
              </a:spcBef>
              <a:spcAft>
                <a:spcPts val="0"/>
              </a:spcAft>
              <a:buClr>
                <a:schemeClr val="dk1"/>
              </a:buClr>
              <a:buSzPts val="1100"/>
              <a:buFont typeface="Arial"/>
              <a:buNone/>
            </a:pPr>
            <a:r>
              <a:rPr lang="es" sz="1750">
                <a:solidFill>
                  <a:schemeClr val="accent2"/>
                </a:solidFill>
                <a:highlight>
                  <a:srgbClr val="FFFFFF"/>
                </a:highlight>
                <a:latin typeface="Roboto"/>
                <a:ea typeface="Roboto"/>
                <a:cs typeface="Roboto"/>
                <a:sym typeface="Roboto"/>
              </a:rPr>
              <a:t>Conclusiones Hipótesis 1</a:t>
            </a:r>
            <a:endParaRPr sz="1750">
              <a:solidFill>
                <a:schemeClr val="accent2"/>
              </a:solidFill>
              <a:highlight>
                <a:srgbClr val="FFFFFF"/>
              </a:highlight>
              <a:latin typeface="Roboto"/>
              <a:ea typeface="Roboto"/>
              <a:cs typeface="Roboto"/>
              <a:sym typeface="Roboto"/>
            </a:endParaRPr>
          </a:p>
          <a:p>
            <a:pPr indent="0" lvl="0" marL="0" rtl="0" algn="l">
              <a:spcBef>
                <a:spcPts val="800"/>
              </a:spcBef>
              <a:spcAft>
                <a:spcPts val="0"/>
              </a:spcAft>
              <a:buClr>
                <a:schemeClr val="dk1"/>
              </a:buClr>
              <a:buSzPts val="1100"/>
              <a:buFont typeface="Arial"/>
              <a:buNone/>
            </a:pPr>
            <a:r>
              <a:t/>
            </a:r>
            <a:endParaRPr sz="175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s" sz="1200">
                <a:solidFill>
                  <a:schemeClr val="accent2"/>
                </a:solidFill>
                <a:highlight>
                  <a:srgbClr val="FFFFFF"/>
                </a:highlight>
                <a:latin typeface="Roboto"/>
                <a:ea typeface="Roboto"/>
                <a:cs typeface="Roboto"/>
                <a:sym typeface="Roboto"/>
              </a:rPr>
              <a:t>Los precios de las casas tienden a aumentar en general, pero cuando se trata de casas con más de 5 o 6 habitaciones, el valor no aumenta proporcionalmente en comparación con las casas de tamaño más pequeño. Sin embargo, cuando se añade una pileta a la propiedad, se puede observar un aumento significativo del valor de la casa, incluso si tiene muchas habitaciones.</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s" sz="1200">
                <a:solidFill>
                  <a:schemeClr val="accent2"/>
                </a:solidFill>
                <a:highlight>
                  <a:srgbClr val="FFFFFF"/>
                </a:highlight>
                <a:latin typeface="Roboto"/>
                <a:ea typeface="Roboto"/>
                <a:cs typeface="Roboto"/>
                <a:sym typeface="Roboto"/>
              </a:rPr>
              <a:t>También hay otros factores que influyen cómo son los metros cuadrados techados y la condición en que se encuentra. En el caso de la condición vimos que en la condición de grado 5 (la mayor) no hace la diferencia tener la pileta.</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s" sz="1200">
                <a:solidFill>
                  <a:schemeClr val="accent2"/>
                </a:solidFill>
                <a:highlight>
                  <a:srgbClr val="FFFFFF"/>
                </a:highlight>
                <a:latin typeface="Roboto"/>
                <a:ea typeface="Roboto"/>
                <a:cs typeface="Roboto"/>
                <a:sym typeface="Roboto"/>
              </a:rPr>
              <a:t>En resumen, recomendaría la presencia de una pileta en una casa solo si son de tamaño pequeño o mediano puede aumentar significativamente su valor en el mercado inmobiliario. En una casa grande, seguramente son otras variables las que hacen atractiva a la casa.</a:t>
            </a:r>
            <a:endParaRPr sz="1200">
              <a:solidFill>
                <a:schemeClr val="accent2"/>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idx="1" type="body"/>
          </p:nvPr>
        </p:nvSpPr>
        <p:spPr>
          <a:xfrm>
            <a:off x="311700" y="69250"/>
            <a:ext cx="8520600" cy="22842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800"/>
              </a:spcBef>
              <a:spcAft>
                <a:spcPts val="0"/>
              </a:spcAft>
              <a:buClr>
                <a:schemeClr val="dk1"/>
              </a:buClr>
              <a:buSzPct val="62857"/>
              <a:buFont typeface="Arial"/>
              <a:buNone/>
            </a:pPr>
            <a:r>
              <a:rPr lang="es" sz="1750">
                <a:solidFill>
                  <a:schemeClr val="accent2"/>
                </a:solidFill>
                <a:highlight>
                  <a:srgbClr val="FFFFFF"/>
                </a:highlight>
                <a:latin typeface="Roboto"/>
                <a:ea typeface="Roboto"/>
                <a:cs typeface="Roboto"/>
                <a:sym typeface="Roboto"/>
              </a:rPr>
              <a:t>Conclusiones Hipótesis 2</a:t>
            </a:r>
            <a:endParaRPr sz="1750">
              <a:solidFill>
                <a:schemeClr val="accent2"/>
              </a:solidFill>
              <a:highlight>
                <a:srgbClr val="FFFFFF"/>
              </a:highlight>
              <a:latin typeface="Roboto"/>
              <a:ea typeface="Roboto"/>
              <a:cs typeface="Roboto"/>
              <a:sym typeface="Roboto"/>
            </a:endParaRPr>
          </a:p>
          <a:p>
            <a:pPr indent="0" lvl="0" marL="0" rtl="0" algn="l">
              <a:spcBef>
                <a:spcPts val="800"/>
              </a:spcBef>
              <a:spcAft>
                <a:spcPts val="0"/>
              </a:spcAft>
              <a:buClr>
                <a:schemeClr val="dk1"/>
              </a:buClr>
              <a:buSzPct val="91666"/>
              <a:buFont typeface="Arial"/>
              <a:buNone/>
            </a:pPr>
            <a:r>
              <a:rPr lang="es" sz="1200">
                <a:solidFill>
                  <a:schemeClr val="accent2"/>
                </a:solidFill>
                <a:highlight>
                  <a:srgbClr val="FFFFFF"/>
                </a:highlight>
                <a:latin typeface="Roboto"/>
                <a:ea typeface="Roboto"/>
                <a:cs typeface="Roboto"/>
                <a:sym typeface="Roboto"/>
              </a:rPr>
              <a:t>Al categorizar los códigos postales para cada zona que le corresponde podemos ver como hay 2 zonas con los precios con la mediana más alta y destacada del resto que son Island y Medina con lo que podríamos decir que son las zonas más caras y exclusivas del estado.</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ct val="91666"/>
              <a:buFont typeface="Arial"/>
              <a:buNone/>
            </a:pPr>
            <a:r>
              <a:rPr lang="es" sz="1200">
                <a:solidFill>
                  <a:schemeClr val="accent2"/>
                </a:solidFill>
                <a:highlight>
                  <a:srgbClr val="FFFFFF"/>
                </a:highlight>
                <a:latin typeface="Roboto"/>
                <a:ea typeface="Roboto"/>
                <a:cs typeface="Roboto"/>
                <a:sym typeface="Roboto"/>
              </a:rPr>
              <a:t>Luego podemos ver que Tukwila, Des Moines, Federal, Auburn y Enumclaw son las zonas con los precio más bajos del estado de Washington.</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ct val="91666"/>
              <a:buFont typeface="Arial"/>
              <a:buNone/>
            </a:pPr>
            <a:r>
              <a:rPr lang="es" sz="1200">
                <a:solidFill>
                  <a:schemeClr val="accent2"/>
                </a:solidFill>
                <a:highlight>
                  <a:srgbClr val="FFFFFF"/>
                </a:highlight>
                <a:latin typeface="Roboto"/>
                <a:ea typeface="Roboto"/>
                <a:cs typeface="Roboto"/>
                <a:sym typeface="Roboto"/>
              </a:rPr>
              <a:t>Sin embargo a excepeción de Tuwkila, todas las ciudades tienen outliers que llegan a estar al precio de las ciudades más caras. Por lo que podemos decir que en mayor o menor medida, existen casas con precios muy altos en casi todas las ciudades.</a:t>
            </a:r>
            <a:endParaRPr sz="1200">
              <a:solidFill>
                <a:schemeClr val="accent2"/>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sp>
        <p:nvSpPr>
          <p:cNvPr id="157" name="Google Shape;157;p25"/>
          <p:cNvSpPr txBox="1"/>
          <p:nvPr>
            <p:ph idx="1" type="body"/>
          </p:nvPr>
        </p:nvSpPr>
        <p:spPr>
          <a:xfrm>
            <a:off x="311700" y="2001825"/>
            <a:ext cx="8520600" cy="30057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800"/>
              </a:spcBef>
              <a:spcAft>
                <a:spcPts val="0"/>
              </a:spcAft>
              <a:buNone/>
            </a:pPr>
            <a:r>
              <a:rPr lang="es" sz="5750">
                <a:solidFill>
                  <a:schemeClr val="accent2"/>
                </a:solidFill>
                <a:highlight>
                  <a:srgbClr val="FFFFFF"/>
                </a:highlight>
                <a:latin typeface="Roboto"/>
                <a:ea typeface="Roboto"/>
                <a:cs typeface="Roboto"/>
                <a:sym typeface="Roboto"/>
              </a:rPr>
              <a:t>Conclusiones Hipótesis 3</a:t>
            </a:r>
            <a:endParaRPr sz="3650">
              <a:solidFill>
                <a:schemeClr val="accent2"/>
              </a:solidFill>
              <a:highlight>
                <a:srgbClr val="FFFFFF"/>
              </a:highlight>
              <a:latin typeface="Roboto"/>
              <a:ea typeface="Roboto"/>
              <a:cs typeface="Roboto"/>
              <a:sym typeface="Roboto"/>
            </a:endParaRPr>
          </a:p>
          <a:p>
            <a:pPr indent="-286543" lvl="0" marL="457200" rtl="0" algn="l">
              <a:spcBef>
                <a:spcPts val="800"/>
              </a:spcBef>
              <a:spcAft>
                <a:spcPts val="0"/>
              </a:spcAft>
              <a:buClr>
                <a:schemeClr val="accent2"/>
              </a:buClr>
              <a:buSzPct val="100000"/>
              <a:buFont typeface="Roboto"/>
              <a:buChar char="●"/>
            </a:pPr>
            <a:r>
              <a:rPr lang="es" sz="3650">
                <a:solidFill>
                  <a:schemeClr val="accent2"/>
                </a:solidFill>
                <a:highlight>
                  <a:srgbClr val="FFFFFF"/>
                </a:highlight>
                <a:latin typeface="Roboto"/>
                <a:ea typeface="Roboto"/>
                <a:cs typeface="Roboto"/>
                <a:sym typeface="Roboto"/>
              </a:rPr>
              <a:t>Las casas más antiguas, construidas entre 1900 y 1930, y las casas de la última década tienen precios más altos en comparación con otras décadas.</a:t>
            </a:r>
            <a:endParaRPr sz="365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t/>
            </a:r>
            <a:endParaRPr sz="3650">
              <a:solidFill>
                <a:schemeClr val="accent2"/>
              </a:solidFill>
              <a:highlight>
                <a:srgbClr val="FFFFFF"/>
              </a:highlight>
              <a:latin typeface="Roboto"/>
              <a:ea typeface="Roboto"/>
              <a:cs typeface="Roboto"/>
              <a:sym typeface="Roboto"/>
            </a:endParaRPr>
          </a:p>
          <a:p>
            <a:pPr indent="-286543" lvl="0" marL="457200" rtl="0" algn="l">
              <a:spcBef>
                <a:spcPts val="600"/>
              </a:spcBef>
              <a:spcAft>
                <a:spcPts val="0"/>
              </a:spcAft>
              <a:buClr>
                <a:schemeClr val="accent2"/>
              </a:buClr>
              <a:buSzPct val="100000"/>
              <a:buFont typeface="Roboto"/>
              <a:buChar char="●"/>
            </a:pPr>
            <a:r>
              <a:rPr lang="es" sz="3650">
                <a:solidFill>
                  <a:schemeClr val="accent2"/>
                </a:solidFill>
                <a:highlight>
                  <a:srgbClr val="FFFFFF"/>
                </a:highlight>
                <a:latin typeface="Roboto"/>
                <a:ea typeface="Roboto"/>
                <a:cs typeface="Roboto"/>
                <a:sym typeface="Roboto"/>
              </a:rPr>
              <a:t>La mediana de los precios aumenta en general, pero este aumento no es significativo para las casas construidas entre 1900 y 1930. Además, se observa que en las décadas del 40, 50 y 60, los precios más altos se encuentran principalmente en las casas que no fueron renovadas.</a:t>
            </a:r>
            <a:endParaRPr sz="365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t/>
            </a:r>
            <a:endParaRPr sz="3650">
              <a:solidFill>
                <a:schemeClr val="accent2"/>
              </a:solidFill>
              <a:highlight>
                <a:srgbClr val="FFFFFF"/>
              </a:highlight>
              <a:latin typeface="Roboto"/>
              <a:ea typeface="Roboto"/>
              <a:cs typeface="Roboto"/>
              <a:sym typeface="Roboto"/>
            </a:endParaRPr>
          </a:p>
          <a:p>
            <a:pPr indent="-286543" lvl="0" marL="457200" rtl="0" algn="l">
              <a:spcBef>
                <a:spcPts val="600"/>
              </a:spcBef>
              <a:spcAft>
                <a:spcPts val="0"/>
              </a:spcAft>
              <a:buClr>
                <a:schemeClr val="accent2"/>
              </a:buClr>
              <a:buSzPct val="100000"/>
              <a:buFont typeface="Roboto"/>
              <a:buChar char="●"/>
            </a:pPr>
            <a:r>
              <a:rPr lang="es" sz="3650">
                <a:solidFill>
                  <a:schemeClr val="accent2"/>
                </a:solidFill>
                <a:highlight>
                  <a:srgbClr val="FFFFFF"/>
                </a:highlight>
                <a:latin typeface="Roboto"/>
                <a:ea typeface="Roboto"/>
                <a:cs typeface="Roboto"/>
                <a:sym typeface="Roboto"/>
              </a:rPr>
              <a:t>Las casas más recientes tienen un tamaño de metros cuadrados techados mucho mayor en comparación con las casas más antiguas. Este aumento en el tamaño de las casas puede ser un factor adicional que explica por qué las casas de la última década tienen precios más altos. Siguiendo el mismo análisis que la hipótesis número 1.</a:t>
            </a:r>
            <a:endParaRPr sz="365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sz="3969">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s" sz="3969">
                <a:solidFill>
                  <a:schemeClr val="accent2"/>
                </a:solidFill>
                <a:highlight>
                  <a:srgbClr val="FFFFFF"/>
                </a:highlight>
                <a:latin typeface="Roboto"/>
                <a:ea typeface="Roboto"/>
                <a:cs typeface="Roboto"/>
                <a:sym typeface="Roboto"/>
              </a:rPr>
              <a:t>En general, estos hallazgos sugieren que el año de construcción y el tamaño de la casa son variables importantes a considerar al analizar los precios de las casas. Las casas más antiguas y las más recientes tienden a tener precios más altos, y el tamaño de la casa también juega un papel significativo en la determinación del precio.</a:t>
            </a:r>
            <a:endParaRPr sz="6419">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t/>
            </a:r>
            <a:endParaRPr sz="3650">
              <a:solidFill>
                <a:schemeClr val="accent2"/>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Feature Selection</a:t>
            </a:r>
            <a:endParaRPr/>
          </a:p>
        </p:txBody>
      </p:sp>
      <p:sp>
        <p:nvSpPr>
          <p:cNvPr id="163" name="Google Shape;163;p26"/>
          <p:cNvSpPr txBox="1"/>
          <p:nvPr/>
        </p:nvSpPr>
        <p:spPr>
          <a:xfrm>
            <a:off x="311700" y="937250"/>
            <a:ext cx="78402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500"/>
              </a:spcAft>
              <a:buNone/>
            </a:pPr>
            <a:r>
              <a:rPr lang="es" sz="1200">
                <a:solidFill>
                  <a:schemeClr val="accent2"/>
                </a:solidFill>
                <a:highlight>
                  <a:schemeClr val="lt1"/>
                </a:highlight>
                <a:latin typeface="Roboto"/>
                <a:ea typeface="Roboto"/>
                <a:cs typeface="Roboto"/>
                <a:sym typeface="Roboto"/>
              </a:rPr>
              <a:t>El dataset estaba no contaba con valores nulos pero algunas variables </a:t>
            </a:r>
            <a:r>
              <a:rPr lang="es" sz="1200">
                <a:solidFill>
                  <a:schemeClr val="accent2"/>
                </a:solidFill>
                <a:highlight>
                  <a:schemeClr val="lt1"/>
                </a:highlight>
                <a:latin typeface="Roboto"/>
                <a:ea typeface="Roboto"/>
                <a:cs typeface="Roboto"/>
                <a:sym typeface="Roboto"/>
              </a:rPr>
              <a:t>necesitaron</a:t>
            </a:r>
            <a:r>
              <a:rPr lang="es" sz="1200">
                <a:solidFill>
                  <a:schemeClr val="accent2"/>
                </a:solidFill>
                <a:highlight>
                  <a:schemeClr val="lt1"/>
                </a:highlight>
                <a:latin typeface="Roboto"/>
                <a:ea typeface="Roboto"/>
                <a:cs typeface="Roboto"/>
                <a:sym typeface="Roboto"/>
              </a:rPr>
              <a:t> ser cambiada de tipo para realizar un mejor análisis.</a:t>
            </a:r>
            <a:endParaRPr sz="1200">
              <a:solidFill>
                <a:schemeClr val="accent2"/>
              </a:solidFill>
              <a:highlight>
                <a:schemeClr val="lt1"/>
              </a:highlight>
              <a:latin typeface="Roboto"/>
              <a:ea typeface="Roboto"/>
              <a:cs typeface="Roboto"/>
              <a:sym typeface="Roboto"/>
            </a:endParaRPr>
          </a:p>
        </p:txBody>
      </p:sp>
      <p:pic>
        <p:nvPicPr>
          <p:cNvPr id="164" name="Google Shape;164;p26"/>
          <p:cNvPicPr preferRelativeResize="0"/>
          <p:nvPr/>
        </p:nvPicPr>
        <p:blipFill>
          <a:blip r:embed="rId3">
            <a:alphaModFix/>
          </a:blip>
          <a:stretch>
            <a:fillRect/>
          </a:stretch>
        </p:blipFill>
        <p:spPr>
          <a:xfrm>
            <a:off x="152400" y="1671350"/>
            <a:ext cx="8839201" cy="1223889"/>
          </a:xfrm>
          <a:prstGeom prst="rect">
            <a:avLst/>
          </a:prstGeom>
          <a:noFill/>
          <a:ln>
            <a:noFill/>
          </a:ln>
        </p:spPr>
      </p:pic>
      <p:sp>
        <p:nvSpPr>
          <p:cNvPr id="165" name="Google Shape;165;p26"/>
          <p:cNvSpPr txBox="1"/>
          <p:nvPr/>
        </p:nvSpPr>
        <p:spPr>
          <a:xfrm>
            <a:off x="387900" y="2994650"/>
            <a:ext cx="7840200" cy="137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s" sz="1200">
                <a:solidFill>
                  <a:schemeClr val="accent2"/>
                </a:solidFill>
                <a:highlight>
                  <a:schemeClr val="lt1"/>
                </a:highlight>
                <a:latin typeface="Roboto"/>
                <a:ea typeface="Roboto"/>
                <a:cs typeface="Roboto"/>
                <a:sym typeface="Roboto"/>
              </a:rPr>
              <a:t>Luego realizamos el feature selection para obtener las variables con mejor correlación con la variable a predecir. A partir de esto podemos analizar los modelos y elegir el de mejor performance.</a:t>
            </a:r>
            <a:endParaRPr sz="1200">
              <a:solidFill>
                <a:schemeClr val="accent2"/>
              </a:solidFill>
              <a:highlight>
                <a:schemeClr val="lt1"/>
              </a:highlight>
              <a:latin typeface="Roboto"/>
              <a:ea typeface="Roboto"/>
              <a:cs typeface="Roboto"/>
              <a:sym typeface="Roboto"/>
            </a:endParaRPr>
          </a:p>
          <a:p>
            <a:pPr indent="0" lvl="0" marL="0" rtl="0" algn="l">
              <a:lnSpc>
                <a:spcPct val="115000"/>
              </a:lnSpc>
              <a:spcBef>
                <a:spcPts val="600"/>
              </a:spcBef>
              <a:spcAft>
                <a:spcPts val="0"/>
              </a:spcAft>
              <a:buNone/>
            </a:pPr>
            <a:r>
              <a:t/>
            </a:r>
            <a:endParaRPr sz="1200">
              <a:solidFill>
                <a:schemeClr val="accent2"/>
              </a:solidFill>
              <a:highlight>
                <a:schemeClr val="lt1"/>
              </a:highlight>
              <a:latin typeface="Roboto"/>
              <a:ea typeface="Roboto"/>
              <a:cs typeface="Roboto"/>
              <a:sym typeface="Roboto"/>
            </a:endParaRPr>
          </a:p>
          <a:p>
            <a:pPr indent="0" lvl="0" marL="0" rtl="0" algn="l">
              <a:lnSpc>
                <a:spcPct val="115000"/>
              </a:lnSpc>
              <a:spcBef>
                <a:spcPts val="600"/>
              </a:spcBef>
              <a:spcAft>
                <a:spcPts val="500"/>
              </a:spcAft>
              <a:buNone/>
            </a:pPr>
            <a:r>
              <a:rPr lang="es" sz="1200">
                <a:solidFill>
                  <a:schemeClr val="accent2"/>
                </a:solidFill>
                <a:highlight>
                  <a:schemeClr val="lt1"/>
                </a:highlight>
                <a:latin typeface="Roboto"/>
                <a:ea typeface="Roboto"/>
                <a:cs typeface="Roboto"/>
                <a:sym typeface="Roboto"/>
              </a:rPr>
              <a:t>Este trabajo lo realizamos dos veces ya que intenté agregar 3 variables nuevas para ver si encontraba mejor correlación pero me quede con el primer feature ya que tuvo mejor resultado.</a:t>
            </a:r>
            <a:endParaRPr sz="1200">
              <a:solidFill>
                <a:schemeClr val="accent2"/>
              </a:solidFill>
              <a:highlight>
                <a:schemeClr val="lt1"/>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Evaluación de Modelos</a:t>
            </a:r>
            <a:endParaRPr/>
          </a:p>
        </p:txBody>
      </p:sp>
      <p:sp>
        <p:nvSpPr>
          <p:cNvPr id="171" name="Google Shape;171;p27"/>
          <p:cNvSpPr txBox="1"/>
          <p:nvPr/>
        </p:nvSpPr>
        <p:spPr>
          <a:xfrm>
            <a:off x="311700" y="480050"/>
            <a:ext cx="7840200" cy="313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s" sz="1200">
                <a:solidFill>
                  <a:schemeClr val="accent2"/>
                </a:solidFill>
                <a:highlight>
                  <a:schemeClr val="lt1"/>
                </a:highlight>
                <a:latin typeface="Roboto"/>
                <a:ea typeface="Roboto"/>
                <a:cs typeface="Roboto"/>
                <a:sym typeface="Roboto"/>
              </a:rPr>
              <a:t>Probe 3 algoritmos con los 2 feature selection:</a:t>
            </a:r>
            <a:endParaRPr sz="1200">
              <a:solidFill>
                <a:schemeClr val="accent2"/>
              </a:solidFill>
              <a:highlight>
                <a:schemeClr val="lt1"/>
              </a:highlight>
              <a:latin typeface="Roboto"/>
              <a:ea typeface="Roboto"/>
              <a:cs typeface="Roboto"/>
              <a:sym typeface="Roboto"/>
            </a:endParaRPr>
          </a:p>
          <a:p>
            <a:pPr indent="-304800" lvl="0" marL="457200" rtl="0" algn="l">
              <a:lnSpc>
                <a:spcPct val="115000"/>
              </a:lnSpc>
              <a:spcBef>
                <a:spcPts val="600"/>
              </a:spcBef>
              <a:spcAft>
                <a:spcPts val="0"/>
              </a:spcAft>
              <a:buClr>
                <a:schemeClr val="accent2"/>
              </a:buClr>
              <a:buSzPts val="1200"/>
              <a:buFont typeface="Roboto"/>
              <a:buChar char="●"/>
            </a:pPr>
            <a:r>
              <a:rPr lang="es" sz="1200">
                <a:solidFill>
                  <a:schemeClr val="accent2"/>
                </a:solidFill>
                <a:highlight>
                  <a:schemeClr val="lt1"/>
                </a:highlight>
                <a:latin typeface="Roboto"/>
                <a:ea typeface="Roboto"/>
                <a:cs typeface="Roboto"/>
                <a:sym typeface="Roboto"/>
              </a:rPr>
              <a:t>Regresión Lineal Múltiple</a:t>
            </a:r>
            <a:endParaRPr sz="1200">
              <a:solidFill>
                <a:schemeClr val="accent2"/>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s" sz="1200">
                <a:solidFill>
                  <a:schemeClr val="accent2"/>
                </a:solidFill>
                <a:highlight>
                  <a:schemeClr val="lt1"/>
                </a:highlight>
                <a:latin typeface="Roboto"/>
                <a:ea typeface="Roboto"/>
                <a:cs typeface="Roboto"/>
                <a:sym typeface="Roboto"/>
              </a:rPr>
              <a:t>Regresión Lineal Simple</a:t>
            </a:r>
            <a:endParaRPr sz="1200">
              <a:solidFill>
                <a:schemeClr val="accent2"/>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s" sz="1200">
                <a:solidFill>
                  <a:schemeClr val="accent2"/>
                </a:solidFill>
                <a:highlight>
                  <a:schemeClr val="lt1"/>
                </a:highlight>
                <a:latin typeface="Roboto"/>
                <a:ea typeface="Roboto"/>
                <a:cs typeface="Roboto"/>
                <a:sym typeface="Roboto"/>
              </a:rPr>
              <a:t>XGBOOST</a:t>
            </a:r>
            <a:endParaRPr sz="1200">
              <a:solidFill>
                <a:schemeClr val="accent2"/>
              </a:solidFill>
              <a:highlight>
                <a:schemeClr val="lt1"/>
              </a:highlight>
              <a:latin typeface="Roboto"/>
              <a:ea typeface="Roboto"/>
              <a:cs typeface="Roboto"/>
              <a:sym typeface="Roboto"/>
            </a:endParaRPr>
          </a:p>
          <a:p>
            <a:pPr indent="0" lvl="0" marL="0" rtl="0" algn="l">
              <a:lnSpc>
                <a:spcPct val="115000"/>
              </a:lnSpc>
              <a:spcBef>
                <a:spcPts val="600"/>
              </a:spcBef>
              <a:spcAft>
                <a:spcPts val="0"/>
              </a:spcAft>
              <a:buNone/>
            </a:pPr>
            <a:r>
              <a:t/>
            </a:r>
            <a:endParaRPr sz="1200">
              <a:solidFill>
                <a:schemeClr val="accent2"/>
              </a:solidFill>
              <a:highlight>
                <a:schemeClr val="lt1"/>
              </a:highlight>
              <a:latin typeface="Roboto"/>
              <a:ea typeface="Roboto"/>
              <a:cs typeface="Roboto"/>
              <a:sym typeface="Roboto"/>
            </a:endParaRPr>
          </a:p>
          <a:p>
            <a:pPr indent="0" lvl="0" marL="0" rtl="0" algn="l">
              <a:lnSpc>
                <a:spcPct val="115000"/>
              </a:lnSpc>
              <a:spcBef>
                <a:spcPts val="600"/>
              </a:spcBef>
              <a:spcAft>
                <a:spcPts val="0"/>
              </a:spcAft>
              <a:buNone/>
            </a:pPr>
            <a:r>
              <a:rPr lang="es" sz="1200">
                <a:solidFill>
                  <a:schemeClr val="accent2"/>
                </a:solidFill>
                <a:highlight>
                  <a:schemeClr val="lt1"/>
                </a:highlight>
                <a:latin typeface="Roboto"/>
                <a:ea typeface="Roboto"/>
                <a:cs typeface="Roboto"/>
                <a:sym typeface="Roboto"/>
              </a:rPr>
              <a:t>El modelo de mejor performance fue XGBOOST con el primer feature selection. Siendo los siguientes los resultados obtenidos:</a:t>
            </a:r>
            <a:endParaRPr sz="1200">
              <a:solidFill>
                <a:schemeClr val="accent2"/>
              </a:solidFill>
              <a:highlight>
                <a:schemeClr val="lt1"/>
              </a:highlight>
              <a:latin typeface="Roboto"/>
              <a:ea typeface="Roboto"/>
              <a:cs typeface="Roboto"/>
              <a:sym typeface="Roboto"/>
            </a:endParaRPr>
          </a:p>
          <a:p>
            <a:pPr indent="0" lvl="0" marL="0" rtl="0" algn="l">
              <a:lnSpc>
                <a:spcPct val="135714"/>
              </a:lnSpc>
              <a:spcBef>
                <a:spcPts val="500"/>
              </a:spcBef>
              <a:spcAft>
                <a:spcPts val="0"/>
              </a:spcAft>
              <a:buNone/>
            </a:pPr>
            <a:r>
              <a:t/>
            </a:r>
            <a:endParaRPr sz="1200">
              <a:solidFill>
                <a:schemeClr val="accent2"/>
              </a:solidFill>
              <a:highlight>
                <a:schemeClr val="lt1"/>
              </a:highlight>
              <a:latin typeface="Roboto"/>
              <a:ea typeface="Roboto"/>
              <a:cs typeface="Roboto"/>
              <a:sym typeface="Roboto"/>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highlight>
                  <a:srgbClr val="F7F7F7"/>
                </a:highlight>
                <a:latin typeface="Courier New"/>
                <a:ea typeface="Courier New"/>
                <a:cs typeface="Courier New"/>
                <a:sym typeface="Courier New"/>
              </a:rPr>
              <a:t>Mean Absolute Error (MAE): 56,394.11</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highlight>
                  <a:srgbClr val="F7F7F7"/>
                </a:highlight>
                <a:latin typeface="Courier New"/>
                <a:ea typeface="Courier New"/>
                <a:cs typeface="Courier New"/>
                <a:sym typeface="Courier New"/>
              </a:rPr>
              <a:t>Mean Squared Error (MSE): 6,180,463,655.03</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highlight>
                  <a:srgbClr val="F7F7F7"/>
                </a:highlight>
                <a:latin typeface="Courier New"/>
                <a:ea typeface="Courier New"/>
                <a:cs typeface="Courier New"/>
                <a:sym typeface="Courier New"/>
              </a:rPr>
              <a:t>Root Mean Squared Error (RMSE): 78,615.92</a:t>
            </a:r>
            <a:endParaRPr sz="1050">
              <a:solidFill>
                <a:schemeClr val="dk1"/>
              </a:solidFill>
              <a:highlight>
                <a:srgbClr val="F7F7F7"/>
              </a:highlight>
              <a:latin typeface="Courier New"/>
              <a:ea typeface="Courier New"/>
              <a:cs typeface="Courier New"/>
              <a:sym typeface="Courier New"/>
            </a:endParaRPr>
          </a:p>
          <a:p>
            <a:pPr indent="0" lvl="0" marL="0" rtl="0" algn="l">
              <a:lnSpc>
                <a:spcPct val="115000"/>
              </a:lnSpc>
              <a:spcBef>
                <a:spcPts val="600"/>
              </a:spcBef>
              <a:spcAft>
                <a:spcPts val="500"/>
              </a:spcAft>
              <a:buNone/>
            </a:pPr>
            <a:r>
              <a:t/>
            </a:r>
            <a:endParaRPr sz="1200">
              <a:solidFill>
                <a:schemeClr val="accent2"/>
              </a:solidFill>
              <a:highlight>
                <a:schemeClr val="lt1"/>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idx="1" type="body"/>
          </p:nvPr>
        </p:nvSpPr>
        <p:spPr>
          <a:xfrm>
            <a:off x="231700" y="226650"/>
            <a:ext cx="8520600" cy="47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300">
                <a:solidFill>
                  <a:schemeClr val="dk1"/>
                </a:solidFill>
              </a:rPr>
              <a:t>A continuación dejo un gráfico donde comparo los datos predecidos vs los datos reales con XGBOOST</a:t>
            </a:r>
            <a:endParaRPr sz="1300">
              <a:solidFill>
                <a:schemeClr val="dk1"/>
              </a:solidFill>
            </a:endParaRPr>
          </a:p>
        </p:txBody>
      </p:sp>
      <p:pic>
        <p:nvPicPr>
          <p:cNvPr id="177" name="Google Shape;177;p28"/>
          <p:cNvPicPr preferRelativeResize="0"/>
          <p:nvPr/>
        </p:nvPicPr>
        <p:blipFill>
          <a:blip r:embed="rId3">
            <a:alphaModFix/>
          </a:blip>
          <a:stretch>
            <a:fillRect/>
          </a:stretch>
        </p:blipFill>
        <p:spPr>
          <a:xfrm>
            <a:off x="609600" y="623500"/>
            <a:ext cx="7416551" cy="4367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513026" y="983119"/>
            <a:ext cx="1325700" cy="318600"/>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008EFF"/>
              </a:buClr>
              <a:buSzPts val="4000"/>
              <a:buFont typeface="Anton"/>
              <a:buChar char="•"/>
            </a:pPr>
            <a:r>
              <a:rPr lang="es" sz="4000">
                <a:solidFill>
                  <a:srgbClr val="008EFF"/>
                </a:solidFill>
                <a:latin typeface="Anton"/>
                <a:ea typeface="Anton"/>
                <a:cs typeface="Anton"/>
                <a:sym typeface="Anton"/>
              </a:rPr>
              <a:t> </a:t>
            </a:r>
            <a:r>
              <a:rPr i="0" lang="es" sz="4000" u="none" cap="none" strike="noStrike">
                <a:solidFill>
                  <a:srgbClr val="008EFF"/>
                </a:solidFill>
                <a:latin typeface="Anton"/>
                <a:ea typeface="Anton"/>
                <a:cs typeface="Anton"/>
                <a:sym typeface="Anton"/>
              </a:rPr>
              <a:t>01</a:t>
            </a:r>
            <a:endParaRPr>
              <a:latin typeface="Anton"/>
              <a:ea typeface="Anton"/>
              <a:cs typeface="Anton"/>
              <a:sym typeface="Anton"/>
            </a:endParaRPr>
          </a:p>
        </p:txBody>
      </p:sp>
      <p:sp>
        <p:nvSpPr>
          <p:cNvPr id="61" name="Google Shape;61;p14"/>
          <p:cNvSpPr txBox="1"/>
          <p:nvPr/>
        </p:nvSpPr>
        <p:spPr>
          <a:xfrm>
            <a:off x="1838591" y="965251"/>
            <a:ext cx="4927800" cy="3543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i="0" lang="es" sz="2400" u="none" cap="none" strike="noStrike">
                <a:solidFill>
                  <a:srgbClr val="000000"/>
                </a:solidFill>
                <a:latin typeface="Helvetica Neue Light"/>
                <a:ea typeface="Helvetica Neue Light"/>
                <a:cs typeface="Helvetica Neue Light"/>
                <a:sym typeface="Helvetica Neue Light"/>
              </a:rPr>
              <a:t>Contexto y Audiencia</a:t>
            </a:r>
            <a:endParaRPr i="0" sz="2400" u="none" cap="none" strike="noStrike">
              <a:solidFill>
                <a:srgbClr val="000000"/>
              </a:solidFill>
              <a:latin typeface="Helvetica Neue Light"/>
              <a:ea typeface="Helvetica Neue Light"/>
              <a:cs typeface="Helvetica Neue Light"/>
              <a:sym typeface="Helvetica Neue Light"/>
            </a:endParaRPr>
          </a:p>
        </p:txBody>
      </p:sp>
      <p:cxnSp>
        <p:nvCxnSpPr>
          <p:cNvPr id="62" name="Google Shape;62;p14"/>
          <p:cNvCxnSpPr/>
          <p:nvPr/>
        </p:nvCxnSpPr>
        <p:spPr>
          <a:xfrm>
            <a:off x="1669047" y="965251"/>
            <a:ext cx="0" cy="354300"/>
          </a:xfrm>
          <a:prstGeom prst="straightConnector1">
            <a:avLst/>
          </a:prstGeom>
          <a:noFill/>
          <a:ln cap="flat" cmpd="sng" w="12700">
            <a:solidFill>
              <a:srgbClr val="00D703"/>
            </a:solidFill>
            <a:prstDash val="solid"/>
            <a:miter lim="800000"/>
            <a:headEnd len="sm" w="sm" type="none"/>
            <a:tailEnd len="sm" w="sm" type="none"/>
          </a:ln>
        </p:spPr>
      </p:cxnSp>
      <p:sp>
        <p:nvSpPr>
          <p:cNvPr id="63" name="Google Shape;63;p14"/>
          <p:cNvSpPr txBox="1"/>
          <p:nvPr/>
        </p:nvSpPr>
        <p:spPr>
          <a:xfrm>
            <a:off x="513026" y="1580115"/>
            <a:ext cx="1325700" cy="318600"/>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008EFF"/>
              </a:buClr>
              <a:buSzPts val="4000"/>
              <a:buFont typeface="Anton"/>
              <a:buChar char="•"/>
            </a:pPr>
            <a:r>
              <a:rPr lang="es" sz="4000">
                <a:solidFill>
                  <a:srgbClr val="008EFF"/>
                </a:solidFill>
                <a:latin typeface="Anton"/>
                <a:ea typeface="Anton"/>
                <a:cs typeface="Anton"/>
                <a:sym typeface="Anton"/>
              </a:rPr>
              <a:t> </a:t>
            </a:r>
            <a:r>
              <a:rPr i="0" lang="es" sz="4000" u="none" cap="none" strike="noStrike">
                <a:solidFill>
                  <a:srgbClr val="008EFF"/>
                </a:solidFill>
                <a:latin typeface="Anton"/>
                <a:ea typeface="Anton"/>
                <a:cs typeface="Anton"/>
                <a:sym typeface="Anton"/>
              </a:rPr>
              <a:t>02</a:t>
            </a:r>
            <a:endParaRPr>
              <a:latin typeface="Anton"/>
              <a:ea typeface="Anton"/>
              <a:cs typeface="Anton"/>
              <a:sym typeface="Anton"/>
            </a:endParaRPr>
          </a:p>
        </p:txBody>
      </p:sp>
      <p:sp>
        <p:nvSpPr>
          <p:cNvPr id="64" name="Google Shape;64;p14"/>
          <p:cNvSpPr txBox="1"/>
          <p:nvPr/>
        </p:nvSpPr>
        <p:spPr>
          <a:xfrm>
            <a:off x="1838592" y="2175798"/>
            <a:ext cx="4927800" cy="3543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i="0" lang="es" sz="2400" u="none" cap="none" strike="noStrike">
                <a:solidFill>
                  <a:srgbClr val="000000"/>
                </a:solidFill>
                <a:latin typeface="Helvetica Neue Light"/>
                <a:ea typeface="Helvetica Neue Light"/>
                <a:cs typeface="Helvetica Neue Light"/>
                <a:sym typeface="Helvetica Neue Light"/>
              </a:rPr>
              <a:t>Metadata</a:t>
            </a:r>
            <a:endParaRPr i="0" sz="2400" u="none" cap="none" strike="noStrike">
              <a:solidFill>
                <a:srgbClr val="000000"/>
              </a:solidFill>
              <a:latin typeface="Helvetica Neue Light"/>
              <a:ea typeface="Helvetica Neue Light"/>
              <a:cs typeface="Helvetica Neue Light"/>
              <a:sym typeface="Helvetica Neue Light"/>
            </a:endParaRPr>
          </a:p>
        </p:txBody>
      </p:sp>
      <p:cxnSp>
        <p:nvCxnSpPr>
          <p:cNvPr id="65" name="Google Shape;65;p14"/>
          <p:cNvCxnSpPr/>
          <p:nvPr/>
        </p:nvCxnSpPr>
        <p:spPr>
          <a:xfrm>
            <a:off x="1669047" y="1562247"/>
            <a:ext cx="0" cy="354300"/>
          </a:xfrm>
          <a:prstGeom prst="straightConnector1">
            <a:avLst/>
          </a:prstGeom>
          <a:noFill/>
          <a:ln cap="flat" cmpd="sng" w="12700">
            <a:solidFill>
              <a:srgbClr val="00D703"/>
            </a:solidFill>
            <a:prstDash val="solid"/>
            <a:miter lim="800000"/>
            <a:headEnd len="sm" w="sm" type="none"/>
            <a:tailEnd len="sm" w="sm" type="none"/>
          </a:ln>
        </p:spPr>
      </p:cxnSp>
      <p:sp>
        <p:nvSpPr>
          <p:cNvPr id="66" name="Google Shape;66;p14"/>
          <p:cNvSpPr txBox="1"/>
          <p:nvPr/>
        </p:nvSpPr>
        <p:spPr>
          <a:xfrm>
            <a:off x="513026" y="2176093"/>
            <a:ext cx="1325700" cy="318600"/>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008EFF"/>
              </a:buClr>
              <a:buSzPts val="4000"/>
              <a:buFont typeface="Anton"/>
              <a:buChar char="•"/>
            </a:pPr>
            <a:r>
              <a:rPr lang="es" sz="4000">
                <a:solidFill>
                  <a:srgbClr val="008EFF"/>
                </a:solidFill>
                <a:latin typeface="Anton"/>
                <a:ea typeface="Anton"/>
                <a:cs typeface="Anton"/>
                <a:sym typeface="Anton"/>
              </a:rPr>
              <a:t> </a:t>
            </a:r>
            <a:r>
              <a:rPr i="0" lang="es" sz="4000" u="none" cap="none" strike="noStrike">
                <a:solidFill>
                  <a:srgbClr val="008EFF"/>
                </a:solidFill>
                <a:latin typeface="Anton"/>
                <a:ea typeface="Anton"/>
                <a:cs typeface="Anton"/>
                <a:sym typeface="Anton"/>
              </a:rPr>
              <a:t>03</a:t>
            </a:r>
            <a:endParaRPr>
              <a:latin typeface="Anton"/>
              <a:ea typeface="Anton"/>
              <a:cs typeface="Anton"/>
              <a:sym typeface="Anton"/>
            </a:endParaRPr>
          </a:p>
        </p:txBody>
      </p:sp>
      <p:cxnSp>
        <p:nvCxnSpPr>
          <p:cNvPr id="67" name="Google Shape;67;p14"/>
          <p:cNvCxnSpPr/>
          <p:nvPr/>
        </p:nvCxnSpPr>
        <p:spPr>
          <a:xfrm>
            <a:off x="1669047" y="2158225"/>
            <a:ext cx="0" cy="354300"/>
          </a:xfrm>
          <a:prstGeom prst="straightConnector1">
            <a:avLst/>
          </a:prstGeom>
          <a:noFill/>
          <a:ln cap="flat" cmpd="sng" w="12700">
            <a:solidFill>
              <a:srgbClr val="00D703"/>
            </a:solidFill>
            <a:prstDash val="solid"/>
            <a:miter lim="800000"/>
            <a:headEnd len="sm" w="sm" type="none"/>
            <a:tailEnd len="sm" w="sm" type="none"/>
          </a:ln>
        </p:spPr>
      </p:cxnSp>
      <p:sp>
        <p:nvSpPr>
          <p:cNvPr id="68" name="Google Shape;68;p14"/>
          <p:cNvSpPr txBox="1"/>
          <p:nvPr/>
        </p:nvSpPr>
        <p:spPr>
          <a:xfrm>
            <a:off x="377600" y="150151"/>
            <a:ext cx="7637700" cy="481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i="0" lang="es" sz="3600" u="none" cap="none" strike="noStrike">
                <a:solidFill>
                  <a:srgbClr val="000000"/>
                </a:solidFill>
                <a:latin typeface="Anton"/>
                <a:ea typeface="Anton"/>
                <a:cs typeface="Anton"/>
                <a:sym typeface="Anton"/>
              </a:rPr>
              <a:t>AGENDA</a:t>
            </a:r>
            <a:endParaRPr>
              <a:latin typeface="Anton"/>
              <a:ea typeface="Anton"/>
              <a:cs typeface="Anton"/>
              <a:sym typeface="Anton"/>
            </a:endParaRPr>
          </a:p>
        </p:txBody>
      </p:sp>
      <p:sp>
        <p:nvSpPr>
          <p:cNvPr id="69" name="Google Shape;69;p14"/>
          <p:cNvSpPr txBox="1"/>
          <p:nvPr/>
        </p:nvSpPr>
        <p:spPr>
          <a:xfrm>
            <a:off x="1838592" y="2740200"/>
            <a:ext cx="4927800" cy="3543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2400"/>
              <a:buFont typeface="Arial"/>
              <a:buNone/>
            </a:pPr>
            <a:r>
              <a:rPr i="0" lang="es" sz="2400" u="none" cap="none" strike="noStrike">
                <a:solidFill>
                  <a:srgbClr val="000000"/>
                </a:solidFill>
                <a:latin typeface="Helvetica Neue Light"/>
                <a:ea typeface="Helvetica Neue Light"/>
                <a:cs typeface="Helvetica Neue Light"/>
                <a:sym typeface="Helvetica Neue Light"/>
              </a:rPr>
              <a:t>Análisis Exploratorio</a:t>
            </a:r>
            <a:endParaRPr i="0" sz="2800" u="none" cap="none" strike="noStrike">
              <a:solidFill>
                <a:srgbClr val="000000"/>
              </a:solidFill>
              <a:latin typeface="Helvetica Neue Light"/>
              <a:ea typeface="Helvetica Neue Light"/>
              <a:cs typeface="Helvetica Neue Light"/>
              <a:sym typeface="Helvetica Neue Light"/>
            </a:endParaRPr>
          </a:p>
        </p:txBody>
      </p:sp>
      <p:sp>
        <p:nvSpPr>
          <p:cNvPr id="70" name="Google Shape;70;p14"/>
          <p:cNvSpPr txBox="1"/>
          <p:nvPr/>
        </p:nvSpPr>
        <p:spPr>
          <a:xfrm>
            <a:off x="513033" y="2772358"/>
            <a:ext cx="1325700" cy="318600"/>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008EFF"/>
              </a:buClr>
              <a:buSzPts val="4000"/>
              <a:buFont typeface="Anton"/>
              <a:buChar char="•"/>
            </a:pPr>
            <a:r>
              <a:rPr lang="es" sz="4000">
                <a:solidFill>
                  <a:srgbClr val="008EFF"/>
                </a:solidFill>
                <a:latin typeface="Anton"/>
                <a:ea typeface="Anton"/>
                <a:cs typeface="Anton"/>
                <a:sym typeface="Anton"/>
              </a:rPr>
              <a:t> </a:t>
            </a:r>
            <a:r>
              <a:rPr i="0" lang="es" sz="4000" u="none" cap="none" strike="noStrike">
                <a:solidFill>
                  <a:srgbClr val="008EFF"/>
                </a:solidFill>
                <a:latin typeface="Anton"/>
                <a:ea typeface="Anton"/>
                <a:cs typeface="Anton"/>
                <a:sym typeface="Anton"/>
              </a:rPr>
              <a:t>04</a:t>
            </a:r>
            <a:endParaRPr>
              <a:latin typeface="Anton"/>
              <a:ea typeface="Anton"/>
              <a:cs typeface="Anton"/>
              <a:sym typeface="Anton"/>
            </a:endParaRPr>
          </a:p>
        </p:txBody>
      </p:sp>
      <p:cxnSp>
        <p:nvCxnSpPr>
          <p:cNvPr id="71" name="Google Shape;71;p14"/>
          <p:cNvCxnSpPr/>
          <p:nvPr/>
        </p:nvCxnSpPr>
        <p:spPr>
          <a:xfrm>
            <a:off x="1669047" y="2754498"/>
            <a:ext cx="0" cy="354300"/>
          </a:xfrm>
          <a:prstGeom prst="straightConnector1">
            <a:avLst/>
          </a:prstGeom>
          <a:noFill/>
          <a:ln cap="flat" cmpd="sng" w="12700">
            <a:solidFill>
              <a:srgbClr val="00D703"/>
            </a:solidFill>
            <a:prstDash val="solid"/>
            <a:miter lim="800000"/>
            <a:headEnd len="sm" w="sm" type="none"/>
            <a:tailEnd len="sm" w="sm" type="none"/>
          </a:ln>
        </p:spPr>
      </p:cxnSp>
      <p:sp>
        <p:nvSpPr>
          <p:cNvPr id="72" name="Google Shape;72;p14"/>
          <p:cNvSpPr txBox="1"/>
          <p:nvPr/>
        </p:nvSpPr>
        <p:spPr>
          <a:xfrm>
            <a:off x="1838591" y="1544379"/>
            <a:ext cx="4927800" cy="3543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2400"/>
              <a:buFont typeface="Arial"/>
              <a:buNone/>
            </a:pPr>
            <a:r>
              <a:rPr i="0" lang="es" sz="2400" u="none" cap="none" strike="noStrike">
                <a:solidFill>
                  <a:srgbClr val="000000"/>
                </a:solidFill>
                <a:latin typeface="Helvetica Neue Light"/>
                <a:ea typeface="Helvetica Neue Light"/>
                <a:cs typeface="Helvetica Neue Light"/>
                <a:sym typeface="Helvetica Neue Light"/>
              </a:rPr>
              <a:t>Hipótesis</a:t>
            </a:r>
            <a:endParaRPr>
              <a:latin typeface="Helvetica Neue Light"/>
              <a:ea typeface="Helvetica Neue Light"/>
              <a:cs typeface="Helvetica Neue Light"/>
              <a:sym typeface="Helvetica Neue Light"/>
            </a:endParaRPr>
          </a:p>
        </p:txBody>
      </p:sp>
      <p:sp>
        <p:nvSpPr>
          <p:cNvPr id="73" name="Google Shape;73;p14"/>
          <p:cNvSpPr txBox="1"/>
          <p:nvPr/>
        </p:nvSpPr>
        <p:spPr>
          <a:xfrm>
            <a:off x="1838591" y="3350770"/>
            <a:ext cx="4927800" cy="3543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rgbClr val="000000"/>
                </a:solidFill>
                <a:latin typeface="Helvetica Neue Light"/>
                <a:ea typeface="Helvetica Neue Light"/>
                <a:cs typeface="Helvetica Neue Light"/>
                <a:sym typeface="Helvetica Neue Light"/>
              </a:rPr>
              <a:t>Insights</a:t>
            </a:r>
            <a:r>
              <a:rPr i="0" lang="es" sz="2400" u="none" cap="none" strike="noStrike">
                <a:solidFill>
                  <a:srgbClr val="000000"/>
                </a:solidFill>
                <a:latin typeface="Helvetica Neue Light"/>
                <a:ea typeface="Helvetica Neue Light"/>
                <a:cs typeface="Helvetica Neue Light"/>
                <a:sym typeface="Helvetica Neue Light"/>
              </a:rPr>
              <a:t> y Recomendaciones</a:t>
            </a:r>
            <a:endParaRPr i="0" sz="2400" u="none" cap="none" strike="noStrike">
              <a:solidFill>
                <a:srgbClr val="000000"/>
              </a:solidFill>
              <a:latin typeface="Helvetica Neue Light"/>
              <a:ea typeface="Helvetica Neue Light"/>
              <a:cs typeface="Helvetica Neue Light"/>
              <a:sym typeface="Helvetica Neue Light"/>
            </a:endParaRPr>
          </a:p>
        </p:txBody>
      </p:sp>
      <p:sp>
        <p:nvSpPr>
          <p:cNvPr id="74" name="Google Shape;74;p14"/>
          <p:cNvSpPr txBox="1"/>
          <p:nvPr/>
        </p:nvSpPr>
        <p:spPr>
          <a:xfrm>
            <a:off x="513025" y="3382936"/>
            <a:ext cx="1325700" cy="318600"/>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008EFF"/>
              </a:buClr>
              <a:buSzPts val="4000"/>
              <a:buFont typeface="Anton"/>
              <a:buChar char="•"/>
            </a:pPr>
            <a:r>
              <a:rPr lang="es" sz="4000">
                <a:solidFill>
                  <a:srgbClr val="008EFF"/>
                </a:solidFill>
                <a:latin typeface="Anton"/>
                <a:ea typeface="Anton"/>
                <a:cs typeface="Anton"/>
                <a:sym typeface="Anton"/>
              </a:rPr>
              <a:t> </a:t>
            </a:r>
            <a:r>
              <a:rPr i="0" lang="es" sz="4000" u="none" cap="none" strike="noStrike">
                <a:solidFill>
                  <a:srgbClr val="008EFF"/>
                </a:solidFill>
                <a:latin typeface="Anton"/>
                <a:ea typeface="Anton"/>
                <a:cs typeface="Anton"/>
                <a:sym typeface="Anton"/>
              </a:rPr>
              <a:t>05</a:t>
            </a:r>
            <a:endParaRPr>
              <a:latin typeface="Anton"/>
              <a:ea typeface="Anton"/>
              <a:cs typeface="Anton"/>
              <a:sym typeface="Anton"/>
            </a:endParaRPr>
          </a:p>
        </p:txBody>
      </p:sp>
      <p:cxnSp>
        <p:nvCxnSpPr>
          <p:cNvPr id="75" name="Google Shape;75;p14"/>
          <p:cNvCxnSpPr/>
          <p:nvPr/>
        </p:nvCxnSpPr>
        <p:spPr>
          <a:xfrm>
            <a:off x="1669046" y="3365068"/>
            <a:ext cx="0" cy="354300"/>
          </a:xfrm>
          <a:prstGeom prst="straightConnector1">
            <a:avLst/>
          </a:prstGeom>
          <a:noFill/>
          <a:ln cap="flat" cmpd="sng" w="12700">
            <a:solidFill>
              <a:srgbClr val="00D703"/>
            </a:solidFill>
            <a:prstDash val="solid"/>
            <a:miter lim="800000"/>
            <a:headEnd len="sm" w="sm" type="none"/>
            <a:tailEnd len="sm" w="sm" type="none"/>
          </a:ln>
        </p:spPr>
      </p:cxnSp>
      <p:sp>
        <p:nvSpPr>
          <p:cNvPr id="76" name="Google Shape;76;p14"/>
          <p:cNvSpPr txBox="1"/>
          <p:nvPr/>
        </p:nvSpPr>
        <p:spPr>
          <a:xfrm>
            <a:off x="1838591" y="3946745"/>
            <a:ext cx="4927800" cy="3543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latin typeface="Helvetica Neue Light"/>
                <a:ea typeface="Helvetica Neue Light"/>
                <a:cs typeface="Helvetica Neue Light"/>
                <a:sym typeface="Helvetica Neue Light"/>
              </a:rPr>
              <a:t>Feature Selection</a:t>
            </a:r>
            <a:endParaRPr i="0" sz="2400" u="none" cap="none" strike="noStrike">
              <a:solidFill>
                <a:srgbClr val="000000"/>
              </a:solidFill>
              <a:latin typeface="Helvetica Neue Light"/>
              <a:ea typeface="Helvetica Neue Light"/>
              <a:cs typeface="Helvetica Neue Light"/>
              <a:sym typeface="Helvetica Neue Light"/>
            </a:endParaRPr>
          </a:p>
        </p:txBody>
      </p:sp>
      <p:sp>
        <p:nvSpPr>
          <p:cNvPr id="77" name="Google Shape;77;p14"/>
          <p:cNvSpPr txBox="1"/>
          <p:nvPr/>
        </p:nvSpPr>
        <p:spPr>
          <a:xfrm>
            <a:off x="513025" y="3978911"/>
            <a:ext cx="1325700" cy="318600"/>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008EFF"/>
              </a:buClr>
              <a:buSzPts val="4000"/>
              <a:buFont typeface="Anton"/>
              <a:buChar char="•"/>
            </a:pPr>
            <a:r>
              <a:rPr lang="es" sz="4000">
                <a:solidFill>
                  <a:srgbClr val="008EFF"/>
                </a:solidFill>
                <a:latin typeface="Anton"/>
                <a:ea typeface="Anton"/>
                <a:cs typeface="Anton"/>
                <a:sym typeface="Anton"/>
              </a:rPr>
              <a:t> 06</a:t>
            </a:r>
            <a:endParaRPr sz="4000">
              <a:solidFill>
                <a:srgbClr val="008EFF"/>
              </a:solidFill>
              <a:latin typeface="Anton"/>
              <a:ea typeface="Anton"/>
              <a:cs typeface="Anton"/>
              <a:sym typeface="Anton"/>
            </a:endParaRPr>
          </a:p>
          <a:p>
            <a:pPr indent="0" lvl="0" marL="457200" marR="0" rtl="0" algn="l">
              <a:lnSpc>
                <a:spcPct val="90000"/>
              </a:lnSpc>
              <a:spcBef>
                <a:spcPts val="0"/>
              </a:spcBef>
              <a:spcAft>
                <a:spcPts val="0"/>
              </a:spcAft>
              <a:buNone/>
            </a:pPr>
            <a:r>
              <a:t/>
            </a:r>
            <a:endParaRPr sz="4000">
              <a:solidFill>
                <a:srgbClr val="008EFF"/>
              </a:solidFill>
              <a:latin typeface="Anton"/>
              <a:ea typeface="Anton"/>
              <a:cs typeface="Anton"/>
              <a:sym typeface="Anton"/>
            </a:endParaRPr>
          </a:p>
        </p:txBody>
      </p:sp>
      <p:cxnSp>
        <p:nvCxnSpPr>
          <p:cNvPr id="78" name="Google Shape;78;p14"/>
          <p:cNvCxnSpPr/>
          <p:nvPr/>
        </p:nvCxnSpPr>
        <p:spPr>
          <a:xfrm>
            <a:off x="1669046" y="3961043"/>
            <a:ext cx="0" cy="354300"/>
          </a:xfrm>
          <a:prstGeom prst="straightConnector1">
            <a:avLst/>
          </a:prstGeom>
          <a:noFill/>
          <a:ln cap="flat" cmpd="sng" w="12700">
            <a:solidFill>
              <a:srgbClr val="00D703"/>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cxnSp>
        <p:nvCxnSpPr>
          <p:cNvPr id="83" name="Google Shape;83;p15"/>
          <p:cNvCxnSpPr/>
          <p:nvPr/>
        </p:nvCxnSpPr>
        <p:spPr>
          <a:xfrm>
            <a:off x="2542092" y="64950"/>
            <a:ext cx="10500" cy="4533300"/>
          </a:xfrm>
          <a:prstGeom prst="straightConnector1">
            <a:avLst/>
          </a:prstGeom>
          <a:noFill/>
          <a:ln cap="flat" cmpd="sng" w="12700">
            <a:solidFill>
              <a:srgbClr val="00D703"/>
            </a:solidFill>
            <a:prstDash val="solid"/>
            <a:miter lim="800000"/>
            <a:headEnd len="sm" w="sm" type="none"/>
            <a:tailEnd len="sm" w="sm" type="none"/>
          </a:ln>
        </p:spPr>
      </p:cxnSp>
      <p:sp>
        <p:nvSpPr>
          <p:cNvPr id="84" name="Google Shape;84;p15"/>
          <p:cNvSpPr txBox="1"/>
          <p:nvPr/>
        </p:nvSpPr>
        <p:spPr>
          <a:xfrm>
            <a:off x="312225" y="1862718"/>
            <a:ext cx="2123700" cy="10344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None/>
            </a:pPr>
            <a:r>
              <a:rPr b="0" i="0" lang="es" sz="2800" u="none" cap="none" strike="noStrike">
                <a:solidFill>
                  <a:srgbClr val="000000"/>
                </a:solidFill>
                <a:latin typeface="Arial"/>
                <a:ea typeface="Arial"/>
                <a:cs typeface="Arial"/>
                <a:sym typeface="Arial"/>
              </a:rPr>
              <a:t>CONTEXTO Y </a:t>
            </a:r>
            <a:endParaRPr b="0" i="0" sz="28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Clr>
                <a:srgbClr val="000000"/>
              </a:buClr>
              <a:buSzPts val="2800"/>
              <a:buFont typeface="Arial"/>
              <a:buNone/>
            </a:pPr>
            <a:r>
              <a:rPr b="1" i="0" lang="es" sz="2800" u="none" cap="none" strike="noStrike">
                <a:solidFill>
                  <a:srgbClr val="000000"/>
                </a:solidFill>
                <a:latin typeface="Arial"/>
                <a:ea typeface="Arial"/>
                <a:cs typeface="Arial"/>
                <a:sym typeface="Arial"/>
              </a:rPr>
              <a:t>AUDIENCIA</a:t>
            </a:r>
            <a:endParaRPr b="1" i="0" sz="2800" u="none" cap="none" strike="noStrike">
              <a:solidFill>
                <a:srgbClr val="000000"/>
              </a:solidFill>
              <a:latin typeface="Arial"/>
              <a:ea typeface="Arial"/>
              <a:cs typeface="Arial"/>
              <a:sym typeface="Arial"/>
            </a:endParaRPr>
          </a:p>
        </p:txBody>
      </p:sp>
      <p:sp>
        <p:nvSpPr>
          <p:cNvPr id="85" name="Google Shape;85;p15"/>
          <p:cNvSpPr/>
          <p:nvPr/>
        </p:nvSpPr>
        <p:spPr>
          <a:xfrm>
            <a:off x="2733050" y="64950"/>
            <a:ext cx="6332100" cy="502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s" sz="1200" u="none" cap="none" strike="noStrike">
                <a:solidFill>
                  <a:srgbClr val="000000"/>
                </a:solidFill>
                <a:latin typeface="Helvetica Neue"/>
                <a:ea typeface="Helvetica Neue"/>
                <a:cs typeface="Helvetica Neue"/>
                <a:sym typeface="Helvetica Neue"/>
              </a:rPr>
              <a:t>Contexto</a:t>
            </a:r>
            <a:endParaRPr b="1" sz="1200">
              <a:solidFill>
                <a:srgbClr val="000000"/>
              </a:solidFill>
              <a:latin typeface="Helvetica Neue"/>
              <a:ea typeface="Helvetica Neue"/>
              <a:cs typeface="Helvetica Neue"/>
              <a:sym typeface="Helvetica Neue"/>
            </a:endParaRPr>
          </a:p>
          <a:p>
            <a:pPr indent="0" lvl="0" marL="0" marR="0" rtl="0" algn="l">
              <a:spcBef>
                <a:spcPts val="0"/>
              </a:spcBef>
              <a:spcAft>
                <a:spcPts val="0"/>
              </a:spcAft>
              <a:buNone/>
            </a:pPr>
            <a:r>
              <a:rPr lang="es" sz="1200">
                <a:latin typeface="Helvetica Neue Light"/>
                <a:ea typeface="Helvetica Neue Light"/>
                <a:cs typeface="Helvetica Neue Light"/>
                <a:sym typeface="Helvetica Neue Light"/>
              </a:rPr>
              <a:t>En el contexto de Washington, Estados Unidos, el negocio de bienes raíces ha experimentado un crecimiento significativo en las últimas décadas. La región se ha convertido en un destino atractivo tanto para residentes locales como para inversores internacionales debido a su próspera economía, oportunidades laborales y calidad de vida. El mercado inmobiliario en Washington ofrece una amplia gama de propiedades, desde apartamentos urbanos hasta lujosas casas suburbanas y fincas rurales.</a:t>
            </a:r>
            <a:endParaRPr sz="1200">
              <a:solidFill>
                <a:srgbClr val="000000"/>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sz="1200">
              <a:latin typeface="Helvetica Neue Light"/>
              <a:ea typeface="Helvetica Neue Light"/>
              <a:cs typeface="Helvetica Neue Light"/>
              <a:sym typeface="Helvetica Neue Light"/>
            </a:endParaRPr>
          </a:p>
          <a:p>
            <a:pPr indent="0" lvl="0" marL="0" marR="0" rtl="0" algn="l">
              <a:spcBef>
                <a:spcPts val="0"/>
              </a:spcBef>
              <a:spcAft>
                <a:spcPts val="0"/>
              </a:spcAft>
              <a:buNone/>
            </a:pPr>
            <a:r>
              <a:rPr lang="es" sz="1200">
                <a:latin typeface="Helvetica Neue Light"/>
                <a:ea typeface="Helvetica Neue Light"/>
                <a:cs typeface="Helvetica Neue Light"/>
                <a:sym typeface="Helvetica Neue Light"/>
              </a:rPr>
              <a:t>Considerando el crecimiento del mercado inmobiliario en Washington, existen diversas oportunidades de negocio que motivan a ser exploradas:</a:t>
            </a:r>
            <a:endParaRPr sz="1200">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sz="1200">
              <a:latin typeface="Helvetica Neue Light"/>
              <a:ea typeface="Helvetica Neue Light"/>
              <a:cs typeface="Helvetica Neue Light"/>
              <a:sym typeface="Helvetica Neue Light"/>
            </a:endParaRPr>
          </a:p>
          <a:p>
            <a:pPr indent="0" lvl="0" marL="0" marR="0" rtl="0" algn="l">
              <a:spcBef>
                <a:spcPts val="0"/>
              </a:spcBef>
              <a:spcAft>
                <a:spcPts val="0"/>
              </a:spcAft>
              <a:buNone/>
            </a:pPr>
            <a:r>
              <a:rPr lang="es" sz="1200">
                <a:latin typeface="Helvetica Neue Light"/>
                <a:ea typeface="Helvetica Neue Light"/>
                <a:cs typeface="Helvetica Neue Light"/>
                <a:sym typeface="Helvetica Neue Light"/>
              </a:rPr>
              <a:t>A)Agencia inmobiliaria especializada en propiedades de lujo</a:t>
            </a:r>
            <a:endParaRPr sz="1200">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sz="1200">
              <a:latin typeface="Helvetica Neue Light"/>
              <a:ea typeface="Helvetica Neue Light"/>
              <a:cs typeface="Helvetica Neue Light"/>
              <a:sym typeface="Helvetica Neue Light"/>
            </a:endParaRPr>
          </a:p>
          <a:p>
            <a:pPr indent="0" lvl="0" marL="0" marR="0" rtl="0" algn="l">
              <a:spcBef>
                <a:spcPts val="0"/>
              </a:spcBef>
              <a:spcAft>
                <a:spcPts val="0"/>
              </a:spcAft>
              <a:buNone/>
            </a:pPr>
            <a:r>
              <a:rPr lang="es" sz="1200">
                <a:latin typeface="Helvetica Neue Light"/>
                <a:ea typeface="Helvetica Neue Light"/>
                <a:cs typeface="Helvetica Neue Light"/>
                <a:sym typeface="Helvetica Neue Light"/>
              </a:rPr>
              <a:t>B)Servicios de consultoría para inversionistas internacionales</a:t>
            </a:r>
            <a:endParaRPr sz="1200">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sz="1200">
              <a:latin typeface="Helvetica Neue Light"/>
              <a:ea typeface="Helvetica Neue Light"/>
              <a:cs typeface="Helvetica Neue Light"/>
              <a:sym typeface="Helvetica Neue Light"/>
            </a:endParaRPr>
          </a:p>
          <a:p>
            <a:pPr indent="0" lvl="0" marL="0" marR="0" rtl="0" algn="l">
              <a:spcBef>
                <a:spcPts val="0"/>
              </a:spcBef>
              <a:spcAft>
                <a:spcPts val="0"/>
              </a:spcAft>
              <a:buNone/>
            </a:pPr>
            <a:r>
              <a:rPr lang="es" sz="1200">
                <a:latin typeface="Helvetica Neue Light"/>
                <a:ea typeface="Helvetica Neue Light"/>
                <a:cs typeface="Helvetica Neue Light"/>
                <a:sym typeface="Helvetica Neue Light"/>
              </a:rPr>
              <a:t>C)Desarrollo de propiedades sostenibles</a:t>
            </a:r>
            <a:endParaRPr sz="1200">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sz="1200">
              <a:latin typeface="Helvetica Neue Light"/>
              <a:ea typeface="Helvetica Neue Light"/>
              <a:cs typeface="Helvetica Neue Light"/>
              <a:sym typeface="Helvetica Neue Light"/>
            </a:endParaRPr>
          </a:p>
          <a:p>
            <a:pPr indent="0" lvl="0" marL="0" marR="0" rtl="0" algn="l">
              <a:spcBef>
                <a:spcPts val="0"/>
              </a:spcBef>
              <a:spcAft>
                <a:spcPts val="0"/>
              </a:spcAft>
              <a:buNone/>
            </a:pPr>
            <a:r>
              <a:rPr lang="es" sz="1200">
                <a:latin typeface="Helvetica Neue Light"/>
                <a:ea typeface="Helvetica Neue Light"/>
                <a:cs typeface="Helvetica Neue Light"/>
                <a:sym typeface="Helvetica Neue Light"/>
              </a:rPr>
              <a:t>D)Servicios de remodelación y diseño de interiores</a:t>
            </a:r>
            <a:endParaRPr sz="1200">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sz="1200">
              <a:latin typeface="Helvetica Neue Light"/>
              <a:ea typeface="Helvetica Neue Light"/>
              <a:cs typeface="Helvetica Neue Light"/>
              <a:sym typeface="Helvetica Neue Light"/>
            </a:endParaRPr>
          </a:p>
          <a:p>
            <a:pPr indent="0" lvl="0" marL="0" marR="0" rtl="0" algn="l">
              <a:spcBef>
                <a:spcPts val="0"/>
              </a:spcBef>
              <a:spcAft>
                <a:spcPts val="0"/>
              </a:spcAft>
              <a:buNone/>
            </a:pPr>
            <a:r>
              <a:rPr b="1" lang="es" sz="1200">
                <a:solidFill>
                  <a:srgbClr val="000000"/>
                </a:solidFill>
                <a:latin typeface="Helvetica Neue"/>
                <a:ea typeface="Helvetica Neue"/>
                <a:cs typeface="Helvetica Neue"/>
                <a:sym typeface="Helvetica Neue"/>
              </a:rPr>
              <a:t>Audiencia</a:t>
            </a:r>
            <a:endParaRPr b="1" sz="1200">
              <a:solidFill>
                <a:srgbClr val="000000"/>
              </a:solidFill>
              <a:latin typeface="Helvetica Neue"/>
              <a:ea typeface="Helvetica Neue"/>
              <a:cs typeface="Helvetica Neue"/>
              <a:sym typeface="Helvetica Neue"/>
            </a:endParaRPr>
          </a:p>
          <a:p>
            <a:pPr indent="0" lvl="0" marL="0" marR="0" rtl="0" algn="l">
              <a:spcBef>
                <a:spcPts val="0"/>
              </a:spcBef>
              <a:spcAft>
                <a:spcPts val="0"/>
              </a:spcAft>
              <a:buNone/>
            </a:pPr>
            <a:r>
              <a:rPr lang="es" sz="1200">
                <a:latin typeface="Helvetica Neue Light"/>
                <a:ea typeface="Helvetica Neue Light"/>
                <a:cs typeface="Helvetica Neue Light"/>
                <a:sym typeface="Helvetica Neue Light"/>
              </a:rPr>
              <a:t>El análisis de este dataset sería relevante para emprendedores y profesionales del sector inmobiliario interesados en aprovechar el crecimiento constante del mercado inmobiliario en la región.</a:t>
            </a:r>
            <a:endParaRPr sz="1200">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sz="1200">
              <a:latin typeface="Helvetica Neue Light"/>
              <a:ea typeface="Helvetica Neue Light"/>
              <a:cs typeface="Helvetica Neue Light"/>
              <a:sym typeface="Helvetica Neue Light"/>
            </a:endParaRPr>
          </a:p>
          <a:p>
            <a:pPr indent="0" lvl="0" marL="0" marR="0" rtl="0" algn="l">
              <a:spcBef>
                <a:spcPts val="0"/>
              </a:spcBef>
              <a:spcAft>
                <a:spcPts val="0"/>
              </a:spcAft>
              <a:buNone/>
            </a:pPr>
            <a:r>
              <a:rPr lang="es" sz="1200">
                <a:latin typeface="Helvetica Neue Light"/>
                <a:ea typeface="Helvetica Neue Light"/>
                <a:cs typeface="Helvetica Neue Light"/>
                <a:sym typeface="Helvetica Neue Light"/>
              </a:rPr>
              <a:t>Podrían surgir oportunidades de negocio, como agencias especializadas en propiedades de lujo, servicios de consultoría para inversores internacionales, desarrollo de propiedades sostenibles y servicios de remodelación y diseño de interiores.</a:t>
            </a:r>
            <a:endParaRPr sz="1200">
              <a:latin typeface="Helvetica Neue Light"/>
              <a:ea typeface="Helvetica Neue Light"/>
              <a:cs typeface="Helvetica Neue Light"/>
              <a:sym typeface="Helvetica Neue Light"/>
            </a:endParaRPr>
          </a:p>
          <a:p>
            <a:pPr indent="0" lvl="0" marL="0" rtl="0" algn="l">
              <a:spcBef>
                <a:spcPts val="0"/>
              </a:spcBef>
              <a:spcAft>
                <a:spcPts val="0"/>
              </a:spcAft>
              <a:buClr>
                <a:srgbClr val="000000"/>
              </a:buClr>
              <a:buSzPts val="1100"/>
              <a:buFont typeface="Arial"/>
              <a:buNone/>
            </a:pPr>
            <a:r>
              <a:t/>
            </a:r>
            <a:endParaRPr sz="1300">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cxnSp>
        <p:nvCxnSpPr>
          <p:cNvPr id="90" name="Google Shape;90;p16"/>
          <p:cNvCxnSpPr/>
          <p:nvPr/>
        </p:nvCxnSpPr>
        <p:spPr>
          <a:xfrm>
            <a:off x="2614950" y="281050"/>
            <a:ext cx="10500" cy="4191000"/>
          </a:xfrm>
          <a:prstGeom prst="straightConnector1">
            <a:avLst/>
          </a:prstGeom>
          <a:noFill/>
          <a:ln cap="flat" cmpd="sng" w="12700">
            <a:solidFill>
              <a:srgbClr val="00D703"/>
            </a:solidFill>
            <a:prstDash val="solid"/>
            <a:miter lim="800000"/>
            <a:headEnd len="sm" w="sm" type="none"/>
            <a:tailEnd len="sm" w="sm" type="none"/>
          </a:ln>
        </p:spPr>
      </p:cxnSp>
      <p:sp>
        <p:nvSpPr>
          <p:cNvPr id="91" name="Google Shape;91;p16"/>
          <p:cNvSpPr txBox="1"/>
          <p:nvPr/>
        </p:nvSpPr>
        <p:spPr>
          <a:xfrm>
            <a:off x="121725" y="1943000"/>
            <a:ext cx="2352600" cy="10344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Clr>
                <a:srgbClr val="000000"/>
              </a:buClr>
              <a:buSzPts val="2800"/>
              <a:buFont typeface="Arial"/>
              <a:buNone/>
            </a:pPr>
            <a:r>
              <a:rPr lang="es" sz="2800"/>
              <a:t>PREGUNTAS DE</a:t>
            </a:r>
            <a:endParaRPr b="0" i="0" sz="28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Clr>
                <a:srgbClr val="000000"/>
              </a:buClr>
              <a:buSzPts val="2800"/>
              <a:buFont typeface="Arial"/>
              <a:buNone/>
            </a:pPr>
            <a:r>
              <a:rPr b="1" lang="es" sz="2800"/>
              <a:t>INTERÉS</a:t>
            </a:r>
            <a:endParaRPr b="1" i="0" sz="2800" u="none" cap="none" strike="noStrike">
              <a:solidFill>
                <a:srgbClr val="000000"/>
              </a:solidFill>
              <a:latin typeface="Arial"/>
              <a:ea typeface="Arial"/>
              <a:cs typeface="Arial"/>
              <a:sym typeface="Arial"/>
            </a:endParaRPr>
          </a:p>
        </p:txBody>
      </p:sp>
      <p:sp>
        <p:nvSpPr>
          <p:cNvPr id="92" name="Google Shape;92;p16"/>
          <p:cNvSpPr/>
          <p:nvPr/>
        </p:nvSpPr>
        <p:spPr>
          <a:xfrm>
            <a:off x="2879175" y="-57000"/>
            <a:ext cx="6199200" cy="4856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 sz="1600">
                <a:solidFill>
                  <a:srgbClr val="000000"/>
                </a:solidFill>
                <a:latin typeface="Helvetica Neue"/>
                <a:ea typeface="Helvetica Neue"/>
                <a:cs typeface="Helvetica Neue"/>
                <a:sym typeface="Helvetica Neue"/>
              </a:rPr>
              <a:t>Se plantearán tres hipótesis:</a:t>
            </a:r>
            <a:endParaRPr b="1" sz="1600">
              <a:solidFill>
                <a:srgbClr val="000000"/>
              </a:solidFill>
              <a:latin typeface="Helvetica Neue"/>
              <a:ea typeface="Helvetica Neue"/>
              <a:cs typeface="Helvetica Neue"/>
              <a:sym typeface="Helvetica Neue"/>
            </a:endParaRPr>
          </a:p>
          <a:p>
            <a:pPr indent="0" lvl="0" marL="0" rtl="0" algn="l">
              <a:spcBef>
                <a:spcPts val="0"/>
              </a:spcBef>
              <a:spcAft>
                <a:spcPts val="0"/>
              </a:spcAft>
              <a:buNone/>
            </a:pPr>
            <a:r>
              <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Light"/>
              <a:buAutoNum type="arabicPeriod"/>
            </a:pPr>
            <a:r>
              <a:rPr lang="es" sz="1600">
                <a:latin typeface="Helvetica Neue Light"/>
                <a:ea typeface="Helvetica Neue Light"/>
                <a:cs typeface="Helvetica Neue Light"/>
                <a:sym typeface="Helvetica Neue Light"/>
              </a:rPr>
              <a:t>La primera hipótesis tiene como objetivo determinar si la presencia de una pileta en una casa influye en su precio y en qué medida.</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Light"/>
              <a:buAutoNum type="arabicPeriod"/>
            </a:pPr>
            <a:r>
              <a:rPr lang="es" sz="1600">
                <a:latin typeface="Helvetica Neue Light"/>
                <a:ea typeface="Helvetica Neue Light"/>
                <a:cs typeface="Helvetica Neue Light"/>
                <a:sym typeface="Helvetica Neue Light"/>
              </a:rPr>
              <a:t>La segunda hipótesis es encontrar indicadores que permitan predecir el precio en función del código postal de la zona.</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Light"/>
              <a:buAutoNum type="arabicPeriod"/>
            </a:pPr>
            <a:r>
              <a:rPr lang="es" sz="1600">
                <a:latin typeface="Helvetica Neue Light"/>
                <a:ea typeface="Helvetica Neue Light"/>
                <a:cs typeface="Helvetica Neue Light"/>
                <a:sym typeface="Helvetica Neue Light"/>
              </a:rPr>
              <a:t>Por último, se investigará si el año de construcción de una casa tiene un impacto en su precio de venta.</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lang="es" sz="1600">
                <a:latin typeface="Helvetica Neue Light"/>
                <a:ea typeface="Helvetica Neue Light"/>
                <a:cs typeface="Helvetica Neue Light"/>
                <a:sym typeface="Helvetica Neue Light"/>
              </a:rPr>
              <a:t>Se espera que los resultados obtenidos a través de este estudio permitan mejorar la precisión de las predicciones de precios de casas y proporcionen información valiosa para los actores del mercado inmobiliario en Estados Unidos.</a:t>
            </a:r>
            <a:endParaRPr sz="1600">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nvSpPr>
        <p:spPr>
          <a:xfrm>
            <a:off x="694642" y="131779"/>
            <a:ext cx="7836300" cy="3447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Clr>
                <a:srgbClr val="000000"/>
              </a:buClr>
              <a:buSzPts val="2800"/>
              <a:buFont typeface="Arial"/>
              <a:buNone/>
            </a:pPr>
            <a:r>
              <a:rPr lang="es" sz="2800">
                <a:latin typeface="DM Sans"/>
                <a:ea typeface="DM Sans"/>
                <a:cs typeface="DM Sans"/>
                <a:sym typeface="DM Sans"/>
              </a:rPr>
              <a:t>RESUMEN</a:t>
            </a:r>
            <a:r>
              <a:rPr i="0" lang="es" sz="2800" u="none" cap="none" strike="noStrike">
                <a:solidFill>
                  <a:srgbClr val="000000"/>
                </a:solidFill>
                <a:latin typeface="DM Sans"/>
                <a:ea typeface="DM Sans"/>
                <a:cs typeface="DM Sans"/>
                <a:sym typeface="DM Sans"/>
              </a:rPr>
              <a:t> </a:t>
            </a:r>
            <a:r>
              <a:rPr b="1" lang="es" sz="2800">
                <a:latin typeface="DM Sans"/>
                <a:ea typeface="DM Sans"/>
                <a:cs typeface="DM Sans"/>
                <a:sym typeface="DM Sans"/>
              </a:rPr>
              <a:t>METADATA</a:t>
            </a:r>
            <a:endParaRPr>
              <a:latin typeface="DM Sans"/>
              <a:ea typeface="DM Sans"/>
              <a:cs typeface="DM Sans"/>
              <a:sym typeface="DM Sans"/>
            </a:endParaRPr>
          </a:p>
        </p:txBody>
      </p:sp>
      <p:sp>
        <p:nvSpPr>
          <p:cNvPr id="98" name="Google Shape;98;p17"/>
          <p:cNvSpPr txBox="1"/>
          <p:nvPr/>
        </p:nvSpPr>
        <p:spPr>
          <a:xfrm>
            <a:off x="1469959" y="613190"/>
            <a:ext cx="1177500" cy="7695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s" sz="3000">
                <a:latin typeface="DM Sans"/>
                <a:ea typeface="DM Sans"/>
                <a:cs typeface="DM Sans"/>
                <a:sym typeface="DM Sans"/>
              </a:rPr>
              <a:t>+</a:t>
            </a:r>
            <a:r>
              <a:rPr b="1" lang="es" sz="3000">
                <a:solidFill>
                  <a:srgbClr val="000000"/>
                </a:solidFill>
                <a:latin typeface="DM Sans"/>
                <a:ea typeface="DM Sans"/>
                <a:cs typeface="DM Sans"/>
                <a:sym typeface="DM Sans"/>
              </a:rPr>
              <a:t>20 K</a:t>
            </a:r>
            <a:endParaRPr b="1" sz="3000">
              <a:solidFill>
                <a:srgbClr val="000000"/>
              </a:solidFill>
              <a:latin typeface="DM Sans"/>
              <a:ea typeface="DM Sans"/>
              <a:cs typeface="DM Sans"/>
              <a:sym typeface="DM Sans"/>
            </a:endParaRPr>
          </a:p>
          <a:p>
            <a:pPr indent="0" lvl="0" marL="0" marR="0" rtl="0" algn="ctr">
              <a:spcBef>
                <a:spcPts val="0"/>
              </a:spcBef>
              <a:spcAft>
                <a:spcPts val="0"/>
              </a:spcAft>
              <a:buNone/>
            </a:pPr>
            <a:r>
              <a:rPr b="1" lang="es" sz="1000">
                <a:latin typeface="DM Sans"/>
                <a:ea typeface="DM Sans"/>
                <a:cs typeface="DM Sans"/>
                <a:sym typeface="DM Sans"/>
              </a:rPr>
              <a:t>Casas Vendidas en 2 años</a:t>
            </a:r>
            <a:endParaRPr b="1" sz="1000">
              <a:latin typeface="DM Sans"/>
              <a:ea typeface="DM Sans"/>
              <a:cs typeface="DM Sans"/>
              <a:sym typeface="DM Sans"/>
            </a:endParaRPr>
          </a:p>
        </p:txBody>
      </p:sp>
      <p:sp>
        <p:nvSpPr>
          <p:cNvPr id="99" name="Google Shape;99;p17"/>
          <p:cNvSpPr txBox="1"/>
          <p:nvPr/>
        </p:nvSpPr>
        <p:spPr>
          <a:xfrm>
            <a:off x="3157200" y="738453"/>
            <a:ext cx="1177500" cy="4617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s" sz="2000">
                <a:latin typeface="DM Sans"/>
                <a:ea typeface="DM Sans"/>
                <a:cs typeface="DM Sans"/>
                <a:sym typeface="DM Sans"/>
              </a:rPr>
              <a:t>$</a:t>
            </a:r>
            <a:r>
              <a:rPr b="1" lang="es" sz="2000">
                <a:latin typeface="DM Sans"/>
                <a:ea typeface="DM Sans"/>
                <a:cs typeface="DM Sans"/>
                <a:sym typeface="DM Sans"/>
              </a:rPr>
              <a:t>999.999</a:t>
            </a:r>
            <a:endParaRPr b="1" sz="2000">
              <a:solidFill>
                <a:srgbClr val="000000"/>
              </a:solidFill>
              <a:latin typeface="DM Sans"/>
              <a:ea typeface="DM Sans"/>
              <a:cs typeface="DM Sans"/>
              <a:sym typeface="DM Sans"/>
            </a:endParaRPr>
          </a:p>
          <a:p>
            <a:pPr indent="0" lvl="0" marL="0" marR="0" rtl="0" algn="ctr">
              <a:spcBef>
                <a:spcPts val="0"/>
              </a:spcBef>
              <a:spcAft>
                <a:spcPts val="0"/>
              </a:spcAft>
              <a:buNone/>
            </a:pPr>
            <a:r>
              <a:rPr b="1" lang="es" sz="1000">
                <a:latin typeface="DM Sans"/>
                <a:ea typeface="DM Sans"/>
                <a:cs typeface="DM Sans"/>
                <a:sym typeface="DM Sans"/>
              </a:rPr>
              <a:t>Precio Máximo</a:t>
            </a:r>
            <a:endParaRPr b="1" sz="1000">
              <a:latin typeface="DM Sans"/>
              <a:ea typeface="DM Sans"/>
              <a:cs typeface="DM Sans"/>
              <a:sym typeface="DM Sans"/>
            </a:endParaRPr>
          </a:p>
        </p:txBody>
      </p:sp>
      <p:sp>
        <p:nvSpPr>
          <p:cNvPr id="100" name="Google Shape;100;p17"/>
          <p:cNvSpPr txBox="1"/>
          <p:nvPr/>
        </p:nvSpPr>
        <p:spPr>
          <a:xfrm>
            <a:off x="4844459" y="722990"/>
            <a:ext cx="1177500" cy="4926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s" sz="2200">
                <a:latin typeface="DM Sans"/>
                <a:ea typeface="DM Sans"/>
                <a:cs typeface="DM Sans"/>
                <a:sym typeface="DM Sans"/>
              </a:rPr>
              <a:t>$</a:t>
            </a:r>
            <a:r>
              <a:rPr b="1" lang="es" sz="2200">
                <a:latin typeface="DM Sans"/>
                <a:ea typeface="DM Sans"/>
                <a:cs typeface="DM Sans"/>
                <a:sym typeface="DM Sans"/>
              </a:rPr>
              <a:t>75.000</a:t>
            </a:r>
            <a:endParaRPr b="1" sz="1500">
              <a:solidFill>
                <a:srgbClr val="000000"/>
              </a:solidFill>
              <a:latin typeface="DM Sans"/>
              <a:ea typeface="DM Sans"/>
              <a:cs typeface="DM Sans"/>
              <a:sym typeface="DM Sans"/>
            </a:endParaRPr>
          </a:p>
          <a:p>
            <a:pPr indent="0" lvl="0" marL="0" marR="0" rtl="0" algn="ctr">
              <a:spcBef>
                <a:spcPts val="0"/>
              </a:spcBef>
              <a:spcAft>
                <a:spcPts val="0"/>
              </a:spcAft>
              <a:buNone/>
            </a:pPr>
            <a:r>
              <a:rPr b="1" lang="es" sz="1000">
                <a:latin typeface="DM Sans"/>
                <a:ea typeface="DM Sans"/>
                <a:cs typeface="DM Sans"/>
                <a:sym typeface="DM Sans"/>
              </a:rPr>
              <a:t>Precio Mínimo</a:t>
            </a:r>
            <a:endParaRPr b="1" sz="1000">
              <a:latin typeface="DM Sans"/>
              <a:ea typeface="DM Sans"/>
              <a:cs typeface="DM Sans"/>
              <a:sym typeface="DM Sans"/>
            </a:endParaRPr>
          </a:p>
        </p:txBody>
      </p:sp>
      <p:sp>
        <p:nvSpPr>
          <p:cNvPr id="101" name="Google Shape;101;p17"/>
          <p:cNvSpPr txBox="1"/>
          <p:nvPr/>
        </p:nvSpPr>
        <p:spPr>
          <a:xfrm>
            <a:off x="6481784" y="722990"/>
            <a:ext cx="1177500" cy="4464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s" sz="1900">
                <a:latin typeface="DM Sans"/>
                <a:ea typeface="DM Sans"/>
                <a:cs typeface="DM Sans"/>
                <a:sym typeface="DM Sans"/>
              </a:rPr>
              <a:t>$433.000</a:t>
            </a:r>
            <a:endParaRPr b="1" sz="1200">
              <a:solidFill>
                <a:srgbClr val="000000"/>
              </a:solidFill>
              <a:latin typeface="DM Sans"/>
              <a:ea typeface="DM Sans"/>
              <a:cs typeface="DM Sans"/>
              <a:sym typeface="DM Sans"/>
            </a:endParaRPr>
          </a:p>
          <a:p>
            <a:pPr indent="0" lvl="0" marL="0" marR="0" rtl="0" algn="ctr">
              <a:spcBef>
                <a:spcPts val="0"/>
              </a:spcBef>
              <a:spcAft>
                <a:spcPts val="0"/>
              </a:spcAft>
              <a:buNone/>
            </a:pPr>
            <a:r>
              <a:rPr b="1" lang="es" sz="1000">
                <a:latin typeface="DM Sans"/>
                <a:ea typeface="DM Sans"/>
                <a:cs typeface="DM Sans"/>
                <a:sym typeface="DM Sans"/>
              </a:rPr>
              <a:t>Precio Mediana</a:t>
            </a:r>
            <a:endParaRPr b="1" sz="1000">
              <a:latin typeface="DM Sans"/>
              <a:ea typeface="DM Sans"/>
              <a:cs typeface="DM Sans"/>
              <a:sym typeface="DM Sans"/>
            </a:endParaRPr>
          </a:p>
        </p:txBody>
      </p:sp>
      <p:sp>
        <p:nvSpPr>
          <p:cNvPr id="102" name="Google Shape;102;p17"/>
          <p:cNvSpPr txBox="1"/>
          <p:nvPr/>
        </p:nvSpPr>
        <p:spPr>
          <a:xfrm>
            <a:off x="84100" y="4437075"/>
            <a:ext cx="8188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000000"/>
                </a:solidFill>
                <a:latin typeface="Calibri"/>
                <a:ea typeface="Calibri"/>
                <a:cs typeface="Calibri"/>
                <a:sym typeface="Calibri"/>
              </a:rPr>
              <a:t>Los datos fueron extraídos</a:t>
            </a:r>
            <a:r>
              <a:rPr lang="es" sz="1000">
                <a:latin typeface="Calibri"/>
                <a:ea typeface="Calibri"/>
                <a:cs typeface="Calibri"/>
                <a:sym typeface="Calibri"/>
              </a:rPr>
              <a:t> del </a:t>
            </a:r>
            <a:r>
              <a:rPr lang="es" sz="1000">
                <a:solidFill>
                  <a:srgbClr val="000000"/>
                </a:solidFill>
                <a:latin typeface="Calibri"/>
                <a:ea typeface="Calibri"/>
                <a:cs typeface="Calibri"/>
                <a:sym typeface="Calibri"/>
              </a:rPr>
              <a:t>siguiente notebook: </a:t>
            </a:r>
            <a:r>
              <a:rPr lang="es" sz="1000" u="sng">
                <a:solidFill>
                  <a:schemeClr val="hlink"/>
                </a:solidFill>
                <a:latin typeface="Calibri"/>
                <a:ea typeface="Calibri"/>
                <a:cs typeface="Calibri"/>
                <a:sym typeface="Calibri"/>
                <a:hlinkClick r:id="rId3"/>
              </a:rPr>
              <a:t>link</a:t>
            </a:r>
            <a:r>
              <a:rPr lang="es" sz="1000">
                <a:solidFill>
                  <a:srgbClr val="000000"/>
                </a:solidFill>
                <a:latin typeface="Calibri"/>
                <a:ea typeface="Calibri"/>
                <a:cs typeface="Calibri"/>
                <a:sym typeface="Calibri"/>
              </a:rPr>
              <a:t>.</a:t>
            </a:r>
            <a:endParaRPr sz="1000">
              <a:solidFill>
                <a:srgbClr val="000000"/>
              </a:solidFill>
              <a:latin typeface="Calibri"/>
              <a:ea typeface="Calibri"/>
              <a:cs typeface="Calibri"/>
              <a:sym typeface="Calibri"/>
            </a:endParaRPr>
          </a:p>
        </p:txBody>
      </p:sp>
      <p:pic>
        <p:nvPicPr>
          <p:cNvPr id="103" name="Google Shape;103;p17"/>
          <p:cNvPicPr preferRelativeResize="0"/>
          <p:nvPr/>
        </p:nvPicPr>
        <p:blipFill>
          <a:blip r:embed="rId4">
            <a:alphaModFix/>
          </a:blip>
          <a:stretch>
            <a:fillRect/>
          </a:stretch>
        </p:blipFill>
        <p:spPr>
          <a:xfrm>
            <a:off x="189350" y="1349025"/>
            <a:ext cx="8954650" cy="3088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2713575" y="122200"/>
            <a:ext cx="3588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2672"/>
              <a:buNone/>
            </a:pPr>
            <a:r>
              <a:rPr lang="es" sz="2320"/>
              <a:t>ANÁLISIS EXPLORATORIO</a:t>
            </a:r>
            <a:endParaRPr sz="2320"/>
          </a:p>
        </p:txBody>
      </p:sp>
      <p:pic>
        <p:nvPicPr>
          <p:cNvPr id="109" name="Google Shape;109;p18"/>
          <p:cNvPicPr preferRelativeResize="0"/>
          <p:nvPr/>
        </p:nvPicPr>
        <p:blipFill>
          <a:blip r:embed="rId3">
            <a:alphaModFix/>
          </a:blip>
          <a:stretch>
            <a:fillRect/>
          </a:stretch>
        </p:blipFill>
        <p:spPr>
          <a:xfrm>
            <a:off x="353250" y="1582500"/>
            <a:ext cx="4171950" cy="3257550"/>
          </a:xfrm>
          <a:prstGeom prst="rect">
            <a:avLst/>
          </a:prstGeom>
          <a:noFill/>
          <a:ln>
            <a:noFill/>
          </a:ln>
        </p:spPr>
      </p:pic>
      <p:sp>
        <p:nvSpPr>
          <p:cNvPr id="110" name="Google Shape;110;p18"/>
          <p:cNvSpPr/>
          <p:nvPr/>
        </p:nvSpPr>
        <p:spPr>
          <a:xfrm>
            <a:off x="4790000" y="2402625"/>
            <a:ext cx="3658800" cy="106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lang="es">
                <a:latin typeface="Helvetica Neue Light"/>
                <a:ea typeface="Helvetica Neue Light"/>
                <a:cs typeface="Helvetica Neue Light"/>
                <a:sym typeface="Helvetica Neue Light"/>
              </a:rPr>
              <a:t>En primera instancia con un gráfico de boxplot vemos que las casas con pileta  tienen una mediana mayor que las casas sin pileta</a:t>
            </a:r>
            <a:endParaRPr>
              <a:solidFill>
                <a:srgbClr val="000000"/>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solidFill>
                <a:srgbClr val="000000"/>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solidFill>
                <a:srgbClr val="000000"/>
              </a:solidFill>
              <a:latin typeface="Helvetica Neue Light"/>
              <a:ea typeface="Helvetica Neue Light"/>
              <a:cs typeface="Helvetica Neue Light"/>
              <a:sym typeface="Helvetica Neue Light"/>
            </a:endParaRPr>
          </a:p>
        </p:txBody>
      </p:sp>
      <p:sp>
        <p:nvSpPr>
          <p:cNvPr id="111" name="Google Shape;111;p18"/>
          <p:cNvSpPr txBox="1"/>
          <p:nvPr>
            <p:ph type="title"/>
          </p:nvPr>
        </p:nvSpPr>
        <p:spPr>
          <a:xfrm>
            <a:off x="3018825" y="805450"/>
            <a:ext cx="257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2672"/>
              <a:buNone/>
            </a:pPr>
            <a:r>
              <a:rPr lang="es" sz="2320"/>
              <a:t>Hipótesis 1 - Piletas</a:t>
            </a:r>
            <a:endParaRPr sz="23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9"/>
          <p:cNvPicPr preferRelativeResize="0"/>
          <p:nvPr/>
        </p:nvPicPr>
        <p:blipFill>
          <a:blip r:embed="rId3">
            <a:alphaModFix/>
          </a:blip>
          <a:stretch>
            <a:fillRect/>
          </a:stretch>
        </p:blipFill>
        <p:spPr>
          <a:xfrm>
            <a:off x="4674188" y="183425"/>
            <a:ext cx="4181475" cy="2388325"/>
          </a:xfrm>
          <a:prstGeom prst="rect">
            <a:avLst/>
          </a:prstGeom>
          <a:noFill/>
          <a:ln>
            <a:noFill/>
          </a:ln>
        </p:spPr>
      </p:pic>
      <p:pic>
        <p:nvPicPr>
          <p:cNvPr id="117" name="Google Shape;117;p19"/>
          <p:cNvPicPr preferRelativeResize="0"/>
          <p:nvPr/>
        </p:nvPicPr>
        <p:blipFill>
          <a:blip r:embed="rId4">
            <a:alphaModFix/>
          </a:blip>
          <a:stretch>
            <a:fillRect/>
          </a:stretch>
        </p:blipFill>
        <p:spPr>
          <a:xfrm>
            <a:off x="4872650" y="2630900"/>
            <a:ext cx="4105325" cy="323850"/>
          </a:xfrm>
          <a:prstGeom prst="rect">
            <a:avLst/>
          </a:prstGeom>
          <a:noFill/>
          <a:ln>
            <a:noFill/>
          </a:ln>
        </p:spPr>
      </p:pic>
      <p:pic>
        <p:nvPicPr>
          <p:cNvPr id="118" name="Google Shape;118;p19"/>
          <p:cNvPicPr preferRelativeResize="0"/>
          <p:nvPr/>
        </p:nvPicPr>
        <p:blipFill>
          <a:blip r:embed="rId5">
            <a:alphaModFix/>
          </a:blip>
          <a:stretch>
            <a:fillRect/>
          </a:stretch>
        </p:blipFill>
        <p:spPr>
          <a:xfrm>
            <a:off x="5528950" y="2848275"/>
            <a:ext cx="2932950" cy="2195175"/>
          </a:xfrm>
          <a:prstGeom prst="rect">
            <a:avLst/>
          </a:prstGeom>
          <a:noFill/>
          <a:ln>
            <a:noFill/>
          </a:ln>
        </p:spPr>
      </p:pic>
      <p:sp>
        <p:nvSpPr>
          <p:cNvPr id="119" name="Google Shape;119;p19"/>
          <p:cNvSpPr/>
          <p:nvPr/>
        </p:nvSpPr>
        <p:spPr>
          <a:xfrm>
            <a:off x="586250" y="1083225"/>
            <a:ext cx="3658800" cy="3290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a:latin typeface="Helvetica Neue Light"/>
                <a:ea typeface="Helvetica Neue Light"/>
                <a:cs typeface="Helvetica Neue Light"/>
                <a:sym typeface="Helvetica Neue Light"/>
              </a:rPr>
              <a:t>Por otro lado, vemos que se les asigna un valor de condición a las casas. Y podemos ver que las casas con pileta ya están en un rango mayor a 3. Pero solo la mediana es mayor para las casas en condición 3 y 4, por lo que podemos pensar que tal vez para ser una casa de rango 5 hay que tener en cuenta otros factores además de una pileta.</a:t>
            </a:r>
            <a:endParaRPr>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latin typeface="Helvetica Neue Light"/>
              <a:ea typeface="Helvetica Neue Light"/>
              <a:cs typeface="Helvetica Neue Light"/>
              <a:sym typeface="Helvetica Neue Light"/>
            </a:endParaRPr>
          </a:p>
          <a:p>
            <a:pPr indent="0" lvl="0" marL="0" marR="0" rtl="0" algn="l">
              <a:spcBef>
                <a:spcPts val="0"/>
              </a:spcBef>
              <a:spcAft>
                <a:spcPts val="0"/>
              </a:spcAft>
              <a:buNone/>
            </a:pPr>
            <a:r>
              <a:rPr lang="es">
                <a:latin typeface="Helvetica Neue Light"/>
                <a:ea typeface="Helvetica Neue Light"/>
                <a:cs typeface="Helvetica Neue Light"/>
                <a:sym typeface="Helvetica Neue Light"/>
              </a:rPr>
              <a:t>En el siguiente grafico vemos como las casas con hasta 6 ambientes del dataset tienen pileta y aumenta significativamente el precio en los casos que tienen pileta vs los que no tienen pileta.</a:t>
            </a:r>
            <a:endParaRPr>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solidFill>
                <a:srgbClr val="000000"/>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391825" y="30700"/>
            <a:ext cx="257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2672"/>
              <a:buNone/>
            </a:pPr>
            <a:r>
              <a:rPr lang="es" sz="2320"/>
              <a:t>Hipótesis 2 - Zonas</a:t>
            </a:r>
            <a:endParaRPr sz="2320"/>
          </a:p>
        </p:txBody>
      </p:sp>
      <p:pic>
        <p:nvPicPr>
          <p:cNvPr id="125" name="Google Shape;125;p20"/>
          <p:cNvPicPr preferRelativeResize="0"/>
          <p:nvPr/>
        </p:nvPicPr>
        <p:blipFill>
          <a:blip r:embed="rId3">
            <a:alphaModFix/>
          </a:blip>
          <a:stretch>
            <a:fillRect/>
          </a:stretch>
        </p:blipFill>
        <p:spPr>
          <a:xfrm>
            <a:off x="-77150" y="669750"/>
            <a:ext cx="6217750" cy="4086775"/>
          </a:xfrm>
          <a:prstGeom prst="rect">
            <a:avLst/>
          </a:prstGeom>
          <a:noFill/>
          <a:ln>
            <a:noFill/>
          </a:ln>
        </p:spPr>
      </p:pic>
      <p:sp>
        <p:nvSpPr>
          <p:cNvPr id="126" name="Google Shape;126;p20"/>
          <p:cNvSpPr/>
          <p:nvPr/>
        </p:nvSpPr>
        <p:spPr>
          <a:xfrm>
            <a:off x="6287875" y="1098375"/>
            <a:ext cx="2668500" cy="24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a:latin typeface="Helvetica Neue Light"/>
                <a:ea typeface="Helvetica Neue Light"/>
                <a:cs typeface="Helvetica Neue Light"/>
                <a:sym typeface="Helvetica Neue Light"/>
              </a:rPr>
              <a:t>Agrupamos las zonas del dataset, y podemos analizar y mostrar en este gráfico las zonas con los valores más bajos del mercado. </a:t>
            </a:r>
            <a:endParaRPr>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latin typeface="Helvetica Neue Light"/>
              <a:ea typeface="Helvetica Neue Light"/>
              <a:cs typeface="Helvetica Neue Light"/>
              <a:sym typeface="Helvetica Neue Light"/>
            </a:endParaRPr>
          </a:p>
          <a:p>
            <a:pPr indent="0" lvl="0" marL="0" marR="0" rtl="0" algn="l">
              <a:spcBef>
                <a:spcPts val="0"/>
              </a:spcBef>
              <a:spcAft>
                <a:spcPts val="0"/>
              </a:spcAft>
              <a:buNone/>
            </a:pPr>
            <a:r>
              <a:rPr lang="es">
                <a:latin typeface="Helvetica Neue Light"/>
                <a:ea typeface="Helvetica Neue Light"/>
                <a:cs typeface="Helvetica Neue Light"/>
                <a:sym typeface="Helvetica Neue Light"/>
              </a:rPr>
              <a:t>Aun siendo las ciudades con medianas más bajas del estado se pueden observar outliers con casas de precios altos.</a:t>
            </a:r>
            <a:endParaRPr>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solidFill>
                <a:srgbClr val="000000"/>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p:nvPr/>
        </p:nvSpPr>
        <p:spPr>
          <a:xfrm>
            <a:off x="1338075" y="1945175"/>
            <a:ext cx="2668500" cy="1706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a:latin typeface="Helvetica Neue Light"/>
                <a:ea typeface="Helvetica Neue Light"/>
                <a:cs typeface="Helvetica Neue Light"/>
                <a:sym typeface="Helvetica Neue Light"/>
              </a:rPr>
              <a:t>A continuación vemos las ciudades con las medianas más altas.</a:t>
            </a:r>
            <a:endParaRPr>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latin typeface="Helvetica Neue Light"/>
              <a:ea typeface="Helvetica Neue Light"/>
              <a:cs typeface="Helvetica Neue Light"/>
              <a:sym typeface="Helvetica Neue Light"/>
            </a:endParaRPr>
          </a:p>
          <a:p>
            <a:pPr indent="0" lvl="0" marL="0" marR="0" rtl="0" algn="l">
              <a:spcBef>
                <a:spcPts val="0"/>
              </a:spcBef>
              <a:spcAft>
                <a:spcPts val="0"/>
              </a:spcAft>
              <a:buNone/>
            </a:pPr>
            <a:r>
              <a:rPr lang="es">
                <a:latin typeface="Helvetica Neue Light"/>
                <a:ea typeface="Helvetica Neue Light"/>
                <a:cs typeface="Helvetica Neue Light"/>
                <a:sym typeface="Helvetica Neue Light"/>
              </a:rPr>
              <a:t>Y a diferencia del gráfico anterior aca no vemos outliers con precios bajos</a:t>
            </a:r>
            <a:endParaRPr>
              <a:latin typeface="Helvetica Neue Light"/>
              <a:ea typeface="Helvetica Neue Light"/>
              <a:cs typeface="Helvetica Neue Light"/>
              <a:sym typeface="Helvetica Neue Light"/>
            </a:endParaRPr>
          </a:p>
        </p:txBody>
      </p:sp>
      <p:pic>
        <p:nvPicPr>
          <p:cNvPr id="132" name="Google Shape;132;p21"/>
          <p:cNvPicPr preferRelativeResize="0"/>
          <p:nvPr/>
        </p:nvPicPr>
        <p:blipFill>
          <a:blip r:embed="rId3">
            <a:alphaModFix/>
          </a:blip>
          <a:stretch>
            <a:fillRect/>
          </a:stretch>
        </p:blipFill>
        <p:spPr>
          <a:xfrm>
            <a:off x="4724025" y="472775"/>
            <a:ext cx="3419075" cy="441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