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FFFD2-B1D5-6EE2-06DD-2C6E08D6133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E2440A4-8162-6897-EDE6-48A5A4252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C3DB64C-F09C-F6F5-8B45-92028AC93652}"/>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0877EFFD-6887-E38B-5917-6097C5A0D8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BC54DB-6EFC-FB4A-9E8A-342268E478C0}"/>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7313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738BF-19B8-9F7A-2501-D5E5834E7AD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3F306A0-C02A-3C8D-A276-11A0410BACA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CCF8ECE-DB9E-9718-4E20-E8CB6779635A}"/>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97CC0987-6DBE-E743-D0AB-E947F99A99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FA37596-36CE-5297-4A8B-EB539AF30B80}"/>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36485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7C0B4E4-270F-58BF-B429-304D39CE6C2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CD1B889-4EC3-C09D-F197-E7E0A0A8A86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CF64D1-DA1B-A031-B61A-981A56DA3156}"/>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E2FD0B60-9B67-B897-5B09-69530590594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2EDC77B-B8B6-0FD2-472E-B4B7B347D6B2}"/>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409753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136E7-9D4E-7F9E-7992-54288246153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469CCC6-0C68-D16B-891B-7D46B90DB47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FB0B892-78B8-6562-57E1-F46717CDE44F}"/>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08DF36A5-1222-A27C-A1BE-8FFD7FB2B0D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8DBB0A-947A-E661-4182-B43A44BBFAC3}"/>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374714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4B365-24C4-3AD1-C004-884EE22EBAE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5ED3B6E-5EC9-2959-C608-2DD8C67B1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CC1F816-F719-3B53-198B-43D0F8CE1088}"/>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980CEE36-E3B5-74C9-8633-9DBF747617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B5E4DC0-F7DC-AA45-5B9D-4EBAF2B1B101}"/>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298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40FD8-E07B-E588-C5FB-B63B46CBCA9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1521881-A579-D21C-4297-BF7F4F2118A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DE2B207-5B42-B833-A9AD-52F136D0662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4065548-1BDD-B9D3-F4F8-0C335A1BB3EA}"/>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6" name="Espaço Reservado para Rodapé 5">
            <a:extLst>
              <a:ext uri="{FF2B5EF4-FFF2-40B4-BE49-F238E27FC236}">
                <a16:creationId xmlns:a16="http://schemas.microsoft.com/office/drawing/2014/main" id="{44CD2910-0DF3-AB39-0784-8D794EE7CF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16BCC27-22FF-33CC-8DA2-02B8E28ED356}"/>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72558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28BAF-EDCC-BE1D-2B38-AA50F0C5346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5B6DA66-3605-14E1-A31E-C7B3EA5362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DF79706-8A9C-DA48-6845-647F65E105D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EBE5546-B6B3-02A6-18E7-E952DAE7A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00A272D-2C80-2AAC-6519-C46E9707170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FA95F8F-FE33-523F-9F8B-D7FEFCBBDED2}"/>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8" name="Espaço Reservado para Rodapé 7">
            <a:extLst>
              <a:ext uri="{FF2B5EF4-FFF2-40B4-BE49-F238E27FC236}">
                <a16:creationId xmlns:a16="http://schemas.microsoft.com/office/drawing/2014/main" id="{CF4BDCC5-B950-EEB4-1B98-446ACDCBF38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1D31DA0-23E1-265B-1594-608CE61E9155}"/>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223871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35B1D-412A-38A3-AF7F-5CAD9AB4157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4DCE3A7-793C-33BA-4101-2C3848A71C49}"/>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4" name="Espaço Reservado para Rodapé 3">
            <a:extLst>
              <a:ext uri="{FF2B5EF4-FFF2-40B4-BE49-F238E27FC236}">
                <a16:creationId xmlns:a16="http://schemas.microsoft.com/office/drawing/2014/main" id="{9D1283F8-C839-58A1-853F-C7F7168F129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BFB9AB7-E48D-CDDC-D894-01BBA5DB0887}"/>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410706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CEB9219-7F29-3EA4-173E-1F7B5EBF9A0E}"/>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3" name="Espaço Reservado para Rodapé 2">
            <a:extLst>
              <a:ext uri="{FF2B5EF4-FFF2-40B4-BE49-F238E27FC236}">
                <a16:creationId xmlns:a16="http://schemas.microsoft.com/office/drawing/2014/main" id="{4CA8C248-837F-D8AC-8D4E-A5139BE7C94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D7BD5E5-1EF7-0FA9-BD47-905B1D3036EC}"/>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142966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DA3C4-6F4A-F235-89FE-59D657974AE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033E467-D5CE-EB88-B174-C4E476870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2DA788D-A4E7-776F-445C-3067F241C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E93A280-119D-804B-9A71-72A619281C7B}"/>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6" name="Espaço Reservado para Rodapé 5">
            <a:extLst>
              <a:ext uri="{FF2B5EF4-FFF2-40B4-BE49-F238E27FC236}">
                <a16:creationId xmlns:a16="http://schemas.microsoft.com/office/drawing/2014/main" id="{5587B076-4B09-1BB9-F1BF-D8DE4802667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318689-4432-A30C-CB10-1050CC26097F}"/>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63882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E2FC0-CEB3-2B47-500D-461A90EE08B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79B86BD-D43A-28D0-69B9-4771D4377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B5858D0-AECC-502C-6BF3-03250BDF1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A0E0A33-5C69-3B77-F85C-096BA5CA1074}"/>
              </a:ext>
            </a:extLst>
          </p:cNvPr>
          <p:cNvSpPr>
            <a:spLocks noGrp="1"/>
          </p:cNvSpPr>
          <p:nvPr>
            <p:ph type="dt" sz="half" idx="10"/>
          </p:nvPr>
        </p:nvSpPr>
        <p:spPr/>
        <p:txBody>
          <a:bodyPr/>
          <a:lstStyle/>
          <a:p>
            <a:fld id="{82BEFE5D-F210-4023-B2C7-0651FE0B449D}" type="datetimeFigureOut">
              <a:rPr lang="pt-BR" smtClean="0"/>
              <a:t>05/04/2024</a:t>
            </a:fld>
            <a:endParaRPr lang="pt-BR"/>
          </a:p>
        </p:txBody>
      </p:sp>
      <p:sp>
        <p:nvSpPr>
          <p:cNvPr id="6" name="Espaço Reservado para Rodapé 5">
            <a:extLst>
              <a:ext uri="{FF2B5EF4-FFF2-40B4-BE49-F238E27FC236}">
                <a16:creationId xmlns:a16="http://schemas.microsoft.com/office/drawing/2014/main" id="{353EF586-22C7-96A8-3441-FCEE8CE0EEF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B0D2921-6027-0495-82A2-00613EB6DA50}"/>
              </a:ext>
            </a:extLst>
          </p:cNvPr>
          <p:cNvSpPr>
            <a:spLocks noGrp="1"/>
          </p:cNvSpPr>
          <p:nvPr>
            <p:ph type="sldNum" sz="quarter" idx="12"/>
          </p:nvPr>
        </p:nvSpPr>
        <p:spPr/>
        <p:txBody>
          <a:bodyPr/>
          <a:lstStyle/>
          <a:p>
            <a:fld id="{42F75248-FCF5-4DB8-891D-0EE43665B242}" type="slidenum">
              <a:rPr lang="pt-BR" smtClean="0"/>
              <a:t>‹nº›</a:t>
            </a:fld>
            <a:endParaRPr lang="pt-BR"/>
          </a:p>
        </p:txBody>
      </p:sp>
    </p:spTree>
    <p:extLst>
      <p:ext uri="{BB962C8B-B14F-4D97-AF65-F5344CB8AC3E}">
        <p14:creationId xmlns:p14="http://schemas.microsoft.com/office/powerpoint/2010/main" val="55829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9C89755-5FA8-9D45-A086-3052E22EB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E3C4C3F-0648-CC04-C354-653E89A6F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860340-9F5D-6213-A449-3F8AB39B6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EFE5D-F210-4023-B2C7-0651FE0B449D}" type="datetimeFigureOut">
              <a:rPr lang="pt-BR" smtClean="0"/>
              <a:t>05/04/2024</a:t>
            </a:fld>
            <a:endParaRPr lang="pt-BR"/>
          </a:p>
        </p:txBody>
      </p:sp>
      <p:sp>
        <p:nvSpPr>
          <p:cNvPr id="5" name="Espaço Reservado para Rodapé 4">
            <a:extLst>
              <a:ext uri="{FF2B5EF4-FFF2-40B4-BE49-F238E27FC236}">
                <a16:creationId xmlns:a16="http://schemas.microsoft.com/office/drawing/2014/main" id="{FADBEA21-9153-4A19-8E8E-0F4FDB0F3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F67F04B-8434-360D-8AAB-718DD836A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75248-FCF5-4DB8-891D-0EE43665B242}" type="slidenum">
              <a:rPr lang="pt-BR" smtClean="0"/>
              <a:t>‹nº›</a:t>
            </a:fld>
            <a:endParaRPr lang="pt-BR"/>
          </a:p>
        </p:txBody>
      </p:sp>
    </p:spTree>
    <p:extLst>
      <p:ext uri="{BB962C8B-B14F-4D97-AF65-F5344CB8AC3E}">
        <p14:creationId xmlns:p14="http://schemas.microsoft.com/office/powerpoint/2010/main" val="148508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A296B-611C-4B83-8FF1-F639B404C4DD}"/>
              </a:ext>
            </a:extLst>
          </p:cNvPr>
          <p:cNvSpPr>
            <a:spLocks noGrp="1"/>
          </p:cNvSpPr>
          <p:nvPr>
            <p:ph type="ctrTitle"/>
          </p:nvPr>
        </p:nvSpPr>
        <p:spPr>
          <a:xfrm>
            <a:off x="1524000" y="1122363"/>
            <a:ext cx="9144000" cy="998668"/>
          </a:xfrm>
        </p:spPr>
        <p:txBody>
          <a:bodyPr/>
          <a:lstStyle/>
          <a:p>
            <a:r>
              <a:rPr lang="pt-BR" dirty="0"/>
              <a:t>Pipeline  </a:t>
            </a:r>
          </a:p>
        </p:txBody>
      </p:sp>
      <p:sp>
        <p:nvSpPr>
          <p:cNvPr id="3" name="Subtítulo 2">
            <a:extLst>
              <a:ext uri="{FF2B5EF4-FFF2-40B4-BE49-F238E27FC236}">
                <a16:creationId xmlns:a16="http://schemas.microsoft.com/office/drawing/2014/main" id="{AB91E915-4171-1666-7480-E060C94B8F8F}"/>
              </a:ext>
            </a:extLst>
          </p:cNvPr>
          <p:cNvSpPr>
            <a:spLocks noGrp="1"/>
          </p:cNvSpPr>
          <p:nvPr>
            <p:ph type="subTitle" idx="1"/>
          </p:nvPr>
        </p:nvSpPr>
        <p:spPr/>
        <p:txBody>
          <a:bodyPr/>
          <a:lstStyle/>
          <a:p>
            <a:r>
              <a:rPr lang="pt-BR" dirty="0"/>
              <a:t>Prof. Me. Welington </a:t>
            </a:r>
            <a:r>
              <a:rPr lang="pt-BR" dirty="0" err="1"/>
              <a:t>Luis</a:t>
            </a:r>
            <a:r>
              <a:rPr lang="pt-BR" dirty="0"/>
              <a:t> </a:t>
            </a:r>
            <a:r>
              <a:rPr lang="pt-BR" dirty="0" err="1"/>
              <a:t>Codinhoto</a:t>
            </a:r>
            <a:r>
              <a:rPr lang="pt-BR" dirty="0"/>
              <a:t> Garcia</a:t>
            </a:r>
          </a:p>
        </p:txBody>
      </p:sp>
    </p:spTree>
    <p:extLst>
      <p:ext uri="{BB962C8B-B14F-4D97-AF65-F5344CB8AC3E}">
        <p14:creationId xmlns:p14="http://schemas.microsoft.com/office/powerpoint/2010/main" val="388998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77153-C828-475A-BFB8-CCAE9668EB27}"/>
              </a:ext>
            </a:extLst>
          </p:cNvPr>
          <p:cNvSpPr>
            <a:spLocks noGrp="1"/>
          </p:cNvSpPr>
          <p:nvPr>
            <p:ph type="title"/>
          </p:nvPr>
        </p:nvSpPr>
        <p:spPr/>
        <p:txBody>
          <a:bodyPr/>
          <a:lstStyle/>
          <a:p>
            <a:r>
              <a:rPr lang="pt-BR" b="1" i="0" dirty="0">
                <a:solidFill>
                  <a:srgbClr val="0D0D0D"/>
                </a:solidFill>
                <a:effectLst/>
                <a:highlight>
                  <a:srgbClr val="FFFFFF"/>
                </a:highlight>
                <a:latin typeface="Söhne"/>
              </a:rPr>
              <a:t>Como os Pipelines ajudam na automação do processo de CI/CD</a:t>
            </a:r>
            <a:endParaRPr lang="pt-BR" dirty="0"/>
          </a:p>
        </p:txBody>
      </p:sp>
      <p:sp>
        <p:nvSpPr>
          <p:cNvPr id="3" name="Espaço Reservado para Conteúdo 2">
            <a:extLst>
              <a:ext uri="{FF2B5EF4-FFF2-40B4-BE49-F238E27FC236}">
                <a16:creationId xmlns:a16="http://schemas.microsoft.com/office/drawing/2014/main" id="{A0FBC158-2881-73EE-6FD1-A0161B865E27}"/>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highlight>
                  <a:srgbClr val="FFFFFF"/>
                </a:highlight>
                <a:latin typeface="Söhne"/>
              </a:rPr>
              <a:t>Aceleração do Time-</a:t>
            </a:r>
            <a:r>
              <a:rPr lang="pt-BR" b="1" i="0" dirty="0" err="1">
                <a:solidFill>
                  <a:srgbClr val="0D0D0D"/>
                </a:solidFill>
                <a:effectLst/>
                <a:highlight>
                  <a:srgbClr val="FFFFFF"/>
                </a:highlight>
                <a:latin typeface="Söhne"/>
              </a:rPr>
              <a:t>to</a:t>
            </a:r>
            <a:r>
              <a:rPr lang="pt-BR" b="1" i="0" dirty="0">
                <a:solidFill>
                  <a:srgbClr val="0D0D0D"/>
                </a:solidFill>
                <a:effectLst/>
                <a:highlight>
                  <a:srgbClr val="FFFFFF"/>
                </a:highlight>
                <a:latin typeface="Söhne"/>
              </a:rPr>
              <a:t>-Market:</a:t>
            </a:r>
            <a:r>
              <a:rPr lang="pt-BR" b="0" i="0" dirty="0">
                <a:solidFill>
                  <a:srgbClr val="0D0D0D"/>
                </a:solidFill>
                <a:effectLst/>
                <a:highlight>
                  <a:srgbClr val="FFFFFF"/>
                </a:highlight>
                <a:latin typeface="Söhne"/>
              </a:rPr>
              <a:t> Ao automatizar o processo de construção, teste e implantação, os pipelines ajudam a acelerar o tempo necessário para lançar novas funcionalidades e correções de bugs para os usuários finais.</a:t>
            </a:r>
          </a:p>
          <a:p>
            <a:pPr algn="just">
              <a:buFont typeface="+mj-lt"/>
              <a:buAutoNum type="arabicPeriod"/>
            </a:pPr>
            <a:r>
              <a:rPr lang="pt-BR" b="1" i="0" dirty="0">
                <a:solidFill>
                  <a:srgbClr val="0D0D0D"/>
                </a:solidFill>
                <a:effectLst/>
                <a:highlight>
                  <a:srgbClr val="FFFFFF"/>
                </a:highlight>
                <a:latin typeface="Söhne"/>
              </a:rPr>
              <a:t>Redução de Erros e Riscos:</a:t>
            </a:r>
            <a:r>
              <a:rPr lang="pt-BR" b="0" i="0" dirty="0">
                <a:solidFill>
                  <a:srgbClr val="0D0D0D"/>
                </a:solidFill>
                <a:effectLst/>
                <a:highlight>
                  <a:srgbClr val="FFFFFF"/>
                </a:highlight>
                <a:latin typeface="Söhne"/>
              </a:rPr>
              <a:t> A automação dos processos de CI/CD reduz a chance de erros humanos e problemas de implantação, o que resulta em um software mais estável e confiável.</a:t>
            </a:r>
          </a:p>
          <a:p>
            <a:pPr marL="0" indent="0" algn="just">
              <a:buNone/>
            </a:pPr>
            <a:r>
              <a:rPr lang="pt-BR" b="0" i="0" dirty="0">
                <a:solidFill>
                  <a:srgbClr val="0D0D0D"/>
                </a:solidFill>
                <a:effectLst/>
                <a:highlight>
                  <a:srgbClr val="FFFFFF"/>
                </a:highlight>
                <a:latin typeface="Söhne"/>
              </a:rPr>
              <a:t>Em suma, os pipelines são uma peça fundamental na implementação bem-sucedida de práticas de CI/CD, proporcionando automação, padronização, feedback rápido e entrega rápida de software de alta qualidade.</a:t>
            </a:r>
          </a:p>
          <a:p>
            <a:pPr algn="just"/>
            <a:endParaRPr lang="pt-BR" dirty="0"/>
          </a:p>
        </p:txBody>
      </p:sp>
    </p:spTree>
    <p:extLst>
      <p:ext uri="{BB962C8B-B14F-4D97-AF65-F5344CB8AC3E}">
        <p14:creationId xmlns:p14="http://schemas.microsoft.com/office/powerpoint/2010/main" val="24234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05D45-C241-0C7F-3A18-83032EF136ED}"/>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1</a:t>
            </a:r>
            <a:endParaRPr lang="pt-BR" dirty="0"/>
          </a:p>
        </p:txBody>
      </p:sp>
      <p:sp>
        <p:nvSpPr>
          <p:cNvPr id="3" name="Espaço Reservado para Conteúdo 2">
            <a:extLst>
              <a:ext uri="{FF2B5EF4-FFF2-40B4-BE49-F238E27FC236}">
                <a16:creationId xmlns:a16="http://schemas.microsoft.com/office/drawing/2014/main" id="{9805EA8E-A126-71DD-A388-FB258B2AE1E7}"/>
              </a:ext>
            </a:extLst>
          </p:cNvPr>
          <p:cNvSpPr>
            <a:spLocks noGrp="1"/>
          </p:cNvSpPr>
          <p:nvPr>
            <p:ph idx="1"/>
          </p:nvPr>
        </p:nvSpPr>
        <p:spPr/>
        <p:txBody>
          <a:bodyPr/>
          <a:lstStyle/>
          <a:p>
            <a:pPr algn="l"/>
            <a:r>
              <a:rPr lang="pt-BR" b="1" i="0" dirty="0">
                <a:solidFill>
                  <a:srgbClr val="0D0D0D"/>
                </a:solidFill>
                <a:effectLst/>
                <a:highlight>
                  <a:srgbClr val="FFFFFF"/>
                </a:highlight>
                <a:latin typeface="Söhne"/>
              </a:rPr>
              <a:t>Checkout do código:</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o código-fonte é recuperado do repositório de controle de versão (como </a:t>
            </a:r>
            <a:r>
              <a:rPr lang="pt-BR" b="0" i="0" dirty="0" err="1">
                <a:solidFill>
                  <a:srgbClr val="0D0D0D"/>
                </a:solidFill>
                <a:effectLst/>
                <a:highlight>
                  <a:srgbClr val="FFFFFF"/>
                </a:highlight>
                <a:latin typeface="Söhne"/>
              </a:rPr>
              <a:t>Git</a:t>
            </a:r>
            <a:r>
              <a:rPr lang="pt-BR" b="0" i="0" dirty="0">
                <a:solidFill>
                  <a:srgbClr val="0D0D0D"/>
                </a:solidFill>
                <a:effectLst/>
                <a:highlight>
                  <a:srgbClr val="FFFFFF"/>
                </a:highlight>
                <a:latin typeface="Söhne"/>
              </a:rPr>
              <a:t>, SVN, etc.) para o ambiente de construção.</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Garantir que o código mais recente seja utilizado para as etapas subsequentes do pipeline.</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Clonar ou baixar o repositório do controle de versão.</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Atualizar para a </a:t>
            </a:r>
            <a:r>
              <a:rPr lang="pt-BR" b="0" i="0" dirty="0" err="1">
                <a:solidFill>
                  <a:srgbClr val="0D0D0D"/>
                </a:solidFill>
                <a:effectLst/>
                <a:highlight>
                  <a:srgbClr val="FFFFFF"/>
                </a:highlight>
                <a:latin typeface="Söhne"/>
              </a:rPr>
              <a:t>branch</a:t>
            </a:r>
            <a:r>
              <a:rPr lang="pt-BR" b="0" i="0" dirty="0">
                <a:solidFill>
                  <a:srgbClr val="0D0D0D"/>
                </a:solidFill>
                <a:effectLst/>
                <a:highlight>
                  <a:srgbClr val="FFFFFF"/>
                </a:highlight>
                <a:latin typeface="Söhne"/>
              </a:rPr>
              <a:t> ou </a:t>
            </a:r>
            <a:r>
              <a:rPr lang="pt-BR" b="0" i="0" dirty="0" err="1">
                <a:solidFill>
                  <a:srgbClr val="0D0D0D"/>
                </a:solidFill>
                <a:effectLst/>
                <a:highlight>
                  <a:srgbClr val="FFFFFF"/>
                </a:highlight>
                <a:latin typeface="Söhne"/>
              </a:rPr>
              <a:t>tag</a:t>
            </a:r>
            <a:r>
              <a:rPr lang="pt-BR" b="0" i="0" dirty="0">
                <a:solidFill>
                  <a:srgbClr val="0D0D0D"/>
                </a:solidFill>
                <a:effectLst/>
                <a:highlight>
                  <a:srgbClr val="FFFFFF"/>
                </a:highlight>
                <a:latin typeface="Söhne"/>
              </a:rPr>
              <a:t> específica, se aplicável.</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Verificar a integridade do código baixado.</a:t>
            </a:r>
          </a:p>
          <a:p>
            <a:endParaRPr lang="pt-BR" dirty="0"/>
          </a:p>
        </p:txBody>
      </p:sp>
    </p:spTree>
    <p:extLst>
      <p:ext uri="{BB962C8B-B14F-4D97-AF65-F5344CB8AC3E}">
        <p14:creationId xmlns:p14="http://schemas.microsoft.com/office/powerpoint/2010/main" val="20166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AE797-728F-1C91-7E95-83829AD379B1}"/>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2</a:t>
            </a:r>
            <a:endParaRPr lang="pt-BR" dirty="0"/>
          </a:p>
        </p:txBody>
      </p:sp>
      <p:sp>
        <p:nvSpPr>
          <p:cNvPr id="3" name="Espaço Reservado para Conteúdo 2">
            <a:extLst>
              <a:ext uri="{FF2B5EF4-FFF2-40B4-BE49-F238E27FC236}">
                <a16:creationId xmlns:a16="http://schemas.microsoft.com/office/drawing/2014/main" id="{2B6F6BBA-A7C3-DBF9-0DBE-82C575BD7BA6}"/>
              </a:ext>
            </a:extLst>
          </p:cNvPr>
          <p:cNvSpPr>
            <a:spLocks noGrp="1"/>
          </p:cNvSpPr>
          <p:nvPr>
            <p:ph idx="1"/>
          </p:nvPr>
        </p:nvSpPr>
        <p:spPr/>
        <p:txBody>
          <a:bodyPr>
            <a:normAutofit fontScale="92500"/>
          </a:bodyPr>
          <a:lstStyle/>
          <a:p>
            <a:pPr algn="l"/>
            <a:r>
              <a:rPr lang="pt-BR" b="1" i="0" dirty="0">
                <a:solidFill>
                  <a:srgbClr val="0D0D0D"/>
                </a:solidFill>
                <a:effectLst/>
                <a:highlight>
                  <a:srgbClr val="FFFFFF"/>
                </a:highlight>
                <a:latin typeface="Söhne"/>
              </a:rPr>
              <a:t>Compilação e Build:</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o código-fonte é compilado em um formato executável e os artefatos de construção são gerados.</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Preparar o software para os testes e implantação subsequentes.</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Compilar o código-fonte.</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Empacotar os artefatos de construção (por exemplo, arquivos JAR, WAR, DLL, etc.).</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Gerar documentação, se aplicável.</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Realizar tarefas de construção específicas do projeto, como </a:t>
            </a:r>
            <a:r>
              <a:rPr lang="pt-BR" b="0" i="0" dirty="0" err="1">
                <a:solidFill>
                  <a:srgbClr val="0D0D0D"/>
                </a:solidFill>
                <a:effectLst/>
                <a:highlight>
                  <a:srgbClr val="FFFFFF"/>
                </a:highlight>
                <a:latin typeface="Söhne"/>
              </a:rPr>
              <a:t>minificação</a:t>
            </a:r>
            <a:r>
              <a:rPr lang="pt-BR" b="0" i="0" dirty="0">
                <a:solidFill>
                  <a:srgbClr val="0D0D0D"/>
                </a:solidFill>
                <a:effectLst/>
                <a:highlight>
                  <a:srgbClr val="FFFFFF"/>
                </a:highlight>
                <a:latin typeface="Söhne"/>
              </a:rPr>
              <a:t> de recursos, otimização de imagens, etc.</a:t>
            </a:r>
          </a:p>
          <a:p>
            <a:endParaRPr lang="pt-BR" dirty="0"/>
          </a:p>
        </p:txBody>
      </p:sp>
    </p:spTree>
    <p:extLst>
      <p:ext uri="{BB962C8B-B14F-4D97-AF65-F5344CB8AC3E}">
        <p14:creationId xmlns:p14="http://schemas.microsoft.com/office/powerpoint/2010/main" val="367908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21EE8-E992-0392-62AD-752F67F7FD70}"/>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3</a:t>
            </a:r>
            <a:endParaRPr lang="pt-BR" dirty="0"/>
          </a:p>
        </p:txBody>
      </p:sp>
      <p:sp>
        <p:nvSpPr>
          <p:cNvPr id="3" name="Espaço Reservado para Conteúdo 2">
            <a:extLst>
              <a:ext uri="{FF2B5EF4-FFF2-40B4-BE49-F238E27FC236}">
                <a16:creationId xmlns:a16="http://schemas.microsoft.com/office/drawing/2014/main" id="{E88F1D1F-DA1A-2263-9AAB-A55F4D664AED}"/>
              </a:ext>
            </a:extLst>
          </p:cNvPr>
          <p:cNvSpPr>
            <a:spLocks noGrp="1"/>
          </p:cNvSpPr>
          <p:nvPr>
            <p:ph idx="1"/>
          </p:nvPr>
        </p:nvSpPr>
        <p:spPr/>
        <p:txBody>
          <a:bodyPr>
            <a:normAutofit fontScale="92500" lnSpcReduction="20000"/>
          </a:bodyPr>
          <a:lstStyle/>
          <a:p>
            <a:pPr algn="l"/>
            <a:r>
              <a:rPr lang="pt-BR" b="1" i="0" dirty="0">
                <a:solidFill>
                  <a:srgbClr val="0D0D0D"/>
                </a:solidFill>
                <a:effectLst/>
                <a:highlight>
                  <a:srgbClr val="FFFFFF"/>
                </a:highlight>
                <a:latin typeface="Söhne"/>
              </a:rPr>
              <a:t>Testes automatizados:</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testes automatizados, incluindo testes unitários, testes de integração e testes de aceitação, são executados para garantir que as alterações de código não causem regressões ou quebras de funcionalidades existentes.</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Verificar a qualidade e a funcionalidade do software após a compilação.</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Executar testes unitários para cada componente individual do software.</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Realizar testes de integração para verificar a interação entre os diferentes componentes.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Executar testes de aceitação para validar o comportamento do software em relação aos requisitos do usuário.</a:t>
            </a:r>
          </a:p>
          <a:p>
            <a:endParaRPr lang="pt-BR" dirty="0"/>
          </a:p>
        </p:txBody>
      </p:sp>
    </p:spTree>
    <p:extLst>
      <p:ext uri="{BB962C8B-B14F-4D97-AF65-F5344CB8AC3E}">
        <p14:creationId xmlns:p14="http://schemas.microsoft.com/office/powerpoint/2010/main" val="395811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44461-77E4-5199-D460-71E1B848D9AE}"/>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4</a:t>
            </a:r>
            <a:endParaRPr lang="pt-BR" dirty="0"/>
          </a:p>
        </p:txBody>
      </p:sp>
      <p:sp>
        <p:nvSpPr>
          <p:cNvPr id="3" name="Espaço Reservado para Conteúdo 2">
            <a:extLst>
              <a:ext uri="{FF2B5EF4-FFF2-40B4-BE49-F238E27FC236}">
                <a16:creationId xmlns:a16="http://schemas.microsoft.com/office/drawing/2014/main" id="{88078DCC-D17A-0E42-7BC8-620EC387EF04}"/>
              </a:ext>
            </a:extLst>
          </p:cNvPr>
          <p:cNvSpPr>
            <a:spLocks noGrp="1"/>
          </p:cNvSpPr>
          <p:nvPr>
            <p:ph idx="1"/>
          </p:nvPr>
        </p:nvSpPr>
        <p:spPr/>
        <p:txBody>
          <a:bodyPr>
            <a:normAutofit fontScale="92500" lnSpcReduction="10000"/>
          </a:bodyPr>
          <a:lstStyle/>
          <a:p>
            <a:pPr algn="l"/>
            <a:r>
              <a:rPr lang="pt-BR" b="1" i="0" dirty="0">
                <a:solidFill>
                  <a:srgbClr val="0D0D0D"/>
                </a:solidFill>
                <a:effectLst/>
                <a:highlight>
                  <a:srgbClr val="FFFFFF"/>
                </a:highlight>
                <a:latin typeface="Söhne"/>
              </a:rPr>
              <a:t>Análise de código estática:</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ferramentas de análise estática são utilizadas para identificar possíveis problemas de código, como vulnerabilidades de segurança, violações de padrões de codificação e outros problemas de qualidade.</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Identificar e corrigir problemas no código-fonte antes da implantação.</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Verificar conformidade com padrões de codificação.</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Identificar vulnerabilidades de segurança conhecidas.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Analisar a complexidade do código e identificar possíveis pontos problemáticos.</a:t>
            </a:r>
          </a:p>
          <a:p>
            <a:endParaRPr lang="pt-BR" dirty="0"/>
          </a:p>
        </p:txBody>
      </p:sp>
    </p:spTree>
    <p:extLst>
      <p:ext uri="{BB962C8B-B14F-4D97-AF65-F5344CB8AC3E}">
        <p14:creationId xmlns:p14="http://schemas.microsoft.com/office/powerpoint/2010/main" val="311897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9E6A1-0456-072C-C2D7-D7067EB7CE87}"/>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5</a:t>
            </a:r>
            <a:endParaRPr lang="pt-BR" dirty="0"/>
          </a:p>
        </p:txBody>
      </p:sp>
      <p:sp>
        <p:nvSpPr>
          <p:cNvPr id="3" name="Espaço Reservado para Conteúdo 2">
            <a:extLst>
              <a:ext uri="{FF2B5EF4-FFF2-40B4-BE49-F238E27FC236}">
                <a16:creationId xmlns:a16="http://schemas.microsoft.com/office/drawing/2014/main" id="{E8BA55CE-1D72-FBAC-22DF-C5B62CCADEA8}"/>
              </a:ext>
            </a:extLst>
          </p:cNvPr>
          <p:cNvSpPr>
            <a:spLocks noGrp="1"/>
          </p:cNvSpPr>
          <p:nvPr>
            <p:ph idx="1"/>
          </p:nvPr>
        </p:nvSpPr>
        <p:spPr/>
        <p:txBody>
          <a:bodyPr/>
          <a:lstStyle/>
          <a:p>
            <a:pPr algn="l"/>
            <a:r>
              <a:rPr lang="pt-BR" b="1" i="0" dirty="0">
                <a:solidFill>
                  <a:srgbClr val="0D0D0D"/>
                </a:solidFill>
                <a:effectLst/>
                <a:highlight>
                  <a:srgbClr val="FFFFFF"/>
                </a:highlight>
                <a:latin typeface="Söhne"/>
              </a:rPr>
              <a:t>Implantação (</a:t>
            </a:r>
            <a:r>
              <a:rPr lang="pt-BR" b="1" i="0" dirty="0" err="1">
                <a:solidFill>
                  <a:srgbClr val="0D0D0D"/>
                </a:solidFill>
                <a:effectLst/>
                <a:highlight>
                  <a:srgbClr val="FFFFFF"/>
                </a:highlight>
                <a:latin typeface="Söhne"/>
              </a:rPr>
              <a:t>Deploy</a:t>
            </a:r>
            <a:r>
              <a:rPr lang="pt-BR" b="1" i="0" dirty="0">
                <a:solidFill>
                  <a:srgbClr val="0D0D0D"/>
                </a:solidFill>
                <a:effectLst/>
                <a:highlight>
                  <a:srgbClr val="FFFFFF"/>
                </a:highlight>
                <a:latin typeface="Söhne"/>
              </a:rPr>
              <a:t>):</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os artefatos de construção são implantados em um ambiente de teste ou produção, onde podem ser avaliados quanto à estabilidade e desempenho.</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Disponibilizar o software para testes ou uso pelos usuários finais.</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Transferir os artefatos de construção para o ambiente de implantação.</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Configurar o ambiente de implantação, se necessário.</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Iniciar ou automatizar o processo de implantação.</a:t>
            </a:r>
          </a:p>
          <a:p>
            <a:endParaRPr lang="pt-BR" dirty="0"/>
          </a:p>
        </p:txBody>
      </p:sp>
    </p:spTree>
    <p:extLst>
      <p:ext uri="{BB962C8B-B14F-4D97-AF65-F5344CB8AC3E}">
        <p14:creationId xmlns:p14="http://schemas.microsoft.com/office/powerpoint/2010/main" val="17591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A3AD6-7D1F-E4C2-262F-5D3DEC868A57}"/>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6</a:t>
            </a:r>
            <a:endParaRPr lang="pt-BR" dirty="0"/>
          </a:p>
        </p:txBody>
      </p:sp>
      <p:sp>
        <p:nvSpPr>
          <p:cNvPr id="3" name="Espaço Reservado para Conteúdo 2">
            <a:extLst>
              <a:ext uri="{FF2B5EF4-FFF2-40B4-BE49-F238E27FC236}">
                <a16:creationId xmlns:a16="http://schemas.microsoft.com/office/drawing/2014/main" id="{8978F816-5EE4-1B31-A541-000884B171D6}"/>
              </a:ext>
            </a:extLst>
          </p:cNvPr>
          <p:cNvSpPr>
            <a:spLocks noGrp="1"/>
          </p:cNvSpPr>
          <p:nvPr>
            <p:ph idx="1"/>
          </p:nvPr>
        </p:nvSpPr>
        <p:spPr/>
        <p:txBody>
          <a:bodyPr>
            <a:normAutofit lnSpcReduction="10000"/>
          </a:bodyPr>
          <a:lstStyle/>
          <a:p>
            <a:pPr algn="l"/>
            <a:r>
              <a:rPr lang="pt-BR" b="1" i="0" dirty="0">
                <a:solidFill>
                  <a:srgbClr val="0D0D0D"/>
                </a:solidFill>
                <a:effectLst/>
                <a:highlight>
                  <a:srgbClr val="FFFFFF"/>
                </a:highlight>
                <a:latin typeface="Söhne"/>
              </a:rPr>
              <a:t>Testes de aceitação e integração:</a:t>
            </a:r>
            <a:endParaRPr lang="pt-BR" b="0" i="0" dirty="0">
              <a:solidFill>
                <a:srgbClr val="0D0D0D"/>
              </a:solidFill>
              <a:effectLst/>
              <a:highlight>
                <a:srgbClr val="FFFFFF"/>
              </a:highlight>
              <a:latin typeface="Söhne"/>
            </a:endParaRPr>
          </a:p>
          <a:p>
            <a:pPr algn="l">
              <a:buFont typeface="Arial" panose="020B0604020202020204" pitchFamily="34" charset="0"/>
              <a:buChar char="•"/>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testes adicionais são realizados no ambiente de implantação para validar a funcionalidade do software em um ambiente semelhante ao de produção.</a:t>
            </a:r>
          </a:p>
          <a:p>
            <a:pPr algn="l">
              <a:buFont typeface="Arial" panose="020B0604020202020204" pitchFamily="34" charset="0"/>
              <a:buChar char="•"/>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Verificar se o software funciona conforme esperado em um ambiente realista.</a:t>
            </a:r>
          </a:p>
          <a:p>
            <a:pPr algn="l">
              <a:buFont typeface="Arial" panose="020B0604020202020204" pitchFamily="34" charset="0"/>
              <a:buChar char="•"/>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Executar testes de integração com sistemas externos.</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Realizar testes de carga para avaliar o desempenho do sistema.</a:t>
            </a:r>
          </a:p>
          <a:p>
            <a:pPr marL="742950" lvl="1" indent="-285750" algn="l">
              <a:buFont typeface="Arial" panose="020B0604020202020204" pitchFamily="34" charset="0"/>
              <a:buChar char="•"/>
            </a:pPr>
            <a:r>
              <a:rPr lang="pt-BR" b="0" i="0" dirty="0">
                <a:solidFill>
                  <a:srgbClr val="0D0D0D"/>
                </a:solidFill>
                <a:effectLst/>
                <a:highlight>
                  <a:srgbClr val="FFFFFF"/>
                </a:highlight>
                <a:latin typeface="Söhne"/>
              </a:rPr>
              <a:t>Executar testes de regressão para garantir que as alterações recentes não afetaram o funcionamento correto do software.</a:t>
            </a:r>
          </a:p>
          <a:p>
            <a:endParaRPr lang="pt-BR" dirty="0"/>
          </a:p>
        </p:txBody>
      </p:sp>
    </p:spTree>
    <p:extLst>
      <p:ext uri="{BB962C8B-B14F-4D97-AF65-F5344CB8AC3E}">
        <p14:creationId xmlns:p14="http://schemas.microsoft.com/office/powerpoint/2010/main" val="275110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3A356-7942-318B-9AAB-1E63718633D2}"/>
              </a:ext>
            </a:extLst>
          </p:cNvPr>
          <p:cNvSpPr>
            <a:spLocks noGrp="1"/>
          </p:cNvSpPr>
          <p:nvPr>
            <p:ph type="title"/>
          </p:nvPr>
        </p:nvSpPr>
        <p:spPr/>
        <p:txBody>
          <a:bodyPr/>
          <a:lstStyle/>
          <a:p>
            <a:r>
              <a:rPr lang="pt-BR" b="1" i="0" dirty="0">
                <a:solidFill>
                  <a:srgbClr val="0D0D0D"/>
                </a:solidFill>
                <a:effectLst/>
                <a:highlight>
                  <a:srgbClr val="FFFFFF"/>
                </a:highlight>
                <a:latin typeface="Söhne"/>
              </a:rPr>
              <a:t>Fases de um Pipeline – Fase 7</a:t>
            </a:r>
            <a:endParaRPr lang="pt-BR" dirty="0"/>
          </a:p>
        </p:txBody>
      </p:sp>
      <p:sp>
        <p:nvSpPr>
          <p:cNvPr id="3" name="Espaço Reservado para Conteúdo 2">
            <a:extLst>
              <a:ext uri="{FF2B5EF4-FFF2-40B4-BE49-F238E27FC236}">
                <a16:creationId xmlns:a16="http://schemas.microsoft.com/office/drawing/2014/main" id="{E8DF879D-4167-1565-B5DC-EA632A8970BB}"/>
              </a:ext>
            </a:extLst>
          </p:cNvPr>
          <p:cNvSpPr>
            <a:spLocks noGrp="1"/>
          </p:cNvSpPr>
          <p:nvPr>
            <p:ph idx="1"/>
          </p:nvPr>
        </p:nvSpPr>
        <p:spPr/>
        <p:txBody>
          <a:bodyPr>
            <a:normAutofit lnSpcReduction="10000"/>
          </a:bodyPr>
          <a:lstStyle/>
          <a:p>
            <a:pPr algn="l">
              <a:buFont typeface="+mj-lt"/>
              <a:buAutoNum type="arabicPeriod"/>
            </a:pPr>
            <a:r>
              <a:rPr lang="pt-BR" b="1" i="0" dirty="0">
                <a:solidFill>
                  <a:srgbClr val="0D0D0D"/>
                </a:solidFill>
                <a:effectLst/>
                <a:highlight>
                  <a:srgbClr val="FFFFFF"/>
                </a:highlight>
                <a:latin typeface="Söhne"/>
              </a:rPr>
              <a:t>Entrega (Release):</a:t>
            </a:r>
            <a:endParaRPr lang="pt-BR" b="0" i="0" dirty="0">
              <a:solidFill>
                <a:srgbClr val="0D0D0D"/>
              </a:solidFill>
              <a:effectLst/>
              <a:highlight>
                <a:srgbClr val="FFFFFF"/>
              </a:highlight>
              <a:latin typeface="Söhne"/>
            </a:endParaRPr>
          </a:p>
          <a:p>
            <a:pPr marL="742950" lvl="1" indent="-285750" algn="l">
              <a:buFont typeface="+mj-lt"/>
              <a:buAutoNum type="arabicPeriod"/>
            </a:pPr>
            <a:r>
              <a:rPr lang="pt-BR" b="1" i="0" dirty="0">
                <a:solidFill>
                  <a:srgbClr val="0D0D0D"/>
                </a:solidFill>
                <a:effectLst/>
                <a:highlight>
                  <a:srgbClr val="FFFFFF"/>
                </a:highlight>
                <a:latin typeface="Söhne"/>
              </a:rPr>
              <a:t>Descrição:</a:t>
            </a:r>
            <a:r>
              <a:rPr lang="pt-BR" b="0" i="0" dirty="0">
                <a:solidFill>
                  <a:srgbClr val="0D0D0D"/>
                </a:solidFill>
                <a:effectLst/>
                <a:highlight>
                  <a:srgbClr val="FFFFFF"/>
                </a:highlight>
                <a:latin typeface="Söhne"/>
              </a:rPr>
              <a:t> Nesta fase, se todos os testes forem bem-sucedidos, o software é considerado pronto para ser entregue aos usuários finais.</a:t>
            </a:r>
          </a:p>
          <a:p>
            <a:pPr marL="742950" lvl="1" indent="-285750" algn="l">
              <a:buFont typeface="+mj-lt"/>
              <a:buAutoNum type="arabicPeriod"/>
            </a:pPr>
            <a:r>
              <a:rPr lang="pt-BR" b="1" i="0" dirty="0">
                <a:solidFill>
                  <a:srgbClr val="0D0D0D"/>
                </a:solidFill>
                <a:effectLst/>
                <a:highlight>
                  <a:srgbClr val="FFFFFF"/>
                </a:highlight>
                <a:latin typeface="Söhne"/>
              </a:rPr>
              <a:t>Objetivo:</a:t>
            </a:r>
            <a:r>
              <a:rPr lang="pt-BR" b="0" i="0" dirty="0">
                <a:solidFill>
                  <a:srgbClr val="0D0D0D"/>
                </a:solidFill>
                <a:effectLst/>
                <a:highlight>
                  <a:srgbClr val="FFFFFF"/>
                </a:highlight>
                <a:latin typeface="Söhne"/>
              </a:rPr>
              <a:t> Entregar uma versão estável e funcional do software aos usuários.</a:t>
            </a:r>
          </a:p>
          <a:p>
            <a:pPr marL="742950" lvl="1" indent="-285750" algn="l">
              <a:buFont typeface="+mj-lt"/>
              <a:buAutoNum type="arabicPeriod"/>
            </a:pPr>
            <a:r>
              <a:rPr lang="pt-BR" b="1" i="0" dirty="0">
                <a:solidFill>
                  <a:srgbClr val="0D0D0D"/>
                </a:solidFill>
                <a:effectLst/>
                <a:highlight>
                  <a:srgbClr val="FFFFFF"/>
                </a:highlight>
                <a:latin typeface="Söhne"/>
              </a:rPr>
              <a:t>Atividades:</a:t>
            </a:r>
            <a:endParaRPr lang="pt-BR" b="0" i="0" dirty="0">
              <a:solidFill>
                <a:srgbClr val="0D0D0D"/>
              </a:solidFill>
              <a:effectLst/>
              <a:highlight>
                <a:srgbClr val="FFFFFF"/>
              </a:highlight>
              <a:latin typeface="Söhne"/>
            </a:endParaRPr>
          </a:p>
          <a:p>
            <a:pPr marL="1143000" lvl="2" indent="-228600" algn="l">
              <a:buFont typeface="+mj-lt"/>
              <a:buAutoNum type="arabicPeriod"/>
            </a:pPr>
            <a:r>
              <a:rPr lang="pt-BR" b="0" i="0" dirty="0">
                <a:solidFill>
                  <a:srgbClr val="0D0D0D"/>
                </a:solidFill>
                <a:effectLst/>
                <a:highlight>
                  <a:srgbClr val="FFFFFF"/>
                </a:highlight>
                <a:latin typeface="Söhne"/>
              </a:rPr>
              <a:t>Criar uma versão final do software, se necessário.</a:t>
            </a:r>
          </a:p>
          <a:p>
            <a:pPr marL="1143000" lvl="2" indent="-228600" algn="l">
              <a:buFont typeface="+mj-lt"/>
              <a:buAutoNum type="arabicPeriod"/>
            </a:pPr>
            <a:r>
              <a:rPr lang="pt-BR" b="0" i="0" dirty="0">
                <a:solidFill>
                  <a:srgbClr val="0D0D0D"/>
                </a:solidFill>
                <a:effectLst/>
                <a:highlight>
                  <a:srgbClr val="FFFFFF"/>
                </a:highlight>
                <a:latin typeface="Söhne"/>
              </a:rPr>
              <a:t>Atualizar a documentação do usuário.</a:t>
            </a:r>
          </a:p>
          <a:p>
            <a:pPr marL="1143000" lvl="2" indent="-228600" algn="l">
              <a:buFont typeface="+mj-lt"/>
              <a:buAutoNum type="arabicPeriod"/>
            </a:pPr>
            <a:r>
              <a:rPr lang="pt-BR" b="0" i="0" dirty="0">
                <a:solidFill>
                  <a:srgbClr val="0D0D0D"/>
                </a:solidFill>
                <a:effectLst/>
                <a:highlight>
                  <a:srgbClr val="FFFFFF"/>
                </a:highlight>
                <a:latin typeface="Söhne"/>
              </a:rPr>
              <a:t>Notificar as partes interessadas sobre a nova versão do software.</a:t>
            </a:r>
          </a:p>
          <a:p>
            <a:pPr marL="1143000" lvl="2" indent="-228600" algn="l">
              <a:buFont typeface="+mj-lt"/>
              <a:buAutoNum type="arabicPeriod"/>
            </a:pPr>
            <a:r>
              <a:rPr lang="pt-BR" b="0" i="0" dirty="0">
                <a:solidFill>
                  <a:srgbClr val="0D0D0D"/>
                </a:solidFill>
                <a:effectLst/>
                <a:highlight>
                  <a:srgbClr val="FFFFFF"/>
                </a:highlight>
                <a:latin typeface="Söhne"/>
              </a:rPr>
              <a:t>Realizar a entrega final do software aos usuários.</a:t>
            </a:r>
          </a:p>
          <a:p>
            <a:pPr algn="l"/>
            <a:r>
              <a:rPr lang="pt-BR" b="0" i="0" dirty="0">
                <a:solidFill>
                  <a:srgbClr val="0D0D0D"/>
                </a:solidFill>
                <a:effectLst/>
                <a:highlight>
                  <a:srgbClr val="FFFFFF"/>
                </a:highlight>
                <a:latin typeface="Söhne"/>
              </a:rPr>
              <a:t>Cada fase do pipeline desempenha um papel crucial na automação do processo de CI/CD e na garantia da qualidade e confiabilidade do software entregue.</a:t>
            </a:r>
          </a:p>
          <a:p>
            <a:endParaRPr lang="pt-BR" dirty="0"/>
          </a:p>
        </p:txBody>
      </p:sp>
    </p:spTree>
    <p:extLst>
      <p:ext uri="{BB962C8B-B14F-4D97-AF65-F5344CB8AC3E}">
        <p14:creationId xmlns:p14="http://schemas.microsoft.com/office/powerpoint/2010/main" val="10931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5C573-080B-36F5-5AA2-CB1484039E59}"/>
              </a:ext>
            </a:extLst>
          </p:cNvPr>
          <p:cNvSpPr>
            <a:spLocks noGrp="1"/>
          </p:cNvSpPr>
          <p:nvPr>
            <p:ph type="title"/>
          </p:nvPr>
        </p:nvSpPr>
        <p:spPr>
          <a:xfrm>
            <a:off x="838200" y="18255"/>
            <a:ext cx="10515600" cy="1325563"/>
          </a:xfrm>
        </p:spPr>
        <p:txBody>
          <a:bodyPr>
            <a:normAutofit fontScale="90000"/>
          </a:bodyPr>
          <a:lstStyle/>
          <a:p>
            <a:br>
              <a:rPr lang="pt-BR" b="1" i="0" dirty="0">
                <a:solidFill>
                  <a:srgbClr val="0D0D0D"/>
                </a:solidFill>
                <a:effectLst/>
                <a:highlight>
                  <a:srgbClr val="FFFFFF"/>
                </a:highlight>
                <a:latin typeface="Söhne"/>
              </a:rPr>
            </a:br>
            <a:r>
              <a:rPr lang="pt-BR" b="1" i="0" dirty="0">
                <a:solidFill>
                  <a:srgbClr val="0D0D0D"/>
                </a:solidFill>
                <a:effectLst/>
                <a:highlight>
                  <a:srgbClr val="FFFFFF"/>
                </a:highlight>
                <a:latin typeface="Söhne"/>
              </a:rPr>
              <a:t>Introdução à Integração e Entrega Contínua (CI/CD):</a:t>
            </a:r>
            <a:endParaRPr lang="pt-BR" dirty="0"/>
          </a:p>
        </p:txBody>
      </p:sp>
      <p:sp>
        <p:nvSpPr>
          <p:cNvPr id="3" name="Espaço Reservado para Conteúdo 2">
            <a:extLst>
              <a:ext uri="{FF2B5EF4-FFF2-40B4-BE49-F238E27FC236}">
                <a16:creationId xmlns:a16="http://schemas.microsoft.com/office/drawing/2014/main" id="{C8BC762C-7F94-334B-7C57-94A159F32CC7}"/>
              </a:ext>
            </a:extLst>
          </p:cNvPr>
          <p:cNvSpPr>
            <a:spLocks noGrp="1"/>
          </p:cNvSpPr>
          <p:nvPr>
            <p:ph idx="1"/>
          </p:nvPr>
        </p:nvSpPr>
        <p:spPr/>
        <p:txBody>
          <a:bodyPr>
            <a:normAutofit fontScale="92500" lnSpcReduction="20000"/>
          </a:bodyPr>
          <a:lstStyle/>
          <a:p>
            <a:pPr marL="0" indent="0" algn="just">
              <a:buNone/>
            </a:pPr>
            <a:r>
              <a:rPr lang="pt-BR" b="1" i="0" dirty="0">
                <a:solidFill>
                  <a:srgbClr val="0D0D0D"/>
                </a:solidFill>
                <a:effectLst/>
                <a:highlight>
                  <a:srgbClr val="FFFFFF"/>
                </a:highlight>
                <a:latin typeface="Söhne"/>
              </a:rPr>
              <a:t>Definição de CI/CD:</a:t>
            </a:r>
            <a:r>
              <a:rPr lang="pt-BR" b="0" i="0" dirty="0">
                <a:solidFill>
                  <a:srgbClr val="0D0D0D"/>
                </a:solidFill>
                <a:effectLst/>
                <a:highlight>
                  <a:srgbClr val="FFFFFF"/>
                </a:highlight>
                <a:latin typeface="Söhne"/>
              </a:rPr>
              <a:t> CI/CD é uma prática de desenvolvimento de software que se concentra na automação dos processos de integração e entrega de código. CI significa Integração Contínua, enquanto CD pode se referir tanto à Entrega Contínua quanto à Implantação Contínua.</a:t>
            </a:r>
          </a:p>
          <a:p>
            <a:pPr algn="just">
              <a:buFont typeface="Arial" panose="020B0604020202020204" pitchFamily="34" charset="0"/>
              <a:buChar char="•"/>
            </a:pPr>
            <a:r>
              <a:rPr lang="pt-BR" b="1" i="0" dirty="0">
                <a:solidFill>
                  <a:srgbClr val="0D0D0D"/>
                </a:solidFill>
                <a:effectLst/>
                <a:highlight>
                  <a:srgbClr val="FFFFFF"/>
                </a:highlight>
                <a:latin typeface="Söhne"/>
              </a:rPr>
              <a:t>Integração Contínua (CI):</a:t>
            </a:r>
            <a:r>
              <a:rPr lang="pt-BR" b="0" i="0" dirty="0">
                <a:solidFill>
                  <a:srgbClr val="0D0D0D"/>
                </a:solidFill>
                <a:effectLst/>
                <a:highlight>
                  <a:srgbClr val="FFFFFF"/>
                </a:highlight>
                <a:latin typeface="Söhne"/>
              </a:rPr>
              <a:t> É o processo de integração frequente de alterações de código em um repositório compartilhado. Isso envolve a execução automática de testes e verificações para garantir que as alterações não quebrem o código existente.</a:t>
            </a:r>
          </a:p>
          <a:p>
            <a:pPr algn="just">
              <a:buFont typeface="Arial" panose="020B0604020202020204" pitchFamily="34" charset="0"/>
              <a:buChar char="•"/>
            </a:pPr>
            <a:r>
              <a:rPr lang="pt-BR" b="1" i="0" dirty="0">
                <a:solidFill>
                  <a:srgbClr val="0D0D0D"/>
                </a:solidFill>
                <a:effectLst/>
                <a:highlight>
                  <a:srgbClr val="FFFFFF"/>
                </a:highlight>
                <a:latin typeface="Söhne"/>
              </a:rPr>
              <a:t>Entrega Contínua (CD):</a:t>
            </a:r>
            <a:r>
              <a:rPr lang="pt-BR" b="0" i="0" dirty="0">
                <a:solidFill>
                  <a:srgbClr val="0D0D0D"/>
                </a:solidFill>
                <a:effectLst/>
                <a:highlight>
                  <a:srgbClr val="FFFFFF"/>
                </a:highlight>
                <a:latin typeface="Söhne"/>
              </a:rPr>
              <a:t> É a extensão da integração contínua, onde as alterações de código que passam pelos processos de CI são automaticamente implantadas em um ambiente de teste ou de produção. Isso permite que novas versões de software sejam entregues rapidamente e de forma confiável.</a:t>
            </a:r>
          </a:p>
          <a:p>
            <a:pPr algn="just"/>
            <a:endParaRPr lang="pt-BR" dirty="0"/>
          </a:p>
        </p:txBody>
      </p:sp>
    </p:spTree>
    <p:extLst>
      <p:ext uri="{BB962C8B-B14F-4D97-AF65-F5344CB8AC3E}">
        <p14:creationId xmlns:p14="http://schemas.microsoft.com/office/powerpoint/2010/main" val="147115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0B20E-EC74-370E-872E-EC8F58FFD88C}"/>
              </a:ext>
            </a:extLst>
          </p:cNvPr>
          <p:cNvSpPr>
            <a:spLocks noGrp="1"/>
          </p:cNvSpPr>
          <p:nvPr>
            <p:ph type="title"/>
          </p:nvPr>
        </p:nvSpPr>
        <p:spPr/>
        <p:txBody>
          <a:bodyPr/>
          <a:lstStyle/>
          <a:p>
            <a:r>
              <a:rPr lang="pt-BR" b="1" i="0" dirty="0">
                <a:solidFill>
                  <a:srgbClr val="0D0D0D"/>
                </a:solidFill>
                <a:effectLst/>
                <a:highlight>
                  <a:srgbClr val="FFFFFF"/>
                </a:highlight>
                <a:latin typeface="Söhne"/>
              </a:rPr>
              <a:t>Benefícios da adoção de práticas de CI/CD:</a:t>
            </a:r>
            <a:endParaRPr lang="pt-BR" dirty="0"/>
          </a:p>
        </p:txBody>
      </p:sp>
      <p:sp>
        <p:nvSpPr>
          <p:cNvPr id="3" name="Espaço Reservado para Conteúdo 2">
            <a:extLst>
              <a:ext uri="{FF2B5EF4-FFF2-40B4-BE49-F238E27FC236}">
                <a16:creationId xmlns:a16="http://schemas.microsoft.com/office/drawing/2014/main" id="{3758298F-47AE-71EE-15B1-4F27819B0A47}"/>
              </a:ext>
            </a:extLst>
          </p:cNvPr>
          <p:cNvSpPr>
            <a:spLocks noGrp="1"/>
          </p:cNvSpPr>
          <p:nvPr>
            <p:ph idx="1"/>
          </p:nvPr>
        </p:nvSpPr>
        <p:spPr/>
        <p:txBody>
          <a:bodyPr>
            <a:normAutofit fontScale="85000" lnSpcReduction="10000"/>
          </a:bodyPr>
          <a:lstStyle/>
          <a:p>
            <a:pPr algn="just">
              <a:buFont typeface="+mj-lt"/>
              <a:buAutoNum type="arabicPeriod"/>
            </a:pPr>
            <a:r>
              <a:rPr lang="pt-BR" b="1" i="0" dirty="0">
                <a:solidFill>
                  <a:srgbClr val="0D0D0D"/>
                </a:solidFill>
                <a:effectLst/>
                <a:highlight>
                  <a:srgbClr val="FFFFFF"/>
                </a:highlight>
                <a:latin typeface="Söhne"/>
              </a:rPr>
              <a:t>Detecção precoce de problemas:</a:t>
            </a:r>
            <a:r>
              <a:rPr lang="pt-BR" b="0" i="0" dirty="0">
                <a:solidFill>
                  <a:srgbClr val="0D0D0D"/>
                </a:solidFill>
                <a:effectLst/>
                <a:highlight>
                  <a:srgbClr val="FFFFFF"/>
                </a:highlight>
                <a:latin typeface="Söhne"/>
              </a:rPr>
              <a:t> A integração contínua garante que as alterações de código sejam testadas assim que são adicionadas ao repositório, permitindo a detecção precoce de bugs e problemas de integração.</a:t>
            </a:r>
          </a:p>
          <a:p>
            <a:pPr algn="just">
              <a:buFont typeface="+mj-lt"/>
              <a:buAutoNum type="arabicPeriod"/>
            </a:pPr>
            <a:r>
              <a:rPr lang="pt-BR" b="1" i="0" dirty="0">
                <a:solidFill>
                  <a:srgbClr val="0D0D0D"/>
                </a:solidFill>
                <a:effectLst/>
                <a:highlight>
                  <a:srgbClr val="FFFFFF"/>
                </a:highlight>
                <a:latin typeface="Söhne"/>
              </a:rPr>
              <a:t>Rápida entrega de software:</a:t>
            </a:r>
            <a:r>
              <a:rPr lang="pt-BR" b="0" i="0" dirty="0">
                <a:solidFill>
                  <a:srgbClr val="0D0D0D"/>
                </a:solidFill>
                <a:effectLst/>
                <a:highlight>
                  <a:srgbClr val="FFFFFF"/>
                </a:highlight>
                <a:latin typeface="Söhne"/>
              </a:rPr>
              <a:t> A entrega contínua automatiza o processo de implantação, permitindo que novas versões de software sejam entregues aos usuários de forma rápida e consistente.</a:t>
            </a:r>
          </a:p>
          <a:p>
            <a:pPr algn="just">
              <a:buFont typeface="+mj-lt"/>
              <a:buAutoNum type="arabicPeriod"/>
            </a:pPr>
            <a:r>
              <a:rPr lang="pt-BR" b="1" i="0" dirty="0">
                <a:solidFill>
                  <a:srgbClr val="0D0D0D"/>
                </a:solidFill>
                <a:effectLst/>
                <a:highlight>
                  <a:srgbClr val="FFFFFF"/>
                </a:highlight>
                <a:latin typeface="Söhne"/>
              </a:rPr>
              <a:t>Maior qualidade do software:</a:t>
            </a:r>
            <a:r>
              <a:rPr lang="pt-BR" b="0" i="0" dirty="0">
                <a:solidFill>
                  <a:srgbClr val="0D0D0D"/>
                </a:solidFill>
                <a:effectLst/>
                <a:highlight>
                  <a:srgbClr val="FFFFFF"/>
                </a:highlight>
                <a:latin typeface="Söhne"/>
              </a:rPr>
              <a:t> Os testes automatizados realizados durante a integração contínua ajudam a garantir a qualidade do código, reduzindo a ocorrência de bugs e falhas no software.</a:t>
            </a:r>
          </a:p>
          <a:p>
            <a:pPr algn="just">
              <a:buFont typeface="+mj-lt"/>
              <a:buAutoNum type="arabicPeriod"/>
            </a:pPr>
            <a:r>
              <a:rPr lang="pt-BR" b="1" i="0" dirty="0">
                <a:solidFill>
                  <a:srgbClr val="0D0D0D"/>
                </a:solidFill>
                <a:effectLst/>
                <a:highlight>
                  <a:srgbClr val="FFFFFF"/>
                </a:highlight>
                <a:latin typeface="Söhne"/>
              </a:rPr>
              <a:t>Maior eficiência no desenvolvimento:</a:t>
            </a:r>
            <a:r>
              <a:rPr lang="pt-BR" b="0" i="0" dirty="0">
                <a:solidFill>
                  <a:srgbClr val="0D0D0D"/>
                </a:solidFill>
                <a:effectLst/>
                <a:highlight>
                  <a:srgbClr val="FFFFFF"/>
                </a:highlight>
                <a:latin typeface="Söhne"/>
              </a:rPr>
              <a:t> A automação dos processos de integração e entrega reduz o tempo e o esforço necessários para lançar novas versões de software, permitindo que os desenvolvedores se concentrem em adicionar valor ao produto.</a:t>
            </a:r>
          </a:p>
          <a:p>
            <a:pPr algn="just"/>
            <a:endParaRPr lang="pt-BR" dirty="0"/>
          </a:p>
        </p:txBody>
      </p:sp>
    </p:spTree>
    <p:extLst>
      <p:ext uri="{BB962C8B-B14F-4D97-AF65-F5344CB8AC3E}">
        <p14:creationId xmlns:p14="http://schemas.microsoft.com/office/powerpoint/2010/main" val="88678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59229-8F86-805A-2239-515165108CDD}"/>
              </a:ext>
            </a:extLst>
          </p:cNvPr>
          <p:cNvSpPr>
            <a:spLocks noGrp="1"/>
          </p:cNvSpPr>
          <p:nvPr>
            <p:ph type="title"/>
          </p:nvPr>
        </p:nvSpPr>
        <p:spPr/>
        <p:txBody>
          <a:bodyPr/>
          <a:lstStyle/>
          <a:p>
            <a:r>
              <a:rPr lang="pt-BR" b="1" i="0" dirty="0">
                <a:solidFill>
                  <a:srgbClr val="0D0D0D"/>
                </a:solidFill>
                <a:effectLst/>
                <a:highlight>
                  <a:srgbClr val="FFFFFF"/>
                </a:highlight>
                <a:latin typeface="Söhne"/>
              </a:rPr>
              <a:t>Benefícios da adoção de práticas de CI/CD:</a:t>
            </a:r>
            <a:endParaRPr lang="pt-BR" dirty="0"/>
          </a:p>
        </p:txBody>
      </p:sp>
      <p:sp>
        <p:nvSpPr>
          <p:cNvPr id="3" name="Espaço Reservado para Conteúdo 2">
            <a:extLst>
              <a:ext uri="{FF2B5EF4-FFF2-40B4-BE49-F238E27FC236}">
                <a16:creationId xmlns:a16="http://schemas.microsoft.com/office/drawing/2014/main" id="{1295D905-8236-4350-3947-469DDBEA11BC}"/>
              </a:ext>
            </a:extLst>
          </p:cNvPr>
          <p:cNvSpPr>
            <a:spLocks noGrp="1"/>
          </p:cNvSpPr>
          <p:nvPr>
            <p:ph idx="1"/>
          </p:nvPr>
        </p:nvSpPr>
        <p:spPr/>
        <p:txBody>
          <a:bodyPr>
            <a:normAutofit lnSpcReduction="10000"/>
          </a:bodyPr>
          <a:lstStyle/>
          <a:p>
            <a:pPr algn="just">
              <a:buFont typeface="+mj-lt"/>
              <a:buAutoNum type="arabicPeriod"/>
            </a:pPr>
            <a:r>
              <a:rPr lang="pt-BR" b="1" i="0" dirty="0">
                <a:solidFill>
                  <a:srgbClr val="0D0D0D"/>
                </a:solidFill>
                <a:effectLst/>
                <a:highlight>
                  <a:srgbClr val="FFFFFF"/>
                </a:highlight>
                <a:latin typeface="Söhne"/>
              </a:rPr>
              <a:t>Feedback rápido:</a:t>
            </a:r>
            <a:r>
              <a:rPr lang="pt-BR" b="0" i="0" dirty="0">
                <a:solidFill>
                  <a:srgbClr val="0D0D0D"/>
                </a:solidFill>
                <a:effectLst/>
                <a:highlight>
                  <a:srgbClr val="FFFFFF"/>
                </a:highlight>
                <a:latin typeface="Söhne"/>
              </a:rPr>
              <a:t> Os processos automatizados de CI/CD fornecem feedback rápido aos desenvolvedores sobre a qualidade do código, permitindo que façam ajustes imediatos quando necessário.</a:t>
            </a:r>
          </a:p>
          <a:p>
            <a:pPr algn="just">
              <a:buFont typeface="+mj-lt"/>
              <a:buAutoNum type="arabicPeriod"/>
            </a:pPr>
            <a:r>
              <a:rPr lang="pt-BR" b="1" i="0" dirty="0">
                <a:solidFill>
                  <a:srgbClr val="0D0D0D"/>
                </a:solidFill>
                <a:effectLst/>
                <a:highlight>
                  <a:srgbClr val="FFFFFF"/>
                </a:highlight>
                <a:latin typeface="Söhne"/>
              </a:rPr>
              <a:t>Redução de riscos:</a:t>
            </a:r>
            <a:r>
              <a:rPr lang="pt-BR" b="0" i="0" dirty="0">
                <a:solidFill>
                  <a:srgbClr val="0D0D0D"/>
                </a:solidFill>
                <a:effectLst/>
                <a:highlight>
                  <a:srgbClr val="FFFFFF"/>
                </a:highlight>
                <a:latin typeface="Söhne"/>
              </a:rPr>
              <a:t> A automação dos processos de CI/CD reduz a chance de erros humanos durante o processo de implantação, o que ajuda a mitigar riscos associados à entrega de software.</a:t>
            </a:r>
          </a:p>
          <a:p>
            <a:pPr marL="0" indent="0" algn="just">
              <a:buNone/>
            </a:pPr>
            <a:r>
              <a:rPr lang="pt-BR" dirty="0">
                <a:solidFill>
                  <a:srgbClr val="0D0D0D"/>
                </a:solidFill>
                <a:highlight>
                  <a:srgbClr val="FFFFFF"/>
                </a:highlight>
                <a:latin typeface="Söhne"/>
              </a:rPr>
              <a:t>A </a:t>
            </a:r>
            <a:r>
              <a:rPr lang="pt-BR" b="0" i="0" dirty="0">
                <a:solidFill>
                  <a:srgbClr val="0D0D0D"/>
                </a:solidFill>
                <a:effectLst/>
                <a:highlight>
                  <a:srgbClr val="FFFFFF"/>
                </a:highlight>
                <a:latin typeface="Söhne"/>
              </a:rPr>
              <a:t>adoção de práticas de CI/CD resulta em um ciclo de desenvolvimento mais eficiente, com maior qualidade de software e capacidade de entrega mais rápida e confiável. Isso é essencial em um ambiente de desenvolvimento de software ágil, onde a rapidez e a qualidade são cruciais para o sucesso do projeto.</a:t>
            </a:r>
          </a:p>
          <a:p>
            <a:pPr algn="just"/>
            <a:endParaRPr lang="pt-BR" dirty="0"/>
          </a:p>
        </p:txBody>
      </p:sp>
    </p:spTree>
    <p:extLst>
      <p:ext uri="{BB962C8B-B14F-4D97-AF65-F5344CB8AC3E}">
        <p14:creationId xmlns:p14="http://schemas.microsoft.com/office/powerpoint/2010/main" val="281538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D3996-E8A9-FE6F-682C-24B84BFBD789}"/>
              </a:ext>
            </a:extLst>
          </p:cNvPr>
          <p:cNvSpPr>
            <a:spLocks noGrp="1"/>
          </p:cNvSpPr>
          <p:nvPr>
            <p:ph type="title"/>
          </p:nvPr>
        </p:nvSpPr>
        <p:spPr/>
        <p:txBody>
          <a:bodyPr/>
          <a:lstStyle/>
          <a:p>
            <a:r>
              <a:rPr lang="pt-BR" b="1" i="0" dirty="0">
                <a:solidFill>
                  <a:srgbClr val="0D0D0D"/>
                </a:solidFill>
                <a:effectLst/>
                <a:highlight>
                  <a:srgbClr val="FFFFFF"/>
                </a:highlight>
                <a:latin typeface="Söhne"/>
              </a:rPr>
              <a:t>O que é um Pipeline?</a:t>
            </a:r>
            <a:endParaRPr lang="pt-BR" dirty="0"/>
          </a:p>
        </p:txBody>
      </p:sp>
      <p:sp>
        <p:nvSpPr>
          <p:cNvPr id="3" name="Espaço Reservado para Conteúdo 2">
            <a:extLst>
              <a:ext uri="{FF2B5EF4-FFF2-40B4-BE49-F238E27FC236}">
                <a16:creationId xmlns:a16="http://schemas.microsoft.com/office/drawing/2014/main" id="{C52175D8-77D1-9343-9903-B8F8324776CA}"/>
              </a:ext>
            </a:extLst>
          </p:cNvPr>
          <p:cNvSpPr>
            <a:spLocks noGrp="1"/>
          </p:cNvSpPr>
          <p:nvPr>
            <p:ph idx="1"/>
          </p:nvPr>
        </p:nvSpPr>
        <p:spPr/>
        <p:txBody>
          <a:bodyPr/>
          <a:lstStyle/>
          <a:p>
            <a:pPr algn="just"/>
            <a:r>
              <a:rPr lang="pt-BR" b="0" i="0" dirty="0">
                <a:solidFill>
                  <a:srgbClr val="0D0D0D"/>
                </a:solidFill>
                <a:effectLst/>
                <a:highlight>
                  <a:srgbClr val="FFFFFF"/>
                </a:highlight>
                <a:latin typeface="Söhne"/>
              </a:rPr>
              <a:t>Um pipeline é uma sequência de processos automatizados que são executados em uma ordem específica para construir, testar e implantar um software. É uma abordagem fundamental na prática de Integração e Entrega Contínua (CI/CD), permitindo a automação de todo o processo de desenvolvimento de software, desde a integração do código até a entrega do produto final aos usuários.</a:t>
            </a:r>
            <a:endParaRPr lang="pt-BR" dirty="0"/>
          </a:p>
        </p:txBody>
      </p:sp>
    </p:spTree>
    <p:extLst>
      <p:ext uri="{BB962C8B-B14F-4D97-AF65-F5344CB8AC3E}">
        <p14:creationId xmlns:p14="http://schemas.microsoft.com/office/powerpoint/2010/main" val="359558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148FE7-DCB7-6530-4D53-7C50BFD24E19}"/>
              </a:ext>
            </a:extLst>
          </p:cNvPr>
          <p:cNvSpPr>
            <a:spLocks noGrp="1"/>
          </p:cNvSpPr>
          <p:nvPr>
            <p:ph type="title"/>
          </p:nvPr>
        </p:nvSpPr>
        <p:spPr/>
        <p:txBody>
          <a:bodyPr/>
          <a:lstStyle/>
          <a:p>
            <a:r>
              <a:rPr lang="pt-BR" b="1" i="0" dirty="0">
                <a:solidFill>
                  <a:srgbClr val="0D0D0D"/>
                </a:solidFill>
                <a:effectLst/>
                <a:highlight>
                  <a:srgbClr val="FFFFFF"/>
                </a:highlight>
                <a:latin typeface="Söhne"/>
              </a:rPr>
              <a:t>Conceito de Pipeline</a:t>
            </a:r>
            <a:endParaRPr lang="pt-BR" dirty="0"/>
          </a:p>
        </p:txBody>
      </p:sp>
      <p:sp>
        <p:nvSpPr>
          <p:cNvPr id="3" name="Espaço Reservado para Conteúdo 2">
            <a:extLst>
              <a:ext uri="{FF2B5EF4-FFF2-40B4-BE49-F238E27FC236}">
                <a16:creationId xmlns:a16="http://schemas.microsoft.com/office/drawing/2014/main" id="{56F48589-537C-5C12-2C53-407436E20764}"/>
              </a:ext>
            </a:extLst>
          </p:cNvPr>
          <p:cNvSpPr>
            <a:spLocks noGrp="1"/>
          </p:cNvSpPr>
          <p:nvPr>
            <p:ph idx="1"/>
          </p:nvPr>
        </p:nvSpPr>
        <p:spPr/>
        <p:txBody>
          <a:bodyPr/>
          <a:lstStyle/>
          <a:p>
            <a:pPr algn="just"/>
            <a:r>
              <a:rPr lang="pt-BR" b="0" i="0" dirty="0">
                <a:solidFill>
                  <a:srgbClr val="0D0D0D"/>
                </a:solidFill>
                <a:effectLst/>
                <a:highlight>
                  <a:srgbClr val="FFFFFF"/>
                </a:highlight>
                <a:latin typeface="Söhne"/>
              </a:rPr>
              <a:t>Um pipeline de CI/CD é uma representação visual ou lógica das etapas pelas quais o código-fonte passa antes de ser entregue como um produto funcional. Cada etapa do pipeline executa uma tarefa específica, como compilação, testes, análise de código, implantação e assim por diante. Essas etapas são organizadas sequencialmente, formando um fluxo de trabalho contínuo e automatizado.</a:t>
            </a:r>
            <a:endParaRPr lang="pt-BR" dirty="0"/>
          </a:p>
        </p:txBody>
      </p:sp>
    </p:spTree>
    <p:extLst>
      <p:ext uri="{BB962C8B-B14F-4D97-AF65-F5344CB8AC3E}">
        <p14:creationId xmlns:p14="http://schemas.microsoft.com/office/powerpoint/2010/main" val="21907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F3FD7-3E7F-594A-40A4-ACC625401DF6}"/>
              </a:ext>
            </a:extLst>
          </p:cNvPr>
          <p:cNvSpPr>
            <a:spLocks noGrp="1"/>
          </p:cNvSpPr>
          <p:nvPr>
            <p:ph type="title"/>
          </p:nvPr>
        </p:nvSpPr>
        <p:spPr/>
        <p:txBody>
          <a:bodyPr/>
          <a:lstStyle/>
          <a:p>
            <a:r>
              <a:rPr lang="pt-BR" b="1" i="0" dirty="0">
                <a:solidFill>
                  <a:srgbClr val="0D0D0D"/>
                </a:solidFill>
                <a:effectLst/>
                <a:highlight>
                  <a:srgbClr val="FFFFFF"/>
                </a:highlight>
                <a:latin typeface="Söhne"/>
              </a:rPr>
              <a:t>Componentes de um Pipeline</a:t>
            </a:r>
            <a:endParaRPr lang="pt-BR" dirty="0"/>
          </a:p>
        </p:txBody>
      </p:sp>
      <p:sp>
        <p:nvSpPr>
          <p:cNvPr id="3" name="Espaço Reservado para Conteúdo 2">
            <a:extLst>
              <a:ext uri="{FF2B5EF4-FFF2-40B4-BE49-F238E27FC236}">
                <a16:creationId xmlns:a16="http://schemas.microsoft.com/office/drawing/2014/main" id="{EB8D01C2-21FE-21BC-F84C-96D4C7371369}"/>
              </a:ext>
            </a:extLst>
          </p:cNvPr>
          <p:cNvSpPr>
            <a:spLocks noGrp="1"/>
          </p:cNvSpPr>
          <p:nvPr>
            <p:ph idx="1"/>
          </p:nvPr>
        </p:nvSpPr>
        <p:spPr/>
        <p:txBody>
          <a:bodyPr>
            <a:normAutofit fontScale="92500" lnSpcReduction="10000"/>
          </a:bodyPr>
          <a:lstStyle/>
          <a:p>
            <a:pPr algn="just"/>
            <a:r>
              <a:rPr lang="pt-BR" b="0" i="0" dirty="0">
                <a:solidFill>
                  <a:srgbClr val="0D0D0D"/>
                </a:solidFill>
                <a:effectLst/>
                <a:highlight>
                  <a:srgbClr val="FFFFFF"/>
                </a:highlight>
                <a:latin typeface="Söhne"/>
              </a:rPr>
              <a:t>Os componentes de um pipeline podem variar dependendo das necessidades e dos requisitos do projeto, mas geralmente incluem as seguintes etapas:</a:t>
            </a:r>
          </a:p>
          <a:p>
            <a:pPr algn="just">
              <a:buFont typeface="+mj-lt"/>
              <a:buAutoNum type="arabicPeriod"/>
            </a:pPr>
            <a:r>
              <a:rPr lang="pt-BR" b="1" i="0" dirty="0">
                <a:solidFill>
                  <a:srgbClr val="0D0D0D"/>
                </a:solidFill>
                <a:effectLst/>
                <a:highlight>
                  <a:srgbClr val="FFFFFF"/>
                </a:highlight>
                <a:latin typeface="Söhne"/>
              </a:rPr>
              <a:t>Checkout do Código:</a:t>
            </a:r>
            <a:r>
              <a:rPr lang="pt-BR" b="0" i="0" dirty="0">
                <a:solidFill>
                  <a:srgbClr val="0D0D0D"/>
                </a:solidFill>
                <a:effectLst/>
                <a:highlight>
                  <a:srgbClr val="FFFFFF"/>
                </a:highlight>
                <a:latin typeface="Söhne"/>
              </a:rPr>
              <a:t> O código-fonte é recuperado do repositório de controle de versão (como </a:t>
            </a:r>
            <a:r>
              <a:rPr lang="pt-BR" b="0" i="0" dirty="0" err="1">
                <a:solidFill>
                  <a:srgbClr val="0D0D0D"/>
                </a:solidFill>
                <a:effectLst/>
                <a:highlight>
                  <a:srgbClr val="FFFFFF"/>
                </a:highlight>
                <a:latin typeface="Söhne"/>
              </a:rPr>
              <a:t>Git</a:t>
            </a:r>
            <a:r>
              <a:rPr lang="pt-BR" b="0" i="0" dirty="0">
                <a:solidFill>
                  <a:srgbClr val="0D0D0D"/>
                </a:solidFill>
                <a:effectLst/>
                <a:highlight>
                  <a:srgbClr val="FFFFFF"/>
                </a:highlight>
                <a:latin typeface="Söhne"/>
              </a:rPr>
              <a:t>, SVN, etc.) para o ambiente de construção.</a:t>
            </a:r>
          </a:p>
          <a:p>
            <a:pPr algn="just">
              <a:buFont typeface="+mj-lt"/>
              <a:buAutoNum type="arabicPeriod"/>
            </a:pPr>
            <a:r>
              <a:rPr lang="pt-BR" b="1" i="0" dirty="0">
                <a:solidFill>
                  <a:srgbClr val="0D0D0D"/>
                </a:solidFill>
                <a:effectLst/>
                <a:highlight>
                  <a:srgbClr val="FFFFFF"/>
                </a:highlight>
                <a:latin typeface="Söhne"/>
              </a:rPr>
              <a:t>Compilação e Build:</a:t>
            </a:r>
            <a:r>
              <a:rPr lang="pt-BR" b="0" i="0" dirty="0">
                <a:solidFill>
                  <a:srgbClr val="0D0D0D"/>
                </a:solidFill>
                <a:effectLst/>
                <a:highlight>
                  <a:srgbClr val="FFFFFF"/>
                </a:highlight>
                <a:latin typeface="Söhne"/>
              </a:rPr>
              <a:t> O código-fonte é compilado em um formato executável e os artefatos de construção são gerados.</a:t>
            </a:r>
          </a:p>
          <a:p>
            <a:pPr algn="just">
              <a:buFont typeface="+mj-lt"/>
              <a:buAutoNum type="arabicPeriod"/>
            </a:pPr>
            <a:r>
              <a:rPr lang="pt-BR" b="1" i="0" dirty="0">
                <a:solidFill>
                  <a:srgbClr val="0D0D0D"/>
                </a:solidFill>
                <a:effectLst/>
                <a:highlight>
                  <a:srgbClr val="FFFFFF"/>
                </a:highlight>
                <a:latin typeface="Söhne"/>
              </a:rPr>
              <a:t>Testes Automatizados:</a:t>
            </a:r>
            <a:r>
              <a:rPr lang="pt-BR" b="0" i="0" dirty="0">
                <a:solidFill>
                  <a:srgbClr val="0D0D0D"/>
                </a:solidFill>
                <a:effectLst/>
                <a:highlight>
                  <a:srgbClr val="FFFFFF"/>
                </a:highlight>
                <a:latin typeface="Söhne"/>
              </a:rPr>
              <a:t> Testes automatizados, incluindo testes unitários, testes de integração e testes de aceitação, são executados para garantir que as alterações de código não causem regressões ou quebras de funcionalidades existentes.</a:t>
            </a:r>
          </a:p>
          <a:p>
            <a:pPr algn="just"/>
            <a:endParaRPr lang="pt-BR" dirty="0"/>
          </a:p>
        </p:txBody>
      </p:sp>
    </p:spTree>
    <p:extLst>
      <p:ext uri="{BB962C8B-B14F-4D97-AF65-F5344CB8AC3E}">
        <p14:creationId xmlns:p14="http://schemas.microsoft.com/office/powerpoint/2010/main" val="258146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129A9-0F31-79C1-3C59-09D4243AD47F}"/>
              </a:ext>
            </a:extLst>
          </p:cNvPr>
          <p:cNvSpPr>
            <a:spLocks noGrp="1"/>
          </p:cNvSpPr>
          <p:nvPr>
            <p:ph type="title"/>
          </p:nvPr>
        </p:nvSpPr>
        <p:spPr/>
        <p:txBody>
          <a:bodyPr/>
          <a:lstStyle/>
          <a:p>
            <a:r>
              <a:rPr lang="pt-BR" b="1" i="0" dirty="0">
                <a:solidFill>
                  <a:srgbClr val="0D0D0D"/>
                </a:solidFill>
                <a:effectLst/>
                <a:highlight>
                  <a:srgbClr val="FFFFFF"/>
                </a:highlight>
                <a:latin typeface="Söhne"/>
              </a:rPr>
              <a:t>Componentes de um Pipeline</a:t>
            </a:r>
            <a:endParaRPr lang="pt-BR" dirty="0"/>
          </a:p>
        </p:txBody>
      </p:sp>
      <p:sp>
        <p:nvSpPr>
          <p:cNvPr id="3" name="Espaço Reservado para Conteúdo 2">
            <a:extLst>
              <a:ext uri="{FF2B5EF4-FFF2-40B4-BE49-F238E27FC236}">
                <a16:creationId xmlns:a16="http://schemas.microsoft.com/office/drawing/2014/main" id="{2D7F6EE2-8FA8-4E00-ED7B-965FA0DF8184}"/>
              </a:ext>
            </a:extLst>
          </p:cNvPr>
          <p:cNvSpPr>
            <a:spLocks noGrp="1"/>
          </p:cNvSpPr>
          <p:nvPr>
            <p:ph idx="1"/>
          </p:nvPr>
        </p:nvSpPr>
        <p:spPr/>
        <p:txBody>
          <a:bodyPr>
            <a:normAutofit fontScale="92500" lnSpcReduction="10000"/>
          </a:bodyPr>
          <a:lstStyle/>
          <a:p>
            <a:pPr algn="just">
              <a:buFont typeface="+mj-lt"/>
              <a:buAutoNum type="arabicPeriod"/>
            </a:pPr>
            <a:r>
              <a:rPr lang="pt-BR" b="1" i="0" dirty="0">
                <a:solidFill>
                  <a:srgbClr val="0D0D0D"/>
                </a:solidFill>
                <a:effectLst/>
                <a:highlight>
                  <a:srgbClr val="FFFFFF"/>
                </a:highlight>
                <a:latin typeface="Söhne"/>
              </a:rPr>
              <a:t>Análise de Código Estática:</a:t>
            </a:r>
            <a:r>
              <a:rPr lang="pt-BR" b="0" i="0" dirty="0">
                <a:solidFill>
                  <a:srgbClr val="0D0D0D"/>
                </a:solidFill>
                <a:effectLst/>
                <a:highlight>
                  <a:srgbClr val="FFFFFF"/>
                </a:highlight>
                <a:latin typeface="Söhne"/>
              </a:rPr>
              <a:t> Ferramentas de análise estática são utilizadas para identificar possíveis problemas de código, como vulnerabilidades de segurança, violações de padrões de codificação e outros problemas de qualidade.</a:t>
            </a:r>
          </a:p>
          <a:p>
            <a:pPr algn="just">
              <a:buFont typeface="+mj-lt"/>
              <a:buAutoNum type="arabicPeriod"/>
            </a:pPr>
            <a:r>
              <a:rPr lang="pt-BR" b="1" i="0" dirty="0">
                <a:solidFill>
                  <a:srgbClr val="0D0D0D"/>
                </a:solidFill>
                <a:effectLst/>
                <a:highlight>
                  <a:srgbClr val="FFFFFF"/>
                </a:highlight>
                <a:latin typeface="Söhne"/>
              </a:rPr>
              <a:t>Implantação (</a:t>
            </a:r>
            <a:r>
              <a:rPr lang="pt-BR" b="1" i="0" dirty="0" err="1">
                <a:solidFill>
                  <a:srgbClr val="0D0D0D"/>
                </a:solidFill>
                <a:effectLst/>
                <a:highlight>
                  <a:srgbClr val="FFFFFF"/>
                </a:highlight>
                <a:latin typeface="Söhne"/>
              </a:rPr>
              <a:t>Deploy</a:t>
            </a:r>
            <a:r>
              <a:rPr lang="pt-BR" b="1" i="0" dirty="0">
                <a:solidFill>
                  <a:srgbClr val="0D0D0D"/>
                </a:solidFill>
                <a:effectLst/>
                <a:highlight>
                  <a:srgbClr val="FFFFFF"/>
                </a:highlight>
                <a:latin typeface="Söhne"/>
              </a:rPr>
              <a:t>):</a:t>
            </a:r>
            <a:r>
              <a:rPr lang="pt-BR" b="0" i="0" dirty="0">
                <a:solidFill>
                  <a:srgbClr val="0D0D0D"/>
                </a:solidFill>
                <a:effectLst/>
                <a:highlight>
                  <a:srgbClr val="FFFFFF"/>
                </a:highlight>
                <a:latin typeface="Söhne"/>
              </a:rPr>
              <a:t> Os artefatos de construção são implantados em um ambiente de teste ou produção, onde podem ser avaliados quanto à estabilidade e desempenho.</a:t>
            </a:r>
          </a:p>
          <a:p>
            <a:pPr algn="just">
              <a:buFont typeface="+mj-lt"/>
              <a:buAutoNum type="arabicPeriod"/>
            </a:pPr>
            <a:r>
              <a:rPr lang="pt-BR" b="1" i="0" dirty="0">
                <a:solidFill>
                  <a:srgbClr val="0D0D0D"/>
                </a:solidFill>
                <a:effectLst/>
                <a:highlight>
                  <a:srgbClr val="FFFFFF"/>
                </a:highlight>
                <a:latin typeface="Söhne"/>
              </a:rPr>
              <a:t>Testes de Aceitação e Integração:</a:t>
            </a:r>
            <a:r>
              <a:rPr lang="pt-BR" b="0" i="0" dirty="0">
                <a:solidFill>
                  <a:srgbClr val="0D0D0D"/>
                </a:solidFill>
                <a:effectLst/>
                <a:highlight>
                  <a:srgbClr val="FFFFFF"/>
                </a:highlight>
                <a:latin typeface="Söhne"/>
              </a:rPr>
              <a:t> Testes adicionais são realizados no ambiente de implantação para validar a funcionalidade do software em um ambiente semelhante ao de produção.</a:t>
            </a:r>
          </a:p>
          <a:p>
            <a:pPr algn="just">
              <a:buFont typeface="+mj-lt"/>
              <a:buAutoNum type="arabicPeriod"/>
            </a:pPr>
            <a:r>
              <a:rPr lang="pt-BR" b="1" i="0" dirty="0">
                <a:solidFill>
                  <a:srgbClr val="0D0D0D"/>
                </a:solidFill>
                <a:effectLst/>
                <a:highlight>
                  <a:srgbClr val="FFFFFF"/>
                </a:highlight>
                <a:latin typeface="Söhne"/>
              </a:rPr>
              <a:t>Entrega (Release):</a:t>
            </a:r>
            <a:r>
              <a:rPr lang="pt-BR" b="0" i="0" dirty="0">
                <a:solidFill>
                  <a:srgbClr val="0D0D0D"/>
                </a:solidFill>
                <a:effectLst/>
                <a:highlight>
                  <a:srgbClr val="FFFFFF"/>
                </a:highlight>
                <a:latin typeface="Söhne"/>
              </a:rPr>
              <a:t> Se todos os testes forem bem-sucedidos, o software é considerado pronto para ser entregue aos usuários finais.</a:t>
            </a:r>
          </a:p>
          <a:p>
            <a:pPr algn="just"/>
            <a:endParaRPr lang="pt-BR" dirty="0"/>
          </a:p>
        </p:txBody>
      </p:sp>
    </p:spTree>
    <p:extLst>
      <p:ext uri="{BB962C8B-B14F-4D97-AF65-F5344CB8AC3E}">
        <p14:creationId xmlns:p14="http://schemas.microsoft.com/office/powerpoint/2010/main" val="57865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BDA3D-6D71-F486-8309-050AE1C6051F}"/>
              </a:ext>
            </a:extLst>
          </p:cNvPr>
          <p:cNvSpPr>
            <a:spLocks noGrp="1"/>
          </p:cNvSpPr>
          <p:nvPr>
            <p:ph type="title"/>
          </p:nvPr>
        </p:nvSpPr>
        <p:spPr/>
        <p:txBody>
          <a:bodyPr/>
          <a:lstStyle/>
          <a:p>
            <a:r>
              <a:rPr lang="pt-BR" b="1" i="0" dirty="0">
                <a:solidFill>
                  <a:srgbClr val="0D0D0D"/>
                </a:solidFill>
                <a:effectLst/>
                <a:highlight>
                  <a:srgbClr val="FFFFFF"/>
                </a:highlight>
                <a:latin typeface="Söhne"/>
              </a:rPr>
              <a:t>Como os Pipelines ajudam na automação do processo de CI/CD</a:t>
            </a:r>
            <a:endParaRPr lang="pt-BR" dirty="0"/>
          </a:p>
        </p:txBody>
      </p:sp>
      <p:sp>
        <p:nvSpPr>
          <p:cNvPr id="3" name="Espaço Reservado para Conteúdo 2">
            <a:extLst>
              <a:ext uri="{FF2B5EF4-FFF2-40B4-BE49-F238E27FC236}">
                <a16:creationId xmlns:a16="http://schemas.microsoft.com/office/drawing/2014/main" id="{20A24505-945F-D075-A429-9B2DE9B172B1}"/>
              </a:ext>
            </a:extLst>
          </p:cNvPr>
          <p:cNvSpPr>
            <a:spLocks noGrp="1"/>
          </p:cNvSpPr>
          <p:nvPr>
            <p:ph idx="1"/>
          </p:nvPr>
        </p:nvSpPr>
        <p:spPr/>
        <p:txBody>
          <a:bodyPr>
            <a:normAutofit fontScale="92500" lnSpcReduction="20000"/>
          </a:bodyPr>
          <a:lstStyle/>
          <a:p>
            <a:pPr marL="0" indent="0" algn="just">
              <a:buNone/>
            </a:pPr>
            <a:r>
              <a:rPr lang="pt-BR" b="0" i="0" dirty="0">
                <a:solidFill>
                  <a:srgbClr val="0D0D0D"/>
                </a:solidFill>
                <a:effectLst/>
                <a:highlight>
                  <a:srgbClr val="FFFFFF"/>
                </a:highlight>
                <a:latin typeface="Söhne"/>
              </a:rPr>
              <a:t>Os pipelines são essenciais para a automação do processo de CI/CD de várias maneiras:</a:t>
            </a:r>
          </a:p>
          <a:p>
            <a:pPr algn="just">
              <a:buFont typeface="+mj-lt"/>
              <a:buAutoNum type="arabicPeriod"/>
            </a:pPr>
            <a:r>
              <a:rPr lang="pt-BR" b="1" i="0" dirty="0">
                <a:solidFill>
                  <a:srgbClr val="0D0D0D"/>
                </a:solidFill>
                <a:effectLst/>
                <a:highlight>
                  <a:srgbClr val="FFFFFF"/>
                </a:highlight>
                <a:latin typeface="Söhne"/>
              </a:rPr>
              <a:t>Automatização de Tarefas:</a:t>
            </a:r>
            <a:r>
              <a:rPr lang="pt-BR" b="0" i="0" dirty="0">
                <a:solidFill>
                  <a:srgbClr val="0D0D0D"/>
                </a:solidFill>
                <a:effectLst/>
                <a:highlight>
                  <a:srgbClr val="FFFFFF"/>
                </a:highlight>
                <a:latin typeface="Söhne"/>
              </a:rPr>
              <a:t> Os pipelines automatizam todas as etapas do processo de desenvolvimento de software, desde a integração do código até a entrega do produto final, reduzindo a necessidade de intervenção manual e acelerando o ciclo de desenvolvimento.</a:t>
            </a:r>
          </a:p>
          <a:p>
            <a:pPr algn="just">
              <a:buFont typeface="+mj-lt"/>
              <a:buAutoNum type="arabicPeriod"/>
            </a:pPr>
            <a:r>
              <a:rPr lang="pt-BR" b="1" i="0" dirty="0">
                <a:solidFill>
                  <a:srgbClr val="0D0D0D"/>
                </a:solidFill>
                <a:effectLst/>
                <a:highlight>
                  <a:srgbClr val="FFFFFF"/>
                </a:highlight>
                <a:latin typeface="Söhne"/>
              </a:rPr>
              <a:t>Padronização:</a:t>
            </a:r>
            <a:r>
              <a:rPr lang="pt-BR" b="0" i="0" dirty="0">
                <a:solidFill>
                  <a:srgbClr val="0D0D0D"/>
                </a:solidFill>
                <a:effectLst/>
                <a:highlight>
                  <a:srgbClr val="FFFFFF"/>
                </a:highlight>
                <a:latin typeface="Söhne"/>
              </a:rPr>
              <a:t> Os pipelines garantem que o mesmo conjunto de etapas seja executado de forma consistente e repetível em todas as alterações de código, garantindo assim a qualidade e a confiabilidade do software.</a:t>
            </a:r>
          </a:p>
          <a:p>
            <a:pPr algn="just">
              <a:buFont typeface="+mj-lt"/>
              <a:buAutoNum type="arabicPeriod"/>
            </a:pPr>
            <a:r>
              <a:rPr lang="pt-BR" b="1" i="0" dirty="0">
                <a:solidFill>
                  <a:srgbClr val="0D0D0D"/>
                </a:solidFill>
                <a:effectLst/>
                <a:highlight>
                  <a:srgbClr val="FFFFFF"/>
                </a:highlight>
                <a:latin typeface="Söhne"/>
              </a:rPr>
              <a:t>Feedback Rápido:</a:t>
            </a:r>
            <a:r>
              <a:rPr lang="pt-BR" b="0" i="0" dirty="0">
                <a:solidFill>
                  <a:srgbClr val="0D0D0D"/>
                </a:solidFill>
                <a:effectLst/>
                <a:highlight>
                  <a:srgbClr val="FFFFFF"/>
                </a:highlight>
                <a:latin typeface="Söhne"/>
              </a:rPr>
              <a:t> Os pipelines fornecem feedback instantâneo aos desenvolvedores sobre a qualidade do código, permitindo que corrijam problemas rapidamente antes que eles se tornem mais difíceis e caros de resolver.</a:t>
            </a:r>
          </a:p>
          <a:p>
            <a:pPr algn="just"/>
            <a:endParaRPr lang="pt-BR" dirty="0"/>
          </a:p>
        </p:txBody>
      </p:sp>
    </p:spTree>
    <p:extLst>
      <p:ext uri="{BB962C8B-B14F-4D97-AF65-F5344CB8AC3E}">
        <p14:creationId xmlns:p14="http://schemas.microsoft.com/office/powerpoint/2010/main" val="33636449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1B4BA751337BB4F91F22F3BE2A1A3AC" ma:contentTypeVersion="4" ma:contentTypeDescription="Crie um novo documento." ma:contentTypeScope="" ma:versionID="08fafe90fef1b983071850aa6b0cbeb9">
  <xsd:schema xmlns:xsd="http://www.w3.org/2001/XMLSchema" xmlns:xs="http://www.w3.org/2001/XMLSchema" xmlns:p="http://schemas.microsoft.com/office/2006/metadata/properties" xmlns:ns2="fbb52d02-3130-4f22-bab7-3b5ec49a1014" targetNamespace="http://schemas.microsoft.com/office/2006/metadata/properties" ma:root="true" ma:fieldsID="31709d78263aa28caa4e81a0d766bb7d" ns2:_="">
    <xsd:import namespace="fbb52d02-3130-4f22-bab7-3b5ec49a10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b52d02-3130-4f22-bab7-3b5ec49a10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D1FD43-4FAB-41AA-8469-6562DE35595D}"/>
</file>

<file path=customXml/itemProps2.xml><?xml version="1.0" encoding="utf-8"?>
<ds:datastoreItem xmlns:ds="http://schemas.openxmlformats.org/officeDocument/2006/customXml" ds:itemID="{E21B5291-9974-402C-ADCB-33951DF70ED7}"/>
</file>

<file path=customXml/itemProps3.xml><?xml version="1.0" encoding="utf-8"?>
<ds:datastoreItem xmlns:ds="http://schemas.openxmlformats.org/officeDocument/2006/customXml" ds:itemID="{170A7329-BB48-4B83-A6BD-AFCA04ED5B27}"/>
</file>

<file path=docProps/app.xml><?xml version="1.0" encoding="utf-8"?>
<Properties xmlns="http://schemas.openxmlformats.org/officeDocument/2006/extended-properties" xmlns:vt="http://schemas.openxmlformats.org/officeDocument/2006/docPropsVTypes">
  <TotalTime>49</TotalTime>
  <Words>1721</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Söhne</vt:lpstr>
      <vt:lpstr>Tema do Office</vt:lpstr>
      <vt:lpstr>Pipeline  </vt:lpstr>
      <vt:lpstr> Introdução à Integração e Entrega Contínua (CI/CD):</vt:lpstr>
      <vt:lpstr>Benefícios da adoção de práticas de CI/CD:</vt:lpstr>
      <vt:lpstr>Benefícios da adoção de práticas de CI/CD:</vt:lpstr>
      <vt:lpstr>O que é um Pipeline?</vt:lpstr>
      <vt:lpstr>Conceito de Pipeline</vt:lpstr>
      <vt:lpstr>Componentes de um Pipeline</vt:lpstr>
      <vt:lpstr>Componentes de um Pipeline</vt:lpstr>
      <vt:lpstr>Como os Pipelines ajudam na automação do processo de CI/CD</vt:lpstr>
      <vt:lpstr>Como os Pipelines ajudam na automação do processo de CI/CD</vt:lpstr>
      <vt:lpstr>Fases de um Pipeline – Fase 1</vt:lpstr>
      <vt:lpstr>Fases de um Pipeline – Fase 2</vt:lpstr>
      <vt:lpstr>Fases de um Pipeline – Fase 3</vt:lpstr>
      <vt:lpstr>Fases de um Pipeline – Fase 4</vt:lpstr>
      <vt:lpstr>Fases de um Pipeline – Fase 5</vt:lpstr>
      <vt:lpstr>Fases de um Pipeline – Fase 6</vt:lpstr>
      <vt:lpstr>Fases de um Pipeline – Fase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dc:title>
  <dc:creator>WELINGTON LUIS CODINHOTO GARCIA</dc:creator>
  <cp:lastModifiedBy>WELINGTON LUIS CODINHOTO GARCIA</cp:lastModifiedBy>
  <cp:revision>1</cp:revision>
  <dcterms:created xsi:type="dcterms:W3CDTF">2024-04-05T16:09:10Z</dcterms:created>
  <dcterms:modified xsi:type="dcterms:W3CDTF">2024-04-05T16:58:31Z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0x010100C1B4BA751337BB4F91F22F3BE2A1A3AC</vt:lpwstr>
  </property>
</Properties>
</file>