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C40AE9-1446-B232-68AF-A5B473D79A7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4CC7499-CF41-E88B-80A1-D7F001002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F0B6EED-09FA-8037-DBE5-12E4951EF484}"/>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2A8AFE3F-6910-69BC-442C-D60DB1AE52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A963F3-74D0-CEA5-EB5E-F6F3BB1B7FCF}"/>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298439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9C22F-8234-501D-06E2-9660AA300A9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7B4410D-CE06-1E7E-9A9B-B13802D90CA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B9722A2-FFB5-2FC6-F553-935499E84E49}"/>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BFBE0040-CDFE-0607-094C-CAD3F5717A8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11B75D7-F1AD-B441-112A-38CB8D2141B5}"/>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367304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8BD8D2-AB1C-EB70-F93B-5BE561E9AD4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E12B9CE-720C-7A74-7775-9621305965B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85B8234-F96A-E82E-605A-0D4B5607E7C1}"/>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CB4175D4-5B3D-3C3D-FA37-29DA411ADE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0DDD0D-8572-5552-CF3E-BCDAE9A4877A}"/>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270867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7513F-BF2C-1579-BFA7-3FBF9792C6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768980-E3EE-6E47-61A2-160A1DF8B82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BD40BAF-36F1-C0DF-C020-8D4930D6FADE}"/>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2A6715E2-EEC5-50C6-6321-B05ADF6136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3E9931-1101-1214-41FD-5879DE5601B5}"/>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259315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8DE7B-5381-F44D-EB7F-E156FD484FD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9C1BBAC-CD79-78C5-34CD-6BAF70768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B23F496-6E89-486B-3AD2-A82342BB8AE4}"/>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687A7C5A-AB59-4E95-F2C9-8B45EA080D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E01E242-6BDE-45E4-5653-CFA6F8075ADF}"/>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158166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0B96E-2A13-C8D0-30F4-2F9FA1EA10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5391573-1B06-B2BB-AE1A-A30399AC5AC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210A7FD-D8A7-37C1-F242-56D4F78255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9FF930A-B4B8-0D14-FE88-5D0175EAB41E}"/>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6" name="Espaço Reservado para Rodapé 5">
            <a:extLst>
              <a:ext uri="{FF2B5EF4-FFF2-40B4-BE49-F238E27FC236}">
                <a16:creationId xmlns:a16="http://schemas.microsoft.com/office/drawing/2014/main" id="{97D3FCE7-C736-CF9E-5A58-CAE52C0ADB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3731EF-613D-9FFD-B416-6AEA0462053C}"/>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41199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23454-6FE2-64E3-45D3-30EA681396B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0E94AA2-AF86-8B88-74B9-5D41146A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C3B02EB-E6EC-DF51-35C8-55139CC7B5B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E2B4E89-CCB3-B61B-669E-1EA008F43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793AF19-643B-4223-67F7-13644E87A18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CBFB723-3A0C-8B56-B52A-709242C0C0CF}"/>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8" name="Espaço Reservado para Rodapé 7">
            <a:extLst>
              <a:ext uri="{FF2B5EF4-FFF2-40B4-BE49-F238E27FC236}">
                <a16:creationId xmlns:a16="http://schemas.microsoft.com/office/drawing/2014/main" id="{15605F79-C367-7F67-13AD-75415D6734C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3ABDF96-98C9-E468-6021-F6E0BC5978AC}"/>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320783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C4BEA-B77B-8BAA-1E90-9BE77B1B0D0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2596F0F-6E7F-E2A7-7EF8-B1B3E71A6058}"/>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4" name="Espaço Reservado para Rodapé 3">
            <a:extLst>
              <a:ext uri="{FF2B5EF4-FFF2-40B4-BE49-F238E27FC236}">
                <a16:creationId xmlns:a16="http://schemas.microsoft.com/office/drawing/2014/main" id="{1467FE77-051F-C084-C185-178C1C16678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83DCC86-A873-68FC-C050-9135E0C745BB}"/>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367369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39BCCC6-9A21-5984-B0FA-4D720CA9D367}"/>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3" name="Espaço Reservado para Rodapé 2">
            <a:extLst>
              <a:ext uri="{FF2B5EF4-FFF2-40B4-BE49-F238E27FC236}">
                <a16:creationId xmlns:a16="http://schemas.microsoft.com/office/drawing/2014/main" id="{A0B50E19-3D92-B6FE-25F8-98409E2AB7D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45B23B3-668F-D749-6E90-96C206CE7FF4}"/>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233550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58CA9-71BD-E74B-72E5-18C0F773A4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A5552EE-216E-111C-FADB-96CF8728A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63AEA59-0E2E-FC83-1BF7-3B2504352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7BE2DCA-B7A0-EC8C-C2A8-5CAEA72A4A25}"/>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6" name="Espaço Reservado para Rodapé 5">
            <a:extLst>
              <a:ext uri="{FF2B5EF4-FFF2-40B4-BE49-F238E27FC236}">
                <a16:creationId xmlns:a16="http://schemas.microsoft.com/office/drawing/2014/main" id="{01759B55-2AAE-7A22-DDF2-50C30FE9C87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375B8EA-3624-F3CA-4B42-0F013757C0C6}"/>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106548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5F071-788A-D4C3-7111-91224FCBAF4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A4387E9-4788-314E-177C-0129EB8DA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0104D0D-15BE-E24D-B803-094BCB21B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A6D50B9-90DF-3F62-8E61-026C12281D9E}"/>
              </a:ext>
            </a:extLst>
          </p:cNvPr>
          <p:cNvSpPr>
            <a:spLocks noGrp="1"/>
          </p:cNvSpPr>
          <p:nvPr>
            <p:ph type="dt" sz="half" idx="10"/>
          </p:nvPr>
        </p:nvSpPr>
        <p:spPr/>
        <p:txBody>
          <a:bodyPr/>
          <a:lstStyle/>
          <a:p>
            <a:fld id="{0930FF63-CC08-4E66-A4FA-91239024559F}" type="datetimeFigureOut">
              <a:rPr lang="pt-BR" smtClean="0"/>
              <a:t>05/04/2024</a:t>
            </a:fld>
            <a:endParaRPr lang="pt-BR"/>
          </a:p>
        </p:txBody>
      </p:sp>
      <p:sp>
        <p:nvSpPr>
          <p:cNvPr id="6" name="Espaço Reservado para Rodapé 5">
            <a:extLst>
              <a:ext uri="{FF2B5EF4-FFF2-40B4-BE49-F238E27FC236}">
                <a16:creationId xmlns:a16="http://schemas.microsoft.com/office/drawing/2014/main" id="{609F5040-ACCA-613F-A4CE-A00D90FDAD2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E13457F-96CA-07FC-D91D-03C66B6C0971}"/>
              </a:ext>
            </a:extLst>
          </p:cNvPr>
          <p:cNvSpPr>
            <a:spLocks noGrp="1"/>
          </p:cNvSpPr>
          <p:nvPr>
            <p:ph type="sldNum" sz="quarter" idx="12"/>
          </p:nvPr>
        </p:nvSpPr>
        <p:spPr/>
        <p:txBody>
          <a:bodyPr/>
          <a:lstStyle/>
          <a:p>
            <a:fld id="{40319930-2A1E-48BF-9879-66BD583B98CE}" type="slidenum">
              <a:rPr lang="pt-BR" smtClean="0"/>
              <a:t>‹nº›</a:t>
            </a:fld>
            <a:endParaRPr lang="pt-BR"/>
          </a:p>
        </p:txBody>
      </p:sp>
    </p:spTree>
    <p:extLst>
      <p:ext uri="{BB962C8B-B14F-4D97-AF65-F5344CB8AC3E}">
        <p14:creationId xmlns:p14="http://schemas.microsoft.com/office/powerpoint/2010/main" val="889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38A542A-0D6A-93C9-B13B-C529320A8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DFFD544-3451-646F-59D0-C06A17457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B1BD36-D0B0-C715-4732-11B5A80E1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0FF63-CC08-4E66-A4FA-91239024559F}" type="datetimeFigureOut">
              <a:rPr lang="pt-BR" smtClean="0"/>
              <a:t>05/04/2024</a:t>
            </a:fld>
            <a:endParaRPr lang="pt-BR"/>
          </a:p>
        </p:txBody>
      </p:sp>
      <p:sp>
        <p:nvSpPr>
          <p:cNvPr id="5" name="Espaço Reservado para Rodapé 4">
            <a:extLst>
              <a:ext uri="{FF2B5EF4-FFF2-40B4-BE49-F238E27FC236}">
                <a16:creationId xmlns:a16="http://schemas.microsoft.com/office/drawing/2014/main" id="{FE8C2B6E-8353-7B2E-3EC3-0E1232A28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1B2B061-31B6-E99B-237F-404BD35E1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19930-2A1E-48BF-9879-66BD583B98CE}" type="slidenum">
              <a:rPr lang="pt-BR" smtClean="0"/>
              <a:t>‹nº›</a:t>
            </a:fld>
            <a:endParaRPr lang="pt-BR"/>
          </a:p>
        </p:txBody>
      </p:sp>
    </p:spTree>
    <p:extLst>
      <p:ext uri="{BB962C8B-B14F-4D97-AF65-F5344CB8AC3E}">
        <p14:creationId xmlns:p14="http://schemas.microsoft.com/office/powerpoint/2010/main" val="308184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ABDD5-33B9-34A2-EA3D-A279AEC79367}"/>
              </a:ext>
            </a:extLst>
          </p:cNvPr>
          <p:cNvSpPr>
            <a:spLocks noGrp="1"/>
          </p:cNvSpPr>
          <p:nvPr>
            <p:ph type="ctrTitle"/>
          </p:nvPr>
        </p:nvSpPr>
        <p:spPr>
          <a:xfrm>
            <a:off x="1524000" y="1197777"/>
            <a:ext cx="9144000" cy="2387600"/>
          </a:xfrm>
        </p:spPr>
        <p:txBody>
          <a:bodyPr>
            <a:normAutofit fontScale="90000"/>
          </a:bodyPr>
          <a:lstStyle/>
          <a:p>
            <a:r>
              <a:rPr lang="pt-BR" sz="5400" b="1" dirty="0"/>
              <a:t>Programação Multiplataforma</a:t>
            </a:r>
            <a:br>
              <a:rPr lang="pt-BR" sz="5400" dirty="0"/>
            </a:br>
            <a:br>
              <a:rPr lang="pt-BR" sz="5400" dirty="0"/>
            </a:br>
            <a:r>
              <a:rPr lang="pt-BR" sz="5400" dirty="0"/>
              <a:t>Técnicas de armazenamento de dados</a:t>
            </a:r>
          </a:p>
        </p:txBody>
      </p:sp>
      <p:sp>
        <p:nvSpPr>
          <p:cNvPr id="3" name="Subtítulo 2">
            <a:extLst>
              <a:ext uri="{FF2B5EF4-FFF2-40B4-BE49-F238E27FC236}">
                <a16:creationId xmlns:a16="http://schemas.microsoft.com/office/drawing/2014/main" id="{4D756E71-2DE4-F9BB-8B92-3D334874F926}"/>
              </a:ext>
            </a:extLst>
          </p:cNvPr>
          <p:cNvSpPr>
            <a:spLocks noGrp="1"/>
          </p:cNvSpPr>
          <p:nvPr>
            <p:ph type="subTitle" idx="1"/>
          </p:nvPr>
        </p:nvSpPr>
        <p:spPr>
          <a:xfrm>
            <a:off x="1589988" y="4233634"/>
            <a:ext cx="9144000" cy="1655762"/>
          </a:xfrm>
        </p:spPr>
        <p:txBody>
          <a:bodyPr/>
          <a:lstStyle/>
          <a:p>
            <a:r>
              <a:rPr lang="pt-BR" dirty="0"/>
              <a:t>Prof. Me. Welington </a:t>
            </a:r>
            <a:r>
              <a:rPr lang="pt-BR" dirty="0" err="1"/>
              <a:t>Luis</a:t>
            </a:r>
            <a:r>
              <a:rPr lang="pt-BR" dirty="0"/>
              <a:t> </a:t>
            </a:r>
            <a:r>
              <a:rPr lang="pt-BR" dirty="0" err="1"/>
              <a:t>Codinhoto</a:t>
            </a:r>
            <a:r>
              <a:rPr lang="pt-BR" dirty="0"/>
              <a:t> Garcia</a:t>
            </a:r>
          </a:p>
        </p:txBody>
      </p:sp>
    </p:spTree>
    <p:extLst>
      <p:ext uri="{BB962C8B-B14F-4D97-AF65-F5344CB8AC3E}">
        <p14:creationId xmlns:p14="http://schemas.microsoft.com/office/powerpoint/2010/main" val="17952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61174-069D-AC35-4463-79E2E8046201}"/>
              </a:ext>
            </a:extLst>
          </p:cNvPr>
          <p:cNvSpPr>
            <a:spLocks noGrp="1"/>
          </p:cNvSpPr>
          <p:nvPr>
            <p:ph type="title"/>
          </p:nvPr>
        </p:nvSpPr>
        <p:spPr/>
        <p:txBody>
          <a:bodyPr/>
          <a:lstStyle/>
          <a:p>
            <a:r>
              <a:rPr lang="pt-BR" b="1" i="0" dirty="0">
                <a:solidFill>
                  <a:srgbClr val="0D0D0D"/>
                </a:solidFill>
                <a:effectLst/>
                <a:highlight>
                  <a:srgbClr val="FFFFFF"/>
                </a:highlight>
                <a:latin typeface="Söhne"/>
              </a:rPr>
              <a:t>Formatos de Dados Interoperáveis</a:t>
            </a:r>
            <a:endParaRPr lang="pt-BR" dirty="0"/>
          </a:p>
        </p:txBody>
      </p:sp>
      <p:sp>
        <p:nvSpPr>
          <p:cNvPr id="3" name="Espaço Reservado para Conteúdo 2">
            <a:extLst>
              <a:ext uri="{FF2B5EF4-FFF2-40B4-BE49-F238E27FC236}">
                <a16:creationId xmlns:a16="http://schemas.microsoft.com/office/drawing/2014/main" id="{07128AAB-4D1F-059D-1F9A-1405E304B460}"/>
              </a:ext>
            </a:extLst>
          </p:cNvPr>
          <p:cNvSpPr>
            <a:spLocks noGrp="1"/>
          </p:cNvSpPr>
          <p:nvPr>
            <p:ph idx="1"/>
          </p:nvPr>
        </p:nvSpPr>
        <p:spPr/>
        <p:txBody>
          <a:bodyPr/>
          <a:lstStyle/>
          <a:p>
            <a:pPr algn="l"/>
            <a:r>
              <a:rPr lang="pt-BR" b="1" i="0" dirty="0">
                <a:solidFill>
                  <a:srgbClr val="0D0D0D"/>
                </a:solidFill>
                <a:effectLst/>
                <a:highlight>
                  <a:srgbClr val="FFFFFF"/>
                </a:highlight>
                <a:latin typeface="Söhne"/>
              </a:rPr>
              <a:t>CSV (</a:t>
            </a:r>
            <a:r>
              <a:rPr lang="pt-BR" b="1" i="0" dirty="0" err="1">
                <a:solidFill>
                  <a:srgbClr val="0D0D0D"/>
                </a:solidFill>
                <a:effectLst/>
                <a:highlight>
                  <a:srgbClr val="FFFFFF"/>
                </a:highlight>
                <a:latin typeface="Söhne"/>
              </a:rPr>
              <a:t>Comma-Separated</a:t>
            </a:r>
            <a:r>
              <a:rPr lang="pt-BR" b="1" i="0" dirty="0">
                <a:solidFill>
                  <a:srgbClr val="0D0D0D"/>
                </a:solidFill>
                <a:effectLst/>
                <a:highlight>
                  <a:srgbClr val="FFFFFF"/>
                </a:highlight>
                <a:latin typeface="Söhne"/>
              </a:rPr>
              <a:t> </a:t>
            </a:r>
            <a:r>
              <a:rPr lang="pt-BR" b="1" i="0" dirty="0" err="1">
                <a:solidFill>
                  <a:srgbClr val="0D0D0D"/>
                </a:solidFill>
                <a:effectLst/>
                <a:highlight>
                  <a:srgbClr val="FFFFFF"/>
                </a:highlight>
                <a:latin typeface="Söhne"/>
              </a:rPr>
              <a:t>Values</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0" i="0" dirty="0">
                <a:solidFill>
                  <a:srgbClr val="0D0D0D"/>
                </a:solidFill>
                <a:effectLst/>
                <a:highlight>
                  <a:srgbClr val="FFFFFF"/>
                </a:highlight>
                <a:latin typeface="Söhne"/>
              </a:rPr>
              <a:t>Características: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Formato simples que usa vírgulas para separar os valores.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É amplamente suportado por aplicativos de planilha, bancos de dados e ferramentas de análise de dados.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Fácil de entender e editar em um editor de texto.</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Não suporta aninhamento de estruturas de dados complexas como JSON e XML.</a:t>
            </a:r>
          </a:p>
          <a:p>
            <a:endParaRPr lang="pt-BR" dirty="0"/>
          </a:p>
        </p:txBody>
      </p:sp>
    </p:spTree>
    <p:extLst>
      <p:ext uri="{BB962C8B-B14F-4D97-AF65-F5344CB8AC3E}">
        <p14:creationId xmlns:p14="http://schemas.microsoft.com/office/powerpoint/2010/main" val="31474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2FB3A-263C-9526-8E8B-B11BDDC6E068}"/>
              </a:ext>
            </a:extLst>
          </p:cNvPr>
          <p:cNvSpPr>
            <a:spLocks noGrp="1"/>
          </p:cNvSpPr>
          <p:nvPr>
            <p:ph type="title"/>
          </p:nvPr>
        </p:nvSpPr>
        <p:spPr/>
        <p:txBody>
          <a:bodyPr>
            <a:normAutofit/>
          </a:bodyPr>
          <a:lstStyle/>
          <a:p>
            <a:r>
              <a:rPr lang="pt-BR" sz="4000" b="1" i="0" dirty="0">
                <a:solidFill>
                  <a:srgbClr val="0D0D0D"/>
                </a:solidFill>
                <a:effectLst/>
                <a:highlight>
                  <a:srgbClr val="FFFFFF"/>
                </a:highlight>
                <a:latin typeface="Söhne"/>
              </a:rPr>
              <a:t>Estratégias para Conversão e Interoperabilidade</a:t>
            </a:r>
            <a:endParaRPr lang="pt-BR" sz="4000" dirty="0"/>
          </a:p>
        </p:txBody>
      </p:sp>
      <p:sp>
        <p:nvSpPr>
          <p:cNvPr id="3" name="Espaço Reservado para Conteúdo 2">
            <a:extLst>
              <a:ext uri="{FF2B5EF4-FFF2-40B4-BE49-F238E27FC236}">
                <a16:creationId xmlns:a16="http://schemas.microsoft.com/office/drawing/2014/main" id="{D3172E3D-AE7A-F694-D6C9-DAD4A71637B6}"/>
              </a:ext>
            </a:extLst>
          </p:cNvPr>
          <p:cNvSpPr>
            <a:spLocks noGrp="1"/>
          </p:cNvSpPr>
          <p:nvPr>
            <p:ph idx="1"/>
          </p:nvPr>
        </p:nvSpPr>
        <p:spPr/>
        <p:txBody>
          <a:bodyPr>
            <a:normAutofit lnSpcReduction="10000"/>
          </a:bodyPr>
          <a:lstStyle/>
          <a:p>
            <a:pPr algn="just"/>
            <a:r>
              <a:rPr lang="pt-BR" b="1" dirty="0"/>
              <a:t>Utilização de Bibliotecas e Ferramentas de Conversão: </a:t>
            </a:r>
            <a:r>
              <a:rPr lang="pt-BR" dirty="0"/>
              <a:t>Existem bibliotecas e ferramentas disponíveis em várias linguagens de programação para converter entre diferentes formatos de dados. Por exemplo, em Python, as bibliotecas </a:t>
            </a:r>
            <a:r>
              <a:rPr lang="pt-BR" dirty="0" err="1"/>
              <a:t>json</a:t>
            </a:r>
            <a:r>
              <a:rPr lang="pt-BR" dirty="0"/>
              <a:t>, </a:t>
            </a:r>
            <a:r>
              <a:rPr lang="pt-BR" dirty="0" err="1"/>
              <a:t>xml.etree.ElementTree</a:t>
            </a:r>
            <a:r>
              <a:rPr lang="pt-BR" dirty="0"/>
              <a:t> e </a:t>
            </a:r>
            <a:r>
              <a:rPr lang="pt-BR" dirty="0" err="1"/>
              <a:t>csv</a:t>
            </a:r>
            <a:r>
              <a:rPr lang="pt-BR" dirty="0"/>
              <a:t> podem ser usadas para manipular JSON, XML e CSV, respectivamente.</a:t>
            </a:r>
          </a:p>
          <a:p>
            <a:pPr algn="just"/>
            <a:endParaRPr lang="pt-BR" dirty="0"/>
          </a:p>
          <a:p>
            <a:pPr algn="just"/>
            <a:r>
              <a:rPr lang="pt-BR" b="1" dirty="0"/>
              <a:t>Padronização de Esquemas de Dados: </a:t>
            </a:r>
            <a:r>
              <a:rPr lang="pt-BR" dirty="0"/>
              <a:t>Ao definir esquemas de dados padronizados, os desenvolvedores podem garantir que os dados sejam estruturados de maneira consistente, independentemente do formato de armazenamento. Isso simplifica a conversão entre diferentes formatos.</a:t>
            </a:r>
          </a:p>
        </p:txBody>
      </p:sp>
    </p:spTree>
    <p:extLst>
      <p:ext uri="{BB962C8B-B14F-4D97-AF65-F5344CB8AC3E}">
        <p14:creationId xmlns:p14="http://schemas.microsoft.com/office/powerpoint/2010/main" val="416986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E3536-FA94-832B-2BAC-C0E8410C1623}"/>
              </a:ext>
            </a:extLst>
          </p:cNvPr>
          <p:cNvSpPr>
            <a:spLocks noGrp="1"/>
          </p:cNvSpPr>
          <p:nvPr>
            <p:ph type="title"/>
          </p:nvPr>
        </p:nvSpPr>
        <p:spPr/>
        <p:txBody>
          <a:bodyPr>
            <a:normAutofit/>
          </a:bodyPr>
          <a:lstStyle/>
          <a:p>
            <a:r>
              <a:rPr lang="pt-BR" sz="4000" b="1" i="0" dirty="0">
                <a:solidFill>
                  <a:srgbClr val="0D0D0D"/>
                </a:solidFill>
                <a:effectLst/>
                <a:highlight>
                  <a:srgbClr val="FFFFFF"/>
                </a:highlight>
                <a:latin typeface="Söhne"/>
              </a:rPr>
              <a:t>Estratégias para Conversão e Interoperabilidade</a:t>
            </a:r>
            <a:endParaRPr lang="pt-BR" sz="4000" dirty="0"/>
          </a:p>
        </p:txBody>
      </p:sp>
      <p:sp>
        <p:nvSpPr>
          <p:cNvPr id="3" name="Espaço Reservado para Conteúdo 2">
            <a:extLst>
              <a:ext uri="{FF2B5EF4-FFF2-40B4-BE49-F238E27FC236}">
                <a16:creationId xmlns:a16="http://schemas.microsoft.com/office/drawing/2014/main" id="{AE4F5BE2-1EAA-1C0D-A86A-6EAA26E947C0}"/>
              </a:ext>
            </a:extLst>
          </p:cNvPr>
          <p:cNvSpPr>
            <a:spLocks noGrp="1"/>
          </p:cNvSpPr>
          <p:nvPr>
            <p:ph idx="1"/>
          </p:nvPr>
        </p:nvSpPr>
        <p:spPr/>
        <p:txBody>
          <a:bodyPr/>
          <a:lstStyle/>
          <a:p>
            <a:pPr algn="just">
              <a:buFont typeface="+mj-lt"/>
              <a:buAutoNum type="arabicPeriod"/>
            </a:pPr>
            <a:r>
              <a:rPr lang="pt-BR" b="1" i="0" dirty="0">
                <a:solidFill>
                  <a:srgbClr val="0D0D0D"/>
                </a:solidFill>
                <a:effectLst/>
                <a:highlight>
                  <a:srgbClr val="FFFFFF"/>
                </a:highlight>
                <a:latin typeface="Söhne"/>
              </a:rPr>
              <a:t>Uso de Formatos Universais:</a:t>
            </a:r>
            <a:r>
              <a:rPr lang="pt-BR" b="0" i="0" dirty="0">
                <a:solidFill>
                  <a:srgbClr val="0D0D0D"/>
                </a:solidFill>
                <a:effectLst/>
                <a:highlight>
                  <a:srgbClr val="FFFFFF"/>
                </a:highlight>
                <a:latin typeface="Söhne"/>
              </a:rPr>
              <a:t> Em alguns casos, pode ser preferível usar formatos de dados universais e amplamente suportados, como JSON, que é fácil de analisar e gerar em várias linguagens de programação.</a:t>
            </a:r>
          </a:p>
          <a:p>
            <a:pPr algn="just">
              <a:buFont typeface="+mj-lt"/>
              <a:buAutoNum type="arabicPeriod"/>
            </a:pPr>
            <a:r>
              <a:rPr lang="pt-BR" b="1" i="0" dirty="0">
                <a:solidFill>
                  <a:srgbClr val="0D0D0D"/>
                </a:solidFill>
                <a:effectLst/>
                <a:highlight>
                  <a:srgbClr val="FFFFFF"/>
                </a:highlight>
                <a:latin typeface="Söhne"/>
              </a:rPr>
              <a:t>Transformação de Dados em Tempo Real:</a:t>
            </a:r>
            <a:r>
              <a:rPr lang="pt-BR" b="0" i="0" dirty="0">
                <a:solidFill>
                  <a:srgbClr val="0D0D0D"/>
                </a:solidFill>
                <a:effectLst/>
                <a:highlight>
                  <a:srgbClr val="FFFFFF"/>
                </a:highlight>
                <a:latin typeface="Söhne"/>
              </a:rPr>
              <a:t> Em sistemas complexos, pode ser necessário implementar processos de transformação de dados em tempo real para converter e interoperar entre diferentes formatos de dados conforme necessário.</a:t>
            </a:r>
          </a:p>
          <a:p>
            <a:pPr algn="just"/>
            <a:endParaRPr lang="pt-BR" dirty="0"/>
          </a:p>
        </p:txBody>
      </p:sp>
    </p:spTree>
    <p:extLst>
      <p:ext uri="{BB962C8B-B14F-4D97-AF65-F5344CB8AC3E}">
        <p14:creationId xmlns:p14="http://schemas.microsoft.com/office/powerpoint/2010/main" val="389772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CB118-1AD6-89D1-81B1-4F48764E81CA}"/>
              </a:ext>
            </a:extLst>
          </p:cNvPr>
          <p:cNvSpPr>
            <a:spLocks noGrp="1"/>
          </p:cNvSpPr>
          <p:nvPr>
            <p:ph type="title"/>
          </p:nvPr>
        </p:nvSpPr>
        <p:spPr/>
        <p:txBody>
          <a:bodyPr>
            <a:normAutofit/>
          </a:bodyPr>
          <a:lstStyle/>
          <a:p>
            <a:r>
              <a:rPr lang="pt-BR" sz="4000" b="1" dirty="0">
                <a:solidFill>
                  <a:srgbClr val="0D0D0D"/>
                </a:solidFill>
                <a:highlight>
                  <a:srgbClr val="FFFFFF"/>
                </a:highlight>
                <a:latin typeface="Söhne"/>
              </a:rPr>
              <a:t>Armazenamento em nuvem</a:t>
            </a:r>
            <a:endParaRPr lang="pt-BR" sz="4000" dirty="0"/>
          </a:p>
        </p:txBody>
      </p:sp>
      <p:sp>
        <p:nvSpPr>
          <p:cNvPr id="3" name="Espaço Reservado para Conteúdo 2">
            <a:extLst>
              <a:ext uri="{FF2B5EF4-FFF2-40B4-BE49-F238E27FC236}">
                <a16:creationId xmlns:a16="http://schemas.microsoft.com/office/drawing/2014/main" id="{281E145F-F5F6-AC7D-5E3B-3965EA380F84}"/>
              </a:ext>
            </a:extLst>
          </p:cNvPr>
          <p:cNvSpPr>
            <a:spLocks noGrp="1"/>
          </p:cNvSpPr>
          <p:nvPr>
            <p:ph idx="1"/>
          </p:nvPr>
        </p:nvSpPr>
        <p:spPr/>
        <p:txBody>
          <a:bodyPr/>
          <a:lstStyle/>
          <a:p>
            <a:pPr algn="just"/>
            <a:r>
              <a:rPr lang="pt-BR" b="0" i="0" dirty="0">
                <a:solidFill>
                  <a:srgbClr val="0D0D0D"/>
                </a:solidFill>
                <a:effectLst/>
                <a:highlight>
                  <a:srgbClr val="FFFFFF"/>
                </a:highlight>
                <a:latin typeface="Söhne"/>
              </a:rPr>
              <a:t>O armazenamento em nuvem oferece uma solução eficiente para o armazenamento e gerenciamento de dados em sistemas multiplataforma. Ele permite que os dados sejam acessados de qualquer lugar e em qualquer dispositivo com uma conexão à internet, proporcionando flexibilidade e escalabilidade para os usuários. Vamos discutir como os serviços de armazenamento em nuvem facilitam o acesso aos dados em diferentes plataformas, exemplos de provedores de armazenamento em nuvem e considerações de segurança e privacidade.</a:t>
            </a:r>
            <a:endParaRPr lang="pt-BR" dirty="0"/>
          </a:p>
        </p:txBody>
      </p:sp>
    </p:spTree>
    <p:extLst>
      <p:ext uri="{BB962C8B-B14F-4D97-AF65-F5344CB8AC3E}">
        <p14:creationId xmlns:p14="http://schemas.microsoft.com/office/powerpoint/2010/main" val="257747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A57DA-C296-84CE-47D6-2125CCE3353B}"/>
              </a:ext>
            </a:extLst>
          </p:cNvPr>
          <p:cNvSpPr>
            <a:spLocks noGrp="1"/>
          </p:cNvSpPr>
          <p:nvPr>
            <p:ph type="title"/>
          </p:nvPr>
        </p:nvSpPr>
        <p:spPr/>
        <p:txBody>
          <a:bodyPr>
            <a:normAutofit/>
          </a:bodyPr>
          <a:lstStyle/>
          <a:p>
            <a:r>
              <a:rPr lang="pt-BR" sz="4000" b="1" dirty="0">
                <a:solidFill>
                  <a:srgbClr val="0D0D0D"/>
                </a:solidFill>
                <a:highlight>
                  <a:srgbClr val="FFFFFF"/>
                </a:highlight>
                <a:latin typeface="Söhne"/>
              </a:rPr>
              <a:t>Armazenamento em nuvem</a:t>
            </a:r>
            <a:endParaRPr lang="pt-BR" sz="4000" dirty="0"/>
          </a:p>
        </p:txBody>
      </p:sp>
      <p:sp>
        <p:nvSpPr>
          <p:cNvPr id="3" name="Espaço Reservado para Conteúdo 2">
            <a:extLst>
              <a:ext uri="{FF2B5EF4-FFF2-40B4-BE49-F238E27FC236}">
                <a16:creationId xmlns:a16="http://schemas.microsoft.com/office/drawing/2014/main" id="{3A07FF66-2EB3-1AE1-9ABD-C6A1E4DFDD25}"/>
              </a:ext>
            </a:extLst>
          </p:cNvPr>
          <p:cNvSpPr>
            <a:spLocks noGrp="1"/>
          </p:cNvSpPr>
          <p:nvPr>
            <p:ph idx="1"/>
          </p:nvPr>
        </p:nvSpPr>
        <p:spPr/>
        <p:txBody>
          <a:bodyPr>
            <a:normAutofit fontScale="92500" lnSpcReduction="10000"/>
          </a:bodyPr>
          <a:lstStyle/>
          <a:p>
            <a:pPr algn="just"/>
            <a:r>
              <a:rPr lang="pt-BR" b="1" i="0" dirty="0">
                <a:solidFill>
                  <a:srgbClr val="0D0D0D"/>
                </a:solidFill>
                <a:effectLst/>
                <a:highlight>
                  <a:srgbClr val="FFFFFF"/>
                </a:highlight>
                <a:latin typeface="Söhne"/>
              </a:rPr>
              <a:t>Facilitando o Acesso aos Dados em Diferentes Plataformas:</a:t>
            </a:r>
            <a:endParaRPr lang="pt-BR" b="0" i="0" dirty="0">
              <a:solidFill>
                <a:srgbClr val="0D0D0D"/>
              </a:solidFill>
              <a:effectLst/>
              <a:highlight>
                <a:srgbClr val="FFFFFF"/>
              </a:highlight>
              <a:latin typeface="Söhne"/>
            </a:endParaRPr>
          </a:p>
          <a:p>
            <a:pPr algn="just">
              <a:buFont typeface="Arial" panose="020B0604020202020204" pitchFamily="34" charset="0"/>
              <a:buChar char="•"/>
            </a:pPr>
            <a:r>
              <a:rPr lang="pt-BR" b="0" i="0" dirty="0">
                <a:solidFill>
                  <a:srgbClr val="0D0D0D"/>
                </a:solidFill>
                <a:effectLst/>
                <a:highlight>
                  <a:srgbClr val="FFFFFF"/>
                </a:highlight>
                <a:latin typeface="Söhne"/>
              </a:rPr>
              <a:t>Os serviços de armazenamento em nuvem oferecem APIs (</a:t>
            </a:r>
            <a:r>
              <a:rPr lang="pt-BR" b="0" i="0" dirty="0" err="1">
                <a:solidFill>
                  <a:srgbClr val="0D0D0D"/>
                </a:solidFill>
                <a:effectLst/>
                <a:highlight>
                  <a:srgbClr val="FFFFFF"/>
                </a:highlight>
                <a:latin typeface="Söhne"/>
              </a:rPr>
              <a:t>Application</a:t>
            </a:r>
            <a:r>
              <a:rPr lang="pt-BR" b="0" i="0" dirty="0">
                <a:solidFill>
                  <a:srgbClr val="0D0D0D"/>
                </a:solidFill>
                <a:effectLst/>
                <a:highlight>
                  <a:srgbClr val="FFFFFF"/>
                </a:highlight>
                <a:latin typeface="Söhne"/>
              </a:rPr>
              <a:t> </a:t>
            </a:r>
            <a:r>
              <a:rPr lang="pt-BR" b="0" i="0" dirty="0" err="1">
                <a:solidFill>
                  <a:srgbClr val="0D0D0D"/>
                </a:solidFill>
                <a:effectLst/>
                <a:highlight>
                  <a:srgbClr val="FFFFFF"/>
                </a:highlight>
                <a:latin typeface="Söhne"/>
              </a:rPr>
              <a:t>Programming</a:t>
            </a:r>
            <a:r>
              <a:rPr lang="pt-BR" b="0" i="0" dirty="0">
                <a:solidFill>
                  <a:srgbClr val="0D0D0D"/>
                </a:solidFill>
                <a:effectLst/>
                <a:highlight>
                  <a:srgbClr val="FFFFFF"/>
                </a:highlight>
                <a:latin typeface="Söhne"/>
              </a:rPr>
              <a:t> Interfaces) que permitem aos desenvolvedores acessar e manipular dados de forma programática, independentemente da plataforma utilizada.</a:t>
            </a:r>
          </a:p>
          <a:p>
            <a:pPr algn="just">
              <a:buFont typeface="Arial" panose="020B0604020202020204" pitchFamily="34" charset="0"/>
              <a:buChar char="•"/>
            </a:pPr>
            <a:r>
              <a:rPr lang="pt-BR" b="0" i="0" dirty="0">
                <a:solidFill>
                  <a:srgbClr val="0D0D0D"/>
                </a:solidFill>
                <a:effectLst/>
                <a:highlight>
                  <a:srgbClr val="FFFFFF"/>
                </a:highlight>
                <a:latin typeface="Söhne"/>
              </a:rPr>
              <a:t>Os dados armazenados na nuvem podem ser acessados por meio de aplicativos específicos do provedor, interfaces web, ou até mesmo integrados diretamente em aplicativos móveis e de desktop.</a:t>
            </a:r>
          </a:p>
          <a:p>
            <a:pPr algn="just">
              <a:buFont typeface="Arial" panose="020B0604020202020204" pitchFamily="34" charset="0"/>
              <a:buChar char="•"/>
            </a:pPr>
            <a:r>
              <a:rPr lang="pt-BR" b="0" i="0" dirty="0">
                <a:solidFill>
                  <a:srgbClr val="0D0D0D"/>
                </a:solidFill>
                <a:effectLst/>
                <a:highlight>
                  <a:srgbClr val="FFFFFF"/>
                </a:highlight>
                <a:latin typeface="Söhne"/>
              </a:rPr>
              <a:t>A sincronização automática de dados entre diferentes dispositivos conectados à mesma conta de armazenamento em nuvem garante que as informações estejam sempre atualizadas e disponíveis em todas as plataformas.</a:t>
            </a:r>
          </a:p>
          <a:p>
            <a:pPr algn="just"/>
            <a:endParaRPr lang="pt-BR" dirty="0"/>
          </a:p>
        </p:txBody>
      </p:sp>
    </p:spTree>
    <p:extLst>
      <p:ext uri="{BB962C8B-B14F-4D97-AF65-F5344CB8AC3E}">
        <p14:creationId xmlns:p14="http://schemas.microsoft.com/office/powerpoint/2010/main" val="352808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3C4C-FAB1-4CC6-D051-CA4EDF842956}"/>
              </a:ext>
            </a:extLst>
          </p:cNvPr>
          <p:cNvSpPr>
            <a:spLocks noGrp="1"/>
          </p:cNvSpPr>
          <p:nvPr>
            <p:ph type="title"/>
          </p:nvPr>
        </p:nvSpPr>
        <p:spPr/>
        <p:txBody>
          <a:bodyPr/>
          <a:lstStyle/>
          <a:p>
            <a:r>
              <a:rPr lang="pt-BR" dirty="0"/>
              <a:t>Armazenamento em nuvens</a:t>
            </a:r>
          </a:p>
        </p:txBody>
      </p:sp>
      <p:sp>
        <p:nvSpPr>
          <p:cNvPr id="3" name="Espaço Reservado para Conteúdo 2">
            <a:extLst>
              <a:ext uri="{FF2B5EF4-FFF2-40B4-BE49-F238E27FC236}">
                <a16:creationId xmlns:a16="http://schemas.microsoft.com/office/drawing/2014/main" id="{7BCCC5F0-436D-BC72-6AF7-A8C132D816BB}"/>
              </a:ext>
            </a:extLst>
          </p:cNvPr>
          <p:cNvSpPr>
            <a:spLocks noGrp="1"/>
          </p:cNvSpPr>
          <p:nvPr>
            <p:ph idx="1"/>
          </p:nvPr>
        </p:nvSpPr>
        <p:spPr/>
        <p:txBody>
          <a:bodyPr>
            <a:normAutofit fontScale="92500" lnSpcReduction="20000"/>
          </a:bodyPr>
          <a:lstStyle/>
          <a:p>
            <a:pPr marL="0" indent="0" algn="l">
              <a:buNone/>
            </a:pPr>
            <a:r>
              <a:rPr lang="pt-BR" b="1" i="0" dirty="0">
                <a:solidFill>
                  <a:srgbClr val="0D0D0D"/>
                </a:solidFill>
                <a:effectLst/>
                <a:highlight>
                  <a:srgbClr val="FFFFFF"/>
                </a:highlight>
                <a:latin typeface="Söhne"/>
              </a:rPr>
              <a:t>Exemplos de Provedores de Armazenamento em Nuvem e Recursos:</a:t>
            </a:r>
            <a:endParaRPr lang="pt-BR" b="0" i="0" dirty="0">
              <a:solidFill>
                <a:srgbClr val="0D0D0D"/>
              </a:solidFill>
              <a:effectLst/>
              <a:highlight>
                <a:srgbClr val="FFFFFF"/>
              </a:highlight>
              <a:latin typeface="Söhne"/>
            </a:endParaRPr>
          </a:p>
          <a:p>
            <a:pPr algn="l">
              <a:buFont typeface="+mj-lt"/>
              <a:buAutoNum type="arabicPeriod"/>
            </a:pPr>
            <a:r>
              <a:rPr lang="pt-BR" b="1" i="0" dirty="0" err="1">
                <a:solidFill>
                  <a:srgbClr val="0D0D0D"/>
                </a:solidFill>
                <a:effectLst/>
                <a:highlight>
                  <a:srgbClr val="FFFFFF"/>
                </a:highlight>
                <a:latin typeface="Söhne"/>
              </a:rPr>
              <a:t>Amazon</a:t>
            </a:r>
            <a:r>
              <a:rPr lang="pt-BR" b="1" i="0" dirty="0">
                <a:solidFill>
                  <a:srgbClr val="0D0D0D"/>
                </a:solidFill>
                <a:effectLst/>
                <a:highlight>
                  <a:srgbClr val="FFFFFF"/>
                </a:highlight>
                <a:latin typeface="Söhne"/>
              </a:rPr>
              <a:t> S3 (</a:t>
            </a:r>
            <a:r>
              <a:rPr lang="pt-BR" b="1" i="0" dirty="0" err="1">
                <a:solidFill>
                  <a:srgbClr val="0D0D0D"/>
                </a:solidFill>
                <a:effectLst/>
                <a:highlight>
                  <a:srgbClr val="FFFFFF"/>
                </a:highlight>
                <a:latin typeface="Söhne"/>
              </a:rPr>
              <a:t>Amazon</a:t>
            </a:r>
            <a:r>
              <a:rPr lang="pt-BR" b="1" i="0" dirty="0">
                <a:solidFill>
                  <a:srgbClr val="0D0D0D"/>
                </a:solidFill>
                <a:effectLst/>
                <a:highlight>
                  <a:srgbClr val="FFFFFF"/>
                </a:highlight>
                <a:latin typeface="Söhne"/>
              </a:rPr>
              <a:t> </a:t>
            </a:r>
            <a:r>
              <a:rPr lang="pt-BR" b="1" i="0" dirty="0" err="1">
                <a:solidFill>
                  <a:srgbClr val="0D0D0D"/>
                </a:solidFill>
                <a:effectLst/>
                <a:highlight>
                  <a:srgbClr val="FFFFFF"/>
                </a:highlight>
                <a:latin typeface="Söhne"/>
              </a:rPr>
              <a:t>Simple</a:t>
            </a:r>
            <a:r>
              <a:rPr lang="pt-BR" b="1" i="0" dirty="0">
                <a:solidFill>
                  <a:srgbClr val="0D0D0D"/>
                </a:solidFill>
                <a:effectLst/>
                <a:highlight>
                  <a:srgbClr val="FFFFFF"/>
                </a:highlight>
                <a:latin typeface="Söhne"/>
              </a:rPr>
              <a:t> </a:t>
            </a:r>
            <a:r>
              <a:rPr lang="pt-BR" b="1" i="0" dirty="0" err="1">
                <a:solidFill>
                  <a:srgbClr val="0D0D0D"/>
                </a:solidFill>
                <a:effectLst/>
                <a:highlight>
                  <a:srgbClr val="FFFFFF"/>
                </a:highlight>
                <a:latin typeface="Söhne"/>
              </a:rPr>
              <a:t>Storage</a:t>
            </a:r>
            <a:r>
              <a:rPr lang="pt-BR" b="1" i="0" dirty="0">
                <a:solidFill>
                  <a:srgbClr val="0D0D0D"/>
                </a:solidFill>
                <a:effectLst/>
                <a:highlight>
                  <a:srgbClr val="FFFFFF"/>
                </a:highlight>
                <a:latin typeface="Söhne"/>
              </a:rPr>
              <a:t> Service):</a:t>
            </a:r>
            <a:endParaRPr lang="pt-BR" b="0" i="0" dirty="0">
              <a:solidFill>
                <a:srgbClr val="0D0D0D"/>
              </a:solidFill>
              <a:effectLst/>
              <a:highlight>
                <a:srgbClr val="FFFFFF"/>
              </a:highlight>
              <a:latin typeface="Söhne"/>
            </a:endParaRPr>
          </a:p>
          <a:p>
            <a:pPr marL="742950" lvl="1" indent="-285750" algn="l">
              <a:buFont typeface="+mj-lt"/>
              <a:buAutoNum type="arabicPeriod"/>
            </a:pPr>
            <a:r>
              <a:rPr lang="pt-BR" b="0" i="0" dirty="0">
                <a:solidFill>
                  <a:srgbClr val="0D0D0D"/>
                </a:solidFill>
                <a:effectLst/>
                <a:highlight>
                  <a:srgbClr val="FFFFFF"/>
                </a:highlight>
                <a:latin typeface="Söhne"/>
              </a:rPr>
              <a:t>Oferece escalabilidade, durabilidade e baixa latência para armazenamento de dados.</a:t>
            </a:r>
          </a:p>
          <a:p>
            <a:pPr marL="742950" lvl="1" indent="-285750" algn="l">
              <a:buFont typeface="+mj-lt"/>
              <a:buAutoNum type="arabicPeriod"/>
            </a:pPr>
            <a:r>
              <a:rPr lang="pt-BR" b="0" i="0" dirty="0">
                <a:solidFill>
                  <a:srgbClr val="0D0D0D"/>
                </a:solidFill>
                <a:effectLst/>
                <a:highlight>
                  <a:srgbClr val="FFFFFF"/>
                </a:highlight>
                <a:latin typeface="Söhne"/>
              </a:rPr>
              <a:t>Permite armazenar e recuperar dados de qualquer lugar na web.</a:t>
            </a:r>
          </a:p>
          <a:p>
            <a:pPr marL="742950" lvl="1" indent="-285750" algn="l">
              <a:buFont typeface="+mj-lt"/>
              <a:buAutoNum type="arabicPeriod"/>
            </a:pPr>
            <a:r>
              <a:rPr lang="pt-BR" b="0" i="0" dirty="0">
                <a:solidFill>
                  <a:srgbClr val="0D0D0D"/>
                </a:solidFill>
                <a:effectLst/>
                <a:highlight>
                  <a:srgbClr val="FFFFFF"/>
                </a:highlight>
                <a:latin typeface="Söhne"/>
              </a:rPr>
              <a:t>Suporta uma variedade de casos de uso, desde armazenamento de objetos simples até hospedagem de websites estáticos e backups de dados.</a:t>
            </a:r>
          </a:p>
          <a:p>
            <a:pPr algn="l">
              <a:buFont typeface="+mj-lt"/>
              <a:buAutoNum type="arabicPeriod"/>
            </a:pPr>
            <a:r>
              <a:rPr lang="pt-BR" b="1" i="0" dirty="0">
                <a:solidFill>
                  <a:srgbClr val="0D0D0D"/>
                </a:solidFill>
                <a:effectLst/>
                <a:highlight>
                  <a:srgbClr val="FFFFFF"/>
                </a:highlight>
                <a:latin typeface="Söhne"/>
              </a:rPr>
              <a:t>Google Cloud </a:t>
            </a:r>
            <a:r>
              <a:rPr lang="pt-BR" b="1" i="0" dirty="0" err="1">
                <a:solidFill>
                  <a:srgbClr val="0D0D0D"/>
                </a:solidFill>
                <a:effectLst/>
                <a:highlight>
                  <a:srgbClr val="FFFFFF"/>
                </a:highlight>
                <a:latin typeface="Söhne"/>
              </a:rPr>
              <a:t>Storage</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marL="742950" lvl="1" indent="-285750" algn="l">
              <a:buFont typeface="+mj-lt"/>
              <a:buAutoNum type="arabicPeriod"/>
            </a:pPr>
            <a:r>
              <a:rPr lang="pt-BR" b="0" i="0" dirty="0">
                <a:solidFill>
                  <a:srgbClr val="0D0D0D"/>
                </a:solidFill>
                <a:effectLst/>
                <a:highlight>
                  <a:srgbClr val="FFFFFF"/>
                </a:highlight>
                <a:latin typeface="Söhne"/>
              </a:rPr>
              <a:t>Proporciona armazenamento altamente durável e escalável para dados estruturados e não estruturados.</a:t>
            </a:r>
          </a:p>
          <a:p>
            <a:pPr marL="742950" lvl="1" indent="-285750" algn="l">
              <a:buFont typeface="+mj-lt"/>
              <a:buAutoNum type="arabicPeriod"/>
            </a:pPr>
            <a:r>
              <a:rPr lang="pt-BR" b="0" i="0" dirty="0">
                <a:solidFill>
                  <a:srgbClr val="0D0D0D"/>
                </a:solidFill>
                <a:effectLst/>
                <a:highlight>
                  <a:srgbClr val="FFFFFF"/>
                </a:highlight>
                <a:latin typeface="Söhne"/>
              </a:rPr>
              <a:t>Oferece diferentes classes de armazenamento para atender às necessidades de desempenho e custo.</a:t>
            </a:r>
          </a:p>
          <a:p>
            <a:pPr marL="742950" lvl="1" indent="-285750" algn="l">
              <a:buFont typeface="+mj-lt"/>
              <a:buAutoNum type="arabicPeriod"/>
            </a:pPr>
            <a:r>
              <a:rPr lang="pt-BR" b="0" i="0" dirty="0">
                <a:solidFill>
                  <a:srgbClr val="0D0D0D"/>
                </a:solidFill>
                <a:effectLst/>
                <a:highlight>
                  <a:srgbClr val="FFFFFF"/>
                </a:highlight>
                <a:latin typeface="Söhne"/>
              </a:rPr>
              <a:t>Integra-se bem com outros serviços do Google Cloud Platform, facilitando o desenvolvimento de aplicativos na nuvem.</a:t>
            </a:r>
          </a:p>
          <a:p>
            <a:endParaRPr lang="pt-BR" dirty="0"/>
          </a:p>
        </p:txBody>
      </p:sp>
    </p:spTree>
    <p:extLst>
      <p:ext uri="{BB962C8B-B14F-4D97-AF65-F5344CB8AC3E}">
        <p14:creationId xmlns:p14="http://schemas.microsoft.com/office/powerpoint/2010/main" val="108671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6BF3E-95FD-624E-78A2-5FFB05BD8791}"/>
              </a:ext>
            </a:extLst>
          </p:cNvPr>
          <p:cNvSpPr>
            <a:spLocks noGrp="1"/>
          </p:cNvSpPr>
          <p:nvPr>
            <p:ph type="title"/>
          </p:nvPr>
        </p:nvSpPr>
        <p:spPr/>
        <p:txBody>
          <a:bodyPr/>
          <a:lstStyle/>
          <a:p>
            <a:r>
              <a:rPr lang="pt-BR" dirty="0"/>
              <a:t>Armazenamento em nuvens</a:t>
            </a:r>
          </a:p>
        </p:txBody>
      </p:sp>
      <p:sp>
        <p:nvSpPr>
          <p:cNvPr id="3" name="Espaço Reservado para Conteúdo 2">
            <a:extLst>
              <a:ext uri="{FF2B5EF4-FFF2-40B4-BE49-F238E27FC236}">
                <a16:creationId xmlns:a16="http://schemas.microsoft.com/office/drawing/2014/main" id="{A72CC9E0-78DA-7F5C-719B-2E8891A97559}"/>
              </a:ext>
            </a:extLst>
          </p:cNvPr>
          <p:cNvSpPr>
            <a:spLocks noGrp="1"/>
          </p:cNvSpPr>
          <p:nvPr>
            <p:ph idx="1"/>
          </p:nvPr>
        </p:nvSpPr>
        <p:spPr/>
        <p:txBody>
          <a:bodyPr/>
          <a:lstStyle/>
          <a:p>
            <a:pPr marL="0" indent="0">
              <a:buNone/>
            </a:pPr>
            <a:r>
              <a:rPr lang="pt-BR" b="1" i="0" dirty="0">
                <a:solidFill>
                  <a:srgbClr val="0D0D0D"/>
                </a:solidFill>
                <a:effectLst/>
                <a:highlight>
                  <a:srgbClr val="FFFFFF"/>
                </a:highlight>
                <a:latin typeface="Söhne"/>
              </a:rPr>
              <a:t>Exemplos de Provedores de Armazenamento em Nuvem e Recursos:</a:t>
            </a:r>
            <a:endParaRPr lang="pt-BR" b="0" i="0" dirty="0">
              <a:solidFill>
                <a:srgbClr val="0D0D0D"/>
              </a:solidFill>
              <a:effectLst/>
              <a:highlight>
                <a:srgbClr val="FFFFFF"/>
              </a:highlight>
              <a:latin typeface="Söhne"/>
            </a:endParaRPr>
          </a:p>
          <a:p>
            <a:pPr algn="l"/>
            <a:r>
              <a:rPr lang="pt-BR" b="1" i="0" dirty="0">
                <a:solidFill>
                  <a:srgbClr val="0D0D0D"/>
                </a:solidFill>
                <a:effectLst/>
                <a:highlight>
                  <a:srgbClr val="FFFFFF"/>
                </a:highlight>
                <a:latin typeface="Söhne"/>
              </a:rPr>
              <a:t>Microsoft Azure </a:t>
            </a:r>
            <a:r>
              <a:rPr lang="pt-BR" b="1" i="0" dirty="0" err="1">
                <a:solidFill>
                  <a:srgbClr val="0D0D0D"/>
                </a:solidFill>
                <a:effectLst/>
                <a:highlight>
                  <a:srgbClr val="FFFFFF"/>
                </a:highlight>
                <a:latin typeface="Söhne"/>
              </a:rPr>
              <a:t>Storage</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0" i="0" dirty="0">
                <a:solidFill>
                  <a:srgbClr val="0D0D0D"/>
                </a:solidFill>
                <a:effectLst/>
                <a:highlight>
                  <a:srgbClr val="FFFFFF"/>
                </a:highlight>
                <a:latin typeface="Söhne"/>
              </a:rPr>
              <a:t>Fornece armazenamento de objetos, arquivos, </a:t>
            </a:r>
            <a:r>
              <a:rPr lang="pt-BR" b="0" i="0" dirty="0" err="1">
                <a:solidFill>
                  <a:srgbClr val="0D0D0D"/>
                </a:solidFill>
                <a:effectLst/>
                <a:highlight>
                  <a:srgbClr val="FFFFFF"/>
                </a:highlight>
                <a:latin typeface="Söhne"/>
              </a:rPr>
              <a:t>blobs</a:t>
            </a:r>
            <a:r>
              <a:rPr lang="pt-BR" b="0" i="0" dirty="0">
                <a:solidFill>
                  <a:srgbClr val="0D0D0D"/>
                </a:solidFill>
                <a:effectLst/>
                <a:highlight>
                  <a:srgbClr val="FFFFFF"/>
                </a:highlight>
                <a:latin typeface="Söhne"/>
              </a:rPr>
              <a:t> e discos virtuais.</a:t>
            </a:r>
          </a:p>
          <a:p>
            <a:pPr algn="l">
              <a:buFont typeface="Arial" panose="020B0604020202020204" pitchFamily="34" charset="0"/>
              <a:buChar char="•"/>
            </a:pPr>
            <a:r>
              <a:rPr lang="pt-BR" b="0" i="0" dirty="0">
                <a:solidFill>
                  <a:srgbClr val="0D0D0D"/>
                </a:solidFill>
                <a:effectLst/>
                <a:highlight>
                  <a:srgbClr val="FFFFFF"/>
                </a:highlight>
                <a:latin typeface="Söhne"/>
              </a:rPr>
              <a:t>Oferece recursos avançados de segurança e conformidade, incluindo criptografia de dados em repouso e em trânsito.</a:t>
            </a:r>
          </a:p>
          <a:p>
            <a:pPr algn="l">
              <a:buFont typeface="Arial" panose="020B0604020202020204" pitchFamily="34" charset="0"/>
              <a:buChar char="•"/>
            </a:pPr>
            <a:r>
              <a:rPr lang="pt-BR" b="0" i="0" dirty="0">
                <a:solidFill>
                  <a:srgbClr val="0D0D0D"/>
                </a:solidFill>
                <a:effectLst/>
                <a:highlight>
                  <a:srgbClr val="FFFFFF"/>
                </a:highlight>
                <a:latin typeface="Söhne"/>
              </a:rPr>
              <a:t>Permite a integração com outras soluções da Microsoft, como o Microsoft Azure Active </a:t>
            </a:r>
            <a:r>
              <a:rPr lang="pt-BR" b="0" i="0" dirty="0" err="1">
                <a:solidFill>
                  <a:srgbClr val="0D0D0D"/>
                </a:solidFill>
                <a:effectLst/>
                <a:highlight>
                  <a:srgbClr val="FFFFFF"/>
                </a:highlight>
                <a:latin typeface="Söhne"/>
              </a:rPr>
              <a:t>Directory</a:t>
            </a:r>
            <a:r>
              <a:rPr lang="pt-BR" b="0" i="0" dirty="0">
                <a:solidFill>
                  <a:srgbClr val="0D0D0D"/>
                </a:solidFill>
                <a:effectLst/>
                <a:highlight>
                  <a:srgbClr val="FFFFFF"/>
                </a:highlight>
                <a:latin typeface="Söhne"/>
              </a:rPr>
              <a:t> e o Microsoft Power BI.</a:t>
            </a:r>
          </a:p>
          <a:p>
            <a:endParaRPr lang="pt-BR" dirty="0"/>
          </a:p>
        </p:txBody>
      </p:sp>
    </p:spTree>
    <p:extLst>
      <p:ext uri="{BB962C8B-B14F-4D97-AF65-F5344CB8AC3E}">
        <p14:creationId xmlns:p14="http://schemas.microsoft.com/office/powerpoint/2010/main" val="231466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A1BE3-7D78-92F1-C026-2366783AE51C}"/>
              </a:ext>
            </a:extLst>
          </p:cNvPr>
          <p:cNvSpPr>
            <a:spLocks noGrp="1"/>
          </p:cNvSpPr>
          <p:nvPr>
            <p:ph type="title"/>
          </p:nvPr>
        </p:nvSpPr>
        <p:spPr/>
        <p:txBody>
          <a:bodyPr/>
          <a:lstStyle/>
          <a:p>
            <a:r>
              <a:rPr lang="pt-BR" dirty="0"/>
              <a:t>Segurança e Privacidade</a:t>
            </a:r>
          </a:p>
        </p:txBody>
      </p:sp>
      <p:sp>
        <p:nvSpPr>
          <p:cNvPr id="3" name="Espaço Reservado para Conteúdo 2">
            <a:extLst>
              <a:ext uri="{FF2B5EF4-FFF2-40B4-BE49-F238E27FC236}">
                <a16:creationId xmlns:a16="http://schemas.microsoft.com/office/drawing/2014/main" id="{F0DEB195-E9BE-A539-7AD9-6EA68ECA4821}"/>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pt-BR" b="0" i="0" dirty="0">
                <a:solidFill>
                  <a:srgbClr val="0D0D0D"/>
                </a:solidFill>
                <a:effectLst/>
                <a:highlight>
                  <a:srgbClr val="FFFFFF"/>
                </a:highlight>
                <a:latin typeface="Söhne"/>
              </a:rPr>
              <a:t>Ao utilizar armazenamento em nuvem em sistemas multiplataforma, é crucial considerar questões de segurança e privacidade dos dados.</a:t>
            </a:r>
          </a:p>
          <a:p>
            <a:pPr algn="just">
              <a:buFont typeface="Arial" panose="020B0604020202020204" pitchFamily="34" charset="0"/>
              <a:buChar char="•"/>
            </a:pPr>
            <a:r>
              <a:rPr lang="pt-BR" b="0" i="0" dirty="0">
                <a:solidFill>
                  <a:srgbClr val="0D0D0D"/>
                </a:solidFill>
                <a:effectLst/>
                <a:highlight>
                  <a:srgbClr val="FFFFFF"/>
                </a:highlight>
                <a:latin typeface="Söhne"/>
              </a:rPr>
              <a:t>Certifique-se de escolher um provedor de armazenamento em nuvem confiável, que ofereça recursos avançados de segurança, como criptografia de dados, controle de acesso e monitoramento de atividades.</a:t>
            </a:r>
          </a:p>
          <a:p>
            <a:pPr algn="just">
              <a:buFont typeface="Arial" panose="020B0604020202020204" pitchFamily="34" charset="0"/>
              <a:buChar char="•"/>
            </a:pPr>
            <a:r>
              <a:rPr lang="pt-BR" b="0" i="0" dirty="0">
                <a:solidFill>
                  <a:srgbClr val="0D0D0D"/>
                </a:solidFill>
                <a:effectLst/>
                <a:highlight>
                  <a:srgbClr val="FFFFFF"/>
                </a:highlight>
                <a:latin typeface="Söhne"/>
              </a:rPr>
              <a:t>Implemente práticas de segurança recomendadas, como o uso de autenticação de dois fatores, auditorias regulares de segurança e políticas de acesso baseadas em funções.</a:t>
            </a:r>
          </a:p>
          <a:p>
            <a:pPr algn="just">
              <a:buFont typeface="Arial" panose="020B0604020202020204" pitchFamily="34" charset="0"/>
              <a:buChar char="•"/>
            </a:pPr>
            <a:r>
              <a:rPr lang="pt-BR" b="0" i="0" dirty="0">
                <a:solidFill>
                  <a:srgbClr val="0D0D0D"/>
                </a:solidFill>
                <a:effectLst/>
                <a:highlight>
                  <a:srgbClr val="FFFFFF"/>
                </a:highlight>
                <a:latin typeface="Söhne"/>
              </a:rPr>
              <a:t>Esteja ciente das regulamentações de privacidade de dados em diferentes regiões e garanta que seu provedor de armazenamento em nuvem esteja em conformidade com essas regulamentações.</a:t>
            </a:r>
          </a:p>
          <a:p>
            <a:pPr algn="just"/>
            <a:r>
              <a:rPr lang="pt-BR" b="0" i="0" dirty="0">
                <a:solidFill>
                  <a:srgbClr val="0D0D0D"/>
                </a:solidFill>
                <a:effectLst/>
                <a:highlight>
                  <a:srgbClr val="FFFFFF"/>
                </a:highlight>
                <a:latin typeface="Söhne"/>
              </a:rPr>
              <a:t>Em resumo, os serviços de armazenamento em nuvem oferecem uma solução conveniente e eficaz para o armazenamento de dados em sistemas multiplataforma, permitindo acesso flexível e seguro aos dados em qualquer lugar e em qualquer dispositivo. No entanto, é importante considerar questões de segurança e privacidade ao escolher e utilizar um provedor de armazenamento em nuvem para garantir a proteção adequada dos dados do usuário.</a:t>
            </a:r>
          </a:p>
          <a:p>
            <a:pPr algn="just"/>
            <a:endParaRPr lang="pt-BR" dirty="0"/>
          </a:p>
        </p:txBody>
      </p:sp>
    </p:spTree>
    <p:extLst>
      <p:ext uri="{BB962C8B-B14F-4D97-AF65-F5344CB8AC3E}">
        <p14:creationId xmlns:p14="http://schemas.microsoft.com/office/powerpoint/2010/main" val="150494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FCA1B-0A9B-FF72-9ED6-B25CC617895A}"/>
              </a:ext>
            </a:extLst>
          </p:cNvPr>
          <p:cNvSpPr>
            <a:spLocks noGrp="1"/>
          </p:cNvSpPr>
          <p:nvPr>
            <p:ph type="title"/>
          </p:nvPr>
        </p:nvSpPr>
        <p:spPr/>
        <p:txBody>
          <a:bodyPr/>
          <a:lstStyle/>
          <a:p>
            <a:r>
              <a:rPr lang="pt-BR" dirty="0"/>
              <a:t>Atividade de pesquisa</a:t>
            </a:r>
          </a:p>
        </p:txBody>
      </p:sp>
      <p:sp>
        <p:nvSpPr>
          <p:cNvPr id="3" name="Espaço Reservado para Conteúdo 2">
            <a:extLst>
              <a:ext uri="{FF2B5EF4-FFF2-40B4-BE49-F238E27FC236}">
                <a16:creationId xmlns:a16="http://schemas.microsoft.com/office/drawing/2014/main" id="{D11C2514-A5E5-5AF3-37DB-2ADF4F857E6A}"/>
              </a:ext>
            </a:extLst>
          </p:cNvPr>
          <p:cNvSpPr>
            <a:spLocks noGrp="1"/>
          </p:cNvSpPr>
          <p:nvPr>
            <p:ph idx="1"/>
          </p:nvPr>
        </p:nvSpPr>
        <p:spPr/>
        <p:txBody>
          <a:bodyPr/>
          <a:lstStyle/>
          <a:p>
            <a:pPr algn="just"/>
            <a:r>
              <a:rPr lang="pt-BR" dirty="0"/>
              <a:t>Principais bancos </a:t>
            </a:r>
            <a:r>
              <a:rPr lang="pt-BR" dirty="0" err="1"/>
              <a:t>NoSQL</a:t>
            </a:r>
            <a:r>
              <a:rPr lang="pt-BR" dirty="0"/>
              <a:t> usados em programação Multiplataforma;</a:t>
            </a:r>
          </a:p>
          <a:p>
            <a:pPr algn="just"/>
            <a:r>
              <a:rPr lang="pt-BR" dirty="0"/>
              <a:t>APIs e Sincronização de dados;</a:t>
            </a:r>
          </a:p>
          <a:p>
            <a:pPr algn="just"/>
            <a:r>
              <a:rPr lang="pt-BR" b="0" i="0" dirty="0">
                <a:solidFill>
                  <a:srgbClr val="0D0D0D"/>
                </a:solidFill>
                <a:effectLst/>
                <a:highlight>
                  <a:srgbClr val="FFFFFF"/>
                </a:highlight>
                <a:latin typeface="Söhne"/>
              </a:rPr>
              <a:t>melhores práticas para lidar com desafios específicos de armazenamento de dados em sistemas multiplataformas.</a:t>
            </a:r>
            <a:endParaRPr lang="pt-BR" dirty="0"/>
          </a:p>
        </p:txBody>
      </p:sp>
    </p:spTree>
    <p:extLst>
      <p:ext uri="{BB962C8B-B14F-4D97-AF65-F5344CB8AC3E}">
        <p14:creationId xmlns:p14="http://schemas.microsoft.com/office/powerpoint/2010/main" val="384743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8426F-FDC2-F0D2-8042-5FE4B298A9CA}"/>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B6A0A3C9-88DE-40E1-A840-E1DB750FB950}"/>
              </a:ext>
            </a:extLst>
          </p:cNvPr>
          <p:cNvSpPr>
            <a:spLocks noGrp="1"/>
          </p:cNvSpPr>
          <p:nvPr>
            <p:ph idx="1"/>
          </p:nvPr>
        </p:nvSpPr>
        <p:spPr/>
        <p:txBody>
          <a:bodyPr>
            <a:normAutofit lnSpcReduction="10000"/>
          </a:bodyPr>
          <a:lstStyle/>
          <a:p>
            <a:pPr algn="just"/>
            <a:r>
              <a:rPr lang="pt-BR" b="0" i="0" dirty="0">
                <a:solidFill>
                  <a:srgbClr val="0D0D0D"/>
                </a:solidFill>
                <a:effectLst/>
                <a:highlight>
                  <a:srgbClr val="FFFFFF"/>
                </a:highlight>
                <a:latin typeface="Söhne"/>
              </a:rPr>
              <a:t>Um sistema multiplataforma é um software projetado para funcionar em diferentes tipos de dispositivos e sistemas operacionais sem a necessidade de modificação significativa. Isso inclui dispositivos móveis (como smartphones e tablets), computadores pessoais (desktops e laptops) e até mesmo dispositivos embarcados, como consoles de jogos e dispositivos IoT (Internet das Coisas).</a:t>
            </a:r>
          </a:p>
          <a:p>
            <a:pPr algn="just"/>
            <a:r>
              <a:rPr lang="pt-BR" b="0" i="0" dirty="0">
                <a:solidFill>
                  <a:srgbClr val="0D0D0D"/>
                </a:solidFill>
                <a:effectLst/>
                <a:highlight>
                  <a:srgbClr val="FFFFFF"/>
                </a:highlight>
                <a:latin typeface="Söhne"/>
              </a:rPr>
              <a:t>Esses sistemas são cada vez mais comuns devido à diversidade de dispositivos e sistemas operacionais disponíveis no mercado. Desenvolver aplicativos que atendam a todos esses dispositivos de forma eficaz é um desafio, mas também oferece grandes oportunidades para alcance e engajamento de usuários em diferentes plataformas.</a:t>
            </a:r>
          </a:p>
          <a:p>
            <a:pPr algn="just"/>
            <a:endParaRPr lang="pt-BR" dirty="0"/>
          </a:p>
        </p:txBody>
      </p:sp>
    </p:spTree>
    <p:extLst>
      <p:ext uri="{BB962C8B-B14F-4D97-AF65-F5344CB8AC3E}">
        <p14:creationId xmlns:p14="http://schemas.microsoft.com/office/powerpoint/2010/main" val="421830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A9F64-4EF3-5B45-F6D1-FA9A041ABF90}"/>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1DF5A96E-9428-2335-82C2-0E6AE8DADC39}"/>
              </a:ext>
            </a:extLst>
          </p:cNvPr>
          <p:cNvSpPr>
            <a:spLocks noGrp="1"/>
          </p:cNvSpPr>
          <p:nvPr>
            <p:ph idx="1"/>
          </p:nvPr>
        </p:nvSpPr>
        <p:spPr/>
        <p:txBody>
          <a:bodyPr/>
          <a:lstStyle/>
          <a:p>
            <a:pPr algn="just"/>
            <a:r>
              <a:rPr lang="pt-BR" b="1" i="0" dirty="0">
                <a:solidFill>
                  <a:srgbClr val="0D0D0D"/>
                </a:solidFill>
                <a:effectLst/>
                <a:highlight>
                  <a:srgbClr val="FFFFFF"/>
                </a:highlight>
                <a:latin typeface="Söhne"/>
              </a:rPr>
              <a:t>Importância do Armazenamento de Dados em Sistemas Multiplataformas:</a:t>
            </a:r>
            <a:endParaRPr lang="pt-BR" b="0" i="0" dirty="0">
              <a:solidFill>
                <a:srgbClr val="0D0D0D"/>
              </a:solidFill>
              <a:effectLst/>
              <a:highlight>
                <a:srgbClr val="FFFFFF"/>
              </a:highlight>
              <a:latin typeface="Söhne"/>
            </a:endParaRPr>
          </a:p>
          <a:p>
            <a:pPr algn="just"/>
            <a:r>
              <a:rPr lang="pt-BR" b="0" i="0" dirty="0">
                <a:solidFill>
                  <a:srgbClr val="0D0D0D"/>
                </a:solidFill>
                <a:effectLst/>
                <a:highlight>
                  <a:srgbClr val="FFFFFF"/>
                </a:highlight>
                <a:latin typeface="Söhne"/>
              </a:rPr>
              <a:t>O armazenamento de dados desempenha um papel fundamental nos sistemas multiplataforma, pois é responsável por manter e gerenciar as informações que são utilizadas pelo aplicativo em todas as plataformas suportadas. Aqui estão algumas razões pelas quais o armazenamento de dados é crucial nesse contexto.</a:t>
            </a:r>
          </a:p>
          <a:p>
            <a:pPr algn="just"/>
            <a:endParaRPr lang="pt-BR" dirty="0"/>
          </a:p>
        </p:txBody>
      </p:sp>
    </p:spTree>
    <p:extLst>
      <p:ext uri="{BB962C8B-B14F-4D97-AF65-F5344CB8AC3E}">
        <p14:creationId xmlns:p14="http://schemas.microsoft.com/office/powerpoint/2010/main" val="33430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726B8-BDE1-55B2-B85A-C8252CB276C3}"/>
              </a:ext>
            </a:extLst>
          </p:cNvPr>
          <p:cNvSpPr>
            <a:spLocks noGrp="1"/>
          </p:cNvSpPr>
          <p:nvPr>
            <p:ph type="title"/>
          </p:nvPr>
        </p:nvSpPr>
        <p:spPr/>
        <p:txBody>
          <a:bodyPr/>
          <a:lstStyle/>
          <a:p>
            <a:r>
              <a:rPr lang="pt-BR" dirty="0"/>
              <a:t>Razões para uso de dados</a:t>
            </a:r>
          </a:p>
        </p:txBody>
      </p:sp>
      <p:sp>
        <p:nvSpPr>
          <p:cNvPr id="3" name="Espaço Reservado para Conteúdo 2">
            <a:extLst>
              <a:ext uri="{FF2B5EF4-FFF2-40B4-BE49-F238E27FC236}">
                <a16:creationId xmlns:a16="http://schemas.microsoft.com/office/drawing/2014/main" id="{8E9A1A9F-4A4D-1BA0-ED1C-DC3CA4C614C5}"/>
              </a:ext>
            </a:extLst>
          </p:cNvPr>
          <p:cNvSpPr>
            <a:spLocks noGrp="1"/>
          </p:cNvSpPr>
          <p:nvPr>
            <p:ph idx="1"/>
          </p:nvPr>
        </p:nvSpPr>
        <p:spPr/>
        <p:txBody>
          <a:bodyPr>
            <a:normAutofit fontScale="92500" lnSpcReduction="20000"/>
          </a:bodyPr>
          <a:lstStyle/>
          <a:p>
            <a:pPr algn="just">
              <a:buFont typeface="+mj-lt"/>
              <a:buAutoNum type="arabicPeriod"/>
            </a:pPr>
            <a:r>
              <a:rPr lang="pt-BR" b="1" i="0" dirty="0">
                <a:solidFill>
                  <a:srgbClr val="0D0D0D"/>
                </a:solidFill>
                <a:effectLst/>
                <a:highlight>
                  <a:srgbClr val="FFFFFF"/>
                </a:highlight>
                <a:latin typeface="Söhne"/>
              </a:rPr>
              <a:t>Consistência de Dados:</a:t>
            </a:r>
            <a:r>
              <a:rPr lang="pt-BR" b="0" i="0" dirty="0">
                <a:solidFill>
                  <a:srgbClr val="0D0D0D"/>
                </a:solidFill>
                <a:effectLst/>
                <a:highlight>
                  <a:srgbClr val="FFFFFF"/>
                </a:highlight>
                <a:latin typeface="Söhne"/>
              </a:rPr>
              <a:t> Em um sistema multiplataforma, é essencial garantir que os dados sejam consistentes em todas as plataformas. Isso significa que as informações armazenadas em um dispositivo devem refletir precisamente as informações armazenadas em outro dispositivo, independentemente da plataforma.</a:t>
            </a:r>
          </a:p>
          <a:p>
            <a:pPr algn="just">
              <a:buFont typeface="+mj-lt"/>
              <a:buAutoNum type="arabicPeriod"/>
            </a:pPr>
            <a:r>
              <a:rPr lang="pt-BR" b="1" i="0" dirty="0">
                <a:solidFill>
                  <a:srgbClr val="0D0D0D"/>
                </a:solidFill>
                <a:effectLst/>
                <a:highlight>
                  <a:srgbClr val="FFFFFF"/>
                </a:highlight>
                <a:latin typeface="Söhne"/>
              </a:rPr>
              <a:t>Acessibilidade Uniforme:</a:t>
            </a:r>
            <a:r>
              <a:rPr lang="pt-BR" b="0" i="0" dirty="0">
                <a:solidFill>
                  <a:srgbClr val="0D0D0D"/>
                </a:solidFill>
                <a:effectLst/>
                <a:highlight>
                  <a:srgbClr val="FFFFFF"/>
                </a:highlight>
                <a:latin typeface="Söhne"/>
              </a:rPr>
              <a:t> Os dados devem ser acessíveis de maneira uniforme em todas as plataformas suportadas pelo sistema. Isso garante uma experiência consistente para o usuário, independentemente do dispositivo que ele esteja usando.</a:t>
            </a:r>
          </a:p>
          <a:p>
            <a:pPr algn="just">
              <a:buFont typeface="+mj-lt"/>
              <a:buAutoNum type="arabicPeriod"/>
            </a:pPr>
            <a:r>
              <a:rPr lang="pt-BR" b="1" i="0" dirty="0">
                <a:solidFill>
                  <a:srgbClr val="0D0D0D"/>
                </a:solidFill>
                <a:effectLst/>
                <a:highlight>
                  <a:srgbClr val="FFFFFF"/>
                </a:highlight>
                <a:latin typeface="Söhne"/>
              </a:rPr>
              <a:t>Sincronização Eficiente:</a:t>
            </a:r>
            <a:r>
              <a:rPr lang="pt-BR" b="0" i="0" dirty="0">
                <a:solidFill>
                  <a:srgbClr val="0D0D0D"/>
                </a:solidFill>
                <a:effectLst/>
                <a:highlight>
                  <a:srgbClr val="FFFFFF"/>
                </a:highlight>
                <a:latin typeface="Söhne"/>
              </a:rPr>
              <a:t> Como os usuários podem acessar o sistema de diferentes dispositivos, é crucial ter mecanismos eficientes de sincronização de dados para garantir que as informações estejam sempre atualizadas e consistentes em todos os dispositivos.</a:t>
            </a:r>
          </a:p>
          <a:p>
            <a:pPr algn="just"/>
            <a:endParaRPr lang="pt-BR" dirty="0"/>
          </a:p>
        </p:txBody>
      </p:sp>
    </p:spTree>
    <p:extLst>
      <p:ext uri="{BB962C8B-B14F-4D97-AF65-F5344CB8AC3E}">
        <p14:creationId xmlns:p14="http://schemas.microsoft.com/office/powerpoint/2010/main" val="20187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25C40-05B8-06D1-C634-F39D76CF6C52}"/>
              </a:ext>
            </a:extLst>
          </p:cNvPr>
          <p:cNvSpPr>
            <a:spLocks noGrp="1"/>
          </p:cNvSpPr>
          <p:nvPr>
            <p:ph type="title"/>
          </p:nvPr>
        </p:nvSpPr>
        <p:spPr/>
        <p:txBody>
          <a:bodyPr/>
          <a:lstStyle/>
          <a:p>
            <a:r>
              <a:rPr lang="pt-BR" dirty="0"/>
              <a:t>Razões para uso de dados</a:t>
            </a:r>
          </a:p>
        </p:txBody>
      </p:sp>
      <p:sp>
        <p:nvSpPr>
          <p:cNvPr id="3" name="Espaço Reservado para Conteúdo 2">
            <a:extLst>
              <a:ext uri="{FF2B5EF4-FFF2-40B4-BE49-F238E27FC236}">
                <a16:creationId xmlns:a16="http://schemas.microsoft.com/office/drawing/2014/main" id="{C247B98C-F845-8670-E526-1CEF822709FD}"/>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highlight>
                  <a:srgbClr val="FFFFFF"/>
                </a:highlight>
                <a:latin typeface="Söhne"/>
              </a:rPr>
              <a:t>Escalabilidade e Flexibilidade:</a:t>
            </a:r>
            <a:r>
              <a:rPr lang="pt-BR" b="0" i="0" dirty="0">
                <a:solidFill>
                  <a:srgbClr val="0D0D0D"/>
                </a:solidFill>
                <a:effectLst/>
                <a:highlight>
                  <a:srgbClr val="FFFFFF"/>
                </a:highlight>
                <a:latin typeface="Söhne"/>
              </a:rPr>
              <a:t> Os sistemas multiplataforma muitas vezes lidam com um grande volume de dados devido à sua ampla base de usuários e à diversidade de dispositivos suportados. Portanto, é importante que o armazenamento de dados seja escalável e flexível o suficiente para lidar com esses requisitos.</a:t>
            </a:r>
          </a:p>
          <a:p>
            <a:pPr algn="just"/>
            <a:r>
              <a:rPr lang="pt-BR" b="0" i="0" dirty="0">
                <a:solidFill>
                  <a:srgbClr val="0D0D0D"/>
                </a:solidFill>
                <a:effectLst/>
                <a:highlight>
                  <a:srgbClr val="FFFFFF"/>
                </a:highlight>
                <a:latin typeface="Söhne"/>
              </a:rPr>
              <a:t>Em resumo, o armazenamento de dados desempenha um papel crucial na construção de sistemas multiplataforma bem-sucedidos, garantindo a consistência, acessibilidade e eficiência das informações em todas as plataformas suportadas. É fundamental selecionar as técnicas e tecnologias de armazenamento de dados adequadas para atender às necessidades específicas do sistema e garantir uma experiência de usuário excelente em todas as plataformas.</a:t>
            </a:r>
          </a:p>
          <a:p>
            <a:pPr algn="just"/>
            <a:endParaRPr lang="pt-BR" dirty="0"/>
          </a:p>
        </p:txBody>
      </p:sp>
    </p:spTree>
    <p:extLst>
      <p:ext uri="{BB962C8B-B14F-4D97-AF65-F5344CB8AC3E}">
        <p14:creationId xmlns:p14="http://schemas.microsoft.com/office/powerpoint/2010/main" val="255895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4AB89-03D5-AFBD-9D62-76592B35BA52}"/>
              </a:ext>
            </a:extLst>
          </p:cNvPr>
          <p:cNvSpPr>
            <a:spLocks noGrp="1"/>
          </p:cNvSpPr>
          <p:nvPr>
            <p:ph type="title"/>
          </p:nvPr>
        </p:nvSpPr>
        <p:spPr/>
        <p:txBody>
          <a:bodyPr/>
          <a:lstStyle/>
          <a:p>
            <a:r>
              <a:rPr lang="pt-BR" b="1" i="0" dirty="0">
                <a:solidFill>
                  <a:srgbClr val="0D0D0D"/>
                </a:solidFill>
                <a:effectLst/>
                <a:highlight>
                  <a:srgbClr val="FFFFFF"/>
                </a:highlight>
                <a:latin typeface="Söhne"/>
              </a:rPr>
              <a:t>Formatos de Dados Interoperáveis</a:t>
            </a:r>
            <a:endParaRPr lang="pt-BR" dirty="0"/>
          </a:p>
        </p:txBody>
      </p:sp>
      <p:sp>
        <p:nvSpPr>
          <p:cNvPr id="3" name="Espaço Reservado para Conteúdo 2">
            <a:extLst>
              <a:ext uri="{FF2B5EF4-FFF2-40B4-BE49-F238E27FC236}">
                <a16:creationId xmlns:a16="http://schemas.microsoft.com/office/drawing/2014/main" id="{E81D6E31-215B-E882-C0E1-BE7E64405147}"/>
              </a:ext>
            </a:extLst>
          </p:cNvPr>
          <p:cNvSpPr>
            <a:spLocks noGrp="1"/>
          </p:cNvSpPr>
          <p:nvPr>
            <p:ph idx="1"/>
          </p:nvPr>
        </p:nvSpPr>
        <p:spPr/>
        <p:txBody>
          <a:bodyPr>
            <a:normAutofit fontScale="92500"/>
          </a:bodyPr>
          <a:lstStyle/>
          <a:p>
            <a:pPr marL="0" indent="0" algn="just">
              <a:buNone/>
            </a:pPr>
            <a:r>
              <a:rPr lang="pt-BR" b="0" i="0" dirty="0">
                <a:solidFill>
                  <a:srgbClr val="0D0D0D"/>
                </a:solidFill>
                <a:effectLst/>
                <a:highlight>
                  <a:srgbClr val="FFFFFF"/>
                </a:highlight>
                <a:latin typeface="Söhne"/>
              </a:rPr>
              <a:t>Os formatos de dados desempenham um papel crucial na interoperabilidade entre diferentes plataformas. Eles permitem que os sistemas comuniquem e compartilhem informações de forma eficiente, independentemente das tecnologias subjacentes. Aqui estão alguns pontos importantes sobre a importância dos formatos de dados interoperáveis:</a:t>
            </a:r>
          </a:p>
          <a:p>
            <a:pPr algn="just">
              <a:buFont typeface="+mj-lt"/>
              <a:buAutoNum type="arabicPeriod"/>
            </a:pPr>
            <a:r>
              <a:rPr lang="pt-BR" b="1" i="0" dirty="0">
                <a:solidFill>
                  <a:srgbClr val="0D0D0D"/>
                </a:solidFill>
                <a:effectLst/>
                <a:highlight>
                  <a:srgbClr val="FFFFFF"/>
                </a:highlight>
                <a:latin typeface="Söhne"/>
              </a:rPr>
              <a:t>Compatibilidade com Diferentes Plataformas:</a:t>
            </a:r>
            <a:r>
              <a:rPr lang="pt-BR" b="0" i="0" dirty="0">
                <a:solidFill>
                  <a:srgbClr val="0D0D0D"/>
                </a:solidFill>
                <a:effectLst/>
                <a:highlight>
                  <a:srgbClr val="FFFFFF"/>
                </a:highlight>
                <a:latin typeface="Söhne"/>
              </a:rPr>
              <a:t> Os formatos de dados interoperáveis são aqueles que podem ser interpretados e processados por uma variedade de plataformas, sistemas operacionais e linguagens de programação. Isso é essencial em sistemas multiplataforma, pois permite que os dados sejam compartilhados e acessados uniformemente em diferentes ambientes.</a:t>
            </a:r>
          </a:p>
          <a:p>
            <a:pPr algn="just"/>
            <a:endParaRPr lang="pt-BR" dirty="0"/>
          </a:p>
        </p:txBody>
      </p:sp>
    </p:spTree>
    <p:extLst>
      <p:ext uri="{BB962C8B-B14F-4D97-AF65-F5344CB8AC3E}">
        <p14:creationId xmlns:p14="http://schemas.microsoft.com/office/powerpoint/2010/main" val="364733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A20F8-E803-FC6F-48CE-01798ED120E0}"/>
              </a:ext>
            </a:extLst>
          </p:cNvPr>
          <p:cNvSpPr>
            <a:spLocks noGrp="1"/>
          </p:cNvSpPr>
          <p:nvPr>
            <p:ph type="title"/>
          </p:nvPr>
        </p:nvSpPr>
        <p:spPr/>
        <p:txBody>
          <a:bodyPr/>
          <a:lstStyle/>
          <a:p>
            <a:r>
              <a:rPr lang="pt-BR" b="1" i="0" dirty="0">
                <a:solidFill>
                  <a:srgbClr val="0D0D0D"/>
                </a:solidFill>
                <a:effectLst/>
                <a:highlight>
                  <a:srgbClr val="FFFFFF"/>
                </a:highlight>
                <a:latin typeface="Söhne"/>
              </a:rPr>
              <a:t>Formatos de Dados Interoperáveis</a:t>
            </a:r>
            <a:endParaRPr lang="pt-BR" dirty="0"/>
          </a:p>
        </p:txBody>
      </p:sp>
      <p:sp>
        <p:nvSpPr>
          <p:cNvPr id="3" name="Espaço Reservado para Conteúdo 2">
            <a:extLst>
              <a:ext uri="{FF2B5EF4-FFF2-40B4-BE49-F238E27FC236}">
                <a16:creationId xmlns:a16="http://schemas.microsoft.com/office/drawing/2014/main" id="{E38B650F-9D55-CF1F-65FC-2957EAC30D67}"/>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highlight>
                  <a:srgbClr val="FFFFFF"/>
                </a:highlight>
                <a:latin typeface="Söhne"/>
              </a:rPr>
              <a:t>Facilidade de Integração:</a:t>
            </a:r>
            <a:r>
              <a:rPr lang="pt-BR" b="0" i="0" dirty="0">
                <a:solidFill>
                  <a:srgbClr val="0D0D0D"/>
                </a:solidFill>
                <a:effectLst/>
                <a:highlight>
                  <a:srgbClr val="FFFFFF"/>
                </a:highlight>
                <a:latin typeface="Söhne"/>
              </a:rPr>
              <a:t> Ao usar formatos de dados interoperáveis, os desenvolvedores podem integrar facilmente sistemas e aplicativos, pois não precisam se preocupar com incompatibilidades de formato. Isso simplifica o desenvolvimento e manutenção de software, reduzindo a necessidade de conversões complexas de dados.</a:t>
            </a:r>
          </a:p>
          <a:p>
            <a:pPr algn="just">
              <a:buFont typeface="+mj-lt"/>
              <a:buAutoNum type="arabicPeriod"/>
            </a:pPr>
            <a:r>
              <a:rPr lang="pt-BR" b="1" i="0" dirty="0">
                <a:solidFill>
                  <a:srgbClr val="0D0D0D"/>
                </a:solidFill>
                <a:effectLst/>
                <a:highlight>
                  <a:srgbClr val="FFFFFF"/>
                </a:highlight>
                <a:latin typeface="Söhne"/>
              </a:rPr>
              <a:t>Portabilidade e Reutilização de Dados:</a:t>
            </a:r>
            <a:r>
              <a:rPr lang="pt-BR" b="0" i="0" dirty="0">
                <a:solidFill>
                  <a:srgbClr val="0D0D0D"/>
                </a:solidFill>
                <a:effectLst/>
                <a:highlight>
                  <a:srgbClr val="FFFFFF"/>
                </a:highlight>
                <a:latin typeface="Söhne"/>
              </a:rPr>
              <a:t> Os formatos de dados interoperáveis promovem a portabilidade e reutilização de dados entre diferentes sistemas e aplicativos. Isso significa que os dados podem ser facilmente transferidos e reutilizados em diferentes contextos, aumentando a eficiência e reduzindo a redundância de informações.</a:t>
            </a:r>
          </a:p>
          <a:p>
            <a:pPr algn="just"/>
            <a:endParaRPr lang="pt-BR" dirty="0"/>
          </a:p>
        </p:txBody>
      </p:sp>
    </p:spTree>
    <p:extLst>
      <p:ext uri="{BB962C8B-B14F-4D97-AF65-F5344CB8AC3E}">
        <p14:creationId xmlns:p14="http://schemas.microsoft.com/office/powerpoint/2010/main" val="298674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481FD-83DF-7D67-5C7D-2574D75929A6}"/>
              </a:ext>
            </a:extLst>
          </p:cNvPr>
          <p:cNvSpPr>
            <a:spLocks noGrp="1"/>
          </p:cNvSpPr>
          <p:nvPr>
            <p:ph type="title"/>
          </p:nvPr>
        </p:nvSpPr>
        <p:spPr/>
        <p:txBody>
          <a:bodyPr/>
          <a:lstStyle/>
          <a:p>
            <a:r>
              <a:rPr lang="pt-BR" b="1" i="0" dirty="0">
                <a:solidFill>
                  <a:srgbClr val="0D0D0D"/>
                </a:solidFill>
                <a:effectLst/>
                <a:highlight>
                  <a:srgbClr val="FFFFFF"/>
                </a:highlight>
                <a:latin typeface="Söhne"/>
              </a:rPr>
              <a:t>Formatos de Dados Interoperáveis</a:t>
            </a:r>
            <a:endParaRPr lang="pt-BR" dirty="0"/>
          </a:p>
        </p:txBody>
      </p:sp>
      <p:sp>
        <p:nvSpPr>
          <p:cNvPr id="3" name="Espaço Reservado para Conteúdo 2">
            <a:extLst>
              <a:ext uri="{FF2B5EF4-FFF2-40B4-BE49-F238E27FC236}">
                <a16:creationId xmlns:a16="http://schemas.microsoft.com/office/drawing/2014/main" id="{25686013-50CE-FDE0-CEE7-0E37A398F2C2}"/>
              </a:ext>
            </a:extLst>
          </p:cNvPr>
          <p:cNvSpPr>
            <a:spLocks noGrp="1"/>
          </p:cNvSpPr>
          <p:nvPr>
            <p:ph idx="1"/>
          </p:nvPr>
        </p:nvSpPr>
        <p:spPr/>
        <p:txBody>
          <a:bodyPr/>
          <a:lstStyle/>
          <a:p>
            <a:pPr algn="l"/>
            <a:r>
              <a:rPr lang="pt-BR" b="1" i="0" dirty="0">
                <a:solidFill>
                  <a:srgbClr val="0D0D0D"/>
                </a:solidFill>
                <a:effectLst/>
                <a:highlight>
                  <a:srgbClr val="FFFFFF"/>
                </a:highlight>
                <a:latin typeface="Söhne"/>
              </a:rPr>
              <a:t>JSON (</a:t>
            </a:r>
            <a:r>
              <a:rPr lang="pt-BR" b="1" i="0" dirty="0" err="1">
                <a:solidFill>
                  <a:srgbClr val="0D0D0D"/>
                </a:solidFill>
                <a:effectLst/>
                <a:highlight>
                  <a:srgbClr val="FFFFFF"/>
                </a:highlight>
                <a:latin typeface="Söhne"/>
              </a:rPr>
              <a:t>JavaScript</a:t>
            </a:r>
            <a:r>
              <a:rPr lang="pt-BR" b="1" i="0" dirty="0">
                <a:solidFill>
                  <a:srgbClr val="0D0D0D"/>
                </a:solidFill>
                <a:effectLst/>
                <a:highlight>
                  <a:srgbClr val="FFFFFF"/>
                </a:highlight>
                <a:latin typeface="Söhne"/>
              </a:rPr>
              <a:t> </a:t>
            </a:r>
            <a:r>
              <a:rPr lang="pt-BR" b="1" i="0" dirty="0" err="1">
                <a:solidFill>
                  <a:srgbClr val="0D0D0D"/>
                </a:solidFill>
                <a:effectLst/>
                <a:highlight>
                  <a:srgbClr val="FFFFFF"/>
                </a:highlight>
                <a:latin typeface="Söhne"/>
              </a:rPr>
              <a:t>Object</a:t>
            </a:r>
            <a:r>
              <a:rPr lang="pt-BR" b="1" i="0" dirty="0">
                <a:solidFill>
                  <a:srgbClr val="0D0D0D"/>
                </a:solidFill>
                <a:effectLst/>
                <a:highlight>
                  <a:srgbClr val="FFFFFF"/>
                </a:highlight>
                <a:latin typeface="Söhne"/>
              </a:rPr>
              <a:t> </a:t>
            </a:r>
            <a:r>
              <a:rPr lang="pt-BR" b="1" i="0" dirty="0" err="1">
                <a:solidFill>
                  <a:srgbClr val="0D0D0D"/>
                </a:solidFill>
                <a:effectLst/>
                <a:highlight>
                  <a:srgbClr val="FFFFFF"/>
                </a:highlight>
                <a:latin typeface="Söhne"/>
              </a:rPr>
              <a:t>Notation</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0" i="0" dirty="0">
                <a:solidFill>
                  <a:srgbClr val="0D0D0D"/>
                </a:solidFill>
                <a:effectLst/>
                <a:highlight>
                  <a:srgbClr val="FFFFFF"/>
                </a:highlight>
                <a:latin typeface="Söhne"/>
              </a:rPr>
              <a:t>Características: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Leve e legível para humanos.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Suporta estruturas de dados simples, como objetos e </a:t>
            </a:r>
            <a:r>
              <a:rPr lang="pt-BR" b="0" i="0" dirty="0" err="1">
                <a:solidFill>
                  <a:srgbClr val="0D0D0D"/>
                </a:solidFill>
                <a:effectLst/>
                <a:highlight>
                  <a:srgbClr val="FFFFFF"/>
                </a:highlight>
                <a:latin typeface="Söhne"/>
              </a:rPr>
              <a:t>arrays</a:t>
            </a:r>
            <a:r>
              <a:rPr lang="pt-BR"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Amplamente utilizado em serviços web e APIs </a:t>
            </a:r>
            <a:r>
              <a:rPr lang="pt-BR" b="0" i="0" dirty="0" err="1">
                <a:solidFill>
                  <a:srgbClr val="0D0D0D"/>
                </a:solidFill>
                <a:effectLst/>
                <a:highlight>
                  <a:srgbClr val="FFFFFF"/>
                </a:highlight>
                <a:latin typeface="Söhne"/>
              </a:rPr>
              <a:t>RESTful</a:t>
            </a:r>
            <a:r>
              <a:rPr lang="pt-BR"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Fácil de analisar e gerar em várias linguagens de programação.</a:t>
            </a:r>
          </a:p>
          <a:p>
            <a:endParaRPr lang="pt-BR" dirty="0"/>
          </a:p>
        </p:txBody>
      </p:sp>
    </p:spTree>
    <p:extLst>
      <p:ext uri="{BB962C8B-B14F-4D97-AF65-F5344CB8AC3E}">
        <p14:creationId xmlns:p14="http://schemas.microsoft.com/office/powerpoint/2010/main" val="48035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6BA5B-A3CD-09D7-3D69-16D1CE85EC7D}"/>
              </a:ext>
            </a:extLst>
          </p:cNvPr>
          <p:cNvSpPr>
            <a:spLocks noGrp="1"/>
          </p:cNvSpPr>
          <p:nvPr>
            <p:ph type="title"/>
          </p:nvPr>
        </p:nvSpPr>
        <p:spPr/>
        <p:txBody>
          <a:bodyPr/>
          <a:lstStyle/>
          <a:p>
            <a:r>
              <a:rPr lang="pt-BR" b="1" i="0" dirty="0">
                <a:solidFill>
                  <a:srgbClr val="0D0D0D"/>
                </a:solidFill>
                <a:effectLst/>
                <a:highlight>
                  <a:srgbClr val="FFFFFF"/>
                </a:highlight>
                <a:latin typeface="Söhne"/>
              </a:rPr>
              <a:t>Formatos de Dados Interoperáveis</a:t>
            </a:r>
            <a:endParaRPr lang="pt-BR" dirty="0"/>
          </a:p>
        </p:txBody>
      </p:sp>
      <p:sp>
        <p:nvSpPr>
          <p:cNvPr id="3" name="Espaço Reservado para Conteúdo 2">
            <a:extLst>
              <a:ext uri="{FF2B5EF4-FFF2-40B4-BE49-F238E27FC236}">
                <a16:creationId xmlns:a16="http://schemas.microsoft.com/office/drawing/2014/main" id="{3CFB25A0-4496-E0D4-9CAA-638C3BDBADE9}"/>
              </a:ext>
            </a:extLst>
          </p:cNvPr>
          <p:cNvSpPr>
            <a:spLocks noGrp="1"/>
          </p:cNvSpPr>
          <p:nvPr>
            <p:ph idx="1"/>
          </p:nvPr>
        </p:nvSpPr>
        <p:spPr/>
        <p:txBody>
          <a:bodyPr/>
          <a:lstStyle/>
          <a:p>
            <a:pPr algn="l"/>
            <a:r>
              <a:rPr lang="pt-BR" b="1" i="0" dirty="0">
                <a:solidFill>
                  <a:srgbClr val="0D0D0D"/>
                </a:solidFill>
                <a:effectLst/>
                <a:highlight>
                  <a:srgbClr val="FFFFFF"/>
                </a:highlight>
                <a:latin typeface="Söhne"/>
              </a:rPr>
              <a:t>XML (</a:t>
            </a:r>
            <a:r>
              <a:rPr lang="pt-BR" b="1" i="0" dirty="0" err="1">
                <a:solidFill>
                  <a:srgbClr val="0D0D0D"/>
                </a:solidFill>
                <a:effectLst/>
                <a:highlight>
                  <a:srgbClr val="FFFFFF"/>
                </a:highlight>
                <a:latin typeface="Söhne"/>
              </a:rPr>
              <a:t>Extensible</a:t>
            </a:r>
            <a:r>
              <a:rPr lang="pt-BR" b="1" i="0" dirty="0">
                <a:solidFill>
                  <a:srgbClr val="0D0D0D"/>
                </a:solidFill>
                <a:effectLst/>
                <a:highlight>
                  <a:srgbClr val="FFFFFF"/>
                </a:highlight>
                <a:latin typeface="Söhne"/>
              </a:rPr>
              <a:t> Markup </a:t>
            </a:r>
            <a:r>
              <a:rPr lang="pt-BR" b="1" i="0" dirty="0" err="1">
                <a:solidFill>
                  <a:srgbClr val="0D0D0D"/>
                </a:solidFill>
                <a:effectLst/>
                <a:highlight>
                  <a:srgbClr val="FFFFFF"/>
                </a:highlight>
                <a:latin typeface="Söhne"/>
              </a:rPr>
              <a:t>Language</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0" i="0" dirty="0">
                <a:solidFill>
                  <a:srgbClr val="0D0D0D"/>
                </a:solidFill>
                <a:effectLst/>
                <a:highlight>
                  <a:srgbClr val="FFFFFF"/>
                </a:highlight>
                <a:latin typeface="Söhne"/>
              </a:rPr>
              <a:t>Características: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Linguagem de marcação extensível e hierárquica.</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Suporta dados estruturados e </a:t>
            </a:r>
            <a:r>
              <a:rPr lang="pt-BR" b="0" i="0" dirty="0" err="1">
                <a:solidFill>
                  <a:srgbClr val="0D0D0D"/>
                </a:solidFill>
                <a:effectLst/>
                <a:highlight>
                  <a:srgbClr val="FFFFFF"/>
                </a:highlight>
                <a:latin typeface="Söhne"/>
              </a:rPr>
              <a:t>semi-estruturados</a:t>
            </a:r>
            <a:r>
              <a:rPr lang="pt-BR"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É usado em uma variedade de aplicações, incluindo configuração de aplicativos, troca de dados e publicação na web.</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Possui amplo suporte em várias linguagens e plataformas, mas pode ser mais verboso do que outros formatos.</a:t>
            </a:r>
          </a:p>
          <a:p>
            <a:endParaRPr lang="pt-BR" dirty="0"/>
          </a:p>
        </p:txBody>
      </p:sp>
    </p:spTree>
    <p:extLst>
      <p:ext uri="{BB962C8B-B14F-4D97-AF65-F5344CB8AC3E}">
        <p14:creationId xmlns:p14="http://schemas.microsoft.com/office/powerpoint/2010/main" val="36715178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5A3E183F426245BD4BCEA26DADDB88" ma:contentTypeVersion="4" ma:contentTypeDescription="Crie um novo documento." ma:contentTypeScope="" ma:versionID="9f07314afa7844127443708a92f778b7">
  <xsd:schema xmlns:xsd="http://www.w3.org/2001/XMLSchema" xmlns:xs="http://www.w3.org/2001/XMLSchema" xmlns:p="http://schemas.microsoft.com/office/2006/metadata/properties" xmlns:ns2="4d2dcd21-a1b4-4d7b-8bd7-c3177f8a47d4" targetNamespace="http://schemas.microsoft.com/office/2006/metadata/properties" ma:root="true" ma:fieldsID="b0eee3f3d1255830630e744ef2af22a8" ns2:_="">
    <xsd:import namespace="4d2dcd21-a1b4-4d7b-8bd7-c3177f8a47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2dcd21-a1b4-4d7b-8bd7-c3177f8a4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BB39D7-33D8-45B2-874D-25C962AFCE77}"/>
</file>

<file path=customXml/itemProps2.xml><?xml version="1.0" encoding="utf-8"?>
<ds:datastoreItem xmlns:ds="http://schemas.openxmlformats.org/officeDocument/2006/customXml" ds:itemID="{CBA4DD58-306D-4703-B7AA-16203228A5DD}"/>
</file>

<file path=customXml/itemProps3.xml><?xml version="1.0" encoding="utf-8"?>
<ds:datastoreItem xmlns:ds="http://schemas.openxmlformats.org/officeDocument/2006/customXml" ds:itemID="{8407471A-4497-4693-8AE4-94B00B642950}"/>
</file>

<file path=docProps/app.xml><?xml version="1.0" encoding="utf-8"?>
<Properties xmlns="http://schemas.openxmlformats.org/officeDocument/2006/extended-properties" xmlns:vt="http://schemas.openxmlformats.org/officeDocument/2006/docPropsVTypes">
  <TotalTime>15</TotalTime>
  <Words>1564</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Söhne</vt:lpstr>
      <vt:lpstr>Tema do Office</vt:lpstr>
      <vt:lpstr>Programação Multiplataforma  Técnicas de armazenamento de dados</vt:lpstr>
      <vt:lpstr>Introdução</vt:lpstr>
      <vt:lpstr>Introdução</vt:lpstr>
      <vt:lpstr>Razões para uso de dados</vt:lpstr>
      <vt:lpstr>Razões para uso de dados</vt:lpstr>
      <vt:lpstr>Formatos de Dados Interoperáveis</vt:lpstr>
      <vt:lpstr>Formatos de Dados Interoperáveis</vt:lpstr>
      <vt:lpstr>Formatos de Dados Interoperáveis</vt:lpstr>
      <vt:lpstr>Formatos de Dados Interoperáveis</vt:lpstr>
      <vt:lpstr>Formatos de Dados Interoperáveis</vt:lpstr>
      <vt:lpstr>Estratégias para Conversão e Interoperabilidade</vt:lpstr>
      <vt:lpstr>Estratégias para Conversão e Interoperabilidade</vt:lpstr>
      <vt:lpstr>Armazenamento em nuvem</vt:lpstr>
      <vt:lpstr>Armazenamento em nuvem</vt:lpstr>
      <vt:lpstr>Armazenamento em nuvens</vt:lpstr>
      <vt:lpstr>Armazenamento em nuvens</vt:lpstr>
      <vt:lpstr>Segurança e Privacidade</vt:lpstr>
      <vt:lpstr>Atividade de pesquisa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Multiplataforma  Técnicas de armazenamento de dados</dc:title>
  <dc:creator>WELINGTON LUIS CODINHOTO GARCIA</dc:creator>
  <cp:lastModifiedBy>WELINGTON LUIS CODINHOTO GARCIA</cp:lastModifiedBy>
  <cp:revision>2</cp:revision>
  <dcterms:created xsi:type="dcterms:W3CDTF">2024-04-05T18:21:37Z</dcterms:created>
  <dcterms:modified xsi:type="dcterms:W3CDTF">2024-04-05T18:37:28Z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0x0101004E5A3E183F426245BD4BCEA26DADDB88</vt:lpwstr>
  </property>
</Properties>
</file>