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pt-BR"/>
              <a:t>Clique para editar o título Mestre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pt-B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18E82F1-0666-4923-B895-4BD9DEDAC18C}" type="slidenum">
              <a:rPr lang="pt-BR" smtClean="0"/>
              <a:t>‹nº›</a:t>
            </a:fld>
            <a:endParaRPr lang="pt-B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735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155042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pt-BR"/>
              <a:t>Clique para editar o título Mestre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07288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pt-BR"/>
              <a:t>Clique para editar o título Mestre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832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pt-BR"/>
              <a:t>Clique para editar o título Mestre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46171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pt-BR"/>
              <a:t>Clique para editar o título Mestre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34F0D426-1A94-4E6F-987B-851E286044A2}" type="datetimeFigureOut">
              <a:rPr lang="pt-BR" smtClean="0"/>
              <a:t>27/03/2024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1040442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pt-BR"/>
              <a:t>Clique para editar o título Mestre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34F0D426-1A94-4E6F-987B-851E286044A2}" type="datetimeFigureOut">
              <a:rPr lang="pt-BR" smtClean="0"/>
              <a:t>27/03/2024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985563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1566588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864598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70936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20477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pt-BR"/>
              <a:t>Clique para editar o título Mestre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4F0D426-1A94-4E6F-987B-851E286044A2}" type="datetimeFigureOut">
              <a:rPr lang="pt-BR" smtClean="0"/>
              <a:t>27/03/2024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149966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73558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Content Placeholder 3"/>
          <p:cNvSpPr>
            <a:spLocks noGrp="1"/>
          </p:cNvSpPr>
          <p:nvPr>
            <p:ph sz="quarter" idx="13"/>
          </p:nvPr>
        </p:nvSpPr>
        <p:spPr>
          <a:xfrm>
            <a:off x="685802" y="2861733"/>
            <a:ext cx="5088712"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3" name="Content Placeholder 5"/>
          <p:cNvSpPr>
            <a:spLocks noGrp="1"/>
          </p:cNvSpPr>
          <p:nvPr>
            <p:ph sz="quarter" idx="14"/>
          </p:nvPr>
        </p:nvSpPr>
        <p:spPr>
          <a:xfrm>
            <a:off x="5993969" y="2861733"/>
            <a:ext cx="5088713"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4F0D426-1A94-4E6F-987B-851E286044A2}" type="datetimeFigureOut">
              <a:rPr lang="pt-BR" smtClean="0"/>
              <a:t>27/03/2024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71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4F0D426-1A94-4E6F-987B-851E286044A2}" type="datetimeFigureOut">
              <a:rPr lang="pt-BR" smtClean="0"/>
              <a:t>27/03/2024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253708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0D426-1A94-4E6F-987B-851E286044A2}" type="datetimeFigureOut">
              <a:rPr lang="pt-BR" smtClean="0"/>
              <a:t>27/03/2024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190323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pt-BR"/>
              <a:t>Clique para editar o título Mestre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77912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4F0D426-1A94-4E6F-987B-851E286044A2}" type="datetimeFigureOut">
              <a:rPr lang="pt-BR" smtClean="0"/>
              <a:t>27/03/2024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18E82F1-0666-4923-B895-4BD9DEDAC18C}" type="slidenum">
              <a:rPr lang="pt-BR" smtClean="0"/>
              <a:t>‹nº›</a:t>
            </a:fld>
            <a:endParaRPr lang="pt-BR"/>
          </a:p>
        </p:txBody>
      </p:sp>
    </p:spTree>
    <p:extLst>
      <p:ext uri="{BB962C8B-B14F-4D97-AF65-F5344CB8AC3E}">
        <p14:creationId xmlns:p14="http://schemas.microsoft.com/office/powerpoint/2010/main" val="39688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4F0D426-1A94-4E6F-987B-851E286044A2}" type="datetimeFigureOut">
              <a:rPr lang="pt-BR" smtClean="0"/>
              <a:t>27/03/2024</a:t>
            </a:fld>
            <a:endParaRPr lang="pt-B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pt-B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18E82F1-0666-4923-B895-4BD9DEDAC18C}" type="slidenum">
              <a:rPr lang="pt-BR" smtClean="0"/>
              <a:t>‹nº›</a:t>
            </a:fld>
            <a:endParaRPr lang="pt-BR"/>
          </a:p>
        </p:txBody>
      </p:sp>
    </p:spTree>
    <p:extLst>
      <p:ext uri="{BB962C8B-B14F-4D97-AF65-F5344CB8AC3E}">
        <p14:creationId xmlns:p14="http://schemas.microsoft.com/office/powerpoint/2010/main" val="2790440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28844-656F-59AF-8F89-0570D47EE828}"/>
              </a:ext>
            </a:extLst>
          </p:cNvPr>
          <p:cNvSpPr>
            <a:spLocks noGrp="1"/>
          </p:cNvSpPr>
          <p:nvPr>
            <p:ph type="ctrTitle"/>
          </p:nvPr>
        </p:nvSpPr>
        <p:spPr/>
        <p:txBody>
          <a:bodyPr/>
          <a:lstStyle/>
          <a:p>
            <a:r>
              <a:rPr lang="pt-BR" dirty="0"/>
              <a:t>Tipos de sistemas e suas diferenças</a:t>
            </a:r>
          </a:p>
        </p:txBody>
      </p:sp>
      <p:sp>
        <p:nvSpPr>
          <p:cNvPr id="3" name="Subtítulo 2">
            <a:extLst>
              <a:ext uri="{FF2B5EF4-FFF2-40B4-BE49-F238E27FC236}">
                <a16:creationId xmlns:a16="http://schemas.microsoft.com/office/drawing/2014/main" id="{801F22DA-C35A-6801-F3A3-2A3AC3195EFA}"/>
              </a:ext>
            </a:extLst>
          </p:cNvPr>
          <p:cNvSpPr>
            <a:spLocks noGrp="1"/>
          </p:cNvSpPr>
          <p:nvPr>
            <p:ph type="subTitle" idx="1"/>
          </p:nvPr>
        </p:nvSpPr>
        <p:spPr>
          <a:xfrm>
            <a:off x="1196794" y="4792960"/>
            <a:ext cx="9144000" cy="1655762"/>
          </a:xfrm>
        </p:spPr>
        <p:txBody>
          <a:bodyPr/>
          <a:lstStyle/>
          <a:p>
            <a:r>
              <a:rPr lang="pt-BR" dirty="0"/>
              <a:t>Prof. Me. Welington L. C. Garcia</a:t>
            </a:r>
          </a:p>
        </p:txBody>
      </p:sp>
    </p:spTree>
    <p:extLst>
      <p:ext uri="{BB962C8B-B14F-4D97-AF65-F5344CB8AC3E}">
        <p14:creationId xmlns:p14="http://schemas.microsoft.com/office/powerpoint/2010/main" val="291110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4AA1A-9906-757E-CC21-C7A115FDB004}"/>
              </a:ext>
            </a:extLst>
          </p:cNvPr>
          <p:cNvSpPr>
            <a:spLocks noGrp="1"/>
          </p:cNvSpPr>
          <p:nvPr>
            <p:ph type="title"/>
          </p:nvPr>
        </p:nvSpPr>
        <p:spPr/>
        <p:txBody>
          <a:bodyPr>
            <a:normAutofit fontScale="90000"/>
          </a:bodyPr>
          <a:lstStyle/>
          <a:p>
            <a:r>
              <a:rPr lang="pt-BR" dirty="0"/>
              <a:t>Características e elementos comuns</a:t>
            </a:r>
          </a:p>
        </p:txBody>
      </p:sp>
      <p:sp>
        <p:nvSpPr>
          <p:cNvPr id="3" name="Espaço Reservado para Conteúdo 2">
            <a:extLst>
              <a:ext uri="{FF2B5EF4-FFF2-40B4-BE49-F238E27FC236}">
                <a16:creationId xmlns:a16="http://schemas.microsoft.com/office/drawing/2014/main" id="{6891A031-DDDE-31EF-B765-8EBE953155FF}"/>
              </a:ext>
            </a:extLst>
          </p:cNvPr>
          <p:cNvSpPr>
            <a:spLocks noGrp="1"/>
          </p:cNvSpPr>
          <p:nvPr>
            <p:ph idx="1"/>
          </p:nvPr>
        </p:nvSpPr>
        <p:spPr/>
        <p:txBody>
          <a:bodyPr/>
          <a:lstStyle/>
          <a:p>
            <a:pPr algn="just">
              <a:buFont typeface="+mj-lt"/>
              <a:buAutoNum type="arabicPeriod"/>
            </a:pPr>
            <a:r>
              <a:rPr lang="pt-BR" b="1" i="0" dirty="0">
                <a:solidFill>
                  <a:srgbClr val="0D0D0D"/>
                </a:solidFill>
                <a:effectLst/>
                <a:latin typeface="Söhne"/>
              </a:rPr>
              <a:t>Ciclo de Vida Longo</a:t>
            </a:r>
            <a:r>
              <a:rPr lang="pt-BR" b="0" i="0" dirty="0">
                <a:solidFill>
                  <a:srgbClr val="0D0D0D"/>
                </a:solidFill>
                <a:effectLst/>
                <a:latin typeface="Söhne"/>
              </a:rPr>
              <a:t>: Os sistemas integrados frequentemente têm um ciclo de vida longo e são projetados para serem utilizados por muitos anos sem a necessidade de atualizações significativas.</a:t>
            </a:r>
          </a:p>
          <a:p>
            <a:pPr algn="just">
              <a:buFont typeface="+mj-lt"/>
              <a:buAutoNum type="arabicPeriod"/>
            </a:pPr>
            <a:r>
              <a:rPr lang="pt-BR" b="1" i="0" dirty="0">
                <a:solidFill>
                  <a:srgbClr val="0D0D0D"/>
                </a:solidFill>
                <a:effectLst/>
                <a:latin typeface="Söhne"/>
              </a:rPr>
              <a:t>Baixo Custo</a:t>
            </a:r>
            <a:r>
              <a:rPr lang="pt-BR" b="0" i="0" dirty="0">
                <a:solidFill>
                  <a:srgbClr val="0D0D0D"/>
                </a:solidFill>
                <a:effectLst/>
                <a:latin typeface="Söhne"/>
              </a:rPr>
              <a:t>: Devido à sua natureza altamente especializada e à produção em grande escala, os sistemas integrados geralmente são relativamente baratos em comparação com sistemas de propósito geral.</a:t>
            </a:r>
          </a:p>
          <a:p>
            <a:pPr algn="just"/>
            <a:endParaRPr lang="pt-BR" dirty="0"/>
          </a:p>
        </p:txBody>
      </p:sp>
    </p:spTree>
    <p:extLst>
      <p:ext uri="{BB962C8B-B14F-4D97-AF65-F5344CB8AC3E}">
        <p14:creationId xmlns:p14="http://schemas.microsoft.com/office/powerpoint/2010/main" val="348136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F51A1-F1E8-BB79-6A72-393E2E8DBBD2}"/>
              </a:ext>
            </a:extLst>
          </p:cNvPr>
          <p:cNvSpPr>
            <a:spLocks noGrp="1"/>
          </p:cNvSpPr>
          <p:nvPr>
            <p:ph type="title"/>
          </p:nvPr>
        </p:nvSpPr>
        <p:spPr/>
        <p:txBody>
          <a:bodyPr vert="horz" lIns="91440" tIns="45720" rIns="91440" bIns="45720" rtlCol="0" anchor="ctr">
            <a:normAutofit/>
          </a:bodyPr>
          <a:lstStyle/>
          <a:p>
            <a:r>
              <a:rPr lang="pt-BR" dirty="0"/>
              <a:t>Sistemas integrados</a:t>
            </a:r>
          </a:p>
        </p:txBody>
      </p:sp>
      <p:sp>
        <p:nvSpPr>
          <p:cNvPr id="3" name="Espaço Reservado para Conteúdo 2">
            <a:extLst>
              <a:ext uri="{FF2B5EF4-FFF2-40B4-BE49-F238E27FC236}">
                <a16:creationId xmlns:a16="http://schemas.microsoft.com/office/drawing/2014/main" id="{DFF08D58-6FB5-0DE4-615E-7A6DD4EE7127}"/>
              </a:ext>
            </a:extLst>
          </p:cNvPr>
          <p:cNvSpPr>
            <a:spLocks noGrp="1"/>
          </p:cNvSpPr>
          <p:nvPr>
            <p:ph idx="1"/>
          </p:nvPr>
        </p:nvSpPr>
        <p:spPr/>
        <p:txBody>
          <a:bodyPr/>
          <a:lstStyle/>
          <a:p>
            <a:pPr algn="just"/>
            <a:r>
              <a:rPr lang="pt-BR" b="0" i="0" dirty="0">
                <a:solidFill>
                  <a:srgbClr val="0D0D0D"/>
                </a:solidFill>
                <a:effectLst/>
                <a:latin typeface="Söhne"/>
              </a:rPr>
              <a:t>Os sistemas integrados desempenham um papel crucial em uma variedade de indústrias, fornecendo controle e funcionalidade em uma ampla gama de dispositivos e sistemas, desde eletrônicos de consumo até aplicações industriais e médicas. Eles permitem a automação de processos, monitoramento de sistemas, controle de dispositivos e uma infinidade de outras funções essenciais para o funcionamento de equipamentos modernos.</a:t>
            </a:r>
            <a:endParaRPr lang="pt-BR" dirty="0"/>
          </a:p>
        </p:txBody>
      </p:sp>
    </p:spTree>
    <p:extLst>
      <p:ext uri="{BB962C8B-B14F-4D97-AF65-F5344CB8AC3E}">
        <p14:creationId xmlns:p14="http://schemas.microsoft.com/office/powerpoint/2010/main" val="217844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D1E99-A085-8BDD-943D-EAF2F5DE29A2}"/>
              </a:ext>
            </a:extLst>
          </p:cNvPr>
          <p:cNvSpPr>
            <a:spLocks noGrp="1"/>
          </p:cNvSpPr>
          <p:nvPr>
            <p:ph type="title"/>
          </p:nvPr>
        </p:nvSpPr>
        <p:spPr/>
        <p:txBody>
          <a:bodyPr/>
          <a:lstStyle/>
          <a:p>
            <a:r>
              <a:rPr lang="pt-BR" dirty="0"/>
              <a:t>Sistemas multiplataformas</a:t>
            </a:r>
          </a:p>
        </p:txBody>
      </p:sp>
      <p:sp>
        <p:nvSpPr>
          <p:cNvPr id="3" name="Espaço Reservado para Conteúdo 2">
            <a:extLst>
              <a:ext uri="{FF2B5EF4-FFF2-40B4-BE49-F238E27FC236}">
                <a16:creationId xmlns:a16="http://schemas.microsoft.com/office/drawing/2014/main" id="{D7AB210F-B242-8212-01F5-67746355A00B}"/>
              </a:ext>
            </a:extLst>
          </p:cNvPr>
          <p:cNvSpPr>
            <a:spLocks noGrp="1"/>
          </p:cNvSpPr>
          <p:nvPr>
            <p:ph idx="1"/>
          </p:nvPr>
        </p:nvSpPr>
        <p:spPr/>
        <p:txBody>
          <a:bodyPr/>
          <a:lstStyle/>
          <a:p>
            <a:pPr algn="just"/>
            <a:r>
              <a:rPr lang="pt-BR" b="0" i="0" dirty="0">
                <a:solidFill>
                  <a:srgbClr val="0D0D0D"/>
                </a:solidFill>
                <a:effectLst/>
                <a:latin typeface="Söhne"/>
              </a:rPr>
              <a:t>Sistemas multiplataforma, também conhecidos como sistemas </a:t>
            </a:r>
            <a:r>
              <a:rPr lang="pt-BR" b="0" i="0" dirty="0" err="1">
                <a:solidFill>
                  <a:srgbClr val="0D0D0D"/>
                </a:solidFill>
                <a:effectLst/>
                <a:latin typeface="Söhne"/>
              </a:rPr>
              <a:t>cross-platform</a:t>
            </a:r>
            <a:r>
              <a:rPr lang="pt-BR" b="0" i="0" dirty="0">
                <a:solidFill>
                  <a:srgbClr val="0D0D0D"/>
                </a:solidFill>
                <a:effectLst/>
                <a:latin typeface="Söhne"/>
              </a:rPr>
              <a:t>, são sistemas de software projetados para funcionar em diferentes plataformas de hardware ou sistemas operacionais sem a necessidade de modificação significativa ou reescrita do código-fonte. A capacidade de executar o mesmo software em várias plataformas oferece uma série de vantagens e é cada vez mais importante em um mundo onde a diversidade de dispositivos e sistemas é comum. Aqui estão algumas características e aspectos importantes dos sistemas multiplataforma:</a:t>
            </a:r>
            <a:endParaRPr lang="pt-BR" dirty="0"/>
          </a:p>
        </p:txBody>
      </p:sp>
    </p:spTree>
    <p:extLst>
      <p:ext uri="{BB962C8B-B14F-4D97-AF65-F5344CB8AC3E}">
        <p14:creationId xmlns:p14="http://schemas.microsoft.com/office/powerpoint/2010/main" val="198040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BB54B-056F-F2E2-D59A-5F34E876F6FD}"/>
              </a:ext>
            </a:extLst>
          </p:cNvPr>
          <p:cNvSpPr>
            <a:spLocks noGrp="1"/>
          </p:cNvSpPr>
          <p:nvPr>
            <p:ph type="title"/>
          </p:nvPr>
        </p:nvSpPr>
        <p:spPr>
          <a:xfrm>
            <a:off x="685800" y="183776"/>
            <a:ext cx="10396882" cy="1151965"/>
          </a:xfrm>
        </p:spPr>
        <p:txBody>
          <a:bodyPr/>
          <a:lstStyle/>
          <a:p>
            <a:r>
              <a:rPr lang="pt-BR" dirty="0"/>
              <a:t>Características</a:t>
            </a:r>
          </a:p>
        </p:txBody>
      </p:sp>
      <p:sp>
        <p:nvSpPr>
          <p:cNvPr id="3" name="Espaço Reservado para Conteúdo 2">
            <a:extLst>
              <a:ext uri="{FF2B5EF4-FFF2-40B4-BE49-F238E27FC236}">
                <a16:creationId xmlns:a16="http://schemas.microsoft.com/office/drawing/2014/main" id="{75564478-1EA7-ED22-5621-C266A8BBB8E6}"/>
              </a:ext>
            </a:extLst>
          </p:cNvPr>
          <p:cNvSpPr>
            <a:spLocks noGrp="1"/>
          </p:cNvSpPr>
          <p:nvPr>
            <p:ph idx="1"/>
          </p:nvPr>
        </p:nvSpPr>
        <p:spPr>
          <a:xfrm>
            <a:off x="685800" y="1129554"/>
            <a:ext cx="10396883" cy="4245032"/>
          </a:xfrm>
        </p:spPr>
        <p:txBody>
          <a:bodyPr>
            <a:normAutofit fontScale="70000" lnSpcReduction="20000"/>
          </a:bodyPr>
          <a:lstStyle/>
          <a:p>
            <a:pPr algn="just">
              <a:buFont typeface="+mj-lt"/>
              <a:buAutoNum type="arabicPeriod"/>
            </a:pPr>
            <a:r>
              <a:rPr lang="pt-BR" sz="2400" b="1" i="0" dirty="0">
                <a:solidFill>
                  <a:srgbClr val="0D0D0D"/>
                </a:solidFill>
                <a:effectLst/>
                <a:latin typeface="Söhne"/>
              </a:rPr>
              <a:t>Portabilidade de Código</a:t>
            </a:r>
            <a:r>
              <a:rPr lang="pt-BR" sz="2400" b="0" i="0" dirty="0">
                <a:solidFill>
                  <a:srgbClr val="0D0D0D"/>
                </a:solidFill>
                <a:effectLst/>
                <a:latin typeface="Söhne"/>
              </a:rPr>
              <a:t>: Os sistemas multiplataforma são desenvolvidos de maneira a separar o código que é específico de uma plataforma (conhecido como código nativo) do código que é independente de plataforma. Isso permite que a maior parte do código seja compartilhada entre diferentes plataformas, facilitando a manutenção e reduzindo os custos de desenvolvimento.</a:t>
            </a:r>
          </a:p>
          <a:p>
            <a:pPr algn="just">
              <a:buFont typeface="+mj-lt"/>
              <a:buAutoNum type="arabicPeriod"/>
            </a:pPr>
            <a:r>
              <a:rPr lang="pt-BR" sz="2400" b="1" i="0" dirty="0">
                <a:solidFill>
                  <a:srgbClr val="0D0D0D"/>
                </a:solidFill>
                <a:effectLst/>
                <a:latin typeface="Söhne"/>
              </a:rPr>
              <a:t>Ferramentas de Desenvolvimento Cross-Platform</a:t>
            </a:r>
            <a:r>
              <a:rPr lang="pt-BR" sz="2400" b="0" i="0" dirty="0">
                <a:solidFill>
                  <a:srgbClr val="0D0D0D"/>
                </a:solidFill>
                <a:effectLst/>
                <a:latin typeface="Söhne"/>
              </a:rPr>
              <a:t>: Existem várias ferramentas, bibliotecas e frameworks disponíveis para facilitar o desenvolvimento de software multiplataforma. Exemplos incluem </a:t>
            </a:r>
            <a:r>
              <a:rPr lang="pt-BR" sz="2400" b="0" i="0" dirty="0" err="1">
                <a:solidFill>
                  <a:srgbClr val="0D0D0D"/>
                </a:solidFill>
                <a:effectLst/>
                <a:latin typeface="Söhne"/>
              </a:rPr>
              <a:t>Xamarin</a:t>
            </a:r>
            <a:r>
              <a:rPr lang="pt-BR" sz="2400" b="0" i="0" dirty="0">
                <a:solidFill>
                  <a:srgbClr val="0D0D0D"/>
                </a:solidFill>
                <a:effectLst/>
                <a:latin typeface="Söhne"/>
              </a:rPr>
              <a:t>, </a:t>
            </a:r>
            <a:r>
              <a:rPr lang="pt-BR" sz="2400" b="0" i="0" dirty="0" err="1">
                <a:solidFill>
                  <a:srgbClr val="0D0D0D"/>
                </a:solidFill>
                <a:effectLst/>
                <a:latin typeface="Söhne"/>
              </a:rPr>
              <a:t>React</a:t>
            </a:r>
            <a:r>
              <a:rPr lang="pt-BR" sz="2400" b="0" i="0" dirty="0">
                <a:solidFill>
                  <a:srgbClr val="0D0D0D"/>
                </a:solidFill>
                <a:effectLst/>
                <a:latin typeface="Söhne"/>
              </a:rPr>
              <a:t> </a:t>
            </a:r>
            <a:r>
              <a:rPr lang="pt-BR" sz="2400" b="0" i="0" dirty="0" err="1">
                <a:solidFill>
                  <a:srgbClr val="0D0D0D"/>
                </a:solidFill>
                <a:effectLst/>
                <a:latin typeface="Söhne"/>
              </a:rPr>
              <a:t>Native</a:t>
            </a:r>
            <a:r>
              <a:rPr lang="pt-BR" sz="2400" b="0" i="0" dirty="0">
                <a:solidFill>
                  <a:srgbClr val="0D0D0D"/>
                </a:solidFill>
                <a:effectLst/>
                <a:latin typeface="Söhne"/>
              </a:rPr>
              <a:t>, </a:t>
            </a:r>
            <a:r>
              <a:rPr lang="pt-BR" sz="2400" b="0" i="0" dirty="0" err="1">
                <a:solidFill>
                  <a:srgbClr val="0D0D0D"/>
                </a:solidFill>
                <a:effectLst/>
                <a:latin typeface="Söhne"/>
              </a:rPr>
              <a:t>Flutter</a:t>
            </a:r>
            <a:r>
              <a:rPr lang="pt-BR" sz="2400" b="0" i="0" dirty="0">
                <a:solidFill>
                  <a:srgbClr val="0D0D0D"/>
                </a:solidFill>
                <a:effectLst/>
                <a:latin typeface="Söhne"/>
              </a:rPr>
              <a:t> e Electron, entre outros. Essas ferramentas permitem que os desenvolvedores criem aplicativos que podem ser executados em diferentes plataformas com o mínimo de esforço.</a:t>
            </a:r>
          </a:p>
          <a:p>
            <a:pPr algn="just">
              <a:buFont typeface="+mj-lt"/>
              <a:buAutoNum type="arabicPeriod"/>
            </a:pPr>
            <a:r>
              <a:rPr lang="pt-BR" sz="2400" b="1" i="0" dirty="0">
                <a:solidFill>
                  <a:srgbClr val="0D0D0D"/>
                </a:solidFill>
                <a:effectLst/>
                <a:latin typeface="Söhne"/>
              </a:rPr>
              <a:t>Consistência de Experiência do Usuário</a:t>
            </a:r>
            <a:r>
              <a:rPr lang="pt-BR" sz="2400" b="0" i="0" dirty="0">
                <a:solidFill>
                  <a:srgbClr val="0D0D0D"/>
                </a:solidFill>
                <a:effectLst/>
                <a:latin typeface="Söhne"/>
              </a:rPr>
              <a:t>: Desenvolver um aplicativo multiplataforma permite que os desenvolvedores ofereçam uma experiência consistente para os usuários, independentemente do dispositivo ou sistema operacional que estão utilizando. Isso é importante para garantir uma boa usabilidade e satisfação do usuário.</a:t>
            </a:r>
          </a:p>
          <a:p>
            <a:pPr algn="just"/>
            <a:endParaRPr lang="pt-BR" sz="2400" dirty="0"/>
          </a:p>
        </p:txBody>
      </p:sp>
    </p:spTree>
    <p:extLst>
      <p:ext uri="{BB962C8B-B14F-4D97-AF65-F5344CB8AC3E}">
        <p14:creationId xmlns:p14="http://schemas.microsoft.com/office/powerpoint/2010/main" val="110074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11205-C71A-C7A7-92A2-13D0800CF495}"/>
              </a:ext>
            </a:extLst>
          </p:cNvPr>
          <p:cNvSpPr>
            <a:spLocks noGrp="1"/>
          </p:cNvSpPr>
          <p:nvPr>
            <p:ph type="title"/>
          </p:nvPr>
        </p:nvSpPr>
        <p:spPr/>
        <p:txBody>
          <a:bodyPr/>
          <a:lstStyle/>
          <a:p>
            <a:r>
              <a:rPr lang="pt-BR" dirty="0"/>
              <a:t>Características</a:t>
            </a:r>
          </a:p>
        </p:txBody>
      </p:sp>
      <p:sp>
        <p:nvSpPr>
          <p:cNvPr id="3" name="Espaço Reservado para Conteúdo 2">
            <a:extLst>
              <a:ext uri="{FF2B5EF4-FFF2-40B4-BE49-F238E27FC236}">
                <a16:creationId xmlns:a16="http://schemas.microsoft.com/office/drawing/2014/main" id="{401942E9-A614-8B51-13B1-2E61F9BA9C49}"/>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latin typeface="Söhne"/>
              </a:rPr>
              <a:t>Alcance Mais Amplo de Mercado</a:t>
            </a:r>
            <a:r>
              <a:rPr lang="pt-BR" b="0" i="0" dirty="0">
                <a:solidFill>
                  <a:srgbClr val="0D0D0D"/>
                </a:solidFill>
                <a:effectLst/>
                <a:latin typeface="Söhne"/>
              </a:rPr>
              <a:t>: Ao desenvolver um aplicativo que pode ser executado em várias plataformas, os desenvolvedores podem alcançar um público mais amplo e maximizar o potencial de mercado do seu produto. Isso é especialmente importante em mercados altamente fragmentados, como o mercado de dispositivos móveis.</a:t>
            </a:r>
          </a:p>
          <a:p>
            <a:pPr algn="just">
              <a:buFont typeface="+mj-lt"/>
              <a:buAutoNum type="arabicPeriod"/>
            </a:pPr>
            <a:r>
              <a:rPr lang="pt-BR" b="1" i="0" dirty="0">
                <a:solidFill>
                  <a:srgbClr val="0D0D0D"/>
                </a:solidFill>
                <a:effectLst/>
                <a:latin typeface="Söhne"/>
              </a:rPr>
              <a:t>Manutenção Simplificada</a:t>
            </a:r>
            <a:r>
              <a:rPr lang="pt-BR" b="0" i="0" dirty="0">
                <a:solidFill>
                  <a:srgbClr val="0D0D0D"/>
                </a:solidFill>
                <a:effectLst/>
                <a:latin typeface="Söhne"/>
              </a:rPr>
              <a:t>: Manter um único código-base para várias plataformas simplifica o processo de manutenção de software. As atualizações e correções de bugs podem ser aplicadas a todas as versões do aplicativo simultaneamente, garantindo consistência e reduzindo o esforço de desenvolvimento.</a:t>
            </a:r>
          </a:p>
          <a:p>
            <a:pPr algn="just"/>
            <a:endParaRPr lang="pt-BR" dirty="0"/>
          </a:p>
        </p:txBody>
      </p:sp>
    </p:spTree>
    <p:extLst>
      <p:ext uri="{BB962C8B-B14F-4D97-AF65-F5344CB8AC3E}">
        <p14:creationId xmlns:p14="http://schemas.microsoft.com/office/powerpoint/2010/main" val="92004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67042-A3DD-0151-1161-4E4E09B461C7}"/>
              </a:ext>
            </a:extLst>
          </p:cNvPr>
          <p:cNvSpPr>
            <a:spLocks noGrp="1"/>
          </p:cNvSpPr>
          <p:nvPr>
            <p:ph type="title"/>
          </p:nvPr>
        </p:nvSpPr>
        <p:spPr/>
        <p:txBody>
          <a:bodyPr/>
          <a:lstStyle/>
          <a:p>
            <a:r>
              <a:rPr lang="pt-BR" dirty="0"/>
              <a:t>Características</a:t>
            </a:r>
          </a:p>
        </p:txBody>
      </p:sp>
      <p:sp>
        <p:nvSpPr>
          <p:cNvPr id="3" name="Espaço Reservado para Conteúdo 2">
            <a:extLst>
              <a:ext uri="{FF2B5EF4-FFF2-40B4-BE49-F238E27FC236}">
                <a16:creationId xmlns:a16="http://schemas.microsoft.com/office/drawing/2014/main" id="{A065E762-CE87-D2AE-C853-28E218F9C625}"/>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latin typeface="Söhne"/>
              </a:rPr>
              <a:t>Economia de Tempo e Recursos</a:t>
            </a:r>
            <a:r>
              <a:rPr lang="pt-BR" b="0" i="0" dirty="0">
                <a:solidFill>
                  <a:srgbClr val="0D0D0D"/>
                </a:solidFill>
                <a:effectLst/>
                <a:latin typeface="Söhne"/>
              </a:rPr>
              <a:t>: Desenvolver um único aplicativo multiplataforma pode economizar tempo e recursos significativos em comparação com o desenvolvimento de aplicativos separados para cada plataforma. Isso é especialmente benéfico para equipes de desenvolvimento com recursos limitados.</a:t>
            </a:r>
          </a:p>
          <a:p>
            <a:pPr algn="just">
              <a:buFont typeface="+mj-lt"/>
              <a:buAutoNum type="arabicPeriod"/>
            </a:pPr>
            <a:r>
              <a:rPr lang="pt-BR" b="1" i="0" dirty="0">
                <a:solidFill>
                  <a:srgbClr val="0D0D0D"/>
                </a:solidFill>
                <a:effectLst/>
                <a:latin typeface="Söhne"/>
              </a:rPr>
              <a:t>Flexibilidade de Implantação</a:t>
            </a:r>
            <a:r>
              <a:rPr lang="pt-BR" b="0" i="0" dirty="0">
                <a:solidFill>
                  <a:srgbClr val="0D0D0D"/>
                </a:solidFill>
                <a:effectLst/>
                <a:latin typeface="Söhne"/>
              </a:rPr>
              <a:t>: Os aplicativos multiplataforma podem ser distribuídos através de diferentes canais de distribuição, como lojas de aplicativos, websites, ou diretamente aos usuários, oferecendo maior flexibilidade na forma como os aplicativos são implantados e distribuídos.</a:t>
            </a:r>
          </a:p>
          <a:p>
            <a:pPr algn="just"/>
            <a:endParaRPr lang="pt-BR" dirty="0"/>
          </a:p>
        </p:txBody>
      </p:sp>
    </p:spTree>
    <p:extLst>
      <p:ext uri="{BB962C8B-B14F-4D97-AF65-F5344CB8AC3E}">
        <p14:creationId xmlns:p14="http://schemas.microsoft.com/office/powerpoint/2010/main" val="348247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FE0FE-E2BA-8E09-9BE8-6790BBDA1386}"/>
              </a:ext>
            </a:extLst>
          </p:cNvPr>
          <p:cNvSpPr>
            <a:spLocks noGrp="1"/>
          </p:cNvSpPr>
          <p:nvPr>
            <p:ph type="title"/>
          </p:nvPr>
        </p:nvSpPr>
        <p:spPr/>
        <p:txBody>
          <a:bodyPr/>
          <a:lstStyle/>
          <a:p>
            <a:r>
              <a:rPr lang="pt-BR" dirty="0"/>
              <a:t>Sistemas Multiplataformas</a:t>
            </a:r>
          </a:p>
        </p:txBody>
      </p:sp>
      <p:sp>
        <p:nvSpPr>
          <p:cNvPr id="3" name="Espaço Reservado para Conteúdo 2">
            <a:extLst>
              <a:ext uri="{FF2B5EF4-FFF2-40B4-BE49-F238E27FC236}">
                <a16:creationId xmlns:a16="http://schemas.microsoft.com/office/drawing/2014/main" id="{763F0E9E-1A2D-FF0F-E338-0D6ADA25E1FF}"/>
              </a:ext>
            </a:extLst>
          </p:cNvPr>
          <p:cNvSpPr>
            <a:spLocks noGrp="1"/>
          </p:cNvSpPr>
          <p:nvPr>
            <p:ph idx="1"/>
          </p:nvPr>
        </p:nvSpPr>
        <p:spPr/>
        <p:txBody>
          <a:bodyPr/>
          <a:lstStyle/>
          <a:p>
            <a:pPr algn="just"/>
            <a:r>
              <a:rPr lang="pt-BR" b="0" i="0" dirty="0">
                <a:solidFill>
                  <a:srgbClr val="0D0D0D"/>
                </a:solidFill>
                <a:effectLst/>
                <a:latin typeface="Söhne"/>
              </a:rPr>
              <a:t>No entanto, é importante notar que desenvolver sistemas multiplataforma pode apresentar desafios únicos, como lidar com diferenças de desempenho, interface do usuário e recursos específicos de plataforma. Portanto, é essencial considerar cuidadosamente os requisitos do projeto e escolher as ferramentas e abordagens adequadas para o desenvolvimento multiplataforma.</a:t>
            </a:r>
            <a:endParaRPr lang="pt-BR" dirty="0"/>
          </a:p>
        </p:txBody>
      </p:sp>
    </p:spTree>
    <p:extLst>
      <p:ext uri="{BB962C8B-B14F-4D97-AF65-F5344CB8AC3E}">
        <p14:creationId xmlns:p14="http://schemas.microsoft.com/office/powerpoint/2010/main" val="321347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6E8F6-7444-4836-B92F-C50F8661CD4B}"/>
              </a:ext>
            </a:extLst>
          </p:cNvPr>
          <p:cNvSpPr>
            <a:spLocks noGrp="1"/>
          </p:cNvSpPr>
          <p:nvPr>
            <p:ph type="title"/>
          </p:nvPr>
        </p:nvSpPr>
        <p:spPr/>
        <p:txBody>
          <a:bodyPr/>
          <a:lstStyle/>
          <a:p>
            <a:r>
              <a:rPr lang="pt-BR" dirty="0"/>
              <a:t>Sistemas distribuídos</a:t>
            </a:r>
          </a:p>
        </p:txBody>
      </p:sp>
      <p:sp>
        <p:nvSpPr>
          <p:cNvPr id="3" name="Espaço Reservado para Conteúdo 2">
            <a:extLst>
              <a:ext uri="{FF2B5EF4-FFF2-40B4-BE49-F238E27FC236}">
                <a16:creationId xmlns:a16="http://schemas.microsoft.com/office/drawing/2014/main" id="{3C396D6A-CF54-0786-5DF6-CA5C4596D41A}"/>
              </a:ext>
            </a:extLst>
          </p:cNvPr>
          <p:cNvSpPr>
            <a:spLocks noGrp="1"/>
          </p:cNvSpPr>
          <p:nvPr>
            <p:ph idx="1"/>
          </p:nvPr>
        </p:nvSpPr>
        <p:spPr/>
        <p:txBody>
          <a:bodyPr>
            <a:normAutofit fontScale="92500" lnSpcReduction="20000"/>
          </a:bodyPr>
          <a:lstStyle/>
          <a:p>
            <a:pPr algn="just"/>
            <a:r>
              <a:rPr lang="pt-BR" b="0" i="0" dirty="0">
                <a:solidFill>
                  <a:srgbClr val="0D0D0D"/>
                </a:solidFill>
                <a:effectLst/>
                <a:latin typeface="Söhne"/>
              </a:rPr>
              <a:t>Sistemas distribuídos são sistemas de computação compostos por múltiplos computadores ou dispositivos interconectados que trabalham juntos para realizar uma tarefa ou fornecer um serviço. Nesse tipo de sistema, os recursos computacionais, como processamento, armazenamento e dados, são distribuídos entre os nós da rede, em vez de estarem centralizados em um único local.</a:t>
            </a:r>
          </a:p>
          <a:p>
            <a:pPr algn="just"/>
            <a:r>
              <a:rPr lang="pt-BR" b="0" i="0" dirty="0">
                <a:solidFill>
                  <a:srgbClr val="0D0D0D"/>
                </a:solidFill>
                <a:effectLst/>
                <a:latin typeface="Söhne"/>
              </a:rPr>
              <a:t>Em sistemas distribuídos, os componentes podem estar fisicamente localizados em diferentes locais geográficos e podem variar em termos de capacidade computacional, sistema operacional, arquitetura de hardware e outros aspectos. Esses sistemas são projetados para oferecer vantagens como escalabilidade, tolerância a falhas, alta disponibilidade e desempenho melhorado.</a:t>
            </a:r>
            <a:endParaRPr lang="pt-BR" dirty="0"/>
          </a:p>
        </p:txBody>
      </p:sp>
    </p:spTree>
    <p:extLst>
      <p:ext uri="{BB962C8B-B14F-4D97-AF65-F5344CB8AC3E}">
        <p14:creationId xmlns:p14="http://schemas.microsoft.com/office/powerpoint/2010/main" val="61333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B9A5F-1ABB-9E48-FECA-BA13F4565B28}"/>
              </a:ext>
            </a:extLst>
          </p:cNvPr>
          <p:cNvSpPr>
            <a:spLocks noGrp="1"/>
          </p:cNvSpPr>
          <p:nvPr>
            <p:ph type="title"/>
          </p:nvPr>
        </p:nvSpPr>
        <p:spPr/>
        <p:txBody>
          <a:bodyPr/>
          <a:lstStyle/>
          <a:p>
            <a:r>
              <a:rPr lang="pt-BR" dirty="0"/>
              <a:t>Sistemas distribuídos</a:t>
            </a:r>
          </a:p>
        </p:txBody>
      </p:sp>
      <p:sp>
        <p:nvSpPr>
          <p:cNvPr id="3" name="Espaço Reservado para Conteúdo 2">
            <a:extLst>
              <a:ext uri="{FF2B5EF4-FFF2-40B4-BE49-F238E27FC236}">
                <a16:creationId xmlns:a16="http://schemas.microsoft.com/office/drawing/2014/main" id="{50FDE475-00A1-452A-C4A2-484320577E19}"/>
              </a:ext>
            </a:extLst>
          </p:cNvPr>
          <p:cNvSpPr>
            <a:spLocks noGrp="1"/>
          </p:cNvSpPr>
          <p:nvPr>
            <p:ph idx="1"/>
          </p:nvPr>
        </p:nvSpPr>
        <p:spPr/>
        <p:txBody>
          <a:bodyPr/>
          <a:lstStyle/>
          <a:p>
            <a:pPr algn="just"/>
            <a:r>
              <a:rPr lang="pt-BR" b="0" i="0" dirty="0">
                <a:solidFill>
                  <a:srgbClr val="0D0D0D"/>
                </a:solidFill>
                <a:effectLst/>
                <a:latin typeface="Söhne"/>
              </a:rPr>
              <a:t>Alguns exemplos comuns de sistemas distribuídos incluem redes de computadores, sistemas de processamento distribuído, sistemas de gerenciamento de banco de dados distribuído, sistemas de computação em nuvem, redes de sensores sem fio, sistemas de comércio eletrônico e muitos outros. Esses sistemas são fundamentais em muitas aplicações modernas, desde a Internet até sistemas de comunicação, serviços de nuvem, jogos online, transações financeiras.</a:t>
            </a:r>
            <a:endParaRPr lang="pt-BR" dirty="0"/>
          </a:p>
        </p:txBody>
      </p:sp>
    </p:spTree>
    <p:extLst>
      <p:ext uri="{BB962C8B-B14F-4D97-AF65-F5344CB8AC3E}">
        <p14:creationId xmlns:p14="http://schemas.microsoft.com/office/powerpoint/2010/main" val="346435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8AF02-EFCE-D01F-01EF-965C83C9D945}"/>
              </a:ext>
            </a:extLst>
          </p:cNvPr>
          <p:cNvSpPr>
            <a:spLocks noGrp="1"/>
          </p:cNvSpPr>
          <p:nvPr>
            <p:ph type="title"/>
          </p:nvPr>
        </p:nvSpPr>
        <p:spPr/>
        <p:txBody>
          <a:bodyPr/>
          <a:lstStyle/>
          <a:p>
            <a:r>
              <a:rPr lang="pt-BR" dirty="0"/>
              <a:t>Sistemas distribuídos</a:t>
            </a:r>
          </a:p>
        </p:txBody>
      </p:sp>
      <p:sp>
        <p:nvSpPr>
          <p:cNvPr id="3" name="Espaço Reservado para Conteúdo 2">
            <a:extLst>
              <a:ext uri="{FF2B5EF4-FFF2-40B4-BE49-F238E27FC236}">
                <a16:creationId xmlns:a16="http://schemas.microsoft.com/office/drawing/2014/main" id="{F4CEA600-47EE-FC39-03A5-C702396BFCC6}"/>
              </a:ext>
            </a:extLst>
          </p:cNvPr>
          <p:cNvSpPr>
            <a:spLocks noGrp="1"/>
          </p:cNvSpPr>
          <p:nvPr>
            <p:ph idx="1"/>
          </p:nvPr>
        </p:nvSpPr>
        <p:spPr/>
        <p:txBody>
          <a:bodyPr>
            <a:normAutofit fontScale="70000" lnSpcReduction="20000"/>
          </a:bodyPr>
          <a:lstStyle/>
          <a:p>
            <a:pPr algn="just">
              <a:buFont typeface="+mj-lt"/>
              <a:buAutoNum type="arabicPeriod"/>
            </a:pPr>
            <a:r>
              <a:rPr lang="pt-BR" b="1" i="0" dirty="0">
                <a:solidFill>
                  <a:srgbClr val="0D0D0D"/>
                </a:solidFill>
                <a:effectLst/>
                <a:latin typeface="Söhne"/>
              </a:rPr>
              <a:t>Escalabilidade</a:t>
            </a:r>
            <a:r>
              <a:rPr lang="pt-BR" b="0" i="0" dirty="0">
                <a:solidFill>
                  <a:srgbClr val="0D0D0D"/>
                </a:solidFill>
                <a:effectLst/>
                <a:latin typeface="Söhne"/>
              </a:rPr>
              <a:t>: Os sistemas distribuídos podem escalar horizontalmente adicionando novos nós à rede. Isso permite que a capacidade de processamento e armazenamento seja aumentada conforme necessário, lidando com um aumento na carga de trabalho de forma mais eficiente do que simplesmente atualizar um único servidor central.</a:t>
            </a:r>
          </a:p>
          <a:p>
            <a:pPr algn="just">
              <a:buFont typeface="+mj-lt"/>
              <a:buAutoNum type="arabicPeriod"/>
            </a:pPr>
            <a:r>
              <a:rPr lang="pt-BR" b="1" i="0" dirty="0">
                <a:solidFill>
                  <a:srgbClr val="0D0D0D"/>
                </a:solidFill>
                <a:effectLst/>
                <a:latin typeface="Söhne"/>
              </a:rPr>
              <a:t>Tolerância a falhas</a:t>
            </a:r>
            <a:r>
              <a:rPr lang="pt-BR" b="0" i="0" dirty="0">
                <a:solidFill>
                  <a:srgbClr val="0D0D0D"/>
                </a:solidFill>
                <a:effectLst/>
                <a:latin typeface="Söhne"/>
              </a:rPr>
              <a:t>: Devido à distribuição de recursos em vários nós, os sistemas distribuídos são mais resilientes a falhas individuais. Se um nó falhar, outros podem continuar a fornecer serviços sem interrupção significativa, garantindo a disponibilidade contínua.</a:t>
            </a:r>
          </a:p>
          <a:p>
            <a:pPr algn="just">
              <a:buFont typeface="+mj-lt"/>
              <a:buAutoNum type="arabicPeriod"/>
            </a:pPr>
            <a:r>
              <a:rPr lang="pt-BR" b="1" i="0" dirty="0">
                <a:solidFill>
                  <a:srgbClr val="0D0D0D"/>
                </a:solidFill>
                <a:effectLst/>
                <a:latin typeface="Söhne"/>
              </a:rPr>
              <a:t>Alta disponibilidade</a:t>
            </a:r>
            <a:r>
              <a:rPr lang="pt-BR" b="0" i="0" dirty="0">
                <a:solidFill>
                  <a:srgbClr val="0D0D0D"/>
                </a:solidFill>
                <a:effectLst/>
                <a:latin typeface="Söhne"/>
              </a:rPr>
              <a:t>: A redundância dos recursos em vários nós significa que os sistemas distribuídos podem oferecer alta disponibilidade. Mesmo se alguns nós falharem, o sistema como um todo pode permanecer disponível para os usuários.</a:t>
            </a:r>
          </a:p>
          <a:p>
            <a:pPr algn="just">
              <a:buFont typeface="+mj-lt"/>
              <a:buAutoNum type="arabicPeriod"/>
            </a:pPr>
            <a:r>
              <a:rPr lang="pt-BR" b="1" i="0" dirty="0">
                <a:solidFill>
                  <a:srgbClr val="0D0D0D"/>
                </a:solidFill>
                <a:effectLst/>
                <a:latin typeface="Söhne"/>
              </a:rPr>
              <a:t>Desempenho aprimorado</a:t>
            </a:r>
            <a:r>
              <a:rPr lang="pt-BR" b="0" i="0" dirty="0">
                <a:solidFill>
                  <a:srgbClr val="0D0D0D"/>
                </a:solidFill>
                <a:effectLst/>
                <a:latin typeface="Söhne"/>
              </a:rPr>
              <a:t>: Distribuir a carga de trabalho entre vários nós pode resultar em um melhor desempenho global do sistema. Tarefas podem ser paralelizadas e processadas de forma distribuída, aproveitando os recursos disponíveis de maneira mais eficiente.</a:t>
            </a:r>
          </a:p>
          <a:p>
            <a:pPr algn="just"/>
            <a:endParaRPr lang="pt-BR" dirty="0"/>
          </a:p>
        </p:txBody>
      </p:sp>
    </p:spTree>
    <p:extLst>
      <p:ext uri="{BB962C8B-B14F-4D97-AF65-F5344CB8AC3E}">
        <p14:creationId xmlns:p14="http://schemas.microsoft.com/office/powerpoint/2010/main" val="29952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5595A-9CAF-8A35-8381-7559270DF998}"/>
              </a:ext>
            </a:extLst>
          </p:cNvPr>
          <p:cNvSpPr>
            <a:spLocks noGrp="1"/>
          </p:cNvSpPr>
          <p:nvPr>
            <p:ph type="title"/>
          </p:nvPr>
        </p:nvSpPr>
        <p:spPr/>
        <p:txBody>
          <a:bodyPr/>
          <a:lstStyle/>
          <a:p>
            <a:r>
              <a:rPr lang="pt-BR" dirty="0"/>
              <a:t>Sistemas distribuídos</a:t>
            </a:r>
          </a:p>
        </p:txBody>
      </p:sp>
      <p:sp>
        <p:nvSpPr>
          <p:cNvPr id="3" name="Espaço Reservado para Conteúdo 2">
            <a:extLst>
              <a:ext uri="{FF2B5EF4-FFF2-40B4-BE49-F238E27FC236}">
                <a16:creationId xmlns:a16="http://schemas.microsoft.com/office/drawing/2014/main" id="{1F88E3B9-A802-F34D-3D4B-0341DA0900DE}"/>
              </a:ext>
            </a:extLst>
          </p:cNvPr>
          <p:cNvSpPr>
            <a:spLocks noGrp="1"/>
          </p:cNvSpPr>
          <p:nvPr>
            <p:ph idx="1"/>
          </p:nvPr>
        </p:nvSpPr>
        <p:spPr/>
        <p:txBody>
          <a:bodyPr>
            <a:normAutofit fontScale="92500" lnSpcReduction="20000"/>
          </a:bodyPr>
          <a:lstStyle/>
          <a:p>
            <a:pPr algn="just">
              <a:buFont typeface="+mj-lt"/>
              <a:buAutoNum type="arabicPeriod"/>
            </a:pPr>
            <a:r>
              <a:rPr lang="pt-BR" b="1" i="0" dirty="0">
                <a:solidFill>
                  <a:srgbClr val="0D0D0D"/>
                </a:solidFill>
                <a:effectLst/>
                <a:latin typeface="Söhne"/>
              </a:rPr>
              <a:t>Localização geográfica</a:t>
            </a:r>
            <a:r>
              <a:rPr lang="pt-BR" b="0" i="0" dirty="0">
                <a:solidFill>
                  <a:srgbClr val="0D0D0D"/>
                </a:solidFill>
                <a:effectLst/>
                <a:latin typeface="Söhne"/>
              </a:rPr>
              <a:t>: Em sistemas distribuídos, os recursos podem estar distribuídos geograficamente, o que pode reduzir a latência e melhorar o desempenho para usuários localizados em diferentes regiões do mundo.</a:t>
            </a:r>
          </a:p>
          <a:p>
            <a:pPr algn="just">
              <a:buFont typeface="+mj-lt"/>
              <a:buAutoNum type="arabicPeriod"/>
            </a:pPr>
            <a:r>
              <a:rPr lang="pt-BR" b="1" i="0" dirty="0">
                <a:solidFill>
                  <a:srgbClr val="0D0D0D"/>
                </a:solidFill>
                <a:effectLst/>
                <a:latin typeface="Söhne"/>
              </a:rPr>
              <a:t>Flexibilidade</a:t>
            </a:r>
            <a:r>
              <a:rPr lang="pt-BR" b="0" i="0" dirty="0">
                <a:solidFill>
                  <a:srgbClr val="0D0D0D"/>
                </a:solidFill>
                <a:effectLst/>
                <a:latin typeface="Söhne"/>
              </a:rPr>
              <a:t>: A arquitetura distribuída permite uma maior flexibilidade na configuração e adaptação do sistema às necessidades específicas. Novos nós podem ser adicionados facilmente e recursos podem ser realocados conforme necessário.</a:t>
            </a:r>
          </a:p>
          <a:p>
            <a:pPr algn="just">
              <a:buFont typeface="+mj-lt"/>
              <a:buAutoNum type="arabicPeriod"/>
            </a:pPr>
            <a:r>
              <a:rPr lang="pt-BR" b="1" i="0" dirty="0">
                <a:solidFill>
                  <a:srgbClr val="0D0D0D"/>
                </a:solidFill>
                <a:effectLst/>
                <a:latin typeface="Söhne"/>
              </a:rPr>
              <a:t>Economia de custos</a:t>
            </a:r>
            <a:r>
              <a:rPr lang="pt-BR" b="0" i="0" dirty="0">
                <a:solidFill>
                  <a:srgbClr val="0D0D0D"/>
                </a:solidFill>
                <a:effectLst/>
                <a:latin typeface="Söhne"/>
              </a:rPr>
              <a:t>: Distribuir os recursos entre vários nós pode ser mais econômico do que investir em um único servidor poderoso. Além disso, a capacidade de dimensionar horizontalmente permite que os custos sejam ajustados de acordo com a demanda, evitando gastos excessivos com recursos ociosos.</a:t>
            </a:r>
          </a:p>
          <a:p>
            <a:pPr algn="just"/>
            <a:endParaRPr lang="pt-BR" dirty="0"/>
          </a:p>
        </p:txBody>
      </p:sp>
    </p:spTree>
    <p:extLst>
      <p:ext uri="{BB962C8B-B14F-4D97-AF65-F5344CB8AC3E}">
        <p14:creationId xmlns:p14="http://schemas.microsoft.com/office/powerpoint/2010/main" val="238917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ED647-DFEB-F272-5D26-2870C1D7B58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4005494-FB01-F029-5114-D87DB8D79727}"/>
              </a:ext>
            </a:extLst>
          </p:cNvPr>
          <p:cNvSpPr>
            <a:spLocks noGrp="1"/>
          </p:cNvSpPr>
          <p:nvPr>
            <p:ph idx="1"/>
          </p:nvPr>
        </p:nvSpPr>
        <p:spPr/>
        <p:txBody>
          <a:bodyPr/>
          <a:lstStyle/>
          <a:p>
            <a:endParaRPr lang="pt-BR"/>
          </a:p>
        </p:txBody>
      </p:sp>
      <p:pic>
        <p:nvPicPr>
          <p:cNvPr id="1026" name="Picture 2" descr="Exemplo de estrutura de sistema distribuído">
            <a:extLst>
              <a:ext uri="{FF2B5EF4-FFF2-40B4-BE49-F238E27FC236}">
                <a16:creationId xmlns:a16="http://schemas.microsoft.com/office/drawing/2014/main" id="{AA34378A-8435-70A7-D391-06BB1C47A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733" y="784656"/>
            <a:ext cx="7285602" cy="458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94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1080B-8672-89DA-0A3E-67C3DEE5FC4E}"/>
              </a:ext>
            </a:extLst>
          </p:cNvPr>
          <p:cNvSpPr>
            <a:spLocks noGrp="1"/>
          </p:cNvSpPr>
          <p:nvPr>
            <p:ph type="title"/>
          </p:nvPr>
        </p:nvSpPr>
        <p:spPr/>
        <p:txBody>
          <a:bodyPr/>
          <a:lstStyle/>
          <a:p>
            <a:r>
              <a:rPr lang="pt-BR" dirty="0"/>
              <a:t>Sistemas Integrados</a:t>
            </a:r>
          </a:p>
        </p:txBody>
      </p:sp>
      <p:sp>
        <p:nvSpPr>
          <p:cNvPr id="3" name="Espaço Reservado para Conteúdo 2">
            <a:extLst>
              <a:ext uri="{FF2B5EF4-FFF2-40B4-BE49-F238E27FC236}">
                <a16:creationId xmlns:a16="http://schemas.microsoft.com/office/drawing/2014/main" id="{1BEE9ADF-5712-E1BF-A392-627CFC15273D}"/>
              </a:ext>
            </a:extLst>
          </p:cNvPr>
          <p:cNvSpPr>
            <a:spLocks noGrp="1"/>
          </p:cNvSpPr>
          <p:nvPr>
            <p:ph idx="1"/>
          </p:nvPr>
        </p:nvSpPr>
        <p:spPr/>
        <p:txBody>
          <a:bodyPr>
            <a:normAutofit lnSpcReduction="10000"/>
          </a:bodyPr>
          <a:lstStyle/>
          <a:p>
            <a:pPr algn="just"/>
            <a:r>
              <a:rPr lang="pt-BR" b="0" i="0" dirty="0">
                <a:solidFill>
                  <a:srgbClr val="0D0D0D"/>
                </a:solidFill>
                <a:effectLst/>
                <a:latin typeface="Söhne"/>
              </a:rPr>
              <a:t>Os sistemas integrados, também conhecidos como sistemas embarcados, são sistemas de computação dedicados a realizar funções específicas dentro de um dispositivo ou sistema maior. Eles são projetados para serem incorporados em produtos e equipamentos diversos, como eletrodomésticos, dispositivos médicos, automóveis, dispositivos móveis, sistemas industriais, entre outros.</a:t>
            </a:r>
          </a:p>
          <a:p>
            <a:pPr algn="just"/>
            <a:r>
              <a:rPr lang="pt-BR" b="0" i="0" dirty="0">
                <a:solidFill>
                  <a:srgbClr val="0D0D0D"/>
                </a:solidFill>
                <a:effectLst/>
                <a:latin typeface="Söhne"/>
              </a:rPr>
              <a:t>Esses sistemas são caracterizados por terem recursos limitados de processamento, memória e energia, além de serem altamente especializados para executar tarefas específicas de forma eficiente e confiável. Aqui estão algumas características e elementos comuns dos sistemas integrados:</a:t>
            </a:r>
          </a:p>
          <a:p>
            <a:pPr algn="just"/>
            <a:endParaRPr lang="pt-BR" dirty="0"/>
          </a:p>
        </p:txBody>
      </p:sp>
    </p:spTree>
    <p:extLst>
      <p:ext uri="{BB962C8B-B14F-4D97-AF65-F5344CB8AC3E}">
        <p14:creationId xmlns:p14="http://schemas.microsoft.com/office/powerpoint/2010/main" val="19238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293BF-58CD-5727-EF72-CACBA3D195C3}"/>
              </a:ext>
            </a:extLst>
          </p:cNvPr>
          <p:cNvSpPr>
            <a:spLocks noGrp="1"/>
          </p:cNvSpPr>
          <p:nvPr>
            <p:ph type="title"/>
          </p:nvPr>
        </p:nvSpPr>
        <p:spPr/>
        <p:txBody>
          <a:bodyPr>
            <a:normAutofit fontScale="90000"/>
          </a:bodyPr>
          <a:lstStyle/>
          <a:p>
            <a:r>
              <a:rPr lang="pt-BR" dirty="0"/>
              <a:t>Características e elementos comuns</a:t>
            </a:r>
          </a:p>
        </p:txBody>
      </p:sp>
      <p:sp>
        <p:nvSpPr>
          <p:cNvPr id="3" name="Espaço Reservado para Conteúdo 2">
            <a:extLst>
              <a:ext uri="{FF2B5EF4-FFF2-40B4-BE49-F238E27FC236}">
                <a16:creationId xmlns:a16="http://schemas.microsoft.com/office/drawing/2014/main" id="{239C1DF6-F092-476F-1435-B212ABC1E171}"/>
              </a:ext>
            </a:extLst>
          </p:cNvPr>
          <p:cNvSpPr>
            <a:spLocks noGrp="1"/>
          </p:cNvSpPr>
          <p:nvPr>
            <p:ph idx="1"/>
          </p:nvPr>
        </p:nvSpPr>
        <p:spPr/>
        <p:txBody>
          <a:bodyPr>
            <a:normAutofit fontScale="85000" lnSpcReduction="10000"/>
          </a:bodyPr>
          <a:lstStyle/>
          <a:p>
            <a:pPr algn="just">
              <a:buFont typeface="+mj-lt"/>
              <a:buAutoNum type="arabicPeriod"/>
            </a:pPr>
            <a:r>
              <a:rPr lang="pt-BR" b="1" i="0" dirty="0">
                <a:solidFill>
                  <a:srgbClr val="0D0D0D"/>
                </a:solidFill>
                <a:effectLst/>
                <a:latin typeface="Söhne"/>
              </a:rPr>
              <a:t>Hardware Específico</a:t>
            </a:r>
            <a:r>
              <a:rPr lang="pt-BR" b="0" i="0" dirty="0">
                <a:solidFill>
                  <a:srgbClr val="0D0D0D"/>
                </a:solidFill>
                <a:effectLst/>
                <a:latin typeface="Söhne"/>
              </a:rPr>
              <a:t>: Os sistemas integrados são construídos em torno de hardware específico para atender às necessidades da aplicação. Isso pode incluir microcontroladores, microprocessadores, sensores, atuadores e outros componentes eletrônicos.</a:t>
            </a:r>
          </a:p>
          <a:p>
            <a:pPr algn="just">
              <a:buFont typeface="+mj-lt"/>
              <a:buAutoNum type="arabicPeriod"/>
            </a:pPr>
            <a:r>
              <a:rPr lang="pt-BR" b="1" i="0" dirty="0">
                <a:solidFill>
                  <a:srgbClr val="0D0D0D"/>
                </a:solidFill>
                <a:effectLst/>
                <a:latin typeface="Söhne"/>
              </a:rPr>
              <a:t>Software Customizado</a:t>
            </a:r>
            <a:r>
              <a:rPr lang="pt-BR" b="0" i="0" dirty="0">
                <a:solidFill>
                  <a:srgbClr val="0D0D0D"/>
                </a:solidFill>
                <a:effectLst/>
                <a:latin typeface="Söhne"/>
              </a:rPr>
              <a:t>: O software executado em sistemas integrados é muitas vezes altamente otimizado e customizado para a aplicação em questão. Isso pode incluir sistemas operacionais em tempo real (RTOS), firmware e software de aplicação específico.</a:t>
            </a:r>
          </a:p>
          <a:p>
            <a:pPr algn="just">
              <a:buFont typeface="+mj-lt"/>
              <a:buAutoNum type="arabicPeriod"/>
            </a:pPr>
            <a:r>
              <a:rPr lang="pt-BR" b="1" i="0" dirty="0">
                <a:solidFill>
                  <a:srgbClr val="0D0D0D"/>
                </a:solidFill>
                <a:effectLst/>
                <a:latin typeface="Söhne"/>
              </a:rPr>
              <a:t>Restrições de Recursos</a:t>
            </a:r>
            <a:r>
              <a:rPr lang="pt-BR" b="0" i="0" dirty="0">
                <a:solidFill>
                  <a:srgbClr val="0D0D0D"/>
                </a:solidFill>
                <a:effectLst/>
                <a:latin typeface="Söhne"/>
              </a:rPr>
              <a:t>: Os sistemas integrados geralmente têm restrições significativas de recursos, como processamento, memória e energia. Isso requer otimizações cuidadosas de software e hardware para garantir o funcionamento adequado do sistema dentro dessas limitações.</a:t>
            </a:r>
          </a:p>
          <a:p>
            <a:pPr algn="just"/>
            <a:endParaRPr lang="pt-BR" dirty="0"/>
          </a:p>
        </p:txBody>
      </p:sp>
    </p:spTree>
    <p:extLst>
      <p:ext uri="{BB962C8B-B14F-4D97-AF65-F5344CB8AC3E}">
        <p14:creationId xmlns:p14="http://schemas.microsoft.com/office/powerpoint/2010/main" val="198543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A2F1E-B36E-A4F2-0EF8-C197D3E9915B}"/>
              </a:ext>
            </a:extLst>
          </p:cNvPr>
          <p:cNvSpPr>
            <a:spLocks noGrp="1"/>
          </p:cNvSpPr>
          <p:nvPr>
            <p:ph type="title"/>
          </p:nvPr>
        </p:nvSpPr>
        <p:spPr/>
        <p:txBody>
          <a:bodyPr>
            <a:normAutofit fontScale="90000"/>
          </a:bodyPr>
          <a:lstStyle/>
          <a:p>
            <a:r>
              <a:rPr lang="pt-BR" dirty="0"/>
              <a:t>Características e elementos comuns</a:t>
            </a:r>
          </a:p>
        </p:txBody>
      </p:sp>
      <p:sp>
        <p:nvSpPr>
          <p:cNvPr id="3" name="Espaço Reservado para Conteúdo 2">
            <a:extLst>
              <a:ext uri="{FF2B5EF4-FFF2-40B4-BE49-F238E27FC236}">
                <a16:creationId xmlns:a16="http://schemas.microsoft.com/office/drawing/2014/main" id="{4C139555-38F0-B21E-7980-65222A840C46}"/>
              </a:ext>
            </a:extLst>
          </p:cNvPr>
          <p:cNvSpPr>
            <a:spLocks noGrp="1"/>
          </p:cNvSpPr>
          <p:nvPr>
            <p:ph idx="1"/>
          </p:nvPr>
        </p:nvSpPr>
        <p:spPr/>
        <p:txBody>
          <a:bodyPr>
            <a:normAutofit fontScale="92500" lnSpcReduction="20000"/>
          </a:bodyPr>
          <a:lstStyle/>
          <a:p>
            <a:pPr algn="just">
              <a:buFont typeface="+mj-lt"/>
              <a:buAutoNum type="arabicPeriod"/>
            </a:pPr>
            <a:r>
              <a:rPr lang="pt-BR" b="1" i="0" dirty="0">
                <a:solidFill>
                  <a:srgbClr val="0D0D0D"/>
                </a:solidFill>
                <a:effectLst/>
                <a:latin typeface="Söhne"/>
              </a:rPr>
              <a:t>Baixo Consumo de Energia</a:t>
            </a:r>
            <a:r>
              <a:rPr lang="pt-BR" b="0" i="0" dirty="0">
                <a:solidFill>
                  <a:srgbClr val="0D0D0D"/>
                </a:solidFill>
                <a:effectLst/>
                <a:latin typeface="Söhne"/>
              </a:rPr>
              <a:t>: Muitos sistemas integrados são alimentados por baterias ou fontes de energia limitadas, o que exige que sejam projetados para consumir o mínimo de energia possível, estando frequentemente em estado de baixo consumo quando não estão em uso.</a:t>
            </a:r>
          </a:p>
          <a:p>
            <a:pPr algn="just">
              <a:buFont typeface="+mj-lt"/>
              <a:buAutoNum type="arabicPeriod"/>
            </a:pPr>
            <a:r>
              <a:rPr lang="pt-BR" b="1" i="0" dirty="0">
                <a:solidFill>
                  <a:srgbClr val="0D0D0D"/>
                </a:solidFill>
                <a:effectLst/>
                <a:latin typeface="Söhne"/>
              </a:rPr>
              <a:t>Confiabilidade</a:t>
            </a:r>
            <a:r>
              <a:rPr lang="pt-BR" b="0" i="0" dirty="0">
                <a:solidFill>
                  <a:srgbClr val="0D0D0D"/>
                </a:solidFill>
                <a:effectLst/>
                <a:latin typeface="Söhne"/>
              </a:rPr>
              <a:t>: Devido à sua utilização em ambientes críticos e em dispositivos que precisam funcionar de forma confiável por longos períodos, os sistemas integrados são projetados para serem altamente confiáveis e resistentes a falhas.</a:t>
            </a:r>
          </a:p>
          <a:p>
            <a:pPr algn="just">
              <a:buFont typeface="+mj-lt"/>
              <a:buAutoNum type="arabicPeriod"/>
            </a:pPr>
            <a:r>
              <a:rPr lang="pt-BR" b="1" i="0" dirty="0">
                <a:solidFill>
                  <a:srgbClr val="0D0D0D"/>
                </a:solidFill>
                <a:effectLst/>
                <a:latin typeface="Söhne"/>
              </a:rPr>
              <a:t>Comunicação Limitada</a:t>
            </a:r>
            <a:r>
              <a:rPr lang="pt-BR" b="0" i="0" dirty="0">
                <a:solidFill>
                  <a:srgbClr val="0D0D0D"/>
                </a:solidFill>
                <a:effectLst/>
                <a:latin typeface="Söhne"/>
              </a:rPr>
              <a:t>: Em muitos casos, os sistemas integrados têm capacidades limitadas de comunicação, se comunicando apenas com dispositivos específicos dentro de um sistema ou rede.</a:t>
            </a:r>
          </a:p>
          <a:p>
            <a:pPr algn="just"/>
            <a:endParaRPr lang="pt-BR" dirty="0"/>
          </a:p>
        </p:txBody>
      </p:sp>
    </p:spTree>
    <p:extLst>
      <p:ext uri="{BB962C8B-B14F-4D97-AF65-F5344CB8AC3E}">
        <p14:creationId xmlns:p14="http://schemas.microsoft.com/office/powerpoint/2010/main" val="2337990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5A3E183F426245BD4BCEA26DADDB88" ma:contentTypeVersion="4" ma:contentTypeDescription="Crie um novo documento." ma:contentTypeScope="" ma:versionID="9f07314afa7844127443708a92f778b7">
  <xsd:schema xmlns:xsd="http://www.w3.org/2001/XMLSchema" xmlns:xs="http://www.w3.org/2001/XMLSchema" xmlns:p="http://schemas.microsoft.com/office/2006/metadata/properties" xmlns:ns2="4d2dcd21-a1b4-4d7b-8bd7-c3177f8a47d4" targetNamespace="http://schemas.microsoft.com/office/2006/metadata/properties" ma:root="true" ma:fieldsID="b0eee3f3d1255830630e744ef2af22a8" ns2:_="">
    <xsd:import namespace="4d2dcd21-a1b4-4d7b-8bd7-c3177f8a47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2dcd21-a1b4-4d7b-8bd7-c3177f8a4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E14052-8DC0-47C4-8B6F-AFED907F7E54}"/>
</file>

<file path=customXml/itemProps2.xml><?xml version="1.0" encoding="utf-8"?>
<ds:datastoreItem xmlns:ds="http://schemas.openxmlformats.org/officeDocument/2006/customXml" ds:itemID="{A0CE5AF5-051A-4698-AA78-BCFB376263D8}"/>
</file>

<file path=customXml/itemProps3.xml><?xml version="1.0" encoding="utf-8"?>
<ds:datastoreItem xmlns:ds="http://schemas.openxmlformats.org/officeDocument/2006/customXml" ds:itemID="{03DCA05C-54E3-4AC6-BA9D-28A1C7930923}"/>
</file>

<file path=docProps/app.xml><?xml version="1.0" encoding="utf-8"?>
<Properties xmlns="http://schemas.openxmlformats.org/officeDocument/2006/extended-properties" xmlns:vt="http://schemas.openxmlformats.org/officeDocument/2006/docPropsVTypes">
  <Template>TM04033927[[fn=Evento principal]]</Template>
  <TotalTime>8</TotalTime>
  <Words>1437</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Impact</vt:lpstr>
      <vt:lpstr>Söhne</vt:lpstr>
      <vt:lpstr>Evento Principal</vt:lpstr>
      <vt:lpstr>Tipos de sistemas e suas diferenças</vt:lpstr>
      <vt:lpstr>Sistemas distribuídos</vt:lpstr>
      <vt:lpstr>Sistemas distribuídos</vt:lpstr>
      <vt:lpstr>Sistemas distribuídos</vt:lpstr>
      <vt:lpstr>Sistemas distribuídos</vt:lpstr>
      <vt:lpstr>Apresentação do PowerPoint</vt:lpstr>
      <vt:lpstr>Sistemas Integrados</vt:lpstr>
      <vt:lpstr>Características e elementos comuns</vt:lpstr>
      <vt:lpstr>Características e elementos comuns</vt:lpstr>
      <vt:lpstr>Características e elementos comuns</vt:lpstr>
      <vt:lpstr>Sistemas integrados</vt:lpstr>
      <vt:lpstr>Sistemas multiplataformas</vt:lpstr>
      <vt:lpstr>Características</vt:lpstr>
      <vt:lpstr>Características</vt:lpstr>
      <vt:lpstr>Características</vt:lpstr>
      <vt:lpstr>Sistemas Multiplataformas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sistemas e suas diferenças</dc:title>
  <dc:creator>WELINGTON LUIS CODINHOTO GARCIA</dc:creator>
  <cp:lastModifiedBy>WELINGTON LUIS CODINHOTO GARCIA</cp:lastModifiedBy>
  <cp:revision>1</cp:revision>
  <dcterms:created xsi:type="dcterms:W3CDTF">2024-03-27T16:11:29Z</dcterms:created>
  <dcterms:modified xsi:type="dcterms:W3CDTF">2024-03-27T16:19:44Z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0x0101004E5A3E183F426245BD4BCEA26DADDB88</vt:lpwstr>
  </property>
</Properties>
</file>