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Questria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Questrial-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s-A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royectosagiles.org/triangulo-hierro" TargetMode="External"/><Relationship Id="rId3" Type="http://schemas.openxmlformats.org/officeDocument/2006/relationships/hyperlink" Target="http://proyectosagiles.org/calidad-agilidad-cuarto-encuentro-agil-barcelona" TargetMode="External"/><Relationship Id="rId4" Type="http://schemas.openxmlformats.org/officeDocument/2006/relationships/hyperlink" Target="http://proyectosagiles.org/calidad-agilidad-cuarto-encuentro-agil-barcelona" TargetMode="External"/><Relationship Id="rId5" Type="http://schemas.openxmlformats.org/officeDocument/2006/relationships/hyperlink" Target="http://proyectosagiles.org/calidad-agilidad-cuarto-encuentro-agil-barcelona"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9" name="Shape 14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A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A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4" name="Shape 22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A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A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38" name="Shape 23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A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44" name="Shape 2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1" name="Shape 1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Prepare a flip chart sheet or whiteboard to record the team results on each iteration:</a:t>
            </a:r>
          </a:p>
          <a:p>
            <a:pPr indent="0" lvl="0" marL="0" marR="0" rtl="0" algn="l">
              <a:spcBef>
                <a:spcPts val="0"/>
              </a:spcBef>
              <a:buSzPct val="25000"/>
              <a:buNone/>
            </a:pPr>
            <a:r>
              <a:rPr b="1" i="1" lang="es-AR" sz="1200" u="none" cap="none" strike="noStrike">
                <a:solidFill>
                  <a:schemeClr val="dk1"/>
                </a:solidFill>
                <a:latin typeface="Calibri"/>
                <a:ea typeface="Calibri"/>
                <a:cs typeface="Calibri"/>
                <a:sym typeface="Calibri"/>
              </a:rPr>
              <a:t>Sprint   Estimate    Actual     Notes</a:t>
            </a:r>
          </a:p>
          <a:p>
            <a:pPr indent="0" lvl="0" marL="0" marR="0" rtl="0" algn="l">
              <a:spcBef>
                <a:spcPts val="0"/>
              </a:spcBef>
              <a:buSzPct val="25000"/>
              <a:buNone/>
            </a:pPr>
            <a:r>
              <a:t/>
            </a:r>
            <a:endParaRPr b="1" i="1"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br>
              <a:rPr b="0" i="0" lang="es-AR" sz="1200" u="none" cap="none" strike="noStrike">
                <a:solidFill>
                  <a:schemeClr val="dk1"/>
                </a:solidFill>
                <a:latin typeface="Calibri"/>
                <a:ea typeface="Calibri"/>
                <a:cs typeface="Calibri"/>
                <a:sym typeface="Calibri"/>
              </a:rPr>
            </a:br>
            <a:r>
              <a:rPr b="1" i="0" lang="es-AR" sz="1200" u="none" cap="none" strike="noStrike">
                <a:solidFill>
                  <a:schemeClr val="dk1"/>
                </a:solidFill>
                <a:latin typeface="Calibri"/>
                <a:ea typeface="Calibri"/>
                <a:cs typeface="Calibri"/>
                <a:sym typeface="Calibri"/>
              </a:rPr>
              <a:t>Facilitation</a:t>
            </a:r>
          </a:p>
          <a:p>
            <a:pPr indent="0" lvl="0" marL="0" marR="0" rtl="0" algn="l">
              <a:spcBef>
                <a:spcPts val="0"/>
              </a:spcBef>
              <a:buSzPct val="25000"/>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The Process</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You will be asked things like can we “do such and such?”. When such questions arise, respond by pointing to the rules and saying “It’s your process”.</a:t>
            </a:r>
          </a:p>
          <a:p>
            <a:pPr indent="0" lvl="0" marL="0" marR="0" rtl="0" algn="l">
              <a:spcBef>
                <a:spcPts val="0"/>
              </a:spcBef>
              <a:buSzPct val="25000"/>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Notes</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Ask the team and record the key changes the team made on each iteration in the ‘Notes’ column of the playbook. This will help in the debrief as the team is able to look back and see the changes they tried and the results they achieved.</a:t>
            </a:r>
          </a:p>
          <a:p>
            <a:pPr indent="0" lvl="0" marL="0" marR="0" rtl="0" algn="l">
              <a:spcBef>
                <a:spcPts val="0"/>
              </a:spcBef>
              <a:buSzPct val="25000"/>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Timing</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Often their will be balls over the place. I have found it better to only start the 1 minute retrospective timing after all the balls have been picked up so that the team can fully focus on improvements for the next round.</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Debrief Points</a:t>
            </a:r>
          </a:p>
          <a:p>
            <a:pPr indent="0" lvl="0" marL="0" marR="0" rtl="0" algn="l">
              <a:spcBef>
                <a:spcPts val="0"/>
              </a:spcBef>
              <a:buSzPct val="25000"/>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What Happened?</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Ask with an open question and allow people to share their experiences. I then guide the remainder of the debrief around the remaining points depending on what I noticed, team interest, and time.</a:t>
            </a:r>
          </a:p>
          <a:p>
            <a:pPr indent="0" lvl="0" marL="0" marR="0" rtl="0" algn="l">
              <a:spcBef>
                <a:spcPts val="0"/>
              </a:spcBef>
              <a:buSzPct val="25000"/>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What Iteration Felt the Best?</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Ask what made that one feel best? Why?</a:t>
            </a:r>
          </a:p>
          <a:p>
            <a:pPr indent="0" lvl="0" marL="0" marR="0" rtl="0" algn="l">
              <a:spcBef>
                <a:spcPts val="0"/>
              </a:spcBef>
              <a:buSzPct val="25000"/>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Natural Velocity</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Look for an iteration where there was a dramatic improvement due to a reorganization. Ask whether this improvement was due to working faster or harder. Point out that every system has a natural velocity and that to significantly improve the system requires changing the process.</a:t>
            </a:r>
          </a:p>
          <a:p>
            <a:pPr indent="0" lvl="0" marL="0" marR="0" rtl="0" algn="l">
              <a:spcBef>
                <a:spcPts val="0"/>
              </a:spcBef>
              <a:buSzPct val="25000"/>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Theory of Constraints</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Ask if there is a bottleneck in the system and if so where it was. Ask how they identified and whether they attempted to address it. Ask if it would be helpful to improve efficiency at a point other than the bottleneck.</a:t>
            </a:r>
          </a:p>
          <a:p>
            <a:pPr indent="0" lvl="0" marL="0" marR="0" rtl="0" algn="l">
              <a:spcBef>
                <a:spcPts val="0"/>
              </a:spcBef>
              <a:buSzPct val="25000"/>
              <a:buNone/>
            </a:pPr>
            <a:r>
              <a:t/>
            </a:r>
            <a:endParaRPr b="1"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Experiments Sometimes Fail</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Often a team will try something that will not result in an improvement and performance may actually drop. Point out that this is ok and expected. Sometimes we try a good idea and it does not work out. We don’t have to get it right every time and we learn more from our failures.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The Power of the Retrospective</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Ask them if they had 6 minutes (total planning time) to plan for a single 2 minute run do they think they would have achieved the same results?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Fuente: http://dpwhelan.com/blog/uncategorized/learning-scrum-through-the-ball-point-game/</a:t>
            </a:r>
          </a:p>
        </p:txBody>
      </p:sp>
      <p:sp>
        <p:nvSpPr>
          <p:cNvPr id="162" name="Shape 1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s-AR"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169" name="Shape 16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s-A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5" name="Shape 1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Control predictivo</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El control predictivo (usado en lo que comunmente se llama "proyecto tradicional en cascada") tiene las siguientes características:</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Asume que es posible predecir y detallar a largo plazo las variables del proyecto</a:t>
            </a:r>
            <a:r>
              <a:rPr b="0" i="0" lang="es-AR" sz="1200" u="none" cap="none" strike="noStrike">
                <a:solidFill>
                  <a:schemeClr val="dk1"/>
                </a:solidFill>
                <a:latin typeface="Calibri"/>
                <a:ea typeface="Calibri"/>
                <a:cs typeface="Calibri"/>
                <a:sym typeface="Calibri"/>
              </a:rPr>
              <a:t>(requisitos, planificación y recursos/coste, relacionados directamente con la calidad del producto en el </a:t>
            </a:r>
            <a:r>
              <a:rPr b="0" i="0" lang="es-AR" sz="1200" u="sng" cap="none" strike="noStrike">
                <a:solidFill>
                  <a:schemeClr val="hlink"/>
                </a:solidFill>
                <a:latin typeface="Calibri"/>
                <a:ea typeface="Calibri"/>
                <a:cs typeface="Calibri"/>
                <a:sym typeface="Calibri"/>
                <a:hlinkClick r:id="rId2"/>
              </a:rPr>
              <a:t>Triángulo de hierro</a:t>
            </a:r>
            <a:r>
              <a:rPr b="0" i="0" lang="es-AR" sz="1200" u="none" cap="none" strike="noStrike">
                <a:solidFill>
                  <a:schemeClr val="dk1"/>
                </a:solidFill>
                <a:latin typeface="Calibri"/>
                <a:ea typeface="Calibri"/>
                <a:cs typeface="Calibri"/>
                <a:sym typeface="Calibri"/>
              </a:rPr>
              <a:t>). Se intenta solucionar la complejidad de un proyecto esforzándose en una planificación detallada. Dado que se firman contratos en función de los requisitos iniciales del proyecto, el objetivo principal a lo largo de todo el proyecto será entregar esos requisitos iniciales que fueron firmados, incluso los que aportan un valor ínfimo o los que apenas serán utilizados, no los que el cliente realmente necesitará una vez se le entregue el proyecto. Para no desviarse de la predicción inicial, este proceso necesita de un férreo control de cambios de requisitos.</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Se realiza un </a:t>
            </a:r>
            <a:r>
              <a:rPr b="1" i="0" lang="es-AR" sz="1200" u="none" cap="none" strike="noStrike">
                <a:solidFill>
                  <a:schemeClr val="dk1"/>
                </a:solidFill>
                <a:latin typeface="Calibri"/>
                <a:ea typeface="Calibri"/>
                <a:cs typeface="Calibri"/>
                <a:sym typeface="Calibri"/>
              </a:rPr>
              <a:t>desarrollo en cascada del proyecto</a:t>
            </a:r>
            <a:r>
              <a:rPr b="0" i="0" lang="es-AR" sz="1200" u="none" cap="none" strike="noStrike">
                <a:solidFill>
                  <a:schemeClr val="dk1"/>
                </a:solidFill>
                <a:latin typeface="Calibri"/>
                <a:ea typeface="Calibri"/>
                <a:cs typeface="Calibri"/>
                <a:sym typeface="Calibri"/>
              </a:rPr>
              <a:t> con la secuencia típica de actividades de recogida de requisitos, análisis, diseño, desarrollo, pruebas y aceptación por el cliente ("waterfall").</a:t>
            </a:r>
          </a:p>
          <a:p>
            <a:pPr indent="0" lvl="1" marL="457200" marR="0" rtl="0" algn="l">
              <a:spcBef>
                <a:spcPts val="0"/>
              </a:spcBef>
              <a:buSzPct val="25000"/>
              <a:buNone/>
            </a:pPr>
            <a:r>
              <a:rPr b="0" i="0" lang="es-AR" sz="1200" u="none" cap="none" strike="noStrike">
                <a:solidFill>
                  <a:schemeClr val="dk1"/>
                </a:solidFill>
                <a:latin typeface="Calibri"/>
                <a:ea typeface="Calibri"/>
                <a:cs typeface="Calibri"/>
                <a:sym typeface="Calibri"/>
              </a:rPr>
              <a:t>La comunicación con el cliente sobre el resultado a entregar se basa en la elaboración de un documento de análisis que incluye todo el alcance del proyecto. Este dcoumento ha sido realizado por una o varias personas a tiempo completo y se prentende que el cliente (que también se dedica a otras tareas) lo valide en un tiempo muy corto, con el riesgo de que esta validación se realice de manera superficial (y que al final lo que se desarrolle no sea correcto). Adicionalmente, se añade el problema de que puede ser difícil para el cliente imaginarse y entender de un golpe cómo será todo el sistema.</a:t>
            </a:r>
          </a:p>
          <a:p>
            <a:pPr indent="0" lvl="1" marL="457200" marR="0" rtl="0" algn="l">
              <a:spcBef>
                <a:spcPts val="0"/>
              </a:spcBef>
              <a:buSzPct val="25000"/>
              <a:buNone/>
            </a:pPr>
            <a:r>
              <a:rPr b="0" i="0" lang="es-AR" sz="1200" u="none" cap="none" strike="noStrike">
                <a:solidFill>
                  <a:schemeClr val="dk1"/>
                </a:solidFill>
                <a:latin typeface="Calibri"/>
                <a:ea typeface="Calibri"/>
                <a:cs typeface="Calibri"/>
                <a:sym typeface="Calibri"/>
              </a:rPr>
              <a:t>La comunicación entre los miembros del equipo se puede ver disminuida al basarse en documentos donde se detalla el paso del “testigo” de cada actividad (un enfoque que puede resultar muy burocrático y poco eficiente respecto a producir el valor real que necesita el cliente, el producto que finalmente se le entregará). Este paso de “testigos” tampoco facilita que haya una responsabilidad común del proyecto a nivel de equipo. </a:t>
            </a:r>
          </a:p>
          <a:p>
            <a:pPr indent="0" lvl="1" marL="457200" marR="0" rtl="0" algn="l">
              <a:spcBef>
                <a:spcPts val="0"/>
              </a:spcBef>
              <a:buSzPct val="25000"/>
              <a:buNone/>
            </a:pPr>
            <a:r>
              <a:rPr b="0" i="0" lang="es-AR" sz="1200" u="none" cap="none" strike="noStrike">
                <a:solidFill>
                  <a:schemeClr val="dk1"/>
                </a:solidFill>
                <a:latin typeface="Calibri"/>
                <a:ea typeface="Calibri"/>
                <a:cs typeface="Calibri"/>
                <a:sym typeface="Calibri"/>
              </a:rPr>
              <a:t>El cliente no puede aprovechar los resultados del proyecto (o de una fase de varios meses) hasta que no se ha realizado toda la secuencia de actividades, con lo que después de este tiempo el contexto del proyecto puede haber cambiado. Dado que es la primera vez que el cliente ve los resultados reales del proyecto, puede ser necesario realizar cambios para poder satisfacer sus necesidades, retardándose la entrega más de lo que se predijo.</a:t>
            </a: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El proyecto está preparado para ser entregado hacia su final</a:t>
            </a:r>
            <a:r>
              <a:rPr b="0" i="0" lang="es-AR" sz="1200" u="none" cap="none" strike="noStrike">
                <a:solidFill>
                  <a:schemeClr val="dk1"/>
                </a:solidFill>
                <a:latin typeface="Calibri"/>
                <a:ea typeface="Calibri"/>
                <a:cs typeface="Calibri"/>
                <a:sym typeface="Calibri"/>
              </a:rPr>
              <a:t> (o al final de una fase de varios meses), momento en que riesgos y tareas no previstos afloran, retardando la entrega, obligando al equipo a sobreesforzarse y comprometiendo la calidad, con la consecuente insatisfacción del cliente.</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1" i="0" lang="es-AR" sz="1200" u="none" cap="none" strike="noStrike">
                <a:solidFill>
                  <a:schemeClr val="dk1"/>
                </a:solidFill>
                <a:latin typeface="Calibri"/>
                <a:ea typeface="Calibri"/>
                <a:cs typeface="Calibri"/>
                <a:sym typeface="Calibri"/>
              </a:rPr>
              <a:t>Control empírico</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El control empírico (el utilizado en Scrum) tiene las siguientes características:</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 </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Asume que hay un </a:t>
            </a:r>
            <a:r>
              <a:rPr b="1" i="0" lang="es-AR" sz="1200" u="none" cap="none" strike="noStrike">
                <a:solidFill>
                  <a:schemeClr val="dk1"/>
                </a:solidFill>
                <a:latin typeface="Calibri"/>
                <a:ea typeface="Calibri"/>
                <a:cs typeface="Calibri"/>
                <a:sym typeface="Calibri"/>
              </a:rPr>
              <a:t>horizonte de predicción</a:t>
            </a:r>
            <a:r>
              <a:rPr b="0" i="0" lang="es-AR" sz="1200" u="none" cap="none" strike="noStrike">
                <a:solidFill>
                  <a:schemeClr val="dk1"/>
                </a:solidFill>
                <a:latin typeface="Calibri"/>
                <a:ea typeface="Calibri"/>
                <a:cs typeface="Calibri"/>
                <a:sym typeface="Calibri"/>
              </a:rPr>
              <a:t> de las variables del proyecto dado que siempre hay cambios en el contexto del proyecto debido a la indeterminación y complejidad propios. Para gestionar la complejidad y obtener el mayor valor posible, el proceso de control del proyecto debe ser empírico, basado en </a:t>
            </a:r>
            <a:r>
              <a:rPr b="1" i="0" lang="es-AR" sz="1200" u="none" cap="none" strike="noStrike">
                <a:solidFill>
                  <a:schemeClr val="dk1"/>
                </a:solidFill>
                <a:latin typeface="Calibri"/>
                <a:ea typeface="Calibri"/>
                <a:cs typeface="Calibri"/>
                <a:sym typeface="Calibri"/>
              </a:rPr>
              <a:t>inspección y adaptación</a:t>
            </a:r>
            <a:r>
              <a:rPr b="0" i="0" lang="es-AR" sz="1200" u="none" cap="none" strike="noStrike">
                <a:solidFill>
                  <a:schemeClr val="dk1"/>
                </a:solidFill>
                <a:latin typeface="Calibri"/>
                <a:ea typeface="Calibri"/>
                <a:cs typeface="Calibri"/>
                <a:sym typeface="Calibri"/>
              </a:rPr>
              <a:t> </a:t>
            </a:r>
            <a:r>
              <a:rPr b="1" i="0" lang="es-AR" sz="1200" u="none" cap="none" strike="noStrike">
                <a:solidFill>
                  <a:schemeClr val="dk1"/>
                </a:solidFill>
                <a:latin typeface="Calibri"/>
                <a:ea typeface="Calibri"/>
                <a:cs typeface="Calibri"/>
                <a:sym typeface="Calibri"/>
              </a:rPr>
              <a:t>regular </a:t>
            </a:r>
            <a:r>
              <a:rPr b="0" i="0" lang="es-AR" sz="1200" u="none" cap="none" strike="noStrike">
                <a:solidFill>
                  <a:schemeClr val="dk1"/>
                </a:solidFill>
                <a:latin typeface="Calibri"/>
                <a:ea typeface="Calibri"/>
                <a:cs typeface="Calibri"/>
                <a:sym typeface="Calibri"/>
              </a:rPr>
              <a:t>en función de los resultados que se van obteniendo y del propio contexto del proyecto (de manera similar a como funciona el control de procesos industriales, o siguiendo el </a:t>
            </a:r>
            <a:r>
              <a:rPr b="0" i="0" lang="es-AR" sz="1200" u="sng" cap="none" strike="noStrike">
                <a:solidFill>
                  <a:schemeClr val="hlink"/>
                </a:solidFill>
                <a:latin typeface="Calibri"/>
                <a:ea typeface="Calibri"/>
                <a:cs typeface="Calibri"/>
                <a:sym typeface="Calibri"/>
                <a:hlinkClick r:id="rId3"/>
              </a:rPr>
              <a:t>ciclo de </a:t>
            </a:r>
            <a:r>
              <a:rPr b="1" i="0" lang="es-AR" sz="1200" u="sng" cap="none" strike="noStrike">
                <a:solidFill>
                  <a:schemeClr val="hlink"/>
                </a:solidFill>
                <a:latin typeface="Calibri"/>
                <a:ea typeface="Calibri"/>
                <a:cs typeface="Calibri"/>
                <a:sym typeface="Calibri"/>
                <a:hlinkClick r:id="rId4"/>
              </a:rPr>
              <a:t>mejora continua</a:t>
            </a:r>
            <a:r>
              <a:rPr b="0" i="0" lang="es-AR" sz="1200" u="sng" cap="none" strike="noStrike">
                <a:solidFill>
                  <a:schemeClr val="hlink"/>
                </a:solidFill>
                <a:latin typeface="Calibri"/>
                <a:ea typeface="Calibri"/>
                <a:cs typeface="Calibri"/>
                <a:sym typeface="Calibri"/>
                <a:hlinkClick r:id="rId5"/>
              </a:rPr>
              <a:t>PDCA de Deming</a:t>
            </a:r>
            <a:r>
              <a:rPr b="0" i="0" lang="es-AR" sz="1200" u="none" cap="none" strike="noStrike">
                <a:solidFill>
                  <a:schemeClr val="dk1"/>
                </a:solidFill>
                <a:latin typeface="Calibri"/>
                <a:ea typeface="Calibri"/>
                <a:cs typeface="Calibri"/>
                <a:sym typeface="Calibri"/>
              </a:rPr>
              <a:t>). Al cliente le resulta más sencillo ir entendiendo el producto que necesita conforme se va desarrollando, cosa que le implica un esfuerzo menor cada vez que debe tomar decisiones.Como ejemplo de adaptación, los requisitos a desarrollar en la siguiente iteración dependen del conocimiento que el cliente va adquiriendo acerca del proyecto, de la velocidad de desarrollo, de las demandas del mercado, de los movimientos de los competidores, etc. Los requisitos "emergen" y es necesario adaptarse a ellos.</a:t>
            </a:r>
          </a:p>
          <a:p>
            <a:pPr indent="0" lvl="0" marL="0" marR="0" rtl="0" algn="l">
              <a:spcBef>
                <a:spcPts val="0"/>
              </a:spcBef>
              <a:buSzPct val="25000"/>
              <a:buNone/>
            </a:pPr>
            <a:br>
              <a:rPr b="0" i="0" lang="es-AR" sz="1200" u="none" cap="none" strike="noStrike">
                <a:solidFill>
                  <a:schemeClr val="dk1"/>
                </a:solidFill>
                <a:latin typeface="Calibri"/>
                <a:ea typeface="Calibri"/>
                <a:cs typeface="Calibri"/>
                <a:sym typeface="Calibri"/>
              </a:rPr>
            </a:b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Fuente: http://proyectosagiles.org/control-predictivo-control-empirico/</a:t>
            </a:r>
          </a:p>
        </p:txBody>
      </p:sp>
      <p:sp>
        <p:nvSpPr>
          <p:cNvPr id="176" name="Shape 1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s-AR"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Fuente:  http://www.agilemanifesto.org/iso/es/principles.html</a:t>
            </a:r>
          </a:p>
        </p:txBody>
      </p:sp>
      <p:sp>
        <p:nvSpPr>
          <p:cNvPr id="184" name="Shape 18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s-AR"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6" name="Shape 19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2" name="Shape 20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Planning: van a seleccionar qué es lo que funcionalidades de su sistema van a hacer durante una iteracion y van a pensar que tareas hay que llevar a cabo para cumplirlas</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Demo: El profe va a ver que es lo que hicieron durante esa iteracion, contrastandolo contra las expectativas que tenia de la planning.</a:t>
            </a:r>
          </a:p>
          <a:p>
            <a:pPr indent="0" lvl="0" marL="0" marR="0" rtl="0" algn="l">
              <a:spcBef>
                <a:spcPts val="0"/>
              </a:spcBef>
              <a:buSzPct val="25000"/>
              <a:buNone/>
            </a:pPr>
            <a:r>
              <a:rPr b="0" i="0" lang="es-AR" sz="1200" u="none" cap="none" strike="noStrike">
                <a:solidFill>
                  <a:schemeClr val="dk1"/>
                </a:solidFill>
                <a:latin typeface="Calibri"/>
                <a:ea typeface="Calibri"/>
                <a:cs typeface="Calibri"/>
                <a:sym typeface="Calibri"/>
              </a:rPr>
              <a:t>Retro: El grupo va a evaluar como trabajo y va a intentar detectar oportunidades de mejora.</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3" name="Shape 20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s-AR"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21" name="Shape 21"/>
        <p:cNvGrpSpPr/>
        <p:nvPr/>
      </p:nvGrpSpPr>
      <p:grpSpPr>
        <a:xfrm>
          <a:off x="0" y="0"/>
          <a:ext cx="0" cy="0"/>
          <a:chOff x="0" y="0"/>
          <a:chExt cx="0" cy="0"/>
        </a:xfrm>
      </p:grpSpPr>
      <p:sp>
        <p:nvSpPr>
          <p:cNvPr id="22" name="Shape 22"/>
          <p:cNvSpPr txBox="1"/>
          <p:nvPr>
            <p:ph type="ctrTitle"/>
          </p:nvPr>
        </p:nvSpPr>
        <p:spPr>
          <a:xfrm>
            <a:off x="1154954" y="1447800"/>
            <a:ext cx="8825657" cy="332958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7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3" name="Shape 23"/>
          <p:cNvSpPr txBox="1"/>
          <p:nvPr>
            <p:ph idx="1" type="subTitle"/>
          </p:nvPr>
        </p:nvSpPr>
        <p:spPr>
          <a:xfrm>
            <a:off x="1154954" y="4777380"/>
            <a:ext cx="8825657" cy="861420"/>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2000" u="none" cap="none" strike="noStrike">
                <a:solidFill>
                  <a:srgbClr val="86D1D8"/>
                </a:solidFill>
                <a:latin typeface="Questrial"/>
                <a:ea typeface="Questrial"/>
                <a:cs typeface="Questrial"/>
                <a:sym typeface="Questrial"/>
              </a:defRPr>
            </a:lvl1pPr>
            <a:lvl2pPr indent="0" lvl="1" marL="457200" marR="0" rtl="0" algn="ctr">
              <a:spcBef>
                <a:spcPts val="1000"/>
              </a:spcBef>
              <a:spcAft>
                <a:spcPts val="0"/>
              </a:spcAft>
              <a:buClr>
                <a:srgbClr val="86D1D8"/>
              </a:buClr>
              <a:buFont typeface="Noto Sans Symbols"/>
              <a:buNone/>
              <a:defRPr b="0" i="0" sz="1800" u="none" cap="none" strike="noStrike">
                <a:solidFill>
                  <a:schemeClr val="lt1"/>
                </a:solidFill>
                <a:latin typeface="Questrial"/>
                <a:ea typeface="Questrial"/>
                <a:cs typeface="Questrial"/>
                <a:sym typeface="Questrial"/>
              </a:defRPr>
            </a:lvl2pPr>
            <a:lvl3pPr indent="0" lvl="2" marL="914400" marR="0" rtl="0" algn="ctr">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3pPr>
            <a:lvl4pPr indent="0" lvl="3" marL="1371600" marR="0" rtl="0" algn="ctr">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4pPr>
            <a:lvl5pPr indent="0" lvl="4" marL="1828800" marR="0" rtl="0" algn="ctr">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5pPr>
            <a:lvl6pPr indent="0" lvl="5" marL="2286000" marR="0" rtl="0" algn="ctr">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6pPr>
            <a:lvl7pPr indent="0" lvl="6" marL="2743200" marR="0" rtl="0" algn="ctr">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7pPr>
            <a:lvl8pPr indent="0" lvl="7" marL="3200400" marR="0" rtl="0" algn="ctr">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8pPr>
            <a:lvl9pPr indent="0" lvl="8" marL="3657600" marR="0" rtl="0" algn="ctr">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9pPr>
          </a:lstStyle>
          <a:p/>
        </p:txBody>
      </p:sp>
      <p:sp>
        <p:nvSpPr>
          <p:cNvPr id="24" name="Shape 24"/>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25" name="Shape 25"/>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26" name="Shape 2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n panorámica con descripción">
    <p:spTree>
      <p:nvGrpSpPr>
        <p:cNvPr id="78" name="Shape 78"/>
        <p:cNvGrpSpPr/>
        <p:nvPr/>
      </p:nvGrpSpPr>
      <p:grpSpPr>
        <a:xfrm>
          <a:off x="0" y="0"/>
          <a:ext cx="0" cy="0"/>
          <a:chOff x="0" y="0"/>
          <a:chExt cx="0" cy="0"/>
        </a:xfrm>
      </p:grpSpPr>
      <p:sp>
        <p:nvSpPr>
          <p:cNvPr id="79" name="Shape 79"/>
          <p:cNvSpPr txBox="1"/>
          <p:nvPr>
            <p:ph type="title"/>
          </p:nvPr>
        </p:nvSpPr>
        <p:spPr>
          <a:xfrm>
            <a:off x="1154955" y="4800587"/>
            <a:ext cx="8825657" cy="566737"/>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24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0" name="Shape 80"/>
          <p:cNvSpPr/>
          <p:nvPr>
            <p:ph idx="2" type="pic"/>
          </p:nvPr>
        </p:nvSpPr>
        <p:spPr>
          <a:xfrm>
            <a:off x="1154954" y="685800"/>
            <a:ext cx="8825657" cy="3640666"/>
          </a:xfrm>
          <a:prstGeom prst="roundRect">
            <a:avLst>
              <a:gd fmla="val 1858" name="adj"/>
            </a:avLst>
          </a:prstGeom>
          <a:noFill/>
          <a:ln>
            <a:noFill/>
          </a:ln>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9pPr>
          </a:lstStyle>
          <a:p/>
        </p:txBody>
      </p:sp>
      <p:sp>
        <p:nvSpPr>
          <p:cNvPr id="81" name="Shape 81"/>
          <p:cNvSpPr txBox="1"/>
          <p:nvPr>
            <p:ph idx="1" type="body"/>
          </p:nvPr>
        </p:nvSpPr>
        <p:spPr>
          <a:xfrm>
            <a:off x="1154955" y="5367325"/>
            <a:ext cx="8825655"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82" name="Shape 82"/>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83" name="Shape 83"/>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84" name="Shape 8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ítulo y descripción">
    <p:spTree>
      <p:nvGrpSpPr>
        <p:cNvPr id="85" name="Shape 85"/>
        <p:cNvGrpSpPr/>
        <p:nvPr/>
      </p:nvGrpSpPr>
      <p:grpSpPr>
        <a:xfrm>
          <a:off x="0" y="0"/>
          <a:ext cx="0" cy="0"/>
          <a:chOff x="0" y="0"/>
          <a:chExt cx="0" cy="0"/>
        </a:xfrm>
      </p:grpSpPr>
      <p:sp>
        <p:nvSpPr>
          <p:cNvPr id="86" name="Shape 86"/>
          <p:cNvSpPr txBox="1"/>
          <p:nvPr>
            <p:ph type="title"/>
          </p:nvPr>
        </p:nvSpPr>
        <p:spPr>
          <a:xfrm>
            <a:off x="1154954" y="1447800"/>
            <a:ext cx="8825659" cy="1981199"/>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8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7" name="Shape 87"/>
          <p:cNvSpPr txBox="1"/>
          <p:nvPr>
            <p:ph idx="1" type="body"/>
          </p:nvPr>
        </p:nvSpPr>
        <p:spPr>
          <a:xfrm>
            <a:off x="1154954" y="3657600"/>
            <a:ext cx="8825659" cy="2362200"/>
          </a:xfrm>
          <a:prstGeom prst="rect">
            <a:avLst/>
          </a:prstGeom>
          <a:noFill/>
          <a:ln>
            <a:noFill/>
          </a:ln>
        </p:spPr>
        <p:txBody>
          <a:bodyPr anchorCtr="0" anchor="ctr" bIns="91425" lIns="91425" rIns="91425" tIns="91425"/>
          <a:lstStyle>
            <a:lvl1pPr indent="0" lvl="0" marL="0" marR="0" rtl="0" algn="l">
              <a:spcBef>
                <a:spcPts val="1000"/>
              </a:spcBef>
              <a:spcAft>
                <a:spcPts val="0"/>
              </a:spcAft>
              <a:buClr>
                <a:srgbClr val="86D1D8"/>
              </a:buClr>
              <a:buFont typeface="Noto Sans Symbols"/>
              <a:buNone/>
              <a:defRPr b="0" i="0" sz="18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88" name="Shape 8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89" name="Shape 8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90" name="Shape 9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ita con descripción">
    <p:spTree>
      <p:nvGrpSpPr>
        <p:cNvPr id="91" name="Shape 91"/>
        <p:cNvGrpSpPr/>
        <p:nvPr/>
      </p:nvGrpSpPr>
      <p:grpSpPr>
        <a:xfrm>
          <a:off x="0" y="0"/>
          <a:ext cx="0" cy="0"/>
          <a:chOff x="0" y="0"/>
          <a:chExt cx="0" cy="0"/>
        </a:xfrm>
      </p:grpSpPr>
      <p:sp>
        <p:nvSpPr>
          <p:cNvPr id="92" name="Shape 92"/>
          <p:cNvSpPr txBox="1"/>
          <p:nvPr>
            <p:ph type="title"/>
          </p:nvPr>
        </p:nvSpPr>
        <p:spPr>
          <a:xfrm>
            <a:off x="1574800" y="1447800"/>
            <a:ext cx="7999315" cy="2323373"/>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8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3" name="Shape 93"/>
          <p:cNvSpPr txBox="1"/>
          <p:nvPr>
            <p:ph idx="1" type="body"/>
          </p:nvPr>
        </p:nvSpPr>
        <p:spPr>
          <a:xfrm>
            <a:off x="1930400" y="3771173"/>
            <a:ext cx="7279649" cy="342174"/>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small"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94" name="Shape 94"/>
          <p:cNvSpPr txBox="1"/>
          <p:nvPr>
            <p:ph idx="2" type="body"/>
          </p:nvPr>
        </p:nvSpPr>
        <p:spPr>
          <a:xfrm>
            <a:off x="1154954" y="4350657"/>
            <a:ext cx="8825659" cy="1676399"/>
          </a:xfrm>
          <a:prstGeom prst="rect">
            <a:avLst/>
          </a:prstGeom>
          <a:noFill/>
          <a:ln>
            <a:noFill/>
          </a:ln>
        </p:spPr>
        <p:txBody>
          <a:bodyPr anchorCtr="0" anchor="ctr" bIns="91425" lIns="91425" rIns="91425" tIns="91425"/>
          <a:lstStyle>
            <a:lvl1pPr indent="0" lvl="0" marL="0" marR="0" rtl="0" algn="l">
              <a:spcBef>
                <a:spcPts val="1000"/>
              </a:spcBef>
              <a:spcAft>
                <a:spcPts val="0"/>
              </a:spcAft>
              <a:buClr>
                <a:srgbClr val="86D1D8"/>
              </a:buClr>
              <a:buFont typeface="Noto Sans Symbols"/>
              <a:buNone/>
              <a:defRPr b="0" i="0" sz="18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95" name="Shape 95"/>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96" name="Shape 96"/>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97" name="Shape 97"/>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
        <p:nvSpPr>
          <p:cNvPr id="98" name="Shape 98"/>
          <p:cNvSpPr txBox="1"/>
          <p:nvPr/>
        </p:nvSpPr>
        <p:spPr>
          <a:xfrm>
            <a:off x="898295" y="971253"/>
            <a:ext cx="801912" cy="196976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s-AR" sz="12200">
                <a:solidFill>
                  <a:srgbClr val="86D1D8"/>
                </a:solidFill>
                <a:latin typeface="Arial"/>
                <a:ea typeface="Arial"/>
                <a:cs typeface="Arial"/>
                <a:sym typeface="Arial"/>
              </a:rPr>
              <a:t>“</a:t>
            </a:r>
          </a:p>
        </p:txBody>
      </p:sp>
      <p:sp>
        <p:nvSpPr>
          <p:cNvPr id="99" name="Shape 99"/>
          <p:cNvSpPr txBox="1"/>
          <p:nvPr/>
        </p:nvSpPr>
        <p:spPr>
          <a:xfrm>
            <a:off x="9330489" y="2613786"/>
            <a:ext cx="801912" cy="196976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s-AR" sz="12200">
                <a:solidFill>
                  <a:srgbClr val="86D1D8"/>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rjeta de nombre">
    <p:spTree>
      <p:nvGrpSpPr>
        <p:cNvPr id="100" name="Shape 100"/>
        <p:cNvGrpSpPr/>
        <p:nvPr/>
      </p:nvGrpSpPr>
      <p:grpSpPr>
        <a:xfrm>
          <a:off x="0" y="0"/>
          <a:ext cx="0" cy="0"/>
          <a:chOff x="0" y="0"/>
          <a:chExt cx="0" cy="0"/>
        </a:xfrm>
      </p:grpSpPr>
      <p:sp>
        <p:nvSpPr>
          <p:cNvPr id="101" name="Shape 101"/>
          <p:cNvSpPr txBox="1"/>
          <p:nvPr>
            <p:ph type="title"/>
          </p:nvPr>
        </p:nvSpPr>
        <p:spPr>
          <a:xfrm>
            <a:off x="1154954" y="3124200"/>
            <a:ext cx="8825659" cy="165318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40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2" name="Shape 102"/>
          <p:cNvSpPr txBox="1"/>
          <p:nvPr>
            <p:ph idx="1" type="body"/>
          </p:nvPr>
        </p:nvSpPr>
        <p:spPr>
          <a:xfrm>
            <a:off x="1154954" y="4777380"/>
            <a:ext cx="8825659"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20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8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9pPr>
          </a:lstStyle>
          <a:p/>
        </p:txBody>
      </p:sp>
      <p:sp>
        <p:nvSpPr>
          <p:cNvPr id="103" name="Shape 10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04" name="Shape 10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05" name="Shape 10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lumna 3">
    <p:spTree>
      <p:nvGrpSpPr>
        <p:cNvPr id="106" name="Shape 106"/>
        <p:cNvGrpSpPr/>
        <p:nvPr/>
      </p:nvGrpSpPr>
      <p:grpSpPr>
        <a:xfrm>
          <a:off x="0" y="0"/>
          <a:ext cx="0" cy="0"/>
          <a:chOff x="0" y="0"/>
          <a:chExt cx="0" cy="0"/>
        </a:xfrm>
      </p:grpSpPr>
      <p:sp>
        <p:nvSpPr>
          <p:cNvPr id="107" name="Shape 107"/>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8" name="Shape 108"/>
          <p:cNvSpPr txBox="1"/>
          <p:nvPr>
            <p:ph idx="1" type="body"/>
          </p:nvPr>
        </p:nvSpPr>
        <p:spPr>
          <a:xfrm>
            <a:off x="632947" y="1981200"/>
            <a:ext cx="2946865"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9pPr>
          </a:lstStyle>
          <a:p/>
        </p:txBody>
      </p:sp>
      <p:sp>
        <p:nvSpPr>
          <p:cNvPr id="109" name="Shape 109"/>
          <p:cNvSpPr txBox="1"/>
          <p:nvPr>
            <p:ph idx="2" type="body"/>
          </p:nvPr>
        </p:nvSpPr>
        <p:spPr>
          <a:xfrm>
            <a:off x="652462" y="2667000"/>
            <a:ext cx="2927350" cy="3589337"/>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110" name="Shape 110"/>
          <p:cNvSpPr txBox="1"/>
          <p:nvPr>
            <p:ph idx="3" type="body"/>
          </p:nvPr>
        </p:nvSpPr>
        <p:spPr>
          <a:xfrm>
            <a:off x="3883658" y="1981200"/>
            <a:ext cx="2936241"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9pPr>
          </a:lstStyle>
          <a:p/>
        </p:txBody>
      </p:sp>
      <p:sp>
        <p:nvSpPr>
          <p:cNvPr id="111" name="Shape 111"/>
          <p:cNvSpPr txBox="1"/>
          <p:nvPr>
            <p:ph idx="4" type="body"/>
          </p:nvPr>
        </p:nvSpPr>
        <p:spPr>
          <a:xfrm>
            <a:off x="3873105" y="2667000"/>
            <a:ext cx="2946793" cy="3589337"/>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112" name="Shape 112"/>
          <p:cNvSpPr txBox="1"/>
          <p:nvPr>
            <p:ph idx="5" type="body"/>
          </p:nvPr>
        </p:nvSpPr>
        <p:spPr>
          <a:xfrm>
            <a:off x="7124700" y="1981200"/>
            <a:ext cx="293211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9pPr>
          </a:lstStyle>
          <a:p/>
        </p:txBody>
      </p:sp>
      <p:sp>
        <p:nvSpPr>
          <p:cNvPr id="113" name="Shape 113"/>
          <p:cNvSpPr txBox="1"/>
          <p:nvPr>
            <p:ph idx="6" type="body"/>
          </p:nvPr>
        </p:nvSpPr>
        <p:spPr>
          <a:xfrm>
            <a:off x="7124700" y="2667000"/>
            <a:ext cx="2932112" cy="3589337"/>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cxnSp>
        <p:nvCxnSpPr>
          <p:cNvPr id="114" name="Shape 114"/>
          <p:cNvCxnSpPr/>
          <p:nvPr/>
        </p:nvCxnSpPr>
        <p:spPr>
          <a:xfrm>
            <a:off x="3726142" y="2133600"/>
            <a:ext cx="0" cy="3962399"/>
          </a:xfrm>
          <a:prstGeom prst="straightConnector1">
            <a:avLst/>
          </a:prstGeom>
          <a:noFill/>
          <a:ln cap="flat" cmpd="sng" w="12700">
            <a:solidFill>
              <a:srgbClr val="86D1D8">
                <a:alpha val="40000"/>
              </a:srgbClr>
            </a:solidFill>
            <a:prstDash val="solid"/>
            <a:round/>
            <a:headEnd len="med" w="med" type="none"/>
            <a:tailEnd len="med" w="med" type="none"/>
          </a:ln>
        </p:spPr>
      </p:cxnSp>
      <p:cxnSp>
        <p:nvCxnSpPr>
          <p:cNvPr id="115" name="Shape 115"/>
          <p:cNvCxnSpPr/>
          <p:nvPr/>
        </p:nvCxnSpPr>
        <p:spPr>
          <a:xfrm>
            <a:off x="6962227" y="2133600"/>
            <a:ext cx="0" cy="3966881"/>
          </a:xfrm>
          <a:prstGeom prst="straightConnector1">
            <a:avLst/>
          </a:prstGeom>
          <a:noFill/>
          <a:ln cap="flat" cmpd="sng" w="12700">
            <a:solidFill>
              <a:srgbClr val="86D1D8">
                <a:alpha val="40000"/>
              </a:srgbClr>
            </a:solidFill>
            <a:prstDash val="solid"/>
            <a:round/>
            <a:headEnd len="med" w="med" type="none"/>
            <a:tailEnd len="med" w="med" type="none"/>
          </a:ln>
        </p:spPr>
      </p:cxnSp>
      <p:sp>
        <p:nvSpPr>
          <p:cNvPr id="116" name="Shape 116"/>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17" name="Shape 117"/>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18" name="Shape 118"/>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lumna de imagen 3">
    <p:spTree>
      <p:nvGrpSpPr>
        <p:cNvPr id="119" name="Shape 119"/>
        <p:cNvGrpSpPr/>
        <p:nvPr/>
      </p:nvGrpSpPr>
      <p:grpSpPr>
        <a:xfrm>
          <a:off x="0" y="0"/>
          <a:ext cx="0" cy="0"/>
          <a:chOff x="0" y="0"/>
          <a:chExt cx="0" cy="0"/>
        </a:xfrm>
      </p:grpSpPr>
      <p:sp>
        <p:nvSpPr>
          <p:cNvPr id="120" name="Shape 120"/>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1" name="Shape 121"/>
          <p:cNvSpPr txBox="1"/>
          <p:nvPr>
            <p:ph idx="1" type="body"/>
          </p:nvPr>
        </p:nvSpPr>
        <p:spPr>
          <a:xfrm>
            <a:off x="652462" y="4250948"/>
            <a:ext cx="2940049"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9pPr>
          </a:lstStyle>
          <a:p/>
        </p:txBody>
      </p:sp>
      <p:sp>
        <p:nvSpPr>
          <p:cNvPr id="122" name="Shape 122"/>
          <p:cNvSpPr/>
          <p:nvPr>
            <p:ph idx="2" type="pic"/>
          </p:nvPr>
        </p:nvSpPr>
        <p:spPr>
          <a:xfrm>
            <a:off x="652462" y="2209800"/>
            <a:ext cx="2940049" cy="1524000"/>
          </a:xfrm>
          <a:prstGeom prst="roundRect">
            <a:avLst>
              <a:gd fmla="val 1858" name="adj"/>
            </a:avLst>
          </a:prstGeom>
          <a:noFill/>
          <a:ln>
            <a:noFill/>
          </a:ln>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9pPr>
          </a:lstStyle>
          <a:p/>
        </p:txBody>
      </p:sp>
      <p:sp>
        <p:nvSpPr>
          <p:cNvPr id="123" name="Shape 123"/>
          <p:cNvSpPr txBox="1"/>
          <p:nvPr>
            <p:ph idx="3" type="body"/>
          </p:nvPr>
        </p:nvSpPr>
        <p:spPr>
          <a:xfrm>
            <a:off x="652462" y="4827210"/>
            <a:ext cx="2940049" cy="659188"/>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124" name="Shape 124"/>
          <p:cNvSpPr txBox="1"/>
          <p:nvPr>
            <p:ph idx="4" type="body"/>
          </p:nvPr>
        </p:nvSpPr>
        <p:spPr>
          <a:xfrm>
            <a:off x="3889375" y="4250948"/>
            <a:ext cx="2930525"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9pPr>
          </a:lstStyle>
          <a:p/>
        </p:txBody>
      </p:sp>
      <p:sp>
        <p:nvSpPr>
          <p:cNvPr id="125" name="Shape 125"/>
          <p:cNvSpPr/>
          <p:nvPr>
            <p:ph idx="5" type="pic"/>
          </p:nvPr>
        </p:nvSpPr>
        <p:spPr>
          <a:xfrm>
            <a:off x="3889373" y="2209800"/>
            <a:ext cx="2930525" cy="1524000"/>
          </a:xfrm>
          <a:prstGeom prst="roundRect">
            <a:avLst>
              <a:gd fmla="val 1858" name="adj"/>
            </a:avLst>
          </a:prstGeom>
          <a:noFill/>
          <a:ln>
            <a:noFill/>
          </a:ln>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9pPr>
          </a:lstStyle>
          <a:p/>
        </p:txBody>
      </p:sp>
      <p:sp>
        <p:nvSpPr>
          <p:cNvPr id="126" name="Shape 126"/>
          <p:cNvSpPr txBox="1"/>
          <p:nvPr>
            <p:ph idx="6" type="body"/>
          </p:nvPr>
        </p:nvSpPr>
        <p:spPr>
          <a:xfrm>
            <a:off x="3888021" y="4827210"/>
            <a:ext cx="2934406" cy="659188"/>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127" name="Shape 127"/>
          <p:cNvSpPr txBox="1"/>
          <p:nvPr>
            <p:ph idx="7" type="body"/>
          </p:nvPr>
        </p:nvSpPr>
        <p:spPr>
          <a:xfrm>
            <a:off x="7124700" y="4250948"/>
            <a:ext cx="293211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9pPr>
          </a:lstStyle>
          <a:p/>
        </p:txBody>
      </p:sp>
      <p:sp>
        <p:nvSpPr>
          <p:cNvPr id="128" name="Shape 128"/>
          <p:cNvSpPr/>
          <p:nvPr>
            <p:ph idx="8" type="pic"/>
          </p:nvPr>
        </p:nvSpPr>
        <p:spPr>
          <a:xfrm>
            <a:off x="7124699" y="2209800"/>
            <a:ext cx="2932112" cy="1524000"/>
          </a:xfrm>
          <a:prstGeom prst="roundRect">
            <a:avLst>
              <a:gd fmla="val 1858" name="adj"/>
            </a:avLst>
          </a:prstGeom>
          <a:noFill/>
          <a:ln>
            <a:noFill/>
          </a:ln>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9pPr>
          </a:lstStyle>
          <a:p/>
        </p:txBody>
      </p:sp>
      <p:sp>
        <p:nvSpPr>
          <p:cNvPr id="129" name="Shape 129"/>
          <p:cNvSpPr txBox="1"/>
          <p:nvPr>
            <p:ph idx="9" type="body"/>
          </p:nvPr>
        </p:nvSpPr>
        <p:spPr>
          <a:xfrm>
            <a:off x="7124575" y="4827207"/>
            <a:ext cx="2935996" cy="659188"/>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cxnSp>
        <p:nvCxnSpPr>
          <p:cNvPr id="130" name="Shape 130"/>
          <p:cNvCxnSpPr/>
          <p:nvPr/>
        </p:nvCxnSpPr>
        <p:spPr>
          <a:xfrm>
            <a:off x="3726142" y="2133600"/>
            <a:ext cx="0" cy="3962399"/>
          </a:xfrm>
          <a:prstGeom prst="straightConnector1">
            <a:avLst/>
          </a:prstGeom>
          <a:noFill/>
          <a:ln cap="flat" cmpd="sng" w="12700">
            <a:solidFill>
              <a:srgbClr val="86D1D8">
                <a:alpha val="40000"/>
              </a:srgbClr>
            </a:solidFill>
            <a:prstDash val="solid"/>
            <a:round/>
            <a:headEnd len="med" w="med" type="none"/>
            <a:tailEnd len="med" w="med" type="none"/>
          </a:ln>
        </p:spPr>
      </p:cxnSp>
      <p:cxnSp>
        <p:nvCxnSpPr>
          <p:cNvPr id="131" name="Shape 131"/>
          <p:cNvCxnSpPr/>
          <p:nvPr/>
        </p:nvCxnSpPr>
        <p:spPr>
          <a:xfrm>
            <a:off x="6962227" y="2133600"/>
            <a:ext cx="0" cy="3966881"/>
          </a:xfrm>
          <a:prstGeom prst="straightConnector1">
            <a:avLst/>
          </a:prstGeom>
          <a:noFill/>
          <a:ln cap="flat" cmpd="sng" w="12700">
            <a:solidFill>
              <a:srgbClr val="86D1D8">
                <a:alpha val="40000"/>
              </a:srgbClr>
            </a:solidFill>
            <a:prstDash val="solid"/>
            <a:round/>
            <a:headEnd len="med" w="med" type="none"/>
            <a:tailEnd len="med" w="med" type="none"/>
          </a:ln>
        </p:spPr>
      </p:cxnSp>
      <p:sp>
        <p:nvSpPr>
          <p:cNvPr id="132" name="Shape 132"/>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33" name="Shape 133"/>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34" name="Shape 13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135" name="Shape 135"/>
        <p:cNvGrpSpPr/>
        <p:nvPr/>
      </p:nvGrpSpPr>
      <p:grpSpPr>
        <a:xfrm>
          <a:off x="0" y="0"/>
          <a:ext cx="0" cy="0"/>
          <a:chOff x="0" y="0"/>
          <a:chExt cx="0" cy="0"/>
        </a:xfrm>
      </p:grpSpPr>
      <p:sp>
        <p:nvSpPr>
          <p:cNvPr id="136" name="Shape 136"/>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7" name="Shape 137"/>
          <p:cNvSpPr txBox="1"/>
          <p:nvPr>
            <p:ph idx="1" type="body"/>
          </p:nvPr>
        </p:nvSpPr>
        <p:spPr>
          <a:xfrm rot="5400000">
            <a:off x="3478842" y="-322612"/>
            <a:ext cx="4195480" cy="8946541"/>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Questrial"/>
                <a:ea typeface="Questrial"/>
                <a:cs typeface="Questrial"/>
                <a:sym typeface="Questrial"/>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9pPr>
          </a:lstStyle>
          <a:p/>
        </p:txBody>
      </p:sp>
      <p:sp>
        <p:nvSpPr>
          <p:cNvPr id="138" name="Shape 13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39" name="Shape 13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40" name="Shape 14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141" name="Shape 141"/>
        <p:cNvGrpSpPr/>
        <p:nvPr/>
      </p:nvGrpSpPr>
      <p:grpSpPr>
        <a:xfrm>
          <a:off x="0" y="0"/>
          <a:ext cx="0" cy="0"/>
          <a:chOff x="0" y="0"/>
          <a:chExt cx="0" cy="0"/>
        </a:xfrm>
      </p:grpSpPr>
      <p:sp>
        <p:nvSpPr>
          <p:cNvPr id="142" name="Shape 142"/>
          <p:cNvSpPr txBox="1"/>
          <p:nvPr>
            <p:ph type="title"/>
          </p:nvPr>
        </p:nvSpPr>
        <p:spPr>
          <a:xfrm rot="5400000">
            <a:off x="6267450" y="2466974"/>
            <a:ext cx="5826124" cy="17526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43" name="Shape 143"/>
          <p:cNvSpPr txBox="1"/>
          <p:nvPr>
            <p:ph idx="1" type="body"/>
          </p:nvPr>
        </p:nvSpPr>
        <p:spPr>
          <a:xfrm rot="5400000">
            <a:off x="1679574" y="-139698"/>
            <a:ext cx="5368924" cy="7423149"/>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Questrial"/>
                <a:ea typeface="Questrial"/>
                <a:cs typeface="Questrial"/>
                <a:sym typeface="Questrial"/>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9pPr>
          </a:lstStyle>
          <a:p/>
        </p:txBody>
      </p:sp>
      <p:sp>
        <p:nvSpPr>
          <p:cNvPr id="144" name="Shape 144"/>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45" name="Shape 145"/>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46" name="Shape 146"/>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27" name="Shape 27"/>
        <p:cNvGrpSpPr/>
        <p:nvPr/>
      </p:nvGrpSpPr>
      <p:grpSpPr>
        <a:xfrm>
          <a:off x="0" y="0"/>
          <a:ext cx="0" cy="0"/>
          <a:chOff x="0" y="0"/>
          <a:chExt cx="0" cy="0"/>
        </a:xfrm>
      </p:grpSpPr>
      <p:sp>
        <p:nvSpPr>
          <p:cNvPr id="28" name="Shape 28"/>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9" name="Shape 29"/>
          <p:cNvSpPr txBox="1"/>
          <p:nvPr>
            <p:ph idx="1" type="body"/>
          </p:nvPr>
        </p:nvSpPr>
        <p:spPr>
          <a:xfrm>
            <a:off x="1103312" y="2052917"/>
            <a:ext cx="8946541" cy="4195480"/>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Questrial"/>
                <a:ea typeface="Questrial"/>
                <a:cs typeface="Questrial"/>
                <a:sym typeface="Questrial"/>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9pPr>
          </a:lstStyle>
          <a:p/>
        </p:txBody>
      </p:sp>
      <p:sp>
        <p:nvSpPr>
          <p:cNvPr id="30" name="Shape 30"/>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31" name="Shape 31"/>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32" name="Shape 32"/>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u="none" cap="none" strike="noStrike">
                <a:solidFill>
                  <a:schemeClr val="lt1"/>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33" name="Shape 33"/>
        <p:cNvGrpSpPr/>
        <p:nvPr/>
      </p:nvGrpSpPr>
      <p:grpSpPr>
        <a:xfrm>
          <a:off x="0" y="0"/>
          <a:ext cx="0" cy="0"/>
          <a:chOff x="0" y="0"/>
          <a:chExt cx="0" cy="0"/>
        </a:xfrm>
      </p:grpSpPr>
      <p:sp>
        <p:nvSpPr>
          <p:cNvPr id="34" name="Shape 34"/>
          <p:cNvSpPr txBox="1"/>
          <p:nvPr>
            <p:ph type="title"/>
          </p:nvPr>
        </p:nvSpPr>
        <p:spPr>
          <a:xfrm>
            <a:off x="1154955" y="2861733"/>
            <a:ext cx="8825657" cy="1915646"/>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40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5" name="Shape 35"/>
          <p:cNvSpPr txBox="1"/>
          <p:nvPr>
            <p:ph idx="1" type="body"/>
          </p:nvPr>
        </p:nvSpPr>
        <p:spPr>
          <a:xfrm>
            <a:off x="1154954" y="4777380"/>
            <a:ext cx="8825657"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20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8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9pPr>
          </a:lstStyle>
          <a:p/>
        </p:txBody>
      </p:sp>
      <p:sp>
        <p:nvSpPr>
          <p:cNvPr id="36" name="Shape 36"/>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37" name="Shape 37"/>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38" name="Shape 38"/>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39" name="Shape 39"/>
        <p:cNvGrpSpPr/>
        <p:nvPr/>
      </p:nvGrpSpPr>
      <p:grpSpPr>
        <a:xfrm>
          <a:off x="0" y="0"/>
          <a:ext cx="0" cy="0"/>
          <a:chOff x="0" y="0"/>
          <a:chExt cx="0" cy="0"/>
        </a:xfrm>
      </p:grpSpPr>
      <p:sp>
        <p:nvSpPr>
          <p:cNvPr id="40" name="Shape 40"/>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1" name="Shape 41"/>
          <p:cNvSpPr txBox="1"/>
          <p:nvPr>
            <p:ph idx="1" type="body"/>
          </p:nvPr>
        </p:nvSpPr>
        <p:spPr>
          <a:xfrm>
            <a:off x="1103312" y="2060575"/>
            <a:ext cx="4396339" cy="419576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1pPr>
            <a:lvl2pPr indent="-204469" lvl="1" marL="74295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2pPr>
            <a:lvl3pPr indent="-157480" lvl="2" marL="1143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3pPr>
            <a:lvl4pPr indent="-167639" lvl="3" marL="1600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4pPr>
            <a:lvl5pPr indent="-167639" lvl="4" marL="20574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5pPr>
            <a:lvl6pPr indent="-171739" lvl="5" marL="2506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6pPr>
            <a:lvl7pPr indent="-167639" lvl="6" marL="29718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7pPr>
            <a:lvl8pPr indent="-167640" lvl="7" marL="3429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8pPr>
            <a:lvl9pPr indent="-167640" lvl="8" marL="3886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9pPr>
          </a:lstStyle>
          <a:p/>
        </p:txBody>
      </p:sp>
      <p:sp>
        <p:nvSpPr>
          <p:cNvPr id="42" name="Shape 42"/>
          <p:cNvSpPr txBox="1"/>
          <p:nvPr>
            <p:ph idx="2" type="body"/>
          </p:nvPr>
        </p:nvSpPr>
        <p:spPr>
          <a:xfrm>
            <a:off x="5654492" y="2056091"/>
            <a:ext cx="4396340" cy="4200244"/>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1pPr>
            <a:lvl2pPr indent="-204469" lvl="1" marL="74295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2pPr>
            <a:lvl3pPr indent="-157480" lvl="2" marL="1143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3pPr>
            <a:lvl4pPr indent="-167639" lvl="3" marL="1600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4pPr>
            <a:lvl5pPr indent="-167639" lvl="4" marL="20574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5pPr>
            <a:lvl6pPr indent="-171739" lvl="5" marL="2506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6pPr>
            <a:lvl7pPr indent="-167639" lvl="6" marL="29718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7pPr>
            <a:lvl8pPr indent="-167640" lvl="7" marL="3429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8pPr>
            <a:lvl9pPr indent="-167640" lvl="8" marL="3886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9pPr>
          </a:lstStyle>
          <a:p/>
        </p:txBody>
      </p:sp>
      <p:sp>
        <p:nvSpPr>
          <p:cNvPr id="43" name="Shape 43"/>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44" name="Shape 44"/>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45" name="Shape 45"/>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46" name="Shape 46"/>
        <p:cNvGrpSpPr/>
        <p:nvPr/>
      </p:nvGrpSpPr>
      <p:grpSpPr>
        <a:xfrm>
          <a:off x="0" y="0"/>
          <a:ext cx="0" cy="0"/>
          <a:chOff x="0" y="0"/>
          <a:chExt cx="0" cy="0"/>
        </a:xfrm>
      </p:grpSpPr>
      <p:sp>
        <p:nvSpPr>
          <p:cNvPr id="47" name="Shape 47"/>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8" name="Shape 48"/>
          <p:cNvSpPr txBox="1"/>
          <p:nvPr>
            <p:ph idx="1" type="body"/>
          </p:nvPr>
        </p:nvSpPr>
        <p:spPr>
          <a:xfrm>
            <a:off x="1103312" y="1905000"/>
            <a:ext cx="4396337"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9pPr>
          </a:lstStyle>
          <a:p/>
        </p:txBody>
      </p:sp>
      <p:sp>
        <p:nvSpPr>
          <p:cNvPr id="49" name="Shape 49"/>
          <p:cNvSpPr txBox="1"/>
          <p:nvPr>
            <p:ph idx="2" type="body"/>
          </p:nvPr>
        </p:nvSpPr>
        <p:spPr>
          <a:xfrm>
            <a:off x="1103312" y="2514600"/>
            <a:ext cx="4396339" cy="374173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1pPr>
            <a:lvl2pPr indent="-204469" lvl="1" marL="74295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2pPr>
            <a:lvl3pPr indent="-157480" lvl="2" marL="1143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3pPr>
            <a:lvl4pPr indent="-167639" lvl="3" marL="1600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4pPr>
            <a:lvl5pPr indent="-167639" lvl="4" marL="20574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5pPr>
            <a:lvl6pPr indent="-171739" lvl="5" marL="2506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6pPr>
            <a:lvl7pPr indent="-167639" lvl="6" marL="29718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7pPr>
            <a:lvl8pPr indent="-167640" lvl="7" marL="3429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8pPr>
            <a:lvl9pPr indent="-167640" lvl="8" marL="3886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9pPr>
          </a:lstStyle>
          <a:p/>
        </p:txBody>
      </p:sp>
      <p:sp>
        <p:nvSpPr>
          <p:cNvPr id="50" name="Shape 50"/>
          <p:cNvSpPr txBox="1"/>
          <p:nvPr>
            <p:ph idx="3" type="body"/>
          </p:nvPr>
        </p:nvSpPr>
        <p:spPr>
          <a:xfrm>
            <a:off x="5654494" y="1905000"/>
            <a:ext cx="4396339"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rgbClr val="86D1D8"/>
              </a:buClr>
              <a:buFont typeface="Noto Sans Symbols"/>
              <a:buNone/>
              <a:defRPr b="0" i="0" sz="2400" u="none" cap="none" strike="noStrike">
                <a:solidFill>
                  <a:srgbClr val="86D1D8"/>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1" i="0" sz="20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1" i="0" sz="18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1" i="0" sz="1600" u="none" cap="none" strike="noStrike">
                <a:solidFill>
                  <a:schemeClr val="lt1"/>
                </a:solidFill>
                <a:latin typeface="Questrial"/>
                <a:ea typeface="Questrial"/>
                <a:cs typeface="Questrial"/>
                <a:sym typeface="Questrial"/>
              </a:defRPr>
            </a:lvl9pPr>
          </a:lstStyle>
          <a:p/>
        </p:txBody>
      </p:sp>
      <p:sp>
        <p:nvSpPr>
          <p:cNvPr id="51" name="Shape 51"/>
          <p:cNvSpPr txBox="1"/>
          <p:nvPr>
            <p:ph idx="4" type="body"/>
          </p:nvPr>
        </p:nvSpPr>
        <p:spPr>
          <a:xfrm>
            <a:off x="5654494" y="2514600"/>
            <a:ext cx="4396339" cy="374173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1pPr>
            <a:lvl2pPr indent="-204469" lvl="1" marL="74295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2pPr>
            <a:lvl3pPr indent="-157480" lvl="2" marL="1143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3pPr>
            <a:lvl4pPr indent="-167639" lvl="3" marL="1600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4pPr>
            <a:lvl5pPr indent="-167639" lvl="4" marL="20574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5pPr>
            <a:lvl6pPr indent="-171739" lvl="5" marL="2506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6pPr>
            <a:lvl7pPr indent="-167639" lvl="6" marL="29718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7pPr>
            <a:lvl8pPr indent="-167640" lvl="7" marL="34290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8pPr>
            <a:lvl9pPr indent="-167640" lvl="8" marL="3886200" marR="0" rtl="0" algn="l">
              <a:spcBef>
                <a:spcPts val="1000"/>
              </a:spcBef>
              <a:spcAft>
                <a:spcPts val="0"/>
              </a:spcAft>
              <a:buClr>
                <a:srgbClr val="86D1D8"/>
              </a:buClr>
              <a:buSzPct val="80000"/>
              <a:buFont typeface="Noto Sans Symbols"/>
              <a:buChar char="●"/>
              <a:defRPr b="0" i="0" sz="1200" u="none" cap="none" strike="noStrike">
                <a:solidFill>
                  <a:schemeClr val="lt1"/>
                </a:solidFill>
                <a:latin typeface="Questrial"/>
                <a:ea typeface="Questrial"/>
                <a:cs typeface="Questrial"/>
                <a:sym typeface="Questrial"/>
              </a:defRPr>
            </a:lvl9pPr>
          </a:lstStyle>
          <a:p/>
        </p:txBody>
      </p:sp>
      <p:sp>
        <p:nvSpPr>
          <p:cNvPr id="52" name="Shape 52"/>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53" name="Shape 53"/>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54" name="Shape 54"/>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lo el título">
    <p:spTree>
      <p:nvGrpSpPr>
        <p:cNvPr id="55" name="Shape 55"/>
        <p:cNvGrpSpPr/>
        <p:nvPr/>
      </p:nvGrpSpPr>
      <p:grpSpPr>
        <a:xfrm>
          <a:off x="0" y="0"/>
          <a:ext cx="0" cy="0"/>
          <a:chOff x="0" y="0"/>
          <a:chExt cx="0" cy="0"/>
        </a:xfrm>
      </p:grpSpPr>
      <p:sp>
        <p:nvSpPr>
          <p:cNvPr id="56" name="Shape 56"/>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7" name="Shape 57"/>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58" name="Shape 58"/>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59" name="Shape 59"/>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60" name="Shape 60"/>
        <p:cNvGrpSpPr/>
        <p:nvPr/>
      </p:nvGrpSpPr>
      <p:grpSpPr>
        <a:xfrm>
          <a:off x="0" y="0"/>
          <a:ext cx="0" cy="0"/>
          <a:chOff x="0" y="0"/>
          <a:chExt cx="0" cy="0"/>
        </a:xfrm>
      </p:grpSpPr>
      <p:sp>
        <p:nvSpPr>
          <p:cNvPr id="61" name="Shape 61"/>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62" name="Shape 62"/>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63" name="Shape 63"/>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64" name="Shape 64"/>
        <p:cNvGrpSpPr/>
        <p:nvPr/>
      </p:nvGrpSpPr>
      <p:grpSpPr>
        <a:xfrm>
          <a:off x="0" y="0"/>
          <a:ext cx="0" cy="0"/>
          <a:chOff x="0" y="0"/>
          <a:chExt cx="0" cy="0"/>
        </a:xfrm>
      </p:grpSpPr>
      <p:sp>
        <p:nvSpPr>
          <p:cNvPr id="65" name="Shape 65"/>
          <p:cNvSpPr txBox="1"/>
          <p:nvPr>
            <p:ph type="title"/>
          </p:nvPr>
        </p:nvSpPr>
        <p:spPr>
          <a:xfrm>
            <a:off x="1154953" y="1447800"/>
            <a:ext cx="3401063" cy="1447800"/>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24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6" name="Shape 66"/>
          <p:cNvSpPr txBox="1"/>
          <p:nvPr>
            <p:ph idx="1" type="body"/>
          </p:nvPr>
        </p:nvSpPr>
        <p:spPr>
          <a:xfrm>
            <a:off x="4784616" y="1447800"/>
            <a:ext cx="5195997" cy="4572000"/>
          </a:xfrm>
          <a:prstGeom prst="rect">
            <a:avLst/>
          </a:prstGeom>
          <a:noFill/>
          <a:ln>
            <a:noFill/>
          </a:ln>
        </p:spPr>
        <p:txBody>
          <a:bodyPr anchorCtr="0" anchor="ctr"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Questrial"/>
                <a:ea typeface="Questrial"/>
                <a:cs typeface="Questrial"/>
                <a:sym typeface="Questrial"/>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9pPr>
          </a:lstStyle>
          <a:p/>
        </p:txBody>
      </p:sp>
      <p:sp>
        <p:nvSpPr>
          <p:cNvPr id="67" name="Shape 67"/>
          <p:cNvSpPr txBox="1"/>
          <p:nvPr>
            <p:ph idx="2" type="body"/>
          </p:nvPr>
        </p:nvSpPr>
        <p:spPr>
          <a:xfrm>
            <a:off x="1154953" y="3129280"/>
            <a:ext cx="3401062" cy="2895598"/>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68" name="Shape 6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69" name="Shape 6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70" name="Shape 7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71" name="Shape 71"/>
        <p:cNvGrpSpPr/>
        <p:nvPr/>
      </p:nvGrpSpPr>
      <p:grpSpPr>
        <a:xfrm>
          <a:off x="0" y="0"/>
          <a:ext cx="0" cy="0"/>
          <a:chOff x="0" y="0"/>
          <a:chExt cx="0" cy="0"/>
        </a:xfrm>
      </p:grpSpPr>
      <p:sp>
        <p:nvSpPr>
          <p:cNvPr id="72" name="Shape 72"/>
          <p:cNvSpPr txBox="1"/>
          <p:nvPr>
            <p:ph type="title"/>
          </p:nvPr>
        </p:nvSpPr>
        <p:spPr>
          <a:xfrm>
            <a:off x="1153907" y="1854191"/>
            <a:ext cx="5092905" cy="1574808"/>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Questrial"/>
              <a:buNone/>
              <a:defRPr b="0" i="0" sz="36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3" name="Shape 73"/>
          <p:cNvSpPr/>
          <p:nvPr>
            <p:ph idx="2" type="pic"/>
          </p:nvPr>
        </p:nvSpPr>
        <p:spPr>
          <a:xfrm>
            <a:off x="6949546" y="1143000"/>
            <a:ext cx="3200399" cy="4572000"/>
          </a:xfrm>
          <a:prstGeom prst="roundRect">
            <a:avLst>
              <a:gd fmla="val 1858" name="adj"/>
            </a:avLst>
          </a:prstGeom>
          <a:noFill/>
          <a:ln>
            <a:noFill/>
          </a:ln>
        </p:spPr>
        <p:txBody>
          <a:bodyPr anchorCtr="0" anchor="t" bIns="91425" lIns="91425" rIns="91425" tIns="91425"/>
          <a:lstStyle>
            <a:lvl1pPr indent="0" lvl="0" marL="0" marR="0" rtl="0" algn="ctr">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1600" u="none" cap="none" strike="noStrike">
                <a:solidFill>
                  <a:schemeClr val="lt1"/>
                </a:solidFill>
                <a:latin typeface="Questrial"/>
                <a:ea typeface="Questrial"/>
                <a:cs typeface="Questrial"/>
                <a:sym typeface="Questrial"/>
              </a:defRPr>
            </a:lvl9pPr>
          </a:lstStyle>
          <a:p/>
        </p:txBody>
      </p:sp>
      <p:sp>
        <p:nvSpPr>
          <p:cNvPr id="74" name="Shape 74"/>
          <p:cNvSpPr txBox="1"/>
          <p:nvPr>
            <p:ph idx="1" type="body"/>
          </p:nvPr>
        </p:nvSpPr>
        <p:spPr>
          <a:xfrm>
            <a:off x="1154954" y="3657600"/>
            <a:ext cx="5084979" cy="1371599"/>
          </a:xfrm>
          <a:prstGeom prst="rect">
            <a:avLst/>
          </a:prstGeom>
          <a:noFill/>
          <a:ln>
            <a:noFill/>
          </a:ln>
        </p:spPr>
        <p:txBody>
          <a:bodyPr anchorCtr="0" anchor="t" bIns="91425" lIns="91425" rIns="91425" tIns="91425"/>
          <a:lstStyle>
            <a:lvl1pPr indent="0" lvl="0" marL="0" marR="0" rtl="0" algn="l">
              <a:spcBef>
                <a:spcPts val="1000"/>
              </a:spcBef>
              <a:spcAft>
                <a:spcPts val="0"/>
              </a:spcAft>
              <a:buClr>
                <a:srgbClr val="86D1D8"/>
              </a:buClr>
              <a:buFont typeface="Noto Sans Symbols"/>
              <a:buNone/>
              <a:defRPr b="0" i="0" sz="1400" u="none" cap="none" strike="noStrike">
                <a:solidFill>
                  <a:schemeClr val="lt1"/>
                </a:solidFill>
                <a:latin typeface="Questrial"/>
                <a:ea typeface="Questrial"/>
                <a:cs typeface="Questrial"/>
                <a:sym typeface="Questrial"/>
              </a:defRPr>
            </a:lvl1pPr>
            <a:lvl2pPr indent="0" lvl="1" marL="457200" marR="0" rtl="0" algn="l">
              <a:spcBef>
                <a:spcPts val="1000"/>
              </a:spcBef>
              <a:spcAft>
                <a:spcPts val="0"/>
              </a:spcAft>
              <a:buClr>
                <a:srgbClr val="86D1D8"/>
              </a:buClr>
              <a:buFont typeface="Noto Sans Symbols"/>
              <a:buNone/>
              <a:defRPr b="0" i="0" sz="1200" u="none" cap="none" strike="noStrike">
                <a:solidFill>
                  <a:schemeClr val="lt1"/>
                </a:solidFill>
                <a:latin typeface="Questrial"/>
                <a:ea typeface="Questrial"/>
                <a:cs typeface="Questrial"/>
                <a:sym typeface="Questrial"/>
              </a:defRPr>
            </a:lvl2pPr>
            <a:lvl3pPr indent="0" lvl="2" marL="914400" marR="0" rtl="0" algn="l">
              <a:spcBef>
                <a:spcPts val="1000"/>
              </a:spcBef>
              <a:spcAft>
                <a:spcPts val="0"/>
              </a:spcAft>
              <a:buClr>
                <a:srgbClr val="86D1D8"/>
              </a:buClr>
              <a:buFont typeface="Noto Sans Symbols"/>
              <a:buNone/>
              <a:defRPr b="0" i="0" sz="1000" u="none" cap="none" strike="noStrike">
                <a:solidFill>
                  <a:schemeClr val="lt1"/>
                </a:solidFill>
                <a:latin typeface="Questrial"/>
                <a:ea typeface="Questrial"/>
                <a:cs typeface="Questrial"/>
                <a:sym typeface="Questrial"/>
              </a:defRPr>
            </a:lvl3pPr>
            <a:lvl4pPr indent="0" lvl="3" marL="1371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4pPr>
            <a:lvl5pPr indent="0" lvl="4" marL="18288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5pPr>
            <a:lvl6pPr indent="0" lvl="5" marL="22860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6pPr>
            <a:lvl7pPr indent="0" lvl="6" marL="27432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7pPr>
            <a:lvl8pPr indent="0" lvl="7" marL="32004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8pPr>
            <a:lvl9pPr indent="0" lvl="8" marL="3657600" marR="0" rtl="0" algn="l">
              <a:spcBef>
                <a:spcPts val="1000"/>
              </a:spcBef>
              <a:spcAft>
                <a:spcPts val="0"/>
              </a:spcAft>
              <a:buClr>
                <a:srgbClr val="86D1D8"/>
              </a:buClr>
              <a:buFont typeface="Noto Sans Symbols"/>
              <a:buNone/>
              <a:defRPr b="0" i="0" sz="900" u="none" cap="none" strike="noStrike">
                <a:solidFill>
                  <a:schemeClr val="lt1"/>
                </a:solidFill>
                <a:latin typeface="Questrial"/>
                <a:ea typeface="Questrial"/>
                <a:cs typeface="Questrial"/>
                <a:sym typeface="Questrial"/>
              </a:defRPr>
            </a:lvl9pPr>
          </a:lstStyle>
          <a:p/>
        </p:txBody>
      </p:sp>
      <p:sp>
        <p:nvSpPr>
          <p:cNvPr id="75" name="Shape 75"/>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76" name="Shape 76"/>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77" name="Shape 77"/>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a:solidFill>
                  <a:schemeClr val="lt1"/>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04.png"/><Relationship Id="rId2" Type="http://schemas.openxmlformats.org/officeDocument/2006/relationships/image" Target="../media/image06.png"/><Relationship Id="rId3" Type="http://schemas.openxmlformats.org/officeDocument/2006/relationships/image" Target="../media/image00.png"/><Relationship Id="rId4" Type="http://schemas.openxmlformats.org/officeDocument/2006/relationships/image" Target="../media/image0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0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2">
            <a:alphaModFix/>
          </a:blip>
          <a:srcRect b="0" l="3613" r="0" t="0"/>
          <a:stretch/>
        </p:blipFill>
        <p:spPr>
          <a:xfrm>
            <a:off x="0" y="2669684"/>
            <a:ext cx="4037012" cy="4188315"/>
          </a:xfrm>
          <a:prstGeom prst="rect">
            <a:avLst/>
          </a:prstGeom>
          <a:noFill/>
          <a:ln>
            <a:noFill/>
          </a:ln>
        </p:spPr>
      </p:pic>
      <p:pic>
        <p:nvPicPr>
          <p:cNvPr id="11" name="Shape 1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12" name="Shape 12"/>
          <p:cNvSpPr/>
          <p:nvPr/>
        </p:nvSpPr>
        <p:spPr>
          <a:xfrm>
            <a:off x="8609011"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rIns="91425" tIns="91425">
            <a:noAutofit/>
          </a:bodyPr>
          <a:lstStyle/>
          <a:p>
            <a:pPr lvl="0">
              <a:spcBef>
                <a:spcPts val="0"/>
              </a:spcBef>
              <a:buNone/>
            </a:pPr>
            <a:r>
              <a:t/>
            </a:r>
            <a:endParaRPr/>
          </a:p>
        </p:txBody>
      </p:sp>
      <p:pic>
        <p:nvPicPr>
          <p:cNvPr id="13" name="Shape 13"/>
          <p:cNvPicPr preferRelativeResize="0"/>
          <p:nvPr/>
        </p:nvPicPr>
        <p:blipFill rotWithShape="1">
          <a:blip r:embed="rId4">
            <a:alphaModFix/>
          </a:blip>
          <a:srcRect b="0" l="0" r="0" t="28812"/>
          <a:stretch/>
        </p:blipFill>
        <p:spPr>
          <a:xfrm>
            <a:off x="7999411" y="0"/>
            <a:ext cx="1603386" cy="1141406"/>
          </a:xfrm>
          <a:prstGeom prst="rect">
            <a:avLst/>
          </a:prstGeom>
          <a:noFill/>
          <a:ln>
            <a:noFill/>
          </a:ln>
        </p:spPr>
      </p:pic>
      <p:pic>
        <p:nvPicPr>
          <p:cNvPr id="14" name="Shape 14"/>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5" name="Shape 15"/>
          <p:cNvSpPr/>
          <p:nvPr/>
        </p:nvSpPr>
        <p:spPr>
          <a:xfrm>
            <a:off x="10437811" y="0"/>
            <a:ext cx="685799" cy="1143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646110" y="452718"/>
            <a:ext cx="9404723" cy="1400530"/>
          </a:xfrm>
          <a:prstGeom prst="rect">
            <a:avLst/>
          </a:prstGeom>
          <a:noFill/>
          <a:ln>
            <a:noFill/>
          </a:ln>
        </p:spPr>
        <p:txBody>
          <a:bodyPr anchorCtr="0" anchor="t" bIns="91425" lIns="91425" rIns="91425" tIns="91425"/>
          <a:lstStyle>
            <a:lvl1pPr indent="0" lvl="0" marL="0" marR="0" rtl="0" algn="l">
              <a:spcBef>
                <a:spcPts val="0"/>
              </a:spcBef>
              <a:buClr>
                <a:schemeClr val="lt2"/>
              </a:buClr>
              <a:buFont typeface="Questrial"/>
              <a:buNone/>
              <a:defRPr b="0" i="0" sz="4200" u="none" cap="none" strike="noStrike">
                <a:solidFill>
                  <a:schemeClr val="lt2"/>
                </a:solidFill>
                <a:latin typeface="Questrial"/>
                <a:ea typeface="Questrial"/>
                <a:cs typeface="Questrial"/>
                <a:sym typeface="Questrial"/>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7" name="Shape 17"/>
          <p:cNvSpPr txBox="1"/>
          <p:nvPr>
            <p:ph idx="1" type="body"/>
          </p:nvPr>
        </p:nvSpPr>
        <p:spPr>
          <a:xfrm>
            <a:off x="1103312" y="2052917"/>
            <a:ext cx="8946541" cy="4195480"/>
          </a:xfrm>
          <a:prstGeom prst="rect">
            <a:avLst/>
          </a:prstGeom>
          <a:noFill/>
          <a:ln>
            <a:noFill/>
          </a:ln>
        </p:spPr>
        <p:txBody>
          <a:bodyPr anchorCtr="0" anchor="t" bIns="91425" lIns="91425" rIns="91425" tIns="91425"/>
          <a:lstStyle>
            <a:lvl1pPr indent="-241300" lvl="0" marL="342900" marR="0" rtl="0" algn="l">
              <a:spcBef>
                <a:spcPts val="1000"/>
              </a:spcBef>
              <a:spcAft>
                <a:spcPts val="0"/>
              </a:spcAft>
              <a:buClr>
                <a:srgbClr val="86D1D8"/>
              </a:buClr>
              <a:buSzPct val="80000"/>
              <a:buFont typeface="Noto Sans Symbols"/>
              <a:buChar char="●"/>
              <a:defRPr b="0" i="0" sz="2000" u="none" cap="none" strike="noStrike">
                <a:solidFill>
                  <a:schemeClr val="lt1"/>
                </a:solidFill>
                <a:latin typeface="Questrial"/>
                <a:ea typeface="Questrial"/>
                <a:cs typeface="Questrial"/>
                <a:sym typeface="Questrial"/>
              </a:defRPr>
            </a:lvl1pPr>
            <a:lvl2pPr indent="-194309" lvl="1" marL="742950" marR="0" rtl="0" algn="l">
              <a:spcBef>
                <a:spcPts val="1000"/>
              </a:spcBef>
              <a:spcAft>
                <a:spcPts val="0"/>
              </a:spcAft>
              <a:buClr>
                <a:srgbClr val="86D1D8"/>
              </a:buClr>
              <a:buSzPct val="79999"/>
              <a:buFont typeface="Noto Sans Symbols"/>
              <a:buChar char="●"/>
              <a:defRPr b="0" i="0" sz="1800" u="none" cap="none" strike="noStrike">
                <a:solidFill>
                  <a:schemeClr val="lt1"/>
                </a:solidFill>
                <a:latin typeface="Questrial"/>
                <a:ea typeface="Questrial"/>
                <a:cs typeface="Questrial"/>
                <a:sym typeface="Questrial"/>
              </a:defRPr>
            </a:lvl2pPr>
            <a:lvl3pPr indent="-147319" lvl="2" marL="1143000" marR="0" rtl="0" algn="l">
              <a:spcBef>
                <a:spcPts val="1000"/>
              </a:spcBef>
              <a:spcAft>
                <a:spcPts val="0"/>
              </a:spcAft>
              <a:buClr>
                <a:srgbClr val="86D1D8"/>
              </a:buClr>
              <a:buSzPct val="80000"/>
              <a:buFont typeface="Noto Sans Symbols"/>
              <a:buChar char="●"/>
              <a:defRPr b="0" i="0" sz="1600" u="none" cap="none" strike="noStrike">
                <a:solidFill>
                  <a:schemeClr val="lt1"/>
                </a:solidFill>
                <a:latin typeface="Questrial"/>
                <a:ea typeface="Questrial"/>
                <a:cs typeface="Questrial"/>
                <a:sym typeface="Questrial"/>
              </a:defRPr>
            </a:lvl3pPr>
            <a:lvl4pPr indent="-157480" lvl="3" marL="1600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4pPr>
            <a:lvl5pPr indent="-157479" lvl="4" marL="20574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5pPr>
            <a:lvl6pPr indent="-161579" lvl="5" marL="2506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6pPr>
            <a:lvl7pPr indent="-157479" lvl="6" marL="29718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7pPr>
            <a:lvl8pPr indent="-157479" lvl="7" marL="34290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8pPr>
            <a:lvl9pPr indent="-157479" lvl="8" marL="3886200" marR="0" rtl="0" algn="l">
              <a:spcBef>
                <a:spcPts val="1000"/>
              </a:spcBef>
              <a:spcAft>
                <a:spcPts val="0"/>
              </a:spcAft>
              <a:buClr>
                <a:srgbClr val="86D1D8"/>
              </a:buClr>
              <a:buSzPct val="80000"/>
              <a:buFont typeface="Noto Sans Symbols"/>
              <a:buChar char="●"/>
              <a:defRPr b="0" i="0" sz="1400" u="none" cap="none" strike="noStrike">
                <a:solidFill>
                  <a:schemeClr val="lt1"/>
                </a:solidFill>
                <a:latin typeface="Questrial"/>
                <a:ea typeface="Questrial"/>
                <a:cs typeface="Questrial"/>
                <a:sym typeface="Questrial"/>
              </a:defRPr>
            </a:lvl9pPr>
          </a:lstStyle>
          <a:p/>
        </p:txBody>
      </p:sp>
      <p:sp>
        <p:nvSpPr>
          <p:cNvPr id="18" name="Shape 18"/>
          <p:cNvSpPr txBox="1"/>
          <p:nvPr>
            <p:ph idx="10" type="dt"/>
          </p:nvPr>
        </p:nvSpPr>
        <p:spPr>
          <a:xfrm rot="5400000">
            <a:off x="10155639" y="1790700"/>
            <a:ext cx="990598" cy="304798"/>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9" name="Shape 19"/>
          <p:cNvSpPr txBox="1"/>
          <p:nvPr>
            <p:ph idx="11" type="ftr"/>
          </p:nvPr>
        </p:nvSpPr>
        <p:spPr>
          <a:xfrm rot="5400000">
            <a:off x="8951573" y="3225296"/>
            <a:ext cx="3859794" cy="304801"/>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1"/>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20" name="Shape 20"/>
          <p:cNvSpPr txBox="1"/>
          <p:nvPr>
            <p:ph idx="12" type="sldNum"/>
          </p:nvPr>
        </p:nvSpPr>
        <p:spPr>
          <a:xfrm>
            <a:off x="10352539" y="295729"/>
            <a:ext cx="838198" cy="7676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s-AR" sz="2800" u="none" cap="none" strike="noStrike">
                <a:solidFill>
                  <a:schemeClr val="lt1"/>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www.trell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ctrTitle"/>
          </p:nvPr>
        </p:nvSpPr>
        <p:spPr>
          <a:xfrm>
            <a:off x="1154954" y="1447800"/>
            <a:ext cx="8825657" cy="3329580"/>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Questrial"/>
              <a:buNone/>
            </a:pPr>
            <a:r>
              <a:rPr b="0" i="0" lang="es-AR" sz="7200" u="none" cap="none" strike="noStrike">
                <a:solidFill>
                  <a:schemeClr val="lt2"/>
                </a:solidFill>
                <a:latin typeface="Questrial"/>
                <a:ea typeface="Questrial"/>
                <a:cs typeface="Questrial"/>
                <a:sym typeface="Questrial"/>
              </a:rPr>
              <a:t>Proyecto Final</a:t>
            </a:r>
          </a:p>
        </p:txBody>
      </p:sp>
      <p:sp>
        <p:nvSpPr>
          <p:cNvPr id="152" name="Shape 152"/>
          <p:cNvSpPr txBox="1"/>
          <p:nvPr>
            <p:ph idx="1" type="subTitle"/>
          </p:nvPr>
        </p:nvSpPr>
        <p:spPr>
          <a:xfrm>
            <a:off x="1154954" y="4777380"/>
            <a:ext cx="8825657" cy="86142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86D1D8"/>
              </a:buClr>
              <a:buSzPct val="25000"/>
              <a:buFont typeface="Noto Sans Symbols"/>
              <a:buNone/>
            </a:pPr>
            <a:r>
              <a:rPr b="0" i="0" lang="es-AR" sz="2000" u="none" cap="none" strike="noStrike">
                <a:solidFill>
                  <a:srgbClr val="86D1D8"/>
                </a:solidFill>
                <a:latin typeface="Questrial"/>
                <a:ea typeface="Questrial"/>
                <a:cs typeface="Questrial"/>
                <a:sym typeface="Questrial"/>
              </a:rPr>
              <a:t>CLASE </a:t>
            </a:r>
            <a:r>
              <a:rPr lang="es-AR"/>
              <a:t>CICLO DE VIDA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646110" y="452718"/>
            <a:ext cx="9404700" cy="1400400"/>
          </a:xfrm>
          <a:prstGeom prst="rect">
            <a:avLst/>
          </a:prstGeom>
        </p:spPr>
        <p:txBody>
          <a:bodyPr anchorCtr="0" anchor="t" bIns="91425" lIns="91425" rIns="91425" tIns="91425">
            <a:noAutofit/>
          </a:bodyPr>
          <a:lstStyle/>
          <a:p>
            <a:pPr lvl="0" algn="ctr">
              <a:spcBef>
                <a:spcPts val="0"/>
              </a:spcBef>
              <a:buNone/>
            </a:pPr>
            <a:r>
              <a:rPr lang="es-AR"/>
              <a:t>Ejemplo - Backlog</a:t>
            </a:r>
          </a:p>
        </p:txBody>
      </p:sp>
      <p:sp>
        <p:nvSpPr>
          <p:cNvPr id="213" name="Shape 213"/>
          <p:cNvSpPr txBox="1"/>
          <p:nvPr>
            <p:ph idx="1" type="body"/>
          </p:nvPr>
        </p:nvSpPr>
        <p:spPr>
          <a:xfrm>
            <a:off x="1103312" y="2052917"/>
            <a:ext cx="8946600" cy="4195500"/>
          </a:xfrm>
          <a:prstGeom prst="rect">
            <a:avLst/>
          </a:prstGeom>
        </p:spPr>
        <p:txBody>
          <a:bodyPr anchorCtr="0" anchor="t" bIns="91425" lIns="91425" rIns="91425" tIns="91425">
            <a:noAutofit/>
          </a:bodyPr>
          <a:lstStyle/>
          <a:p>
            <a:pPr lvl="0" rtl="0">
              <a:spcBef>
                <a:spcPts val="0"/>
              </a:spcBef>
              <a:buNone/>
            </a:pPr>
            <a:r>
              <a:rPr lang="es-AR"/>
              <a:t>SITIO WEB PARA ARMAR TORNEOS DE EQUIPOS DE FUTBOL 5</a:t>
            </a:r>
          </a:p>
          <a:p>
            <a:pPr lvl="0" rtl="0">
              <a:spcBef>
                <a:spcPts val="0"/>
              </a:spcBef>
              <a:buNone/>
            </a:pPr>
            <a:r>
              <a:rPr lang="es-AR"/>
              <a:t>BACKLOG (Conjunto de requerimientos a desarrollar en todo el proyecto)</a:t>
            </a:r>
          </a:p>
          <a:p>
            <a:pPr indent="-228600" lvl="0" marL="457200" rtl="0">
              <a:spcBef>
                <a:spcPts val="0"/>
              </a:spcBef>
            </a:pPr>
            <a:r>
              <a:rPr lang="es-AR"/>
              <a:t>Ingreso de equipos</a:t>
            </a:r>
          </a:p>
          <a:p>
            <a:pPr indent="-228600" lvl="0" marL="457200" rtl="0">
              <a:spcBef>
                <a:spcPts val="0"/>
              </a:spcBef>
            </a:pPr>
            <a:r>
              <a:rPr lang="es-AR"/>
              <a:t>Cálculo y validaciones de equipo (Que se pueda armar el fixture)</a:t>
            </a:r>
          </a:p>
          <a:p>
            <a:pPr indent="-228600" lvl="0" marL="457200" rtl="0">
              <a:spcBef>
                <a:spcPts val="0"/>
              </a:spcBef>
            </a:pPr>
            <a:r>
              <a:rPr lang="es-AR"/>
              <a:t>Modificar un equipo</a:t>
            </a:r>
          </a:p>
          <a:p>
            <a:pPr indent="-228600" lvl="0" marL="457200" rtl="0">
              <a:spcBef>
                <a:spcPts val="0"/>
              </a:spcBef>
            </a:pPr>
            <a:r>
              <a:rPr lang="es-AR"/>
              <a:t>Ingresar jugador</a:t>
            </a:r>
          </a:p>
          <a:p>
            <a:pPr indent="-228600" lvl="0" marL="457200" rtl="0">
              <a:spcBef>
                <a:spcPts val="0"/>
              </a:spcBef>
            </a:pPr>
            <a:r>
              <a:rPr lang="es-AR"/>
              <a:t>Armar Fixture</a:t>
            </a:r>
          </a:p>
          <a:p>
            <a:pPr indent="-228600" lvl="0" marL="457200">
              <a:spcBef>
                <a:spcPts val="0"/>
              </a:spcBef>
            </a:pPr>
            <a:r>
              <a:rPr lang="es-AR"/>
              <a:t>Desarrollar la arquitectura de la aplicación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646110" y="452718"/>
            <a:ext cx="9404700" cy="1400400"/>
          </a:xfrm>
          <a:prstGeom prst="rect">
            <a:avLst/>
          </a:prstGeom>
        </p:spPr>
        <p:txBody>
          <a:bodyPr anchorCtr="0" anchor="t" bIns="91425" lIns="91425" rIns="91425" tIns="91425">
            <a:noAutofit/>
          </a:bodyPr>
          <a:lstStyle/>
          <a:p>
            <a:pPr lvl="0" algn="ctr">
              <a:spcBef>
                <a:spcPts val="0"/>
              </a:spcBef>
              <a:buNone/>
            </a:pPr>
            <a:r>
              <a:rPr lang="es-AR"/>
              <a:t>Priorizamos</a:t>
            </a:r>
          </a:p>
        </p:txBody>
      </p:sp>
      <p:sp>
        <p:nvSpPr>
          <p:cNvPr id="220" name="Shape 220"/>
          <p:cNvSpPr txBox="1"/>
          <p:nvPr>
            <p:ph idx="1" type="body"/>
          </p:nvPr>
        </p:nvSpPr>
        <p:spPr>
          <a:xfrm>
            <a:off x="1103312" y="2052917"/>
            <a:ext cx="8946600" cy="4195500"/>
          </a:xfrm>
          <a:prstGeom prst="rect">
            <a:avLst/>
          </a:prstGeom>
        </p:spPr>
        <p:txBody>
          <a:bodyPr anchorCtr="0" anchor="t" bIns="91425" lIns="91425" rIns="91425" tIns="91425">
            <a:noAutofit/>
          </a:bodyPr>
          <a:lstStyle/>
          <a:p>
            <a:pPr lvl="0" rtl="0">
              <a:spcBef>
                <a:spcPts val="0"/>
              </a:spcBef>
              <a:buNone/>
            </a:pPr>
            <a:r>
              <a:rPr lang="es-AR"/>
              <a:t>Una vez que tenemos el backlog debemos priorizar los requerimientos</a:t>
            </a:r>
          </a:p>
          <a:p>
            <a:pPr indent="-228600" lvl="0" marL="457200" rtl="0">
              <a:spcBef>
                <a:spcPts val="0"/>
              </a:spcBef>
            </a:pPr>
            <a:r>
              <a:rPr lang="es-AR"/>
              <a:t>En iteraciones posteriores puede ocurrir que un requerimiento se divida para poder entrar en una iteración</a:t>
            </a:r>
          </a:p>
          <a:p>
            <a:pPr indent="-228600" lvl="0" marL="457200" rtl="0">
              <a:spcBef>
                <a:spcPts val="0"/>
              </a:spcBef>
            </a:pPr>
            <a:r>
              <a:rPr lang="es-AR"/>
              <a:t>MÉTODOS POSIBLES:</a:t>
            </a:r>
          </a:p>
          <a:p>
            <a:pPr indent="-228600" lvl="1" marL="914400" rtl="0">
              <a:spcBef>
                <a:spcPts val="0"/>
              </a:spcBef>
            </a:pPr>
            <a:r>
              <a:rPr lang="es-AR"/>
              <a:t>ROI:  Retorno de la inversión ¿Cuanto me cuesta y cuanto voy a ganar haciéndolo?</a:t>
            </a:r>
          </a:p>
          <a:p>
            <a:pPr indent="-228600" lvl="1" marL="914400" rtl="0">
              <a:spcBef>
                <a:spcPts val="0"/>
              </a:spcBef>
            </a:pPr>
            <a:r>
              <a:rPr lang="es-AR"/>
              <a:t>Riesgo : se realiza administración de riesgos viendo en que impacta cada requerimiento</a:t>
            </a:r>
          </a:p>
          <a:p>
            <a:pPr indent="-228600" lvl="1" marL="914400">
              <a:spcBef>
                <a:spcPts val="0"/>
              </a:spcBef>
            </a:pPr>
            <a:r>
              <a:rPr lang="es-AR"/>
              <a:t>Prioridad 1 a 100: Se charla con los cliente/dueños de producto y se colona números a los requerimientos a fin de ordenarlos.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646110" y="452718"/>
            <a:ext cx="9404700" cy="1400400"/>
          </a:xfrm>
          <a:prstGeom prst="rect">
            <a:avLst/>
          </a:prstGeom>
        </p:spPr>
        <p:txBody>
          <a:bodyPr anchorCtr="0" anchor="t" bIns="91425" lIns="91425" rIns="91425" tIns="91425">
            <a:noAutofit/>
          </a:bodyPr>
          <a:lstStyle/>
          <a:p>
            <a:pPr lvl="0" algn="ctr">
              <a:spcBef>
                <a:spcPts val="0"/>
              </a:spcBef>
              <a:buNone/>
            </a:pPr>
            <a:r>
              <a:rPr lang="es-AR"/>
              <a:t>Priorizamos</a:t>
            </a:r>
          </a:p>
        </p:txBody>
      </p:sp>
      <p:sp>
        <p:nvSpPr>
          <p:cNvPr id="227" name="Shape 227"/>
          <p:cNvSpPr txBox="1"/>
          <p:nvPr>
            <p:ph idx="1" type="body"/>
          </p:nvPr>
        </p:nvSpPr>
        <p:spPr>
          <a:xfrm>
            <a:off x="1103312" y="2052917"/>
            <a:ext cx="8946600" cy="4195500"/>
          </a:xfrm>
          <a:prstGeom prst="rect">
            <a:avLst/>
          </a:prstGeom>
        </p:spPr>
        <p:txBody>
          <a:bodyPr anchorCtr="0" anchor="t" bIns="91425" lIns="91425" rIns="91425" tIns="91425">
            <a:noAutofit/>
          </a:bodyPr>
          <a:lstStyle/>
          <a:p>
            <a:pPr indent="-228600" lvl="0" marL="457200" rtl="0">
              <a:spcBef>
                <a:spcPts val="0"/>
              </a:spcBef>
            </a:pPr>
            <a:r>
              <a:rPr lang="es-AR"/>
              <a:t>Ingreso de equipos (95)</a:t>
            </a:r>
          </a:p>
          <a:p>
            <a:pPr indent="-228600" lvl="0" marL="457200" rtl="0">
              <a:spcBef>
                <a:spcPts val="0"/>
              </a:spcBef>
            </a:pPr>
            <a:r>
              <a:rPr lang="es-AR"/>
              <a:t>Cálculo y validaciones de equipo (Que se pueda armar el fixture) (50)</a:t>
            </a:r>
          </a:p>
          <a:p>
            <a:pPr indent="-228600" lvl="0" marL="457200" rtl="0">
              <a:spcBef>
                <a:spcPts val="0"/>
              </a:spcBef>
            </a:pPr>
            <a:r>
              <a:rPr lang="es-AR"/>
              <a:t>Modificar un equipo (10)</a:t>
            </a:r>
          </a:p>
          <a:p>
            <a:pPr indent="-228600" lvl="0" marL="457200" rtl="0">
              <a:spcBef>
                <a:spcPts val="0"/>
              </a:spcBef>
            </a:pPr>
            <a:r>
              <a:rPr lang="es-AR"/>
              <a:t>Ingresar jugador (80)</a:t>
            </a:r>
          </a:p>
          <a:p>
            <a:pPr indent="-228600" lvl="0" marL="457200" rtl="0">
              <a:spcBef>
                <a:spcPts val="0"/>
              </a:spcBef>
            </a:pPr>
            <a:r>
              <a:rPr lang="es-AR"/>
              <a:t>Armar Fixture (20)</a:t>
            </a:r>
          </a:p>
          <a:p>
            <a:pPr indent="-228600" lvl="0" marL="457200">
              <a:spcBef>
                <a:spcPts val="0"/>
              </a:spcBef>
            </a:pPr>
            <a:r>
              <a:rPr lang="es-AR"/>
              <a:t>Desarrollar la arquitectura de la aplicación (99)</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646110" y="452718"/>
            <a:ext cx="9404700" cy="1400400"/>
          </a:xfrm>
          <a:prstGeom prst="rect">
            <a:avLst/>
          </a:prstGeom>
        </p:spPr>
        <p:txBody>
          <a:bodyPr anchorCtr="0" anchor="t" bIns="91425" lIns="91425" rIns="91425" tIns="91425">
            <a:noAutofit/>
          </a:bodyPr>
          <a:lstStyle/>
          <a:p>
            <a:pPr lvl="0" algn="ctr">
              <a:spcBef>
                <a:spcPts val="0"/>
              </a:spcBef>
              <a:buNone/>
            </a:pPr>
            <a:r>
              <a:rPr lang="es-AR"/>
              <a:t>Dividimos en tareas</a:t>
            </a:r>
          </a:p>
        </p:txBody>
      </p:sp>
      <p:sp>
        <p:nvSpPr>
          <p:cNvPr id="234" name="Shape 234"/>
          <p:cNvSpPr txBox="1"/>
          <p:nvPr>
            <p:ph idx="1" type="body"/>
          </p:nvPr>
        </p:nvSpPr>
        <p:spPr>
          <a:xfrm>
            <a:off x="1103312" y="2052917"/>
            <a:ext cx="8946600" cy="4195500"/>
          </a:xfrm>
          <a:prstGeom prst="rect">
            <a:avLst/>
          </a:prstGeom>
        </p:spPr>
        <p:txBody>
          <a:bodyPr anchorCtr="0" anchor="t" bIns="91425" lIns="91425" rIns="91425" tIns="91425">
            <a:noAutofit/>
          </a:bodyPr>
          <a:lstStyle/>
          <a:p>
            <a:pPr lvl="0" rtl="0">
              <a:spcBef>
                <a:spcPts val="0"/>
              </a:spcBef>
              <a:buNone/>
            </a:pPr>
            <a:r>
              <a:rPr lang="es-AR"/>
              <a:t>Ingresar Equipo</a:t>
            </a:r>
          </a:p>
          <a:p>
            <a:pPr indent="-228600" lvl="0" marL="914400" rtl="0">
              <a:spcBef>
                <a:spcPts val="0"/>
              </a:spcBef>
            </a:pPr>
            <a:r>
              <a:rPr lang="es-AR"/>
              <a:t>Especificar en detalle</a:t>
            </a:r>
          </a:p>
          <a:p>
            <a:pPr indent="-228600" lvl="0" marL="914400" rtl="0">
              <a:spcBef>
                <a:spcPts val="0"/>
              </a:spcBef>
            </a:pPr>
            <a:r>
              <a:rPr lang="es-AR"/>
              <a:t>Diseño de BD</a:t>
            </a:r>
          </a:p>
          <a:p>
            <a:pPr indent="-228600" lvl="0" marL="914400" rtl="0">
              <a:spcBef>
                <a:spcPts val="0"/>
              </a:spcBef>
            </a:pPr>
            <a:r>
              <a:rPr lang="es-AR"/>
              <a:t>Pantalla</a:t>
            </a:r>
          </a:p>
          <a:p>
            <a:pPr indent="-228600" lvl="1" marL="1371600" rtl="0">
              <a:spcBef>
                <a:spcPts val="0"/>
              </a:spcBef>
            </a:pPr>
            <a:r>
              <a:rPr lang="es-AR"/>
              <a:t>Diseño</a:t>
            </a:r>
          </a:p>
          <a:p>
            <a:pPr indent="-228600" lvl="1" marL="1371600" rtl="0">
              <a:spcBef>
                <a:spcPts val="0"/>
              </a:spcBef>
            </a:pPr>
            <a:r>
              <a:rPr lang="es-AR"/>
              <a:t>Maquetación</a:t>
            </a:r>
          </a:p>
          <a:p>
            <a:pPr indent="-228600" lvl="1" marL="1371600" rtl="0">
              <a:spcBef>
                <a:spcPts val="0"/>
              </a:spcBef>
            </a:pPr>
            <a:r>
              <a:rPr lang="es-AR"/>
              <a:t>Back End</a:t>
            </a:r>
          </a:p>
          <a:p>
            <a:pPr indent="-228600" lvl="0" marL="914400" rtl="0">
              <a:spcBef>
                <a:spcPts val="0"/>
              </a:spcBef>
            </a:pPr>
            <a:r>
              <a:rPr lang="es-AR"/>
              <a:t>Testing</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646110" y="452718"/>
            <a:ext cx="9404700" cy="1400400"/>
          </a:xfrm>
          <a:prstGeom prst="rect">
            <a:avLst/>
          </a:prstGeom>
        </p:spPr>
        <p:txBody>
          <a:bodyPr anchorCtr="0" anchor="t" bIns="91425" lIns="91425" rIns="91425" tIns="91425">
            <a:noAutofit/>
          </a:bodyPr>
          <a:lstStyle/>
          <a:p>
            <a:pPr lvl="0" algn="ctr">
              <a:spcBef>
                <a:spcPts val="0"/>
              </a:spcBef>
              <a:buNone/>
            </a:pPr>
            <a:r>
              <a:rPr lang="es-AR"/>
              <a:t>Herramienta de Seguimiento</a:t>
            </a:r>
          </a:p>
        </p:txBody>
      </p:sp>
      <p:sp>
        <p:nvSpPr>
          <p:cNvPr id="241" name="Shape 241"/>
          <p:cNvSpPr txBox="1"/>
          <p:nvPr>
            <p:ph idx="1" type="body"/>
          </p:nvPr>
        </p:nvSpPr>
        <p:spPr>
          <a:xfrm>
            <a:off x="1103312" y="2052917"/>
            <a:ext cx="8946600" cy="4195500"/>
          </a:xfrm>
          <a:prstGeom prst="rect">
            <a:avLst/>
          </a:prstGeom>
        </p:spPr>
        <p:txBody>
          <a:bodyPr anchorCtr="0" anchor="t" bIns="91425" lIns="91425" rIns="91425" tIns="91425">
            <a:noAutofit/>
          </a:bodyPr>
          <a:lstStyle/>
          <a:p>
            <a:pPr lvl="0">
              <a:spcBef>
                <a:spcPts val="0"/>
              </a:spcBef>
              <a:buNone/>
            </a:pPr>
            <a:r>
              <a:rPr lang="es-AR"/>
              <a:t>TRELLO (</a:t>
            </a:r>
            <a:r>
              <a:rPr lang="es-AR" u="sng">
                <a:solidFill>
                  <a:schemeClr val="hlink"/>
                </a:solidFill>
                <a:hlinkClick r:id="rId3"/>
              </a:rPr>
              <a:t>www.trello.com</a:t>
            </a:r>
            <a:r>
              <a:rPr lang="es-A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pic>
        <p:nvPicPr>
          <p:cNvPr id="246" name="Shape 246"/>
          <p:cNvPicPr preferRelativeResize="0"/>
          <p:nvPr>
            <p:ph idx="1" type="body"/>
          </p:nvPr>
        </p:nvPicPr>
        <p:blipFill rotWithShape="1">
          <a:blip r:embed="rId3">
            <a:alphaModFix/>
          </a:blip>
          <a:srcRect b="0" l="0" r="0" t="0"/>
          <a:stretch/>
        </p:blipFill>
        <p:spPr>
          <a:xfrm>
            <a:off x="4200525" y="1193005"/>
            <a:ext cx="4429124" cy="44291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ctr">
              <a:spcBef>
                <a:spcPts val="0"/>
              </a:spcBef>
              <a:buClr>
                <a:schemeClr val="lt2"/>
              </a:buClr>
              <a:buSzPct val="25000"/>
              <a:buFont typeface="Questrial"/>
              <a:buNone/>
            </a:pPr>
            <a:r>
              <a:rPr lang="es-AR"/>
              <a:t>¿Qué es un ciclo de vida?</a:t>
            </a:r>
            <a:r>
              <a:rPr b="0" i="0" lang="es-AR" sz="4200" u="none" cap="none" strike="noStrike">
                <a:solidFill>
                  <a:schemeClr val="lt2"/>
                </a:solidFill>
                <a:latin typeface="Questrial"/>
                <a:ea typeface="Questrial"/>
                <a:cs typeface="Questrial"/>
                <a:sym typeface="Questrial"/>
              </a:rPr>
              <a:t>	</a:t>
            </a:r>
          </a:p>
        </p:txBody>
      </p:sp>
      <p:sp>
        <p:nvSpPr>
          <p:cNvPr id="158" name="Shape 158"/>
          <p:cNvSpPr txBox="1"/>
          <p:nvPr>
            <p:ph idx="1" type="body"/>
          </p:nvPr>
        </p:nvSpPr>
        <p:spPr>
          <a:xfrm>
            <a:off x="1103312" y="2052917"/>
            <a:ext cx="8946600" cy="4195500"/>
          </a:xfrm>
          <a:prstGeom prst="rect">
            <a:avLst/>
          </a:prstGeom>
          <a:noFill/>
          <a:ln>
            <a:noFill/>
          </a:ln>
        </p:spPr>
        <p:txBody>
          <a:bodyPr anchorCtr="0" anchor="t" bIns="45700" lIns="91425" rIns="91425" tIns="45700">
            <a:noAutofit/>
          </a:bodyPr>
          <a:lstStyle/>
          <a:p>
            <a:pPr indent="-228600" lvl="0" marL="457200" marR="0" rtl="0" algn="l">
              <a:spcBef>
                <a:spcPts val="0"/>
              </a:spcBef>
              <a:spcAft>
                <a:spcPts val="0"/>
              </a:spcAft>
            </a:pPr>
            <a:r>
              <a:rPr lang="es-AR"/>
              <a:t>Es el conjunto de actividades requeridas para el desarrollo de software</a:t>
            </a:r>
          </a:p>
          <a:p>
            <a:pPr indent="0" lvl="0" marL="0" marR="0" rtl="0" algn="l">
              <a:spcBef>
                <a:spcPts val="0"/>
              </a:spcBef>
              <a:spcAft>
                <a:spcPts val="0"/>
              </a:spcAft>
              <a:buNone/>
            </a:pPr>
            <a:r>
              <a:t/>
            </a:r>
            <a:endParaRPr/>
          </a:p>
          <a:p>
            <a:pPr indent="-228600" lvl="0" marL="457200" marR="0" rtl="0" algn="l">
              <a:spcBef>
                <a:spcPts val="0"/>
              </a:spcBef>
              <a:spcAft>
                <a:spcPts val="0"/>
              </a:spcAft>
            </a:pPr>
            <a:r>
              <a:rPr lang="es-AR"/>
              <a:t>en un orden determinado</a:t>
            </a:r>
          </a:p>
          <a:p>
            <a:pPr indent="0" lvl="0" marL="0" marR="0" rtl="0" algn="l">
              <a:spcBef>
                <a:spcPts val="0"/>
              </a:spcBef>
              <a:spcAft>
                <a:spcPts val="0"/>
              </a:spcAft>
              <a:buNone/>
            </a:pPr>
            <a:r>
              <a:t/>
            </a:r>
            <a:endParaRPr/>
          </a:p>
          <a:p>
            <a:pPr indent="-228600" lvl="0" marL="457200" marR="0" rtl="0" algn="l">
              <a:spcBef>
                <a:spcPts val="0"/>
              </a:spcBef>
              <a:spcAft>
                <a:spcPts val="0"/>
              </a:spcAft>
            </a:pPr>
            <a:r>
              <a:rPr lang="es-AR"/>
              <a:t>La elección del ciclo de vida determina el PROCESO a seguir</a:t>
            </a:r>
          </a:p>
          <a:p>
            <a:pPr indent="0" lvl="0" marL="0" marR="0" rtl="0" algn="l">
              <a:spcBef>
                <a:spcPts val="0"/>
              </a:spcBef>
              <a:spcAft>
                <a:spcPts val="0"/>
              </a:spcAft>
              <a:buNone/>
            </a:pPr>
            <a:r>
              <a:t/>
            </a:r>
            <a:endParaRPr/>
          </a:p>
          <a:p>
            <a:pPr indent="-228600" lvl="0" marL="457200" marR="0" rtl="0" algn="l">
              <a:spcBef>
                <a:spcPts val="0"/>
              </a:spcBef>
              <a:spcAft>
                <a:spcPts val="0"/>
              </a:spcAft>
            </a:pPr>
            <a:r>
              <a:rPr lang="es-AR"/>
              <a:t>Si no trabajamos continuamente en mejorar al proceso, se debilita, se desmotiva, se pierde, empeora.</a:t>
            </a:r>
          </a:p>
          <a:p>
            <a:pPr indent="-342900" lvl="0" marL="342900" marR="0" rtl="0" algn="l">
              <a:spcBef>
                <a:spcPts val="1000"/>
              </a:spcBef>
              <a:spcAft>
                <a:spcPts val="0"/>
              </a:spcAft>
              <a:buClr>
                <a:srgbClr val="86D1D8"/>
              </a:buClr>
              <a:buSzPct val="80000"/>
              <a:buFont typeface="Noto Sans Symbols"/>
              <a:buNone/>
            </a:pPr>
            <a:r>
              <a:t/>
            </a:r>
            <a:endParaRPr b="0" i="0" sz="2000" u="none" cap="none" strike="noStrike">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ctr">
              <a:spcBef>
                <a:spcPts val="0"/>
              </a:spcBef>
              <a:buClr>
                <a:schemeClr val="lt2"/>
              </a:buClr>
              <a:buSzPct val="25000"/>
              <a:buFont typeface="Questrial"/>
              <a:buNone/>
            </a:pPr>
            <a:r>
              <a:rPr lang="es-AR"/>
              <a:t>Antes</a:t>
            </a:r>
          </a:p>
        </p:txBody>
      </p:sp>
      <p:sp>
        <p:nvSpPr>
          <p:cNvPr id="165" name="Shape 165"/>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ans Symbols"/>
              <a:buChar char="●"/>
            </a:pPr>
            <a:r>
              <a:rPr lang="es-AR"/>
              <a:t>CONTROL PREDICTIVO</a:t>
            </a:r>
          </a:p>
          <a:p>
            <a:pPr indent="0" lvl="0" marL="457200" marR="0" rtl="0" algn="l">
              <a:spcBef>
                <a:spcPts val="0"/>
              </a:spcBef>
              <a:spcAft>
                <a:spcPts val="0"/>
              </a:spcAft>
              <a:buNone/>
            </a:pPr>
            <a:r>
              <a:t/>
            </a:r>
            <a:endParaRPr/>
          </a:p>
          <a:p>
            <a:pPr lvl="1" rtl="0">
              <a:spcBef>
                <a:spcPts val="0"/>
              </a:spcBef>
              <a:buClr>
                <a:srgbClr val="86D1D8"/>
              </a:buClr>
              <a:buSzPct val="72000"/>
              <a:buFont typeface="Noto Sans Symbols"/>
              <a:buChar char="●"/>
            </a:pPr>
            <a:r>
              <a:rPr lang="es-AR" sz="2000"/>
              <a:t>Intento predecir todas las variables del proyecto a LARGO PLAZO</a:t>
            </a:r>
          </a:p>
          <a:p>
            <a:pPr indent="0" lvl="0" marL="457200" marR="0" rtl="0" algn="l">
              <a:spcBef>
                <a:spcPts val="0"/>
              </a:spcBef>
              <a:spcAft>
                <a:spcPts val="0"/>
              </a:spcAft>
              <a:buNone/>
            </a:pPr>
            <a:r>
              <a:t/>
            </a:r>
            <a:endParaRPr sz="2000"/>
          </a:p>
          <a:p>
            <a:pPr lvl="1" rtl="0">
              <a:spcBef>
                <a:spcPts val="0"/>
              </a:spcBef>
              <a:buClr>
                <a:srgbClr val="86D1D8"/>
              </a:buClr>
              <a:buSzPct val="72000"/>
              <a:buFont typeface="Noto Sans Symbols"/>
              <a:buChar char="●"/>
            </a:pPr>
            <a:r>
              <a:rPr lang="es-AR" sz="2000"/>
              <a:t>Documento todo lo que hablo con el usuario y le “Hago firmar” que está de acuerdo con la documentación.</a:t>
            </a:r>
          </a:p>
          <a:p>
            <a:pPr indent="0" lvl="0" marL="457200" marR="0" rtl="0" algn="l">
              <a:spcBef>
                <a:spcPts val="0"/>
              </a:spcBef>
              <a:spcAft>
                <a:spcPts val="0"/>
              </a:spcAft>
              <a:buNone/>
            </a:pPr>
            <a:r>
              <a:t/>
            </a:r>
            <a:endParaRPr sz="2000"/>
          </a:p>
          <a:p>
            <a:pPr indent="-101600" lvl="0" marL="101600" marR="0" rtl="0" algn="l">
              <a:spcBef>
                <a:spcPts val="1000"/>
              </a:spcBef>
              <a:spcAft>
                <a:spcPts val="0"/>
              </a:spcAft>
              <a:buClr>
                <a:srgbClr val="86D1D8"/>
              </a:buClr>
              <a:buSzPct val="80000"/>
              <a:buFont typeface="Noto Sans Symbols"/>
              <a:buNone/>
            </a:pPr>
            <a:r>
              <a:t/>
            </a:r>
            <a:endParaRPr b="0" i="0" sz="2000" u="none" cap="none" strike="noStrike">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646110" y="452718"/>
            <a:ext cx="9404700" cy="1400400"/>
          </a:xfrm>
          <a:prstGeom prst="rect">
            <a:avLst/>
          </a:prstGeom>
        </p:spPr>
        <p:txBody>
          <a:bodyPr anchorCtr="0" anchor="t" bIns="91425" lIns="91425" rIns="91425" tIns="91425">
            <a:noAutofit/>
          </a:bodyPr>
          <a:lstStyle/>
          <a:p>
            <a:pPr lvl="0" algn="ctr">
              <a:spcBef>
                <a:spcPts val="0"/>
              </a:spcBef>
              <a:buClr>
                <a:schemeClr val="lt2"/>
              </a:buClr>
              <a:buSzPct val="25000"/>
              <a:buFont typeface="Questrial"/>
              <a:buNone/>
            </a:pPr>
            <a:r>
              <a:rPr lang="es-AR"/>
              <a:t>Ejemplo</a:t>
            </a:r>
          </a:p>
        </p:txBody>
      </p:sp>
      <p:sp>
        <p:nvSpPr>
          <p:cNvPr id="172" name="Shape 172"/>
          <p:cNvSpPr txBox="1"/>
          <p:nvPr>
            <p:ph idx="1" type="body"/>
          </p:nvPr>
        </p:nvSpPr>
        <p:spPr>
          <a:xfrm>
            <a:off x="1103312" y="2052917"/>
            <a:ext cx="8946600" cy="4195500"/>
          </a:xfrm>
          <a:prstGeom prst="rect">
            <a:avLst/>
          </a:prstGeom>
        </p:spPr>
        <p:txBody>
          <a:bodyPr anchorCtr="0" anchor="t" bIns="91425" lIns="91425" rIns="91425" tIns="91425">
            <a:noAutofit/>
          </a:bodyPr>
          <a:lstStyle/>
          <a:p>
            <a:pPr lvl="0" rtl="0">
              <a:spcBef>
                <a:spcPts val="0"/>
              </a:spcBef>
            </a:pPr>
            <a:r>
              <a:rPr lang="es-AR"/>
              <a:t>CICLO DE VIDA CASCADA</a:t>
            </a:r>
          </a:p>
          <a:p>
            <a:pPr indent="0" lvl="0" marL="457200" rtl="0">
              <a:spcBef>
                <a:spcPts val="0"/>
              </a:spcBef>
              <a:buNone/>
            </a:pPr>
            <a:r>
              <a:t/>
            </a:r>
            <a:endParaRPr/>
          </a:p>
          <a:p>
            <a:pPr lvl="1" rtl="0">
              <a:spcBef>
                <a:spcPts val="0"/>
              </a:spcBef>
            </a:pPr>
            <a:r>
              <a:rPr lang="es-AR"/>
              <a:t>Etapas :  ANÁLISIS - DISEÑO - CONSTRUCCIÓN - PRUEBAS - CORRECCIONES - IMPLEMENTACIÓN</a:t>
            </a:r>
          </a:p>
          <a:p>
            <a:pPr indent="0" lvl="0" marL="457200" rtl="0">
              <a:spcBef>
                <a:spcPts val="0"/>
              </a:spcBef>
              <a:buNone/>
            </a:pPr>
            <a:r>
              <a:t/>
            </a:r>
            <a:endParaRPr/>
          </a:p>
          <a:p>
            <a:pPr lvl="1" rtl="0">
              <a:spcBef>
                <a:spcPts val="0"/>
              </a:spcBef>
            </a:pPr>
            <a:r>
              <a:rPr lang="es-AR"/>
              <a:t>Los errores encontrados son según lo documentado.</a:t>
            </a:r>
          </a:p>
          <a:p>
            <a:pPr indent="0" lvl="0" marL="457200" rtl="0">
              <a:spcBef>
                <a:spcPts val="0"/>
              </a:spcBef>
              <a:buNone/>
            </a:pPr>
            <a:r>
              <a:t/>
            </a:r>
            <a:endParaRPr/>
          </a:p>
          <a:p>
            <a:pPr lvl="1" rtl="0">
              <a:spcBef>
                <a:spcPts val="0"/>
              </a:spcBef>
            </a:pPr>
            <a:r>
              <a:rPr lang="es-AR"/>
              <a:t>¿Y si nos damos cuenta de que no es lo que queríamos en la etapa de pruebas? Perdemos millones y millones de dólares.</a:t>
            </a:r>
          </a:p>
          <a:p>
            <a:pPr indent="0" lvl="0" marL="457200" rtl="0">
              <a:spcBef>
                <a:spcPts val="0"/>
              </a:spcBef>
              <a:buNone/>
            </a:pPr>
            <a:r>
              <a:t/>
            </a:r>
            <a:endParaRPr/>
          </a:p>
          <a:p>
            <a:pPr lvl="1" rtl="0">
              <a:spcBef>
                <a:spcPts val="0"/>
              </a:spcBef>
            </a:pPr>
            <a:r>
              <a:rPr lang="es-AR"/>
              <a:t>Se puede usar en proyectos donde se sabe a ciencia cierta que los requerimientos no van a cambiar.</a:t>
            </a:r>
          </a:p>
          <a:p>
            <a:pPr indent="0" lvl="0" marL="914400" rtl="0">
              <a:spcBef>
                <a:spcPts val="0"/>
              </a:spcBef>
              <a:buNone/>
            </a:pPr>
            <a:r>
              <a:t/>
            </a:r>
            <a:endParaRPr/>
          </a:p>
          <a:p>
            <a:pPr indent="0" lvl="0" marL="137160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ctr">
              <a:spcBef>
                <a:spcPts val="0"/>
              </a:spcBef>
              <a:buClr>
                <a:schemeClr val="lt2"/>
              </a:buClr>
              <a:buSzPct val="25000"/>
              <a:buFont typeface="Questrial"/>
              <a:buNone/>
            </a:pPr>
            <a:r>
              <a:rPr b="0" i="0" lang="es-AR" sz="4200" u="none" cap="none" strike="noStrike">
                <a:solidFill>
                  <a:schemeClr val="lt2"/>
                </a:solidFill>
                <a:latin typeface="Questrial"/>
                <a:ea typeface="Questrial"/>
                <a:cs typeface="Questrial"/>
                <a:sym typeface="Questrial"/>
              </a:rPr>
              <a:t>Ciclo de Deming</a:t>
            </a:r>
          </a:p>
        </p:txBody>
      </p:sp>
      <p:pic>
        <p:nvPicPr>
          <p:cNvPr id="179" name="Shape 179"/>
          <p:cNvPicPr preferRelativeResize="0"/>
          <p:nvPr>
            <p:ph idx="1" type="body"/>
          </p:nvPr>
        </p:nvPicPr>
        <p:blipFill rotWithShape="1">
          <a:blip r:embed="rId3">
            <a:alphaModFix/>
          </a:blip>
          <a:srcRect b="0" l="0" r="0" t="0"/>
          <a:stretch/>
        </p:blipFill>
        <p:spPr>
          <a:xfrm>
            <a:off x="6749228" y="1695450"/>
            <a:ext cx="4280700" cy="4261800"/>
          </a:xfrm>
          <a:prstGeom prst="rect">
            <a:avLst/>
          </a:prstGeom>
          <a:noFill/>
          <a:ln>
            <a:noFill/>
          </a:ln>
        </p:spPr>
      </p:pic>
      <p:sp>
        <p:nvSpPr>
          <p:cNvPr id="180" name="Shape 180"/>
          <p:cNvSpPr txBox="1"/>
          <p:nvPr/>
        </p:nvSpPr>
        <p:spPr>
          <a:xfrm>
            <a:off x="684375" y="1896275"/>
            <a:ext cx="5717400" cy="3778200"/>
          </a:xfrm>
          <a:prstGeom prst="rect">
            <a:avLst/>
          </a:prstGeom>
          <a:noFill/>
          <a:ln>
            <a:noFill/>
          </a:ln>
        </p:spPr>
        <p:txBody>
          <a:bodyPr anchorCtr="0" anchor="t" bIns="91425" lIns="91425" rIns="91425" tIns="91425">
            <a:noAutofit/>
          </a:bodyPr>
          <a:lstStyle/>
          <a:p>
            <a:pPr indent="-342900" lvl="0" marL="342900" rtl="0">
              <a:spcBef>
                <a:spcPts val="0"/>
              </a:spcBef>
              <a:buClr>
                <a:srgbClr val="86D1D8"/>
              </a:buClr>
              <a:buSzPct val="80000"/>
              <a:buFont typeface="Noto Sans Symbols"/>
              <a:buChar char="●"/>
            </a:pPr>
            <a:r>
              <a:rPr lang="es-AR" sz="2000">
                <a:solidFill>
                  <a:schemeClr val="lt1"/>
                </a:solidFill>
                <a:latin typeface="Questrial"/>
                <a:ea typeface="Questrial"/>
                <a:cs typeface="Questrial"/>
                <a:sym typeface="Questrial"/>
              </a:rPr>
              <a:t>Control Empírico</a:t>
            </a:r>
          </a:p>
          <a:p>
            <a:pPr indent="0" lvl="0" marL="0" rtl="0">
              <a:spcBef>
                <a:spcPts val="0"/>
              </a:spcBef>
              <a:buNone/>
            </a:pPr>
            <a:r>
              <a:t/>
            </a:r>
            <a:endParaRPr sz="1800">
              <a:solidFill>
                <a:schemeClr val="lt1"/>
              </a:solidFill>
              <a:latin typeface="Questrial"/>
              <a:ea typeface="Questrial"/>
              <a:cs typeface="Questrial"/>
              <a:sym typeface="Questrial"/>
            </a:endParaRPr>
          </a:p>
          <a:p>
            <a:pPr indent="-285750" lvl="1" marL="742950" rtl="0">
              <a:spcBef>
                <a:spcPts val="0"/>
              </a:spcBef>
              <a:buClr>
                <a:srgbClr val="86D1D8"/>
              </a:buClr>
              <a:buSzPct val="79999"/>
              <a:buFont typeface="Noto Sans Symbols"/>
              <a:buChar char="●"/>
            </a:pPr>
            <a:r>
              <a:rPr lang="es-AR" sz="1800">
                <a:solidFill>
                  <a:schemeClr val="lt1"/>
                </a:solidFill>
                <a:latin typeface="Questrial"/>
                <a:ea typeface="Questrial"/>
                <a:cs typeface="Questrial"/>
                <a:sym typeface="Questrial"/>
              </a:rPr>
              <a:t>Hay “Horizontes de predicción”, asumimos que los requerimientos pueden cambiar debido a que el contexto del proyecto puede cambiar.</a:t>
            </a:r>
          </a:p>
          <a:p>
            <a:pPr indent="-285750" lvl="1" marL="742950" rtl="0">
              <a:spcBef>
                <a:spcPts val="0"/>
              </a:spcBef>
              <a:buClr>
                <a:srgbClr val="86D1D8"/>
              </a:buClr>
              <a:buSzPct val="79999"/>
              <a:buFont typeface="Noto Sans Symbols"/>
              <a:buChar char="●"/>
            </a:pPr>
            <a:r>
              <a:rPr lang="es-AR" sz="1800">
                <a:solidFill>
                  <a:schemeClr val="lt1"/>
                </a:solidFill>
                <a:latin typeface="Questrial"/>
                <a:ea typeface="Questrial"/>
                <a:cs typeface="Questrial"/>
                <a:sym typeface="Questrial"/>
              </a:rPr>
              <a:t>Focalizamos en mejorar el PROCESO y el PRODUCTO</a:t>
            </a:r>
          </a:p>
          <a:p>
            <a:pPr indent="0" lvl="0" marL="457200" rtl="0">
              <a:spcBef>
                <a:spcPts val="0"/>
              </a:spcBef>
              <a:buNone/>
            </a:pPr>
            <a:r>
              <a:t/>
            </a:r>
            <a:endParaRPr sz="1800">
              <a:solidFill>
                <a:schemeClr val="lt1"/>
              </a:solidFill>
              <a:latin typeface="Questrial"/>
              <a:ea typeface="Questrial"/>
              <a:cs typeface="Questrial"/>
              <a:sym typeface="Questrial"/>
            </a:endParaRPr>
          </a:p>
          <a:p>
            <a:pPr indent="0" lvl="0" marL="457200" rtl="0">
              <a:spcBef>
                <a:spcPts val="0"/>
              </a:spcBef>
              <a:buNone/>
            </a:pPr>
            <a:r>
              <a:t/>
            </a:r>
            <a:endParaRPr sz="1800">
              <a:solidFill>
                <a:schemeClr val="lt1"/>
              </a:solidFill>
              <a:latin typeface="Questrial"/>
              <a:ea typeface="Questrial"/>
              <a:cs typeface="Questrial"/>
              <a:sym typeface="Questrial"/>
            </a:endParaRPr>
          </a:p>
          <a:p>
            <a:pPr indent="0" lvl="0" marL="457200" rtl="0">
              <a:spcBef>
                <a:spcPts val="0"/>
              </a:spcBef>
              <a:buNone/>
            </a:pPr>
            <a:r>
              <a:t/>
            </a:r>
            <a:endParaRPr sz="1800">
              <a:solidFill>
                <a:schemeClr val="lt1"/>
              </a:solidFill>
              <a:latin typeface="Questrial"/>
              <a:ea typeface="Questrial"/>
              <a:cs typeface="Questrial"/>
              <a:sym typeface="Questrial"/>
            </a:endParaRPr>
          </a:p>
          <a:p>
            <a:pPr indent="0" lvl="0" marL="457200" rtl="0">
              <a:spcBef>
                <a:spcPts val="0"/>
              </a:spcBef>
              <a:buNone/>
            </a:pPr>
            <a:r>
              <a:t/>
            </a:r>
            <a:endParaRPr sz="1800">
              <a:solidFill>
                <a:schemeClr val="lt1"/>
              </a:solidFill>
              <a:latin typeface="Questrial"/>
              <a:ea typeface="Questrial"/>
              <a:cs typeface="Questrial"/>
              <a:sym typeface="Questrial"/>
            </a:endParaRPr>
          </a:p>
          <a:p>
            <a:pPr indent="0" lvl="0" marL="457200" rtl="0">
              <a:spcBef>
                <a:spcPts val="0"/>
              </a:spcBef>
              <a:buNone/>
            </a:pPr>
            <a:r>
              <a:t/>
            </a:r>
            <a:endParaRPr sz="1800">
              <a:solidFill>
                <a:schemeClr val="lt1"/>
              </a:solidFill>
              <a:latin typeface="Questrial"/>
              <a:ea typeface="Questrial"/>
              <a:cs typeface="Questrial"/>
              <a:sym typeface="Questrial"/>
            </a:endParaRPr>
          </a:p>
          <a:p>
            <a:pPr indent="0" lvl="0" marL="457200" rtl="0">
              <a:spcBef>
                <a:spcPts val="0"/>
              </a:spcBef>
              <a:buNone/>
            </a:pPr>
            <a:r>
              <a:t/>
            </a:r>
            <a:endParaRPr sz="1800">
              <a:solidFill>
                <a:schemeClr val="lt1"/>
              </a:solidFill>
              <a:latin typeface="Questrial"/>
              <a:ea typeface="Questrial"/>
              <a:cs typeface="Questrial"/>
              <a:sym typeface="Questrial"/>
            </a:endParaRPr>
          </a:p>
          <a:p>
            <a:pPr indent="-69850" lvl="0" marL="457200" rtl="0">
              <a:spcBef>
                <a:spcPts val="0"/>
              </a:spcBef>
              <a:buClr>
                <a:schemeClr val="dk1"/>
              </a:buClr>
              <a:buFont typeface="Arial"/>
              <a:buNone/>
            </a:pPr>
            <a:r>
              <a:t/>
            </a:r>
            <a:endParaRPr sz="2000">
              <a:solidFill>
                <a:schemeClr val="lt1"/>
              </a:solidFill>
              <a:latin typeface="Questrial"/>
              <a:ea typeface="Questrial"/>
              <a:cs typeface="Questrial"/>
              <a:sym typeface="Questrial"/>
            </a:endParaRP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ctr">
              <a:spcBef>
                <a:spcPts val="0"/>
              </a:spcBef>
              <a:buClr>
                <a:schemeClr val="lt2"/>
              </a:buClr>
              <a:buSzPct val="25000"/>
              <a:buFont typeface="Questrial"/>
              <a:buNone/>
            </a:pPr>
            <a:r>
              <a:rPr b="0" i="0" lang="es-AR" sz="4200" u="none" cap="none" strike="noStrike">
                <a:solidFill>
                  <a:schemeClr val="lt2"/>
                </a:solidFill>
                <a:latin typeface="Questrial"/>
                <a:ea typeface="Questrial"/>
                <a:cs typeface="Questrial"/>
                <a:sym typeface="Questrial"/>
              </a:rPr>
              <a:t>Principios </a:t>
            </a:r>
            <a:r>
              <a:rPr lang="es-AR"/>
              <a:t>Ágiles</a:t>
            </a:r>
            <a:r>
              <a:rPr b="0" i="0" lang="es-AR" sz="4200" u="none" cap="none" strike="noStrike">
                <a:solidFill>
                  <a:schemeClr val="lt2"/>
                </a:solidFill>
                <a:latin typeface="Questrial"/>
                <a:ea typeface="Questrial"/>
                <a:cs typeface="Questrial"/>
                <a:sym typeface="Questrial"/>
              </a:rPr>
              <a:t> (1/3)</a:t>
            </a:r>
          </a:p>
        </p:txBody>
      </p:sp>
      <p:sp>
        <p:nvSpPr>
          <p:cNvPr id="187" name="Shape 187"/>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Nuestra mayor prioridad es satisfacer al cliente mediante la entrega temprana y continua de software con valor.</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Aceptamos que los requisitos cambien, incluso en etapas tardías del desarrollo. Los procesos Ágiles aprovechan el cambio para proporcionar ventaja competitiva al cliente.</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Entregamos software funcional frecuentemente, entre dos semanas y dos meses, con preferencia al periodo de tiempo más corto posible.</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Los responsables de negocio y los desarrolladores trabajamos juntos de forma cotidiana durante todo el proyecto.</a:t>
            </a:r>
          </a:p>
          <a:p>
            <a:pPr indent="0" lvl="0" marL="0" marR="0" rtl="0" algn="l">
              <a:spcBef>
                <a:spcPts val="1000"/>
              </a:spcBef>
              <a:spcAft>
                <a:spcPts val="0"/>
              </a:spcAft>
              <a:buClr>
                <a:srgbClr val="86D1D8"/>
              </a:buClr>
              <a:buSzPct val="25000"/>
              <a:buFont typeface="Noto Sans Symbols"/>
              <a:buNone/>
            </a:pPr>
            <a:r>
              <a:t/>
            </a:r>
            <a:endParaRPr b="0" i="0" sz="2000" u="none" cap="none" strike="noStrike">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ctr">
              <a:spcBef>
                <a:spcPts val="0"/>
              </a:spcBef>
              <a:buClr>
                <a:schemeClr val="lt2"/>
              </a:buClr>
              <a:buSzPct val="25000"/>
              <a:buFont typeface="Questrial"/>
              <a:buNone/>
            </a:pPr>
            <a:r>
              <a:rPr b="0" i="0" lang="es-AR" sz="4200" u="none" cap="none" strike="noStrike">
                <a:solidFill>
                  <a:schemeClr val="lt2"/>
                </a:solidFill>
                <a:latin typeface="Questrial"/>
                <a:ea typeface="Questrial"/>
                <a:cs typeface="Questrial"/>
                <a:sym typeface="Questrial"/>
              </a:rPr>
              <a:t>Principios </a:t>
            </a:r>
            <a:r>
              <a:rPr lang="es-AR"/>
              <a:t>Ágiles</a:t>
            </a:r>
            <a:r>
              <a:rPr b="0" i="0" lang="es-AR" sz="4200" u="none" cap="none" strike="noStrike">
                <a:solidFill>
                  <a:schemeClr val="lt2"/>
                </a:solidFill>
                <a:latin typeface="Questrial"/>
                <a:ea typeface="Questrial"/>
                <a:cs typeface="Questrial"/>
                <a:sym typeface="Questrial"/>
              </a:rPr>
              <a:t> (2/3)</a:t>
            </a:r>
          </a:p>
        </p:txBody>
      </p:sp>
      <p:sp>
        <p:nvSpPr>
          <p:cNvPr id="193" name="Shape 193"/>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Los proyectos se desarrollan en torno a individuos motivados. Hay que darles el entorno y el apoyo que necesitan, y confiarles la ejecución del trabajo. </a:t>
            </a:r>
            <a:br>
              <a:rPr b="0" i="0" lang="es-AR" sz="2000" u="none" cap="none" strike="noStrike">
                <a:solidFill>
                  <a:schemeClr val="lt1"/>
                </a:solidFill>
                <a:latin typeface="Questrial"/>
                <a:ea typeface="Questrial"/>
                <a:cs typeface="Questrial"/>
                <a:sym typeface="Questrial"/>
              </a:rPr>
            </a:b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El método más eficiente y efectivo de comunicar información al equipo de desarrollo y entre sus miembros es la conversación cara a cara.</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El software funcionando es la medida principal de progreso.</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Los procesos Ágiles promueven el desarrollo sostenible. Los promotores, desarrolladores y usuarios debemos ser capaces de mantener un ritmo constante de forma indefinida.</a:t>
            </a:r>
          </a:p>
          <a:p>
            <a:pPr indent="0" lvl="0" marL="0" marR="0" rtl="0" algn="l">
              <a:spcBef>
                <a:spcPts val="1000"/>
              </a:spcBef>
              <a:spcAft>
                <a:spcPts val="0"/>
              </a:spcAft>
              <a:buClr>
                <a:srgbClr val="86D1D8"/>
              </a:buClr>
              <a:buSzPct val="25000"/>
              <a:buFont typeface="Noto Sans Symbols"/>
              <a:buNone/>
            </a:pPr>
            <a:r>
              <a:t/>
            </a:r>
            <a:endParaRPr b="0" i="0" sz="2000" u="none" cap="none" strike="noStrike">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ctr">
              <a:spcBef>
                <a:spcPts val="0"/>
              </a:spcBef>
              <a:buClr>
                <a:schemeClr val="lt2"/>
              </a:buClr>
              <a:buSzPct val="25000"/>
              <a:buFont typeface="Questrial"/>
              <a:buNone/>
            </a:pPr>
            <a:r>
              <a:rPr b="0" i="0" lang="es-AR" sz="4200" u="none" cap="none" strike="noStrike">
                <a:solidFill>
                  <a:schemeClr val="lt2"/>
                </a:solidFill>
                <a:latin typeface="Questrial"/>
                <a:ea typeface="Questrial"/>
                <a:cs typeface="Questrial"/>
                <a:sym typeface="Questrial"/>
              </a:rPr>
              <a:t>Principios Agiles (3/3)</a:t>
            </a:r>
          </a:p>
        </p:txBody>
      </p:sp>
      <p:sp>
        <p:nvSpPr>
          <p:cNvPr id="199" name="Shape 199"/>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La atención continua a la excelencia técnica y al buen diseño mejora la Agilidad.</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La simplicidad, o el arte de maximizar la cantidad de trabajo no realizado, es esencial.</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Las mejores arquitecturas, requisitos y diseños emergen de equipos auto-organizados.</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A intervalos regulares el equipo reflexiona sobre cómo ser más efectivo para a continuación ajustar y perfeccionar su comportamiento en consecuencia.</a:t>
            </a:r>
          </a:p>
          <a:p>
            <a:pPr indent="0" lvl="0" marL="0" marR="0" rtl="0" algn="l">
              <a:spcBef>
                <a:spcPts val="1000"/>
              </a:spcBef>
              <a:spcAft>
                <a:spcPts val="0"/>
              </a:spcAft>
              <a:buClr>
                <a:srgbClr val="86D1D8"/>
              </a:buClr>
              <a:buSzPct val="25000"/>
              <a:buFont typeface="Noto Sans Symbols"/>
              <a:buNone/>
            </a:pPr>
            <a:r>
              <a:t/>
            </a:r>
            <a:endParaRPr b="0" i="0" sz="2000" u="none" cap="none" strike="noStrike">
              <a:solidFill>
                <a:schemeClr val="lt1"/>
              </a:solidFill>
              <a:latin typeface="Questrial"/>
              <a:ea typeface="Questrial"/>
              <a:cs typeface="Questrial"/>
              <a:sym typeface="Quest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646110" y="452718"/>
            <a:ext cx="9404723" cy="1400530"/>
          </a:xfrm>
          <a:prstGeom prst="rect">
            <a:avLst/>
          </a:prstGeom>
          <a:noFill/>
          <a:ln>
            <a:noFill/>
          </a:ln>
        </p:spPr>
        <p:txBody>
          <a:bodyPr anchorCtr="0" anchor="t" bIns="45700" lIns="91425" rIns="91425" tIns="45700">
            <a:noAutofit/>
          </a:bodyPr>
          <a:lstStyle/>
          <a:p>
            <a:pPr indent="0" lvl="0" marL="0" marR="0" rtl="0" algn="ctr">
              <a:spcBef>
                <a:spcPts val="0"/>
              </a:spcBef>
              <a:buClr>
                <a:schemeClr val="lt2"/>
              </a:buClr>
              <a:buSzPct val="25000"/>
              <a:buFont typeface="Questrial"/>
              <a:buNone/>
            </a:pPr>
            <a:r>
              <a:rPr b="0" i="0" lang="es-AR" sz="4200" u="none" cap="none" strike="noStrike">
                <a:solidFill>
                  <a:schemeClr val="lt2"/>
                </a:solidFill>
                <a:latin typeface="Questrial"/>
                <a:ea typeface="Questrial"/>
                <a:cs typeface="Questrial"/>
                <a:sym typeface="Questrial"/>
              </a:rPr>
              <a:t>Estructura de la materia</a:t>
            </a:r>
          </a:p>
        </p:txBody>
      </p:sp>
      <p:sp>
        <p:nvSpPr>
          <p:cNvPr id="206" name="Shape 206"/>
          <p:cNvSpPr txBox="1"/>
          <p:nvPr>
            <p:ph idx="1" type="body"/>
          </p:nvPr>
        </p:nvSpPr>
        <p:spPr>
          <a:xfrm>
            <a:off x="1103312" y="2052917"/>
            <a:ext cx="8946541" cy="419548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Iteraciones de un mes</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Iteración:</a:t>
            </a:r>
          </a:p>
          <a:p>
            <a:pPr indent="-285750" lvl="1" marL="742950" marR="0" rtl="0" algn="l">
              <a:spcBef>
                <a:spcPts val="1000"/>
              </a:spcBef>
              <a:spcAft>
                <a:spcPts val="0"/>
              </a:spcAft>
              <a:buClr>
                <a:srgbClr val="86D1D8"/>
              </a:buClr>
              <a:buSzPct val="79999"/>
              <a:buFont typeface="Noto Sans Symbols"/>
              <a:buChar char="●"/>
            </a:pPr>
            <a:r>
              <a:rPr b="0" i="0" lang="es-AR" sz="1800" u="none" cap="none" strike="noStrike">
                <a:solidFill>
                  <a:schemeClr val="lt1"/>
                </a:solidFill>
                <a:latin typeface="Questrial"/>
                <a:ea typeface="Questrial"/>
                <a:cs typeface="Questrial"/>
                <a:sym typeface="Questrial"/>
              </a:rPr>
              <a:t>4 semanas de duración</a:t>
            </a:r>
          </a:p>
          <a:p>
            <a:pPr indent="-285750" lvl="1" marL="742950" marR="0" rtl="0" algn="l">
              <a:spcBef>
                <a:spcPts val="1000"/>
              </a:spcBef>
              <a:spcAft>
                <a:spcPts val="0"/>
              </a:spcAft>
              <a:buClr>
                <a:srgbClr val="86D1D8"/>
              </a:buClr>
              <a:buSzPct val="79999"/>
              <a:buFont typeface="Noto Sans Symbols"/>
              <a:buChar char="●"/>
            </a:pPr>
            <a:r>
              <a:rPr lang="es-AR"/>
              <a:t>Cada semana veremos los avances con el tutor</a:t>
            </a:r>
          </a:p>
          <a:p>
            <a:pPr indent="-285750" lvl="1" marL="742950" marR="0" rtl="0" algn="l">
              <a:spcBef>
                <a:spcPts val="1000"/>
              </a:spcBef>
              <a:spcAft>
                <a:spcPts val="0"/>
              </a:spcAft>
              <a:buClr>
                <a:srgbClr val="86D1D8"/>
              </a:buClr>
              <a:buSzPct val="79999"/>
              <a:buFont typeface="Noto Sans Symbols"/>
              <a:buChar char="●"/>
            </a:pPr>
            <a:r>
              <a:rPr b="0" i="0" lang="es-AR" sz="1800" u="none" cap="none" strike="noStrike">
                <a:solidFill>
                  <a:schemeClr val="lt1"/>
                </a:solidFill>
                <a:latin typeface="Questrial"/>
                <a:ea typeface="Questrial"/>
                <a:cs typeface="Questrial"/>
                <a:sym typeface="Questrial"/>
              </a:rPr>
              <a:t>Planning en el primer bloque de la iteración</a:t>
            </a:r>
          </a:p>
          <a:p>
            <a:pPr indent="-285750" lvl="1" marL="742950" marR="0" rtl="0" algn="l">
              <a:spcBef>
                <a:spcPts val="1000"/>
              </a:spcBef>
              <a:spcAft>
                <a:spcPts val="0"/>
              </a:spcAft>
              <a:buClr>
                <a:srgbClr val="86D1D8"/>
              </a:buClr>
              <a:buSzPct val="79999"/>
              <a:buFont typeface="Noto Sans Symbols"/>
              <a:buChar char="●"/>
            </a:pPr>
            <a:r>
              <a:rPr b="0" i="0" lang="es-AR" sz="1800" u="none" cap="none" strike="noStrike">
                <a:solidFill>
                  <a:schemeClr val="lt1"/>
                </a:solidFill>
                <a:latin typeface="Questrial"/>
                <a:ea typeface="Questrial"/>
                <a:cs typeface="Questrial"/>
                <a:sym typeface="Questrial"/>
              </a:rPr>
              <a:t>Demos o entregables y </a:t>
            </a:r>
            <a:r>
              <a:rPr lang="es-AR"/>
              <a:t>r</a:t>
            </a:r>
            <a:r>
              <a:rPr b="0" i="0" lang="es-AR" sz="1800" u="none" cap="none" strike="noStrike">
                <a:solidFill>
                  <a:schemeClr val="lt1"/>
                </a:solidFill>
                <a:latin typeface="Questrial"/>
                <a:ea typeface="Questrial"/>
                <a:cs typeface="Questrial"/>
                <a:sym typeface="Questrial"/>
              </a:rPr>
              <a:t>etrospectivas el último viernes de la iteración (PRE</a:t>
            </a:r>
            <a:r>
              <a:rPr lang="es-AR"/>
              <a:t>PARAR LA DEMO LLEVA TIEMPO, INCLUIR EN PLANIFICACIÓN</a:t>
            </a:r>
            <a:r>
              <a:rPr b="0" i="0" lang="es-AR" sz="1800" u="none" cap="none" strike="noStrike">
                <a:solidFill>
                  <a:schemeClr val="lt1"/>
                </a:solidFill>
                <a:latin typeface="Questrial"/>
                <a:ea typeface="Questrial"/>
                <a:cs typeface="Questrial"/>
                <a:sym typeface="Questrial"/>
              </a:rPr>
              <a:t>)</a:t>
            </a:r>
          </a:p>
          <a:p>
            <a:pPr indent="-285750" lvl="1" marL="742950" marR="0" rtl="0" algn="l">
              <a:spcBef>
                <a:spcPts val="1000"/>
              </a:spcBef>
              <a:spcAft>
                <a:spcPts val="0"/>
              </a:spcAft>
              <a:buClr>
                <a:srgbClr val="86D1D8"/>
              </a:buClr>
              <a:buSzPct val="79999"/>
              <a:buFont typeface="Noto Sans Symbols"/>
              <a:buChar char="●"/>
            </a:pPr>
            <a:r>
              <a:rPr b="0" i="0" lang="es-AR" sz="1800" u="none" cap="none" strike="noStrike">
                <a:solidFill>
                  <a:schemeClr val="lt1"/>
                </a:solidFill>
                <a:latin typeface="Questrial"/>
                <a:ea typeface="Questrial"/>
                <a:cs typeface="Questrial"/>
                <a:sym typeface="Questrial"/>
              </a:rPr>
              <a:t> La última iteración de cada trimestre hay que instalar la aplicación en un entorno de producción (web publica, app Marketplace, instalador, etc.)</a:t>
            </a:r>
          </a:p>
          <a:p>
            <a:pPr indent="-342900" lvl="0" marL="342900" marR="0" rtl="0" algn="l">
              <a:spcBef>
                <a:spcPts val="1000"/>
              </a:spcBef>
              <a:spcAft>
                <a:spcPts val="0"/>
              </a:spcAft>
              <a:buClr>
                <a:srgbClr val="86D1D8"/>
              </a:buClr>
              <a:buSzPct val="80000"/>
              <a:buFont typeface="Noto Sans Symbols"/>
              <a:buChar char="●"/>
            </a:pPr>
            <a:r>
              <a:rPr b="0" i="0" lang="es-AR" sz="2000" u="none" cap="none" strike="noStrike">
                <a:solidFill>
                  <a:schemeClr val="lt1"/>
                </a:solidFill>
                <a:latin typeface="Questrial"/>
                <a:ea typeface="Questrial"/>
                <a:cs typeface="Questrial"/>
                <a:sym typeface="Questrial"/>
              </a:rPr>
              <a:t>Durante las iteraciones haremos algunos talleres con temas de interés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