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94" r:id="rId2"/>
  </p:sldMasterIdLst>
  <p:notesMasterIdLst>
    <p:notesMasterId r:id="rId107"/>
  </p:notesMasterIdLst>
  <p:handoutMasterIdLst>
    <p:handoutMasterId r:id="rId108"/>
  </p:handout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4" r:id="rId33"/>
    <p:sldId id="385" r:id="rId34"/>
    <p:sldId id="386" r:id="rId35"/>
    <p:sldId id="387" r:id="rId36"/>
    <p:sldId id="388" r:id="rId37"/>
    <p:sldId id="389" r:id="rId38"/>
    <p:sldId id="390" r:id="rId39"/>
    <p:sldId id="391" r:id="rId40"/>
    <p:sldId id="392" r:id="rId41"/>
    <p:sldId id="361" r:id="rId42"/>
    <p:sldId id="303" r:id="rId43"/>
    <p:sldId id="305" r:id="rId44"/>
    <p:sldId id="306" r:id="rId45"/>
    <p:sldId id="307" r:id="rId46"/>
    <p:sldId id="308" r:id="rId47"/>
    <p:sldId id="309" r:id="rId48"/>
    <p:sldId id="310" r:id="rId49"/>
    <p:sldId id="362" r:id="rId50"/>
    <p:sldId id="363" r:id="rId51"/>
    <p:sldId id="311" r:id="rId52"/>
    <p:sldId id="312" r:id="rId53"/>
    <p:sldId id="394" r:id="rId54"/>
    <p:sldId id="314" r:id="rId55"/>
    <p:sldId id="315" r:id="rId56"/>
    <p:sldId id="316" r:id="rId57"/>
    <p:sldId id="317" r:id="rId58"/>
    <p:sldId id="319" r:id="rId59"/>
    <p:sldId id="395" r:id="rId60"/>
    <p:sldId id="321" r:id="rId61"/>
    <p:sldId id="322" r:id="rId62"/>
    <p:sldId id="323" r:id="rId63"/>
    <p:sldId id="324" r:id="rId64"/>
    <p:sldId id="396" r:id="rId65"/>
    <p:sldId id="325" r:id="rId66"/>
    <p:sldId id="393" r:id="rId67"/>
    <p:sldId id="285" r:id="rId68"/>
    <p:sldId id="286" r:id="rId69"/>
    <p:sldId id="287" r:id="rId70"/>
    <p:sldId id="288" r:id="rId71"/>
    <p:sldId id="289" r:id="rId72"/>
    <p:sldId id="343" r:id="rId73"/>
    <p:sldId id="344" r:id="rId74"/>
    <p:sldId id="345" r:id="rId75"/>
    <p:sldId id="346" r:id="rId76"/>
    <p:sldId id="347" r:id="rId77"/>
    <p:sldId id="348" r:id="rId78"/>
    <p:sldId id="349" r:id="rId79"/>
    <p:sldId id="350" r:id="rId80"/>
    <p:sldId id="352" r:id="rId81"/>
    <p:sldId id="353" r:id="rId82"/>
    <p:sldId id="354" r:id="rId83"/>
    <p:sldId id="355" r:id="rId84"/>
    <p:sldId id="356" r:id="rId85"/>
    <p:sldId id="357" r:id="rId86"/>
    <p:sldId id="358" r:id="rId87"/>
    <p:sldId id="359" r:id="rId88"/>
    <p:sldId id="290" r:id="rId89"/>
    <p:sldId id="291" r:id="rId90"/>
    <p:sldId id="292" r:id="rId91"/>
    <p:sldId id="293" r:id="rId92"/>
    <p:sldId id="294" r:id="rId93"/>
    <p:sldId id="295" r:id="rId94"/>
    <p:sldId id="296" r:id="rId95"/>
    <p:sldId id="297" r:id="rId96"/>
    <p:sldId id="298" r:id="rId97"/>
    <p:sldId id="299" r:id="rId98"/>
    <p:sldId id="364" r:id="rId99"/>
    <p:sldId id="365" r:id="rId100"/>
    <p:sldId id="366" r:id="rId101"/>
    <p:sldId id="300" r:id="rId102"/>
    <p:sldId id="367" r:id="rId103"/>
    <p:sldId id="368" r:id="rId104"/>
    <p:sldId id="301" r:id="rId105"/>
    <p:sldId id="302" r:id="rId10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5701" autoAdjust="0"/>
  </p:normalViewPr>
  <p:slideViewPr>
    <p:cSldViewPr snapToObjects="1">
      <p:cViewPr>
        <p:scale>
          <a:sx n="140" d="100"/>
          <a:sy n="140" d="100"/>
        </p:scale>
        <p:origin x="288" y="-5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310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handoutMaster" Target="handoutMasters/handoutMaster1.xml"/><Relationship Id="rId109"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viewProps" Target="viewProps.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theme" Target="theme/theme1.xml"/><Relationship Id="rId112" Type="http://schemas.openxmlformats.org/officeDocument/2006/relationships/tableStyles" Target="tableStyles.xml"/><Relationship Id="rId113" Type="http://schemas.microsoft.com/office/2015/10/relationships/revisionInfo" Target="revisionInfo.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6EADC66E-5CFD-4E7D-8962-ACD3157A5200}" type="datetime1">
              <a:rPr lang="en-US"/>
              <a:pPr>
                <a:defRPr/>
              </a:pPr>
              <a:t>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6E91D2-85B0-4C81-A657-4B82C8436CD7}" type="slidenum">
              <a:rPr lang="en-US" altLang="en-US"/>
              <a:pPr>
                <a:defRPr/>
              </a:pPr>
              <a:t>‹#›</a:t>
            </a:fld>
            <a:endParaRPr lang="en-US" altLang="en-US"/>
          </a:p>
        </p:txBody>
      </p:sp>
    </p:spTree>
    <p:extLst>
      <p:ext uri="{BB962C8B-B14F-4D97-AF65-F5344CB8AC3E}">
        <p14:creationId xmlns:p14="http://schemas.microsoft.com/office/powerpoint/2010/main" val="3174211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8FF49260-B8D3-403D-90A9-530F64FB4A5E}" type="datetime1">
              <a:rPr lang="en-US"/>
              <a:pPr>
                <a:defRPr/>
              </a:pPr>
              <a:t>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EE0CD3-5DEE-4995-846B-94D3771C79B6}" type="slidenum">
              <a:rPr lang="en-US" altLang="en-US"/>
              <a:pPr>
                <a:defRPr/>
              </a:pPr>
              <a:t>‹#›</a:t>
            </a:fld>
            <a:endParaRPr lang="en-US" altLang="en-US"/>
          </a:p>
        </p:txBody>
      </p:sp>
    </p:spTree>
    <p:extLst>
      <p:ext uri="{BB962C8B-B14F-4D97-AF65-F5344CB8AC3E}">
        <p14:creationId xmlns:p14="http://schemas.microsoft.com/office/powerpoint/2010/main" val="28044813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11</a:t>
            </a:fld>
            <a:endParaRPr lang="en-US" altLang="en-US"/>
          </a:p>
        </p:txBody>
      </p:sp>
    </p:spTree>
    <p:extLst>
      <p:ext uri="{BB962C8B-B14F-4D97-AF65-F5344CB8AC3E}">
        <p14:creationId xmlns:p14="http://schemas.microsoft.com/office/powerpoint/2010/main" val="109682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F4E65DB-B64A-4E63-9283-4402A37F6E2B}" type="slidenum">
              <a:rPr lang="en-US" altLang="zh-CN" smtClean="0"/>
              <a:pPr>
                <a:spcBef>
                  <a:spcPct val="0"/>
                </a:spcBef>
              </a:pPr>
              <a:t>74</a:t>
            </a:fld>
            <a:endParaRPr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32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AF7E4D-3379-4521-9875-0612D1F29EC6}" type="slidenum">
              <a:rPr lang="en-US" altLang="zh-CN" smtClean="0"/>
              <a:pPr>
                <a:spcBef>
                  <a:spcPct val="0"/>
                </a:spcBef>
              </a:pPr>
              <a:t>75</a:t>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8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65570B-FF58-4A8B-BABA-56219747A921}" type="slidenum">
              <a:rPr lang="en-US" altLang="zh-CN" smtClean="0"/>
              <a:pPr>
                <a:spcBef>
                  <a:spcPct val="0"/>
                </a:spcBef>
              </a:pPr>
              <a:t>76</a:t>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73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6C9EF7-55F9-44D0-A597-01D46263CCE6}" type="slidenum">
              <a:rPr lang="en-US" altLang="zh-CN" smtClean="0"/>
              <a:pPr>
                <a:spcBef>
                  <a:spcPct val="0"/>
                </a:spcBef>
              </a:pPr>
              <a:t>77</a:t>
            </a:fld>
            <a:endParaRPr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4479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E453D0-71C1-4F07-BD15-C52E857A9A68}" type="slidenum">
              <a:rPr lang="en-US" altLang="zh-CN" smtClean="0"/>
              <a:pPr>
                <a:spcBef>
                  <a:spcPct val="0"/>
                </a:spcBef>
              </a:pPr>
              <a:t>78</a:t>
            </a:fld>
            <a:endParaRPr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422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3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A97A31-FCA5-4063-92E4-93308797FA32}" type="slidenum">
              <a:rPr lang="en-US" altLang="zh-CN" smtClean="0"/>
              <a:pPr>
                <a:spcBef>
                  <a:spcPct val="0"/>
                </a:spcBef>
              </a:pPr>
              <a:t>80</a:t>
            </a:fld>
            <a:endParaRPr lang="en-US" altLang="zh-CN"/>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585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68A8B7-110F-4BBB-871E-FCC7D2E69A55}" type="slidenum">
              <a:rPr lang="en-US" altLang="zh-CN" smtClean="0"/>
              <a:pPr>
                <a:spcBef>
                  <a:spcPct val="0"/>
                </a:spcBef>
              </a:pPr>
              <a:t>81</a:t>
            </a:fld>
            <a:endParaRPr lang="en-US" altLang="zh-CN"/>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787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1F5F99-C325-44B8-BB6B-557A4FA35E14}" type="slidenum">
              <a:rPr lang="en-US" altLang="zh-CN" smtClean="0"/>
              <a:pPr>
                <a:spcBef>
                  <a:spcPct val="0"/>
                </a:spcBef>
              </a:pPr>
              <a:t>82</a:t>
            </a:fld>
            <a:endParaRPr lang="en-US" altLang="zh-CN"/>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64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DED99B-D8BB-48FB-B73D-93DBB65B51FC}" type="slidenum">
              <a:rPr lang="en-US" altLang="zh-CN" smtClean="0"/>
              <a:pPr>
                <a:spcBef>
                  <a:spcPct val="0"/>
                </a:spcBef>
              </a:pPr>
              <a:t>83</a:t>
            </a:fld>
            <a:endParaRPr lang="en-US" altLang="zh-CN"/>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64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9D22293-9ACE-475A-8517-FF86433D9B8A}" type="slidenum">
              <a:rPr lang="en-US" altLang="zh-CN" smtClean="0"/>
              <a:pPr>
                <a:spcBef>
                  <a:spcPct val="0"/>
                </a:spcBef>
              </a:pPr>
              <a:t>40</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3534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2918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78170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9256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1B09F5F-9AE3-4000-9805-11F21D596C0D}" type="slidenum">
              <a:rPr lang="en-US" altLang="en-US" smtClean="0"/>
              <a:pPr>
                <a:spcBef>
                  <a:spcPct val="0"/>
                </a:spcBef>
              </a:pPr>
              <a:t>98</a:t>
            </a:fld>
            <a:endParaRPr lang="en-US" altLang="en-US"/>
          </a:p>
        </p:txBody>
      </p:sp>
      <p:sp>
        <p:nvSpPr>
          <p:cNvPr id="130051"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965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DAC0F8-DD18-4D2F-B0E2-5F3754210D10}" type="slidenum">
              <a:rPr lang="en-US" altLang="en-US" smtClean="0"/>
              <a:pPr>
                <a:spcBef>
                  <a:spcPct val="0"/>
                </a:spcBef>
              </a:pPr>
              <a:t>99</a:t>
            </a:fld>
            <a:endParaRPr lang="en-US" altLang="en-US"/>
          </a:p>
        </p:txBody>
      </p:sp>
      <p:sp>
        <p:nvSpPr>
          <p:cNvPr id="132099"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6717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100</a:t>
            </a:fld>
            <a:endParaRPr lang="en-US" altLang="en-US"/>
          </a:p>
        </p:txBody>
      </p:sp>
    </p:spTree>
    <p:extLst>
      <p:ext uri="{BB962C8B-B14F-4D97-AF65-F5344CB8AC3E}">
        <p14:creationId xmlns:p14="http://schemas.microsoft.com/office/powerpoint/2010/main" val="31435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136266-449D-4EF1-9B0B-135CFA330CEB}" type="slidenum">
              <a:rPr lang="en-US" altLang="zh-CN" smtClean="0"/>
              <a:pPr>
                <a:spcBef>
                  <a:spcPct val="0"/>
                </a:spcBef>
              </a:pPr>
              <a:t>48</a:t>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623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342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pitchFamily="-65" charset="-128"/>
                <a:cs typeface="ＭＳ Ｐゴシック" pitchFamily="-65" charset="-128"/>
              </a:rPr>
              <a:t>/*</a:t>
            </a:r>
          </a:p>
          <a:p>
            <a:r>
              <a:rPr lang="en-US" sz="1200" kern="1200" dirty="0">
                <a:solidFill>
                  <a:schemeClr val="tx1"/>
                </a:solidFill>
                <a:latin typeface="+mn-lt"/>
                <a:ea typeface="ＭＳ Ｐゴシック" pitchFamily="-65" charset="-128"/>
                <a:cs typeface="ＭＳ Ｐゴシック" pitchFamily="-65" charset="-128"/>
              </a:rPr>
              <a:t>x: 11</a:t>
            </a:r>
          </a:p>
          <a:p>
            <a:r>
              <a:rPr lang="en-US" sz="1200" kern="1200" dirty="0">
                <a:solidFill>
                  <a:schemeClr val="tx1"/>
                </a:solidFill>
                <a:latin typeface="+mn-lt"/>
                <a:ea typeface="ＭＳ Ｐゴシック" pitchFamily="-65" charset="-128"/>
                <a:cs typeface="ＭＳ Ｐゴシック" pitchFamily="-65" charset="-128"/>
              </a:rPr>
              <a:t>z2: 0</a:t>
            </a:r>
          </a:p>
          <a:p>
            <a:r>
              <a:rPr lang="en-US" sz="1200" kern="1200" dirty="0">
                <a:solidFill>
                  <a:schemeClr val="tx1"/>
                </a:solidFill>
                <a:latin typeface="+mn-lt"/>
                <a:ea typeface="ＭＳ Ｐゴシック" pitchFamily="-65" charset="-128"/>
                <a:cs typeface="ＭＳ Ｐゴシック" pitchFamily="-65" charset="-128"/>
              </a:rPr>
              <a:t>Press any key to continue . . .</a:t>
            </a:r>
          </a:p>
          <a:p>
            <a:r>
              <a:rPr lang="en-US" sz="1200" kern="1200" dirty="0">
                <a:solidFill>
                  <a:schemeClr val="tx1"/>
                </a:solidFill>
                <a:latin typeface="+mn-lt"/>
                <a:ea typeface="ＭＳ Ｐゴシック" pitchFamily="-65" charset="-128"/>
                <a:cs typeface="ＭＳ Ｐゴシック" pitchFamily="-65" charset="-128"/>
              </a:rPr>
              <a:t>*/</a:t>
            </a:r>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63</a:t>
            </a:fld>
            <a:endParaRPr lang="en-US" altLang="en-US"/>
          </a:p>
        </p:txBody>
      </p:sp>
    </p:spTree>
    <p:extLst>
      <p:ext uri="{BB962C8B-B14F-4D97-AF65-F5344CB8AC3E}">
        <p14:creationId xmlns:p14="http://schemas.microsoft.com/office/powerpoint/2010/main" val="122993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583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35E319-DAFF-4B17-A543-0C1ED714C354}" type="slidenum">
              <a:rPr lang="en-US" altLang="zh-CN" smtClean="0"/>
              <a:pPr>
                <a:spcBef>
                  <a:spcPct val="0"/>
                </a:spcBef>
              </a:pPr>
              <a:t>71</a:t>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03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B883-127C-4BB1-85AB-8537DBD25562}" type="slidenum">
              <a:rPr lang="en-US" altLang="zh-CN" smtClean="0"/>
              <a:pPr>
                <a:spcBef>
                  <a:spcPct val="0"/>
                </a:spcBef>
              </a:pPr>
              <a:t>72</a:t>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07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6F8DA4-6779-48CC-8E00-CEADEE84D0F1}" type="slidenum">
              <a:rPr lang="en-US" altLang="zh-CN" smtClean="0"/>
              <a:pPr>
                <a:spcBef>
                  <a:spcPct val="0"/>
                </a:spcBef>
              </a:pPr>
              <a:t>73</a:t>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08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5502275"/>
            <a:ext cx="838200" cy="365125"/>
          </a:xfrm>
        </p:spPr>
        <p:txBody>
          <a:bodyPr/>
          <a:lstStyle>
            <a:lvl1pPr>
              <a:defRPr/>
            </a:lvl1pPr>
          </a:lstStyle>
          <a:p>
            <a:pPr>
              <a:defRPr/>
            </a:pPr>
            <a:fld id="{748E1799-C5B6-4324-8760-6CC5ADD9F25B}" type="datetime1">
              <a:rPr lang="en-US"/>
              <a:pPr>
                <a:defRPr/>
              </a:pPr>
              <a:t>10/20/18</a:t>
            </a:fld>
            <a:endParaRPr lang="en-US"/>
          </a:p>
        </p:txBody>
      </p:sp>
      <p:sp>
        <p:nvSpPr>
          <p:cNvPr id="5" name="Footer Placeholder 4"/>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21601717-F0B2-40B0-A04A-1BCE9DF9E342}" type="slidenum">
              <a:rPr lang="en-US" altLang="en-US"/>
              <a:pPr>
                <a:defRPr/>
              </a:pPr>
              <a:t>‹#›</a:t>
            </a:fld>
            <a:endParaRPr lang="en-US" altLang="en-US"/>
          </a:p>
        </p:txBody>
      </p:sp>
    </p:spTree>
    <p:extLst>
      <p:ext uri="{BB962C8B-B14F-4D97-AF65-F5344CB8AC3E}">
        <p14:creationId xmlns:p14="http://schemas.microsoft.com/office/powerpoint/2010/main" val="134213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EACE47F7-49D9-4BC9-95B2-3A8C4A034867}" type="datetime1">
              <a:rPr lang="en-US"/>
              <a:pPr>
                <a:defRPr/>
              </a:pPr>
              <a:t>10/20/18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77C54-9236-434B-AB85-2B8B066C808E}" type="slidenum">
              <a:rPr lang="en-US" altLang="en-US"/>
              <a:pPr>
                <a:defRPr/>
              </a:pPr>
              <a:t>‹#›</a:t>
            </a:fld>
            <a:endParaRPr lang="en-US" altLang="en-US"/>
          </a:p>
        </p:txBody>
      </p:sp>
    </p:spTree>
    <p:extLst>
      <p:ext uri="{BB962C8B-B14F-4D97-AF65-F5344CB8AC3E}">
        <p14:creationId xmlns:p14="http://schemas.microsoft.com/office/powerpoint/2010/main" val="36777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B904F62-88B6-4785-9B04-7E2A183C9F5F}" type="datetime1">
              <a:rPr lang="en-US"/>
              <a:pPr>
                <a:defRPr/>
              </a:pPr>
              <a:t>10/20/18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BA8E01-60C1-413D-9292-5E9C35FB3AE4}" type="slidenum">
              <a:rPr lang="en-US" altLang="en-US"/>
              <a:pPr>
                <a:defRPr/>
              </a:pPr>
              <a:t>‹#›</a:t>
            </a:fld>
            <a:endParaRPr lang="en-US" altLang="en-US"/>
          </a:p>
        </p:txBody>
      </p:sp>
    </p:spTree>
    <p:extLst>
      <p:ext uri="{BB962C8B-B14F-4D97-AF65-F5344CB8AC3E}">
        <p14:creationId xmlns:p14="http://schemas.microsoft.com/office/powerpoint/2010/main" val="106360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 xmlns:a16="http://schemas.microsoft.com/office/drawing/2014/main" id="{C36818F3-F6B4-4983-BA2B-3A0381923E2E}"/>
              </a:ext>
            </a:extLst>
          </p:cNvPr>
          <p:cNvSpPr>
            <a:spLocks noGrp="1"/>
          </p:cNvSpPr>
          <p:nvPr>
            <p:ph type="dt" sz="half" idx="10"/>
          </p:nvPr>
        </p:nvSpPr>
        <p:spPr>
          <a:xfrm>
            <a:off x="533400" y="5502275"/>
            <a:ext cx="838200" cy="365125"/>
          </a:xfrm>
        </p:spPr>
        <p:txBody>
          <a:bodyPr/>
          <a:lstStyle>
            <a:lvl1pPr>
              <a:defRPr/>
            </a:lvl1pPr>
          </a:lstStyle>
          <a:p>
            <a:fld id="{5C9006B2-E11B-4BBB-933C-181408A09A0C}" type="datetime1">
              <a:rPr lang="en-US" altLang="en-US"/>
              <a:pPr/>
              <a:t>10/20/18</a:t>
            </a:fld>
            <a:endParaRPr lang="en-US" altLang="en-US"/>
          </a:p>
        </p:txBody>
      </p:sp>
      <p:sp>
        <p:nvSpPr>
          <p:cNvPr id="5" name="Footer Placeholder 4">
            <a:extLst>
              <a:ext uri="{FF2B5EF4-FFF2-40B4-BE49-F238E27FC236}">
                <a16:creationId xmlns="" xmlns:a16="http://schemas.microsoft.com/office/drawing/2014/main" id="{FCAC1BAE-7070-4A4A-9611-4BF3B26CF59E}"/>
              </a:ext>
            </a:extLst>
          </p:cNvPr>
          <p:cNvSpPr>
            <a:spLocks noGrp="1"/>
          </p:cNvSpPr>
          <p:nvPr>
            <p:ph type="ftr" sz="quarter" idx="11"/>
          </p:nvPr>
        </p:nvSpPr>
        <p:spPr>
          <a:xfrm>
            <a:off x="1371600" y="5518150"/>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 xmlns:a16="http://schemas.microsoft.com/office/drawing/2014/main" id="{F000E1BD-8D02-4B80-A326-1B2E0F506F4B}"/>
              </a:ext>
            </a:extLst>
          </p:cNvPr>
          <p:cNvSpPr>
            <a:spLocks noGrp="1"/>
          </p:cNvSpPr>
          <p:nvPr>
            <p:ph type="sldNum" sz="quarter" idx="12"/>
          </p:nvPr>
        </p:nvSpPr>
        <p:spPr>
          <a:xfrm>
            <a:off x="6477000" y="5502275"/>
            <a:ext cx="2133600" cy="365125"/>
          </a:xfrm>
        </p:spPr>
        <p:txBody>
          <a:bodyPr/>
          <a:lstStyle>
            <a:lvl1pPr>
              <a:defRPr/>
            </a:lvl1pPr>
          </a:lstStyle>
          <a:p>
            <a:fld id="{33E2C541-F143-4BA9-88CE-A0D8FCF34118}" type="slidenum">
              <a:rPr lang="en-US" altLang="en-US"/>
              <a:pPr/>
              <a:t>‹#›</a:t>
            </a:fld>
            <a:endParaRPr lang="en-US" altLang="en-US"/>
          </a:p>
        </p:txBody>
      </p:sp>
    </p:spTree>
    <p:extLst>
      <p:ext uri="{BB962C8B-B14F-4D97-AF65-F5344CB8AC3E}">
        <p14:creationId xmlns:p14="http://schemas.microsoft.com/office/powerpoint/2010/main" val="406465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4D94054-509B-44CF-974D-1B7F60EECEE6}"/>
              </a:ext>
            </a:extLst>
          </p:cNvPr>
          <p:cNvSpPr>
            <a:spLocks noGrp="1"/>
          </p:cNvSpPr>
          <p:nvPr>
            <p:ph type="dt" sz="half" idx="10"/>
          </p:nvPr>
        </p:nvSpPr>
        <p:spPr>
          <a:xfrm>
            <a:off x="2133600" y="6416675"/>
            <a:ext cx="1066800" cy="365125"/>
          </a:xfrm>
        </p:spPr>
        <p:txBody>
          <a:bodyPr/>
          <a:lstStyle>
            <a:lvl1pPr>
              <a:defRPr/>
            </a:lvl1pPr>
          </a:lstStyle>
          <a:p>
            <a:fld id="{82C90B50-8504-46DB-A648-59176CB9158B}" type="datetime1">
              <a:rPr lang="en-US" altLang="en-US"/>
              <a:pPr/>
              <a:t>10/20/18</a:t>
            </a:fld>
            <a:endParaRPr lang="en-US" altLang="en-US"/>
          </a:p>
        </p:txBody>
      </p:sp>
      <p:sp>
        <p:nvSpPr>
          <p:cNvPr id="5" name="Footer Placeholder 4">
            <a:extLst>
              <a:ext uri="{FF2B5EF4-FFF2-40B4-BE49-F238E27FC236}">
                <a16:creationId xmlns="" xmlns:a16="http://schemas.microsoft.com/office/drawing/2014/main" id="{823B597C-8703-44B8-BAFD-B1D3B989CB83}"/>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 xmlns:a16="http://schemas.microsoft.com/office/drawing/2014/main" id="{4B6F9902-88FA-4E80-903F-38F5B1FF0C17}"/>
              </a:ext>
            </a:extLst>
          </p:cNvPr>
          <p:cNvSpPr>
            <a:spLocks noGrp="1"/>
          </p:cNvSpPr>
          <p:nvPr>
            <p:ph type="sldNum" sz="quarter" idx="12"/>
          </p:nvPr>
        </p:nvSpPr>
        <p:spPr/>
        <p:txBody>
          <a:bodyPr/>
          <a:lstStyle>
            <a:lvl1pPr>
              <a:defRPr/>
            </a:lvl1pPr>
          </a:lstStyle>
          <a:p>
            <a:fld id="{EC3DA800-C793-4579-A7D0-DB88C1A4EF05}" type="slidenum">
              <a:rPr lang="en-US" altLang="en-US"/>
              <a:pPr/>
              <a:t>‹#›</a:t>
            </a:fld>
            <a:endParaRPr lang="en-US" altLang="en-US"/>
          </a:p>
        </p:txBody>
      </p:sp>
    </p:spTree>
    <p:extLst>
      <p:ext uri="{BB962C8B-B14F-4D97-AF65-F5344CB8AC3E}">
        <p14:creationId xmlns:p14="http://schemas.microsoft.com/office/powerpoint/2010/main" val="307990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45B86DB-F73D-404A-A110-2F0122172A69}"/>
              </a:ext>
            </a:extLst>
          </p:cNvPr>
          <p:cNvSpPr>
            <a:spLocks noGrp="1"/>
          </p:cNvSpPr>
          <p:nvPr>
            <p:ph type="dt" sz="half" idx="10"/>
          </p:nvPr>
        </p:nvSpPr>
        <p:spPr>
          <a:xfrm>
            <a:off x="533400" y="5486400"/>
            <a:ext cx="838200" cy="365125"/>
          </a:xfrm>
        </p:spPr>
        <p:txBody>
          <a:bodyPr/>
          <a:lstStyle>
            <a:lvl1pPr>
              <a:defRPr/>
            </a:lvl1pPr>
          </a:lstStyle>
          <a:p>
            <a:fld id="{3EA0BA76-161B-40E0-9FB2-9108ED0F118B}" type="datetime1">
              <a:rPr lang="en-US" altLang="en-US"/>
              <a:pPr/>
              <a:t>10/20/18</a:t>
            </a:fld>
            <a:endParaRPr lang="en-US" altLang="en-US"/>
          </a:p>
        </p:txBody>
      </p:sp>
      <p:sp>
        <p:nvSpPr>
          <p:cNvPr id="5" name="Footer Placeholder 4">
            <a:extLst>
              <a:ext uri="{FF2B5EF4-FFF2-40B4-BE49-F238E27FC236}">
                <a16:creationId xmlns="" xmlns:a16="http://schemas.microsoft.com/office/drawing/2014/main" id="{95E8D5BD-F802-4934-8690-253708C0A4DE}"/>
              </a:ext>
            </a:extLst>
          </p:cNvPr>
          <p:cNvSpPr>
            <a:spLocks noGrp="1"/>
          </p:cNvSpPr>
          <p:nvPr>
            <p:ph type="ftr" sz="quarter" idx="11"/>
          </p:nvPr>
        </p:nvSpPr>
        <p:spPr>
          <a:xfrm>
            <a:off x="1371600" y="5502275"/>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 xmlns:a16="http://schemas.microsoft.com/office/drawing/2014/main" id="{B3630D9B-5C81-4B0B-B0CE-7E46A56DAE89}"/>
              </a:ext>
            </a:extLst>
          </p:cNvPr>
          <p:cNvSpPr>
            <a:spLocks noGrp="1"/>
          </p:cNvSpPr>
          <p:nvPr>
            <p:ph type="sldNum" sz="quarter" idx="12"/>
          </p:nvPr>
        </p:nvSpPr>
        <p:spPr>
          <a:xfrm>
            <a:off x="6477000" y="5502275"/>
            <a:ext cx="2133600" cy="365125"/>
          </a:xfrm>
        </p:spPr>
        <p:txBody>
          <a:bodyPr/>
          <a:lstStyle>
            <a:lvl1pPr>
              <a:defRPr/>
            </a:lvl1pPr>
          </a:lstStyle>
          <a:p>
            <a:fld id="{277B287B-CA36-4ECA-A332-941D40932E53}" type="slidenum">
              <a:rPr lang="en-US" altLang="en-US"/>
              <a:pPr/>
              <a:t>‹#›</a:t>
            </a:fld>
            <a:endParaRPr lang="en-US" altLang="en-US"/>
          </a:p>
        </p:txBody>
      </p:sp>
    </p:spTree>
    <p:extLst>
      <p:ext uri="{BB962C8B-B14F-4D97-AF65-F5344CB8AC3E}">
        <p14:creationId xmlns:p14="http://schemas.microsoft.com/office/powerpoint/2010/main" val="359590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 xmlns:a16="http://schemas.microsoft.com/office/drawing/2014/main" id="{6D222D73-8C7B-4F45-8687-5AB9E1BF6AAA}"/>
              </a:ext>
            </a:extLst>
          </p:cNvPr>
          <p:cNvSpPr>
            <a:spLocks noGrp="1"/>
          </p:cNvSpPr>
          <p:nvPr>
            <p:ph type="dt" sz="half" idx="10"/>
          </p:nvPr>
        </p:nvSpPr>
        <p:spPr/>
        <p:txBody>
          <a:bodyPr/>
          <a:lstStyle>
            <a:lvl1pPr>
              <a:defRPr/>
            </a:lvl1pPr>
          </a:lstStyle>
          <a:p>
            <a:fld id="{B87E329C-F0C7-460D-8F17-BC8B30BCA3EE}" type="datetime1">
              <a:rPr lang="en-US" altLang="en-US"/>
              <a:pPr/>
              <a:t>10/20/18</a:t>
            </a:fld>
            <a:endParaRPr lang="en-US" altLang="en-US"/>
          </a:p>
        </p:txBody>
      </p:sp>
      <p:sp>
        <p:nvSpPr>
          <p:cNvPr id="6" name="Footer Placeholder 4">
            <a:extLst>
              <a:ext uri="{FF2B5EF4-FFF2-40B4-BE49-F238E27FC236}">
                <a16:creationId xmlns="" xmlns:a16="http://schemas.microsoft.com/office/drawing/2014/main" id="{5D499863-2EDE-4894-A921-51E54618CA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AA3A5509-E630-444A-846C-C7D82EB30864}"/>
              </a:ext>
            </a:extLst>
          </p:cNvPr>
          <p:cNvSpPr>
            <a:spLocks noGrp="1"/>
          </p:cNvSpPr>
          <p:nvPr>
            <p:ph type="sldNum" sz="quarter" idx="12"/>
          </p:nvPr>
        </p:nvSpPr>
        <p:spPr/>
        <p:txBody>
          <a:bodyPr/>
          <a:lstStyle>
            <a:lvl1pPr>
              <a:defRPr/>
            </a:lvl1pPr>
          </a:lstStyle>
          <a:p>
            <a:fld id="{3406061D-C620-435B-850B-77FC1DFCABF2}" type="slidenum">
              <a:rPr lang="en-US" altLang="en-US"/>
              <a:pPr/>
              <a:t>‹#›</a:t>
            </a:fld>
            <a:endParaRPr lang="en-US" altLang="en-US"/>
          </a:p>
        </p:txBody>
      </p:sp>
    </p:spTree>
    <p:extLst>
      <p:ext uri="{BB962C8B-B14F-4D97-AF65-F5344CB8AC3E}">
        <p14:creationId xmlns:p14="http://schemas.microsoft.com/office/powerpoint/2010/main" val="27821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ED25C69B-1E92-47B7-9FA0-6093C8EBAF8A}"/>
              </a:ext>
            </a:extLst>
          </p:cNvPr>
          <p:cNvSpPr>
            <a:spLocks noGrp="1"/>
          </p:cNvSpPr>
          <p:nvPr>
            <p:ph type="dt" sz="half" idx="10"/>
          </p:nvPr>
        </p:nvSpPr>
        <p:spPr>
          <a:xfrm>
            <a:off x="457200" y="6356350"/>
            <a:ext cx="2133600" cy="365125"/>
          </a:xfrm>
        </p:spPr>
        <p:txBody>
          <a:bodyPr/>
          <a:lstStyle>
            <a:lvl1pPr>
              <a:defRPr/>
            </a:lvl1pPr>
          </a:lstStyle>
          <a:p>
            <a:fld id="{0B08EADC-90BE-4A0D-93E4-62637F77CDA8}" type="datetime1">
              <a:rPr lang="en-US" altLang="en-US"/>
              <a:pPr/>
              <a:t>10/20/18</a:t>
            </a:fld>
            <a:endParaRPr lang="en-US" altLang="en-US"/>
          </a:p>
        </p:txBody>
      </p:sp>
      <p:sp>
        <p:nvSpPr>
          <p:cNvPr id="8" name="Footer Placeholder 7">
            <a:extLst>
              <a:ext uri="{FF2B5EF4-FFF2-40B4-BE49-F238E27FC236}">
                <a16:creationId xmlns="" xmlns:a16="http://schemas.microsoft.com/office/drawing/2014/main" id="{8946EDCA-2F89-4500-A932-3BF86BCF9108}"/>
              </a:ext>
            </a:extLst>
          </p:cNvPr>
          <p:cNvSpPr>
            <a:spLocks noGrp="1"/>
          </p:cNvSpPr>
          <p:nvPr>
            <p:ph type="ftr" sz="quarter" idx="11"/>
          </p:nvPr>
        </p:nvSpPr>
        <p:spPr>
          <a:xfrm>
            <a:off x="3124200" y="6356350"/>
            <a:ext cx="2895600" cy="365125"/>
          </a:xfrm>
        </p:spPr>
        <p:txBody>
          <a:bodyPr/>
          <a:lstStyle>
            <a:lvl1pPr>
              <a:defRPr smtClean="0"/>
            </a:lvl1pPr>
          </a:lstStyle>
          <a:p>
            <a:pPr>
              <a:defRPr/>
            </a:pPr>
            <a:endParaRPr lang="en-US"/>
          </a:p>
        </p:txBody>
      </p:sp>
      <p:sp>
        <p:nvSpPr>
          <p:cNvPr id="9" name="Slide Number Placeholder 8">
            <a:extLst>
              <a:ext uri="{FF2B5EF4-FFF2-40B4-BE49-F238E27FC236}">
                <a16:creationId xmlns="" xmlns:a16="http://schemas.microsoft.com/office/drawing/2014/main" id="{3825ACCA-DCAB-493D-B836-0CD48B547253}"/>
              </a:ext>
            </a:extLst>
          </p:cNvPr>
          <p:cNvSpPr>
            <a:spLocks noGrp="1"/>
          </p:cNvSpPr>
          <p:nvPr>
            <p:ph type="sldNum" sz="quarter" idx="12"/>
          </p:nvPr>
        </p:nvSpPr>
        <p:spPr>
          <a:xfrm>
            <a:off x="6553200" y="6356350"/>
            <a:ext cx="2133600" cy="365125"/>
          </a:xfrm>
        </p:spPr>
        <p:txBody>
          <a:bodyPr/>
          <a:lstStyle>
            <a:lvl1pPr>
              <a:defRPr/>
            </a:lvl1pPr>
          </a:lstStyle>
          <a:p>
            <a:fld id="{F65E23BB-3209-4AC2-B121-F503795022A0}" type="slidenum">
              <a:rPr lang="en-US" altLang="en-US"/>
              <a:pPr/>
              <a:t>‹#›</a:t>
            </a:fld>
            <a:endParaRPr lang="en-US" altLang="en-US"/>
          </a:p>
        </p:txBody>
      </p:sp>
    </p:spTree>
    <p:extLst>
      <p:ext uri="{BB962C8B-B14F-4D97-AF65-F5344CB8AC3E}">
        <p14:creationId xmlns:p14="http://schemas.microsoft.com/office/powerpoint/2010/main" val="14595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 xmlns:a16="http://schemas.microsoft.com/office/drawing/2014/main" id="{C7A807F2-997D-4B0E-90BD-824BD0A8327D}"/>
              </a:ext>
            </a:extLst>
          </p:cNvPr>
          <p:cNvSpPr>
            <a:spLocks noGrp="1"/>
          </p:cNvSpPr>
          <p:nvPr>
            <p:ph type="dt" sz="half" idx="10"/>
          </p:nvPr>
        </p:nvSpPr>
        <p:spPr/>
        <p:txBody>
          <a:bodyPr/>
          <a:lstStyle>
            <a:lvl1pPr>
              <a:defRPr/>
            </a:lvl1pPr>
          </a:lstStyle>
          <a:p>
            <a:fld id="{A2879A7B-4B75-45BD-BB6A-C9E4C7D889DF}" type="datetime1">
              <a:rPr lang="en-US" altLang="en-US"/>
              <a:pPr/>
              <a:t>10/20/18</a:t>
            </a:fld>
            <a:endParaRPr lang="en-US" altLang="en-US"/>
          </a:p>
        </p:txBody>
      </p:sp>
      <p:sp>
        <p:nvSpPr>
          <p:cNvPr id="4" name="Footer Placeholder 4">
            <a:extLst>
              <a:ext uri="{FF2B5EF4-FFF2-40B4-BE49-F238E27FC236}">
                <a16:creationId xmlns="" xmlns:a16="http://schemas.microsoft.com/office/drawing/2014/main" id="{66FF805A-E0E1-449C-82F4-31E8CD2974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1B7384C7-0D5E-4109-9DD7-55F221D9681A}"/>
              </a:ext>
            </a:extLst>
          </p:cNvPr>
          <p:cNvSpPr>
            <a:spLocks noGrp="1"/>
          </p:cNvSpPr>
          <p:nvPr>
            <p:ph type="sldNum" sz="quarter" idx="12"/>
          </p:nvPr>
        </p:nvSpPr>
        <p:spPr/>
        <p:txBody>
          <a:bodyPr/>
          <a:lstStyle>
            <a:lvl1pPr>
              <a:defRPr/>
            </a:lvl1pPr>
          </a:lstStyle>
          <a:p>
            <a:fld id="{5AD9046D-D85A-46C5-9E5F-AC216E99EFC8}" type="slidenum">
              <a:rPr lang="en-US" altLang="en-US"/>
              <a:pPr/>
              <a:t>‹#›</a:t>
            </a:fld>
            <a:endParaRPr lang="en-US" altLang="en-US"/>
          </a:p>
        </p:txBody>
      </p:sp>
    </p:spTree>
    <p:extLst>
      <p:ext uri="{BB962C8B-B14F-4D97-AF65-F5344CB8AC3E}">
        <p14:creationId xmlns:p14="http://schemas.microsoft.com/office/powerpoint/2010/main" val="3773537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EB18180D-751F-463E-B6D4-ADCB5625DC81}"/>
              </a:ext>
            </a:extLst>
          </p:cNvPr>
          <p:cNvSpPr>
            <a:spLocks noGrp="1"/>
          </p:cNvSpPr>
          <p:nvPr>
            <p:ph type="dt" sz="half" idx="10"/>
          </p:nvPr>
        </p:nvSpPr>
        <p:spPr/>
        <p:txBody>
          <a:bodyPr/>
          <a:lstStyle>
            <a:lvl1pPr>
              <a:defRPr/>
            </a:lvl1pPr>
          </a:lstStyle>
          <a:p>
            <a:fld id="{B3C21CDA-AEE9-4F9A-AE8C-4D6F5248CE12}" type="datetime1">
              <a:rPr lang="en-US" altLang="en-US"/>
              <a:pPr/>
              <a:t>10/20/18</a:t>
            </a:fld>
            <a:endParaRPr lang="en-US" altLang="en-US"/>
          </a:p>
        </p:txBody>
      </p:sp>
      <p:sp>
        <p:nvSpPr>
          <p:cNvPr id="3" name="Footer Placeholder 4">
            <a:extLst>
              <a:ext uri="{FF2B5EF4-FFF2-40B4-BE49-F238E27FC236}">
                <a16:creationId xmlns="" xmlns:a16="http://schemas.microsoft.com/office/drawing/2014/main" id="{DBADEA9D-A5C4-454D-B8BE-E8D657709D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BB9FE503-EFA4-4C13-ABAC-A6AA2BB62901}"/>
              </a:ext>
            </a:extLst>
          </p:cNvPr>
          <p:cNvSpPr>
            <a:spLocks noGrp="1"/>
          </p:cNvSpPr>
          <p:nvPr>
            <p:ph type="sldNum" sz="quarter" idx="12"/>
          </p:nvPr>
        </p:nvSpPr>
        <p:spPr/>
        <p:txBody>
          <a:bodyPr/>
          <a:lstStyle>
            <a:lvl1pPr>
              <a:defRPr/>
            </a:lvl1pPr>
          </a:lstStyle>
          <a:p>
            <a:fld id="{325704E7-8CDC-419F-A971-5AF9A600074B}" type="slidenum">
              <a:rPr lang="en-US" altLang="en-US"/>
              <a:pPr/>
              <a:t>‹#›</a:t>
            </a:fld>
            <a:endParaRPr lang="en-US" altLang="en-US"/>
          </a:p>
        </p:txBody>
      </p:sp>
    </p:spTree>
    <p:extLst>
      <p:ext uri="{BB962C8B-B14F-4D97-AF65-F5344CB8AC3E}">
        <p14:creationId xmlns:p14="http://schemas.microsoft.com/office/powerpoint/2010/main" val="389685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63DDBCDC-7A17-4064-9074-67EBB684EA74}"/>
              </a:ext>
            </a:extLst>
          </p:cNvPr>
          <p:cNvSpPr>
            <a:spLocks noGrp="1"/>
          </p:cNvSpPr>
          <p:nvPr>
            <p:ph type="dt" sz="half" idx="10"/>
          </p:nvPr>
        </p:nvSpPr>
        <p:spPr/>
        <p:txBody>
          <a:bodyPr/>
          <a:lstStyle>
            <a:lvl1pPr>
              <a:defRPr/>
            </a:lvl1pPr>
          </a:lstStyle>
          <a:p>
            <a:fld id="{BF24D0F8-7724-47D7-B961-7462915B75B4}" type="datetime1">
              <a:rPr lang="en-US" altLang="en-US"/>
              <a:pPr/>
              <a:t>10/20/18</a:t>
            </a:fld>
            <a:endParaRPr lang="en-US" altLang="en-US"/>
          </a:p>
        </p:txBody>
      </p:sp>
      <p:sp>
        <p:nvSpPr>
          <p:cNvPr id="6" name="Footer Placeholder 4">
            <a:extLst>
              <a:ext uri="{FF2B5EF4-FFF2-40B4-BE49-F238E27FC236}">
                <a16:creationId xmlns="" xmlns:a16="http://schemas.microsoft.com/office/drawing/2014/main" id="{CE0136C2-A7DD-4AC0-AADB-E59AE679EE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9F5FCCFA-189E-4CD1-87F9-837F034BF242}"/>
              </a:ext>
            </a:extLst>
          </p:cNvPr>
          <p:cNvSpPr>
            <a:spLocks noGrp="1"/>
          </p:cNvSpPr>
          <p:nvPr>
            <p:ph type="sldNum" sz="quarter" idx="12"/>
          </p:nvPr>
        </p:nvSpPr>
        <p:spPr/>
        <p:txBody>
          <a:bodyPr/>
          <a:lstStyle>
            <a:lvl1pPr>
              <a:defRPr/>
            </a:lvl1pPr>
          </a:lstStyle>
          <a:p>
            <a:fld id="{6F3E0527-6BF4-4FFA-90D2-0B4BB9D8BCA0}" type="slidenum">
              <a:rPr lang="en-US" altLang="en-US"/>
              <a:pPr/>
              <a:t>‹#›</a:t>
            </a:fld>
            <a:endParaRPr lang="en-US" altLang="en-US"/>
          </a:p>
        </p:txBody>
      </p:sp>
    </p:spTree>
    <p:extLst>
      <p:ext uri="{BB962C8B-B14F-4D97-AF65-F5344CB8AC3E}">
        <p14:creationId xmlns:p14="http://schemas.microsoft.com/office/powerpoint/2010/main" val="34315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133600" y="6416675"/>
            <a:ext cx="1066800" cy="365125"/>
          </a:xfrm>
        </p:spPr>
        <p:txBody>
          <a:bodyPr/>
          <a:lstStyle>
            <a:lvl1pPr>
              <a:defRPr/>
            </a:lvl1pPr>
          </a:lstStyle>
          <a:p>
            <a:pPr>
              <a:defRPr/>
            </a:pPr>
            <a:fld id="{457BC206-79E7-4B5C-BC3B-84B77AC2E792}" type="datetime1">
              <a:rPr lang="en-US"/>
              <a:pPr>
                <a:defRPr/>
              </a:pPr>
              <a:t>10/20/18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79857-196A-4940-9C0F-732206D9F2D1}" type="slidenum">
              <a:rPr lang="en-US" altLang="en-US"/>
              <a:pPr>
                <a:defRPr/>
              </a:pPr>
              <a:t>‹#›</a:t>
            </a:fld>
            <a:endParaRPr lang="en-US" altLang="en-US"/>
          </a:p>
        </p:txBody>
      </p:sp>
    </p:spTree>
    <p:extLst>
      <p:ext uri="{BB962C8B-B14F-4D97-AF65-F5344CB8AC3E}">
        <p14:creationId xmlns:p14="http://schemas.microsoft.com/office/powerpoint/2010/main" val="95867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D9426098-EBC7-49E7-8FD3-743F232A1BD2}"/>
              </a:ext>
            </a:extLst>
          </p:cNvPr>
          <p:cNvSpPr>
            <a:spLocks noGrp="1"/>
          </p:cNvSpPr>
          <p:nvPr>
            <p:ph type="dt" sz="half" idx="10"/>
          </p:nvPr>
        </p:nvSpPr>
        <p:spPr/>
        <p:txBody>
          <a:bodyPr/>
          <a:lstStyle>
            <a:lvl1pPr>
              <a:defRPr/>
            </a:lvl1pPr>
          </a:lstStyle>
          <a:p>
            <a:fld id="{A674DF6D-9B7B-441D-A919-851DA9F2D681}" type="datetime1">
              <a:rPr lang="en-US" altLang="en-US"/>
              <a:pPr/>
              <a:t>10/20/18</a:t>
            </a:fld>
            <a:endParaRPr lang="en-US" altLang="en-US"/>
          </a:p>
        </p:txBody>
      </p:sp>
      <p:sp>
        <p:nvSpPr>
          <p:cNvPr id="6" name="Footer Placeholder 4">
            <a:extLst>
              <a:ext uri="{FF2B5EF4-FFF2-40B4-BE49-F238E27FC236}">
                <a16:creationId xmlns="" xmlns:a16="http://schemas.microsoft.com/office/drawing/2014/main" id="{9287A9DF-E333-4D83-93A8-E0218FF62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1346451E-E03C-4429-94BA-63798FFCC082}"/>
              </a:ext>
            </a:extLst>
          </p:cNvPr>
          <p:cNvSpPr>
            <a:spLocks noGrp="1"/>
          </p:cNvSpPr>
          <p:nvPr>
            <p:ph type="sldNum" sz="quarter" idx="12"/>
          </p:nvPr>
        </p:nvSpPr>
        <p:spPr/>
        <p:txBody>
          <a:bodyPr/>
          <a:lstStyle>
            <a:lvl1pPr>
              <a:defRPr/>
            </a:lvl1pPr>
          </a:lstStyle>
          <a:p>
            <a:fld id="{A51094ED-7B8C-44C4-B55C-42D6282C3DB3}" type="slidenum">
              <a:rPr lang="en-US" altLang="en-US"/>
              <a:pPr/>
              <a:t>‹#›</a:t>
            </a:fld>
            <a:endParaRPr lang="en-US" altLang="en-US"/>
          </a:p>
        </p:txBody>
      </p:sp>
    </p:spTree>
    <p:extLst>
      <p:ext uri="{BB962C8B-B14F-4D97-AF65-F5344CB8AC3E}">
        <p14:creationId xmlns:p14="http://schemas.microsoft.com/office/powerpoint/2010/main" val="377461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3D4C0B3-69B1-4A0A-B103-B7E773E5EFBE}"/>
              </a:ext>
            </a:extLst>
          </p:cNvPr>
          <p:cNvSpPr>
            <a:spLocks noGrp="1"/>
          </p:cNvSpPr>
          <p:nvPr>
            <p:ph type="dt" sz="half" idx="10"/>
          </p:nvPr>
        </p:nvSpPr>
        <p:spPr/>
        <p:txBody>
          <a:bodyPr/>
          <a:lstStyle>
            <a:lvl1pPr>
              <a:defRPr/>
            </a:lvl1pPr>
          </a:lstStyle>
          <a:p>
            <a:fld id="{E3CAC9D0-D971-424A-8978-1BFB5B589C7F}" type="datetime1">
              <a:rPr lang="en-US" altLang="en-US"/>
              <a:pPr/>
              <a:t>10/20/18</a:t>
            </a:fld>
            <a:endParaRPr lang="en-US" altLang="en-US"/>
          </a:p>
        </p:txBody>
      </p:sp>
      <p:sp>
        <p:nvSpPr>
          <p:cNvPr id="5" name="Footer Placeholder 4">
            <a:extLst>
              <a:ext uri="{FF2B5EF4-FFF2-40B4-BE49-F238E27FC236}">
                <a16:creationId xmlns="" xmlns:a16="http://schemas.microsoft.com/office/drawing/2014/main" id="{E0883E55-AC82-4658-8F63-13632AF0A4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C538001D-D7FB-4F09-8D10-51735C50C5A4}"/>
              </a:ext>
            </a:extLst>
          </p:cNvPr>
          <p:cNvSpPr>
            <a:spLocks noGrp="1"/>
          </p:cNvSpPr>
          <p:nvPr>
            <p:ph type="sldNum" sz="quarter" idx="12"/>
          </p:nvPr>
        </p:nvSpPr>
        <p:spPr/>
        <p:txBody>
          <a:bodyPr/>
          <a:lstStyle>
            <a:lvl1pPr>
              <a:defRPr/>
            </a:lvl1pPr>
          </a:lstStyle>
          <a:p>
            <a:fld id="{305FDC92-779B-4942-A00F-4FC8123763C8}" type="slidenum">
              <a:rPr lang="en-US" altLang="en-US"/>
              <a:pPr/>
              <a:t>‹#›</a:t>
            </a:fld>
            <a:endParaRPr lang="en-US" altLang="en-US"/>
          </a:p>
        </p:txBody>
      </p:sp>
    </p:spTree>
    <p:extLst>
      <p:ext uri="{BB962C8B-B14F-4D97-AF65-F5344CB8AC3E}">
        <p14:creationId xmlns:p14="http://schemas.microsoft.com/office/powerpoint/2010/main" val="533233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11FB745C-1F39-448A-8310-A15844CB65F3}"/>
              </a:ext>
            </a:extLst>
          </p:cNvPr>
          <p:cNvSpPr>
            <a:spLocks noGrp="1"/>
          </p:cNvSpPr>
          <p:nvPr>
            <p:ph type="dt" sz="half" idx="10"/>
          </p:nvPr>
        </p:nvSpPr>
        <p:spPr/>
        <p:txBody>
          <a:bodyPr/>
          <a:lstStyle>
            <a:lvl1pPr>
              <a:defRPr/>
            </a:lvl1pPr>
          </a:lstStyle>
          <a:p>
            <a:fld id="{EA46B79F-E6F3-42BF-AEF2-D5D8BE253D50}" type="datetime1">
              <a:rPr lang="en-US" altLang="en-US"/>
              <a:pPr/>
              <a:t>10/20/18</a:t>
            </a:fld>
            <a:endParaRPr lang="en-US" altLang="en-US"/>
          </a:p>
        </p:txBody>
      </p:sp>
      <p:sp>
        <p:nvSpPr>
          <p:cNvPr id="5" name="Footer Placeholder 4">
            <a:extLst>
              <a:ext uri="{FF2B5EF4-FFF2-40B4-BE49-F238E27FC236}">
                <a16:creationId xmlns="" xmlns:a16="http://schemas.microsoft.com/office/drawing/2014/main" id="{D7A5F71A-8542-452F-B5A3-56BA4413E4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265B207A-4273-41F9-B9D6-D59C495A3C92}"/>
              </a:ext>
            </a:extLst>
          </p:cNvPr>
          <p:cNvSpPr>
            <a:spLocks noGrp="1"/>
          </p:cNvSpPr>
          <p:nvPr>
            <p:ph type="sldNum" sz="quarter" idx="12"/>
          </p:nvPr>
        </p:nvSpPr>
        <p:spPr/>
        <p:txBody>
          <a:bodyPr/>
          <a:lstStyle>
            <a:lvl1pPr>
              <a:defRPr/>
            </a:lvl1pPr>
          </a:lstStyle>
          <a:p>
            <a:fld id="{0B9B0016-A92F-4A98-A26D-4999C8095085}" type="slidenum">
              <a:rPr lang="en-US" altLang="en-US"/>
              <a:pPr/>
              <a:t>‹#›</a:t>
            </a:fld>
            <a:endParaRPr lang="en-US" altLang="en-US"/>
          </a:p>
        </p:txBody>
      </p:sp>
    </p:spTree>
    <p:extLst>
      <p:ext uri="{BB962C8B-B14F-4D97-AF65-F5344CB8AC3E}">
        <p14:creationId xmlns:p14="http://schemas.microsoft.com/office/powerpoint/2010/main" val="36317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3400" y="5486400"/>
            <a:ext cx="838200" cy="365125"/>
          </a:xfrm>
        </p:spPr>
        <p:txBody>
          <a:bodyPr/>
          <a:lstStyle>
            <a:lvl1pPr>
              <a:defRPr/>
            </a:lvl1pPr>
          </a:lstStyle>
          <a:p>
            <a:pPr>
              <a:defRPr/>
            </a:pPr>
            <a:fld id="{517B1DBA-93C9-4F64-A4DD-3B594D01E14C}" type="datetime1">
              <a:rPr lang="en-US"/>
              <a:pPr>
                <a:defRPr/>
              </a:pPr>
              <a:t>10/20/18</a:t>
            </a:fld>
            <a:endParaRPr lang="en-US"/>
          </a:p>
        </p:txBody>
      </p:sp>
      <p:sp>
        <p:nvSpPr>
          <p:cNvPr id="5" name="Footer Placeholder 4"/>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6BB77A69-3D12-40AE-A1BA-0366CC2F3F15}" type="slidenum">
              <a:rPr lang="en-US" altLang="en-US"/>
              <a:pPr>
                <a:defRPr/>
              </a:pPr>
              <a:t>‹#›</a:t>
            </a:fld>
            <a:endParaRPr lang="en-US" altLang="en-US"/>
          </a:p>
        </p:txBody>
      </p:sp>
    </p:spTree>
    <p:extLst>
      <p:ext uri="{BB962C8B-B14F-4D97-AF65-F5344CB8AC3E}">
        <p14:creationId xmlns:p14="http://schemas.microsoft.com/office/powerpoint/2010/main" val="14934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A36EE978-AD3E-44F8-BD62-36894204B859}"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A139-F95A-4F1D-8C8F-6127B63F9817}" type="slidenum">
              <a:rPr lang="en-US" altLang="en-US"/>
              <a:pPr>
                <a:defRPr/>
              </a:pPr>
              <a:t>‹#›</a:t>
            </a:fld>
            <a:endParaRPr lang="en-US" altLang="en-US"/>
          </a:p>
        </p:txBody>
      </p:sp>
    </p:spTree>
    <p:extLst>
      <p:ext uri="{BB962C8B-B14F-4D97-AF65-F5344CB8AC3E}">
        <p14:creationId xmlns:p14="http://schemas.microsoft.com/office/powerpoint/2010/main" val="3450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p:spPr>
        <p:txBody>
          <a:bodyPr/>
          <a:lstStyle>
            <a:lvl1pPr>
              <a:defRPr/>
            </a:lvl1pPr>
          </a:lstStyle>
          <a:p>
            <a:pPr>
              <a:defRPr/>
            </a:pPr>
            <a:fld id="{3AE8545E-7123-4FDD-94B5-B17742E5CAC4}" type="datetime1">
              <a:rPr lang="en-US"/>
              <a:pPr>
                <a:defRPr/>
              </a:pPr>
              <a:t>10/20/18</a:t>
            </a:fld>
            <a:endParaRPr lang="en-US"/>
          </a:p>
        </p:txBody>
      </p:sp>
      <p:sp>
        <p:nvSpPr>
          <p:cNvPr id="8" name="Footer Placeholder 7"/>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a:lstStyle>
            <a:lvl1pPr>
              <a:defRPr/>
            </a:lvl1pPr>
          </a:lstStyle>
          <a:p>
            <a:pPr>
              <a:defRPr/>
            </a:pPr>
            <a:fld id="{8892ED33-CF86-44F4-976F-448EFF60EE1E}" type="slidenum">
              <a:rPr lang="en-US" altLang="en-US"/>
              <a:pPr>
                <a:defRPr/>
              </a:pPr>
              <a:t>‹#›</a:t>
            </a:fld>
            <a:endParaRPr lang="en-US" altLang="en-US"/>
          </a:p>
        </p:txBody>
      </p:sp>
    </p:spTree>
    <p:extLst>
      <p:ext uri="{BB962C8B-B14F-4D97-AF65-F5344CB8AC3E}">
        <p14:creationId xmlns:p14="http://schemas.microsoft.com/office/powerpoint/2010/main" val="17500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174F018C-AE82-40C6-A17C-B92488325728}" type="datetime1">
              <a:rPr lang="en-US"/>
              <a:pPr>
                <a:defRPr/>
              </a:pPr>
              <a:t>10/20/18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0BB5A-C80B-4C9E-B7F6-9D616595A7ED}" type="slidenum">
              <a:rPr lang="en-US" altLang="en-US"/>
              <a:pPr>
                <a:defRPr/>
              </a:pPr>
              <a:t>‹#›</a:t>
            </a:fld>
            <a:endParaRPr lang="en-US" altLang="en-US"/>
          </a:p>
        </p:txBody>
      </p:sp>
    </p:spTree>
    <p:extLst>
      <p:ext uri="{BB962C8B-B14F-4D97-AF65-F5344CB8AC3E}">
        <p14:creationId xmlns:p14="http://schemas.microsoft.com/office/powerpoint/2010/main" val="69420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503FC-858C-450F-92D8-AD1C55F59A25}" type="datetime1">
              <a:rPr lang="en-US"/>
              <a:pPr>
                <a:defRPr/>
              </a:pPr>
              <a:t>10/20/18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1088BE-C411-4298-A5E0-E4B7A37D72F1}" type="slidenum">
              <a:rPr lang="en-US" altLang="en-US"/>
              <a:pPr>
                <a:defRPr/>
              </a:pPr>
              <a:t>‹#›</a:t>
            </a:fld>
            <a:endParaRPr lang="en-US" altLang="en-US"/>
          </a:p>
        </p:txBody>
      </p:sp>
    </p:spTree>
    <p:extLst>
      <p:ext uri="{BB962C8B-B14F-4D97-AF65-F5344CB8AC3E}">
        <p14:creationId xmlns:p14="http://schemas.microsoft.com/office/powerpoint/2010/main" val="187026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C749B3-C0A5-431B-A1BD-B972DBF874D2}"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F7AB9C-43DD-407F-9A9D-410BE41F6B57}" type="slidenum">
              <a:rPr lang="en-US" altLang="en-US"/>
              <a:pPr>
                <a:defRPr/>
              </a:pPr>
              <a:t>‹#›</a:t>
            </a:fld>
            <a:endParaRPr lang="en-US" altLang="en-US"/>
          </a:p>
        </p:txBody>
      </p:sp>
    </p:spTree>
    <p:extLst>
      <p:ext uri="{BB962C8B-B14F-4D97-AF65-F5344CB8AC3E}">
        <p14:creationId xmlns:p14="http://schemas.microsoft.com/office/powerpoint/2010/main" val="178351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32BFCA-00E7-4016-B9F2-9E48674ADCD3}"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DAA6EB-307B-46DF-B71A-2595103F89AB}" type="slidenum">
              <a:rPr lang="en-US" altLang="en-US"/>
              <a:pPr>
                <a:defRPr/>
              </a:pPr>
              <a:t>‹#›</a:t>
            </a:fld>
            <a:endParaRPr lang="en-US" altLang="en-US"/>
          </a:p>
        </p:txBody>
      </p:sp>
    </p:spTree>
    <p:extLst>
      <p:ext uri="{BB962C8B-B14F-4D97-AF65-F5344CB8AC3E}">
        <p14:creationId xmlns:p14="http://schemas.microsoft.com/office/powerpoint/2010/main" val="3843900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3365D860-DB2C-4538-8452-46F28BC5D5D3}" type="datetime1">
              <a:rPr lang="en-US"/>
              <a:pPr>
                <a:defRPr/>
              </a:pPr>
              <a:t>10/20/18</a:t>
            </a:fld>
            <a:endParaRPr lang="en-US"/>
          </a:p>
        </p:txBody>
      </p:sp>
      <p:sp>
        <p:nvSpPr>
          <p:cNvPr id="10" name="Footer Placeholder 4"/>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D46891E-CD8B-443D-B52B-C5068CA571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83" r:id="rId4"/>
    <p:sldLayoutId id="2147483893" r:id="rId5"/>
    <p:sldLayoutId id="2147483884" r:id="rId6"/>
    <p:sldLayoutId id="2147483885" r:id="rId7"/>
    <p:sldLayoutId id="2147483886" r:id="rId8"/>
    <p:sldLayoutId id="2147483887" r:id="rId9"/>
    <p:sldLayoutId id="2147483888" r:id="rId10"/>
    <p:sldLayoutId id="214748388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58E06627-B5A9-4F27-96E1-67053F5752EE}"/>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 xmlns:a16="http://schemas.microsoft.com/office/drawing/2014/main" id="{CF307A94-9A94-4061-B891-4172ABC1EAC3}"/>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anose="020B0604020202020204" pitchFamily="34" charset="0"/>
              </a:defRPr>
            </a:lvl1pPr>
          </a:lstStyle>
          <a:p>
            <a:fld id="{992FC0C0-D22A-42E0-80D7-51CC30ABCCB1}" type="datetime1">
              <a:rPr lang="en-US" altLang="en-US"/>
              <a:pPr/>
              <a:t>10/20/18</a:t>
            </a:fld>
            <a:endParaRPr lang="en-US" altLang="en-US"/>
          </a:p>
        </p:txBody>
      </p:sp>
      <p:sp>
        <p:nvSpPr>
          <p:cNvPr id="10" name="Footer Placeholder 4">
            <a:extLst>
              <a:ext uri="{FF2B5EF4-FFF2-40B4-BE49-F238E27FC236}">
                <a16:creationId xmlns="" xmlns:a16="http://schemas.microsoft.com/office/drawing/2014/main" id="{96A7C1C5-0A76-41F5-806F-437B4E9B3A82}"/>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charset="0"/>
                <a:ea typeface="ＭＳ Ｐゴシック" charset="0"/>
                <a:cs typeface="Helvetica" charset="0"/>
              </a:defRPr>
            </a:lvl1pPr>
          </a:lstStyle>
          <a:p>
            <a:pPr>
              <a:defRPr/>
            </a:pPr>
            <a:endParaRPr lang="en-US"/>
          </a:p>
        </p:txBody>
      </p:sp>
      <p:sp>
        <p:nvSpPr>
          <p:cNvPr id="11" name="Slide Number Placeholder 5">
            <a:extLst>
              <a:ext uri="{FF2B5EF4-FFF2-40B4-BE49-F238E27FC236}">
                <a16:creationId xmlns="" xmlns:a16="http://schemas.microsoft.com/office/drawing/2014/main" id="{C4348A20-3985-4717-B5FB-BBEB85E3BCF5}"/>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defRPr>
            </a:lvl1pPr>
          </a:lstStyle>
          <a:p>
            <a:fld id="{618BF806-F1EC-4740-8E8C-870945CD9A62}" type="slidenum">
              <a:rPr lang="en-US" altLang="en-US"/>
              <a:pPr/>
              <a:t>‹#›</a:t>
            </a:fld>
            <a:endParaRPr lang="en-US" altLang="en-US"/>
          </a:p>
        </p:txBody>
      </p:sp>
    </p:spTree>
    <p:extLst>
      <p:ext uri="{BB962C8B-B14F-4D97-AF65-F5344CB8AC3E}">
        <p14:creationId xmlns:p14="http://schemas.microsoft.com/office/powerpoint/2010/main" val="135617476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bin"/><Relationship Id="rId5" Type="http://schemas.openxmlformats.org/officeDocument/2006/relationships/image" Target="../media/image6.wmf"/><Relationship Id="rId6" Type="http://schemas.openxmlformats.org/officeDocument/2006/relationships/oleObject" Target="../embeddings/oleObject3.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cplusplus.com/reference/list/lis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314700"/>
            <a:ext cx="7924800" cy="1104900"/>
          </a:xfrm>
        </p:spPr>
        <p:txBody>
          <a:bodyPr/>
          <a:lstStyle/>
          <a:p>
            <a:r>
              <a:rPr lang="en-US" altLang="en-US">
                <a:ea typeface="ＭＳ Ｐゴシック" panose="020B0600070205080204" pitchFamily="34" charset="-128"/>
                <a:cs typeface="Helvetica Neue" pitchFamily="-65" charset="0"/>
              </a:rPr>
              <a:t>Financial Applications Using Data Structures and Templates </a:t>
            </a:r>
          </a:p>
        </p:txBody>
      </p:sp>
      <p:sp>
        <p:nvSpPr>
          <p:cNvPr id="8195" name="Date Placeholder 3"/>
          <p:cNvSpPr>
            <a:spLocks noGrp="1"/>
          </p:cNvSpPr>
          <p:nvPr>
            <p:ph type="dt" sz="quarter" idx="10"/>
          </p:nvPr>
        </p:nvSpPr>
        <p:spPr bwMode="auto">
          <a:xfrm>
            <a:off x="533400" y="5502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22C226-B2E9-4BF1-B715-171F98EAA9B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DF6880-77B4-43B7-ADEE-CAD5D3495EAA}"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pic>
        <p:nvPicPr>
          <p:cNvPr id="6" name="Picture 3">
            <a:extLst>
              <a:ext uri="{FF2B5EF4-FFF2-40B4-BE49-F238E27FC236}">
                <a16:creationId xmlns="" xmlns:a16="http://schemas.microsoft.com/office/drawing/2014/main" id="{9300D7C6-58F4-428E-9A13-92BE82E9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804" y="16732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Options07.cpp</a:t>
            </a:r>
          </a:p>
        </p:txBody>
      </p:sp>
      <p:sp>
        <p:nvSpPr>
          <p:cNvPr id="17411" name="Content Placeholder 2"/>
          <p:cNvSpPr>
            <a:spLocks noGrp="1"/>
          </p:cNvSpPr>
          <p:nvPr>
            <p:ph idx="1"/>
          </p:nvPr>
        </p:nvSpPr>
        <p:spPr bwMode="auto">
          <a:xfrm>
            <a:off x="609600" y="10668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"Options07.h"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b="1" i="1" u="sng"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b="1" dirty="0">
                <a:ea typeface="ＭＳ Ｐゴシック" panose="020B0600070205080204" pitchFamily="34" charset="-128"/>
              </a:rPr>
              <a:t>Price[</a:t>
            </a:r>
            <a:r>
              <a:rPr lang="en-US" altLang="en-US" sz="1400" b="1" dirty="0" err="1">
                <a:ea typeface="ＭＳ Ｐゴシック" panose="020B0600070205080204" pitchFamily="34" charset="-128"/>
              </a:rPr>
              <a:t>i</a:t>
            </a:r>
            <a:r>
              <a:rPr lang="en-US" altLang="en-US" sz="1400" b="1" dirty="0">
                <a:ea typeface="ＭＳ Ｐゴシック" panose="020B0600070205080204" pitchFamily="34" charset="-128"/>
              </a:rPr>
              <a:t>]=Payoff(</a:t>
            </a:r>
            <a:r>
              <a:rPr lang="en-US" altLang="en-US" sz="1400" b="1" dirty="0" err="1">
                <a:ea typeface="ＭＳ Ｐゴシック" panose="020B0600070205080204" pitchFamily="34" charset="-128"/>
              </a:rPr>
              <a:t>Model.S</a:t>
            </a:r>
            <a:r>
              <a:rPr lang="en-US" altLang="en-US" sz="1400" b="1" dirty="0">
                <a:ea typeface="ＭＳ Ｐゴシック" panose="020B0600070205080204" pitchFamily="34" charset="-128"/>
              </a:rPr>
              <a:t>(</a:t>
            </a:r>
            <a:r>
              <a:rPr lang="en-US" altLang="en-US" sz="1400" b="1" dirty="0" err="1">
                <a:ea typeface="ＭＳ Ｐゴシック" panose="020B0600070205080204" pitchFamily="34" charset="-128"/>
              </a:rPr>
              <a:t>N,i</a:t>
            </a: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3B1F73-30FD-4AF0-82FC-7D27F24E5C8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915BA1-8068-4E5B-A923-1E81F1180805}"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Assignment #1</a:t>
            </a:r>
          </a:p>
        </p:txBody>
      </p:sp>
      <p:sp>
        <p:nvSpPr>
          <p:cNvPr id="133123" name="Content Placeholder 2"/>
          <p:cNvSpPr>
            <a:spLocks noGrp="1"/>
          </p:cNvSpPr>
          <p:nvPr>
            <p:ph idx="1"/>
          </p:nvPr>
        </p:nvSpPr>
        <p:spPr bwMode="auto">
          <a:xfrm>
            <a:off x="609600" y="10668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Modify the </a:t>
            </a:r>
            <a:r>
              <a:rPr lang="en-US" altLang="en-US" sz="2000" b="1" i="1" dirty="0" err="1">
                <a:ea typeface="ＭＳ Ｐゴシック" panose="020B0600070205080204" pitchFamily="34" charset="-128"/>
              </a:rPr>
              <a:t>PriceByCRR</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function in </a:t>
            </a:r>
            <a:r>
              <a:rPr lang="en-US" altLang="en-US" sz="2000" b="1" i="1" dirty="0">
                <a:ea typeface="ＭＳ Ｐゴシック" panose="020B0600070205080204" pitchFamily="34" charset="-128"/>
              </a:rPr>
              <a:t>Options09.h </a:t>
            </a:r>
            <a:r>
              <a:rPr lang="en-US" altLang="en-US" sz="2000" dirty="0">
                <a:ea typeface="ＭＳ Ｐゴシック" panose="020B0600070205080204" pitchFamily="34" charset="-128"/>
              </a:rPr>
              <a:t>and </a:t>
            </a:r>
            <a:r>
              <a:rPr lang="en-US" altLang="en-US" sz="2000" b="1" i="1" dirty="0">
                <a:ea typeface="ＭＳ Ｐゴシック" panose="020B0600070205080204" pitchFamily="34" charset="-128"/>
              </a:rPr>
              <a:t>Options09.cpp </a:t>
            </a:r>
            <a:r>
              <a:rPr lang="en-US" altLang="en-US" sz="2000" dirty="0">
                <a:ea typeface="ＭＳ Ｐゴシック" panose="020B0600070205080204" pitchFamily="34" charset="-128"/>
              </a:rPr>
              <a:t>to compute the replicating strategy for a European option in the binomial tree model, using the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&lt;&gt;</a:t>
            </a:r>
            <a:r>
              <a:rPr lang="en-US" altLang="en-US" sz="2000" dirty="0">
                <a:ea typeface="ＭＳ Ｐゴシック" panose="020B0600070205080204" pitchFamily="34" charset="-128"/>
              </a:rPr>
              <a:t> class template to store the stock and money market account positions in the replicating strategy at the nodes of the binomial tree. X(n,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delta (fraction) of share of stock at each node on the stock tree, y(n,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money market position at each node on the money market tree. Negative value mean borrowed money:</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a:buFont typeface="Arial" panose="020B0604020202020204" pitchFamily="34" charset="0"/>
              <a:buNone/>
            </a:pPr>
            <a:endParaRPr lang="en-US" altLang="en-US" sz="2000" dirty="0">
              <a:ea typeface="ＭＳ Ｐゴシック" panose="020B0600070205080204" pitchFamily="34" charset="-128"/>
            </a:endParaRPr>
          </a:p>
          <a:p>
            <a:pPr>
              <a:buFont typeface="Arial" panose="020B0604020202020204" pitchFamily="34" charset="0"/>
              <a:buNone/>
            </a:pPr>
            <a:r>
              <a:rPr lang="en-US" altLang="en-US" sz="2000" dirty="0">
                <a:ea typeface="ＭＳ Ｐゴシック" panose="020B0600070205080204" pitchFamily="34" charset="-128"/>
              </a:rPr>
              <a:t>	for n = 0, 1, …, N-1 and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0, 1, …, n, where S(n,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and H(n,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denote the stock and option prices at time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and node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p:txBody>
      </p:sp>
      <p:sp>
        <p:nvSpPr>
          <p:cNvPr id="133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7A07EA-052E-4C9D-AF95-0EA1DBF7CD6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8E2F80-AC98-4301-BF45-18484FC0DAC1}" type="slidenum">
              <a:rPr lang="en-US" altLang="en-US" smtClean="0">
                <a:solidFill>
                  <a:srgbClr val="898989"/>
                </a:solidFill>
                <a:latin typeface="Helvetica" panose="020B0604020202020204" pitchFamily="34" charset="0"/>
              </a:rPr>
              <a:pPr/>
              <a:t>100</a:t>
            </a:fld>
            <a:endParaRPr lang="en-US" altLang="en-US">
              <a:solidFill>
                <a:srgbClr val="898989"/>
              </a:solidFill>
              <a:latin typeface="Helvetica" panose="020B0604020202020204" pitchFamily="34" charset="0"/>
            </a:endParaRPr>
          </a:p>
        </p:txBody>
      </p:sp>
      <p:graphicFrame>
        <p:nvGraphicFramePr>
          <p:cNvPr id="133126" name="Object 2"/>
          <p:cNvGraphicFramePr>
            <a:graphicFrameLocks noChangeAspect="1"/>
          </p:cNvGraphicFramePr>
          <p:nvPr>
            <p:extLst>
              <p:ext uri="{D42A27DB-BD31-4B8C-83A1-F6EECF244321}">
                <p14:modId xmlns:p14="http://schemas.microsoft.com/office/powerpoint/2010/main" val="618863214"/>
              </p:ext>
            </p:extLst>
          </p:nvPr>
        </p:nvGraphicFramePr>
        <p:xfrm>
          <a:off x="2733675" y="3276600"/>
          <a:ext cx="5303838" cy="895350"/>
        </p:xfrm>
        <a:graphic>
          <a:graphicData uri="http://schemas.openxmlformats.org/presentationml/2006/ole">
            <mc:AlternateContent xmlns:mc="http://schemas.openxmlformats.org/markup-compatibility/2006">
              <mc:Choice xmlns:v="urn:schemas-microsoft-com:vml" Requires="v">
                <p:oleObj spid="_x0000_s133278" name="Equation" r:id="rId4" imgW="2158920" imgH="419040" progId="Equation.3">
                  <p:embed/>
                </p:oleObj>
              </mc:Choice>
              <mc:Fallback>
                <p:oleObj name="Equation" r:id="rId4" imgW="2158920" imgH="419040" progId="Equation.3">
                  <p:embed/>
                  <p:pic>
                    <p:nvPicPr>
                      <p:cNvPr id="0" name="Object 2"/>
                      <p:cNvPicPr>
                        <a:picLocks noChangeAspect="1" noChangeArrowheads="1"/>
                      </p:cNvPicPr>
                      <p:nvPr/>
                    </p:nvPicPr>
                    <p:blipFill>
                      <a:blip r:embed="rId5"/>
                      <a:srcRect/>
                      <a:stretch>
                        <a:fillRect/>
                      </a:stretch>
                    </p:blipFill>
                    <p:spPr bwMode="auto">
                      <a:xfrm>
                        <a:off x="2733675" y="3276600"/>
                        <a:ext cx="530383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3"/>
          <p:cNvGraphicFramePr>
            <a:graphicFrameLocks noChangeAspect="1"/>
          </p:cNvGraphicFramePr>
          <p:nvPr>
            <p:extLst>
              <p:ext uri="{D42A27DB-BD31-4B8C-83A1-F6EECF244321}">
                <p14:modId xmlns:p14="http://schemas.microsoft.com/office/powerpoint/2010/main" val="1625502"/>
              </p:ext>
            </p:extLst>
          </p:nvPr>
        </p:nvGraphicFramePr>
        <p:xfrm>
          <a:off x="2921000" y="4217988"/>
          <a:ext cx="4465638" cy="809625"/>
        </p:xfrm>
        <a:graphic>
          <a:graphicData uri="http://schemas.openxmlformats.org/presentationml/2006/ole">
            <mc:AlternateContent xmlns:mc="http://schemas.openxmlformats.org/markup-compatibility/2006">
              <mc:Choice xmlns:v="urn:schemas-microsoft-com:vml" Requires="v">
                <p:oleObj spid="_x0000_s133279" name="Equation" r:id="rId6" imgW="2311200" imgH="419040" progId="Equation.3">
                  <p:embed/>
                </p:oleObj>
              </mc:Choice>
              <mc:Fallback>
                <p:oleObj name="Equation" r:id="rId6" imgW="2311200" imgH="419040" progId="Equation.3">
                  <p:embed/>
                  <p:pic>
                    <p:nvPicPr>
                      <p:cNvPr id="0" name="Object 3"/>
                      <p:cNvPicPr>
                        <a:picLocks noChangeAspect="1" noChangeArrowheads="1"/>
                      </p:cNvPicPr>
                      <p:nvPr/>
                    </p:nvPicPr>
                    <p:blipFill>
                      <a:blip r:embed="rId7"/>
                      <a:srcRect/>
                      <a:stretch>
                        <a:fillRect/>
                      </a:stretch>
                    </p:blipFill>
                    <p:spPr bwMode="auto">
                      <a:xfrm>
                        <a:off x="2921000" y="4217988"/>
                        <a:ext cx="4465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685800" y="685800"/>
            <a:ext cx="72390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#include "BinLattice02.h"</a:t>
            </a:r>
          </a:p>
          <a:p>
            <a:pPr>
              <a:buFont typeface="Arial" panose="020B0604020202020204" pitchFamily="34" charset="0"/>
              <a:buNone/>
            </a:pPr>
            <a:r>
              <a:rPr lang="en-US" altLang="en-US" sz="1600">
                <a:ea typeface="ＭＳ Ｐゴシック" panose="020B0600070205080204" pitchFamily="34" charset="-128"/>
              </a:rPr>
              <a:t>#include "BinModel02.h"</a:t>
            </a:r>
          </a:p>
          <a:p>
            <a:pPr>
              <a:buFont typeface="Arial" panose="020B0604020202020204" pitchFamily="34" charset="0"/>
              <a:buNone/>
            </a:pPr>
            <a:r>
              <a:rPr lang="en-US" altLang="en-US" sz="1600">
                <a:ea typeface="ＭＳ Ｐゴシック" panose="020B0600070205080204" pitchFamily="34" charset="-128"/>
              </a:rPr>
              <a:t>#include "Options09.h"</a:t>
            </a:r>
          </a:p>
          <a:p>
            <a:pPr>
              <a:buFont typeface="Arial" panose="020B0604020202020204" pitchFamily="34" charset="0"/>
              <a:buNone/>
            </a:pPr>
            <a:r>
              <a:rPr lang="en-US" altLang="en-US" sz="1600">
                <a:ea typeface="ＭＳ Ｐゴシック" panose="020B0600070205080204" pitchFamily="34" charset="-128"/>
              </a:rPr>
              <a:t>#include &lt;iostream&gt;</a:t>
            </a:r>
          </a:p>
          <a:p>
            <a:pPr>
              <a:buFont typeface="Arial" panose="020B0604020202020204" pitchFamily="34" charset="0"/>
              <a:buNone/>
            </a:pPr>
            <a:r>
              <a:rPr lang="en-US" altLang="en-US" sz="1600" b="1">
                <a:ea typeface="ＭＳ Ｐゴシック" panose="020B0600070205080204" pitchFamily="34" charset="-128"/>
              </a:rPr>
              <a:t>#include &lt;fstream&gt;</a:t>
            </a:r>
          </a:p>
          <a:p>
            <a:pPr>
              <a:buFont typeface="Arial" panose="020B0604020202020204" pitchFamily="34" charset="0"/>
              <a:buNone/>
            </a:pPr>
            <a:r>
              <a:rPr lang="en-US" altLang="en-US" sz="1600">
                <a:ea typeface="ＭＳ Ｐゴシック" panose="020B0600070205080204" pitchFamily="34" charset="-128"/>
              </a:rPr>
              <a:t>using namespace std;</a:t>
            </a:r>
          </a:p>
          <a:p>
            <a:pPr>
              <a:buFont typeface="Arial" panose="020B0604020202020204" pitchFamily="34" charset="0"/>
              <a:buNone/>
            </a:pPr>
            <a:r>
              <a:rPr lang="en-US" altLang="en-US" sz="1600">
                <a:ea typeface="ＭＳ Ｐゴシック" panose="020B0600070205080204" pitchFamily="34" charset="-128"/>
              </a:rPr>
              <a:t>int main()</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BinModel Model;</a:t>
            </a:r>
          </a:p>
          <a:p>
            <a:pPr>
              <a:buFont typeface="Arial" panose="020B0604020202020204" pitchFamily="34" charset="0"/>
              <a:buNone/>
            </a:pPr>
            <a:r>
              <a:rPr lang="en-US" altLang="en-US" sz="1600">
                <a:ea typeface="ＭＳ Ｐゴシック" panose="020B0600070205080204" pitchFamily="34" charset="-128"/>
              </a:rPr>
              <a:t>   if (Model.GetInputData()==1) return 1;</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   </a:t>
            </a:r>
            <a:r>
              <a:rPr lang="en-US" altLang="en-US" sz="1600" b="1">
                <a:ea typeface="ＭＳ Ｐゴシック" panose="020B0600070205080204" pitchFamily="34" charset="-128"/>
              </a:rPr>
              <a:t>ofstream fout;</a:t>
            </a:r>
          </a:p>
          <a:p>
            <a:pPr>
              <a:buFont typeface="Arial" panose="020B0604020202020204" pitchFamily="34" charset="0"/>
              <a:buNone/>
            </a:pPr>
            <a:r>
              <a:rPr lang="en-US" altLang="en-US" sz="1600" b="1">
                <a:ea typeface="ＭＳ Ｐゴシック" panose="020B0600070205080204" pitchFamily="34" charset="-128"/>
              </a:rPr>
              <a:t>   fout.open("Results.txt");</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Call Option1;</a:t>
            </a:r>
          </a:p>
          <a:p>
            <a:pPr>
              <a:buFont typeface="Arial" panose="020B0604020202020204" pitchFamily="34" charset="0"/>
              <a:buNone/>
            </a:pPr>
            <a:r>
              <a:rPr lang="en-US" altLang="en-US" sz="1600">
                <a:ea typeface="ＭＳ Ｐゴシック" panose="020B0600070205080204" pitchFamily="34" charset="-128"/>
              </a:rPr>
              <a:t>   Option1.GetInputData();</a:t>
            </a:r>
          </a:p>
          <a:p>
            <a:pPr>
              <a:buFont typeface="Arial" panose="020B0604020202020204" pitchFamily="34" charset="0"/>
              <a:buNone/>
            </a:pPr>
            <a:r>
              <a:rPr lang="en-US" altLang="en-US" sz="1600">
                <a:ea typeface="ＭＳ Ｐゴシック" panose="020B0600070205080204" pitchFamily="34" charset="-128"/>
              </a:rPr>
              <a:t>   BinLattice&lt;double&gt; PriceTree;</a:t>
            </a:r>
          </a:p>
          <a:p>
            <a:pPr>
              <a:buFont typeface="Arial" panose="020B0604020202020204" pitchFamily="34" charset="0"/>
              <a:buNone/>
            </a:pPr>
            <a:r>
              <a:rPr lang="en-US" altLang="en-US" sz="1600">
                <a:ea typeface="ＭＳ Ｐゴシック" panose="020B0600070205080204" pitchFamily="34" charset="-128"/>
              </a:rPr>
              <a:t>   BinLattice&lt;double&gt; XTree;</a:t>
            </a:r>
          </a:p>
          <a:p>
            <a:pPr>
              <a:buFont typeface="Arial" panose="020B0604020202020204" pitchFamily="34" charset="0"/>
              <a:buNone/>
            </a:pPr>
            <a:r>
              <a:rPr lang="en-US" altLang="en-US" sz="1600">
                <a:ea typeface="ＭＳ Ｐゴシック" panose="020B0600070205080204" pitchFamily="34" charset="-128"/>
              </a:rPr>
              <a:t>   BinLattice&lt;double&gt; YTree;</a:t>
            </a:r>
          </a:p>
          <a:p>
            <a:pPr>
              <a:buFont typeface="Arial" panose="020B0604020202020204" pitchFamily="34" charset="0"/>
              <a:buNone/>
            </a:pPr>
            <a:endParaRPr lang="en-US" altLang="en-US" sz="1400" b="1">
              <a:ea typeface="ＭＳ Ｐゴシック" panose="020B0600070205080204" pitchFamily="34" charset="-128"/>
            </a:endParaRPr>
          </a:p>
          <a:p>
            <a:pPr>
              <a:buFont typeface="Arial" panose="020B0604020202020204" pitchFamily="34" charset="0"/>
              <a:buNone/>
            </a:pPr>
            <a:r>
              <a:rPr lang="en-US" altLang="en-US" sz="1400" b="1">
                <a:ea typeface="ＭＳ Ｐゴシック" panose="020B0600070205080204" pitchFamily="34" charset="-128"/>
              </a:rPr>
              <a:t>   </a:t>
            </a:r>
          </a:p>
        </p:txBody>
      </p:sp>
      <p:sp>
        <p:nvSpPr>
          <p:cNvPr id="134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71AF9-41B9-4D4D-8ED4-06D0CBCA5CFF}"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4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D87C3E-8DAA-4C64-ADA8-2253C3FD8A34}" type="slidenum">
              <a:rPr lang="en-US" altLang="en-US" smtClean="0">
                <a:solidFill>
                  <a:srgbClr val="898989"/>
                </a:solidFill>
                <a:latin typeface="Helvetica" panose="020B0604020202020204" pitchFamily="34" charset="0"/>
              </a:rPr>
              <a:pPr/>
              <a:t>101</a:t>
            </a:fld>
            <a:endParaRPr lang="en-US" altLang="en-US">
              <a:solidFill>
                <a:srgbClr val="898989"/>
              </a:solidFill>
              <a:latin typeface="Helvetica" panose="020B0604020202020204" pitchFamily="34" charset="0"/>
            </a:endParaRPr>
          </a:p>
        </p:txBody>
      </p:sp>
      <p:sp>
        <p:nvSpPr>
          <p:cNvPr id="134149" name="Content Placeholder 2"/>
          <p:cNvSpPr txBox="1">
            <a:spLocks/>
          </p:cNvSpPr>
          <p:nvPr/>
        </p:nvSpPr>
        <p:spPr bwMode="auto">
          <a:xfrm>
            <a:off x="4495800" y="685800"/>
            <a:ext cx="41148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1302A90-A2C4-4406-8452-8717225F523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5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48D1DD-702B-475F-9196-50088330E266}" type="slidenum">
              <a:rPr lang="en-US" altLang="en-US" smtClean="0">
                <a:solidFill>
                  <a:srgbClr val="898989"/>
                </a:solidFill>
                <a:latin typeface="Helvetica" panose="020B0604020202020204" pitchFamily="34" charset="0"/>
              </a:rPr>
              <a:pPr/>
              <a:t>102</a:t>
            </a:fld>
            <a:endParaRPr lang="en-US" altLang="en-US">
              <a:solidFill>
                <a:srgbClr val="898989"/>
              </a:solidFill>
              <a:latin typeface="Helvetica" panose="020B0604020202020204" pitchFamily="34" charset="0"/>
            </a:endParaRPr>
          </a:p>
        </p:txBody>
      </p:sp>
      <p:sp>
        <p:nvSpPr>
          <p:cNvPr id="6" name="Rectangle 5"/>
          <p:cNvSpPr/>
          <p:nvPr/>
        </p:nvSpPr>
        <p:spPr>
          <a:xfrm>
            <a:off x="609600" y="762000"/>
            <a:ext cx="8153400" cy="5294313"/>
          </a:xfrm>
          <a:prstGeom prst="rect">
            <a:avLst/>
          </a:prstGeom>
        </p:spPr>
        <p:txBody>
          <a:bodyPr>
            <a:spAutoFit/>
          </a:bodyPr>
          <a:lstStyle/>
          <a:p>
            <a:pPr eaLnBrk="1" hangingPunct="1">
              <a:defRPr/>
            </a:pPr>
            <a:r>
              <a:rPr lang="en-US" sz="1600" dirty="0" err="1">
                <a:latin typeface="+mn-lt"/>
              </a:rPr>
              <a:t>fout</a:t>
            </a:r>
            <a:r>
              <a:rPr lang="en-US" sz="1600" dirty="0">
                <a:latin typeface="+mn-lt"/>
              </a:rPr>
              <a:t> &lt;&lt; "S0 = " &lt;&lt; Model.GetS0() &lt;&lt; </a:t>
            </a:r>
            <a:r>
              <a:rPr lang="en-US" sz="1600" dirty="0" err="1">
                <a:latin typeface="+mn-lt"/>
              </a:rPr>
              <a:t>endl</a:t>
            </a:r>
            <a:endParaRPr lang="en-US" sz="1600" dirty="0">
              <a:latin typeface="+mn-lt"/>
            </a:endParaRPr>
          </a:p>
          <a:p>
            <a:pPr eaLnBrk="1" hangingPunct="1">
              <a:defRPr/>
            </a:pPr>
            <a:r>
              <a:rPr lang="en-US" sz="1600" dirty="0">
                <a:latin typeface="+mn-lt"/>
              </a:rPr>
              <a:t>          &lt;&lt; "U = " &lt;&lt; </a:t>
            </a:r>
            <a:r>
              <a:rPr lang="en-US" sz="1600" dirty="0" err="1">
                <a:latin typeface="+mn-lt"/>
              </a:rPr>
              <a:t>Model.GetU</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"D = " &lt;&lt; </a:t>
            </a:r>
            <a:r>
              <a:rPr lang="en-US" sz="1600" dirty="0" err="1">
                <a:latin typeface="+mn-lt"/>
              </a:rPr>
              <a:t>Model.GetD</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"R = " &lt;&lt; </a:t>
            </a:r>
            <a:r>
              <a:rPr lang="en-US" sz="1600" dirty="0" err="1">
                <a:latin typeface="+mn-lt"/>
              </a:rPr>
              <a:t>Model.GetR</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"N = " &lt;&lt; Option1.GetN() &lt;&lt; </a:t>
            </a:r>
            <a:r>
              <a:rPr lang="en-US" sz="1600" dirty="0" err="1">
                <a:latin typeface="+mn-lt"/>
              </a:rPr>
              <a:t>endl</a:t>
            </a:r>
            <a:endParaRPr lang="en-US" sz="1600" dirty="0">
              <a:latin typeface="+mn-lt"/>
            </a:endParaRPr>
          </a:p>
          <a:p>
            <a:pPr eaLnBrk="1" hangingPunct="1">
              <a:defRPr/>
            </a:pPr>
            <a:r>
              <a:rPr lang="en-US" sz="1600" dirty="0">
                <a:latin typeface="+mn-lt"/>
              </a:rPr>
              <a:t>            &lt;&lt; "K = " &lt;&lt; Option1.GetK()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a:t>
            </a:r>
            <a:r>
              <a:rPr lang="en-US" sz="1600" dirty="0" err="1">
                <a:latin typeface="+mn-lt"/>
              </a:rPr>
              <a:t>PriceByCRR</a:t>
            </a:r>
            <a:r>
              <a:rPr lang="en-US" sz="1600" dirty="0">
                <a:latin typeface="+mn-lt"/>
              </a:rPr>
              <a:t>:“ </a:t>
            </a:r>
          </a:p>
          <a:p>
            <a:pPr eaLnBrk="1" hangingPunct="1">
              <a:defRPr/>
            </a:pPr>
            <a:r>
              <a:rPr lang="en-US" sz="1600" dirty="0">
                <a:latin typeface="+mn-lt"/>
              </a:rPr>
              <a:t>         &lt;&lt; Option1.PriceByCRR(Model)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PriceByCRRHW6:"</a:t>
            </a:r>
          </a:p>
          <a:p>
            <a:pPr eaLnBrk="1" hangingPunct="1">
              <a:defRPr/>
            </a:pPr>
            <a:r>
              <a:rPr lang="en-US" sz="1600" dirty="0">
                <a:latin typeface="+mn-lt"/>
              </a:rPr>
              <a:t>         &lt;&lt; Option1.PriceByCRRHW6(</a:t>
            </a:r>
            <a:r>
              <a:rPr lang="en-US" sz="1600" dirty="0" err="1">
                <a:latin typeface="+mn-lt"/>
              </a:rPr>
              <a:t>Model,PriceTree,XTree,YTree</a:t>
            </a:r>
            <a:r>
              <a:rPr lang="en-US" sz="1600" dirty="0">
                <a:latin typeface="+mn-lt"/>
              </a:rPr>
              <a:t>)</a:t>
            </a:r>
          </a:p>
          <a:p>
            <a:pPr eaLnBrk="1" hangingPunct="1">
              <a:defRPr/>
            </a:pPr>
            <a:r>
              <a:rPr lang="en-US" sz="1600" dirty="0">
                <a:latin typeface="+mn-lt"/>
              </a:rPr>
              <a:t>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PriceTree.Display</a:t>
            </a:r>
            <a:r>
              <a:rPr lang="en-US" sz="1600" dirty="0">
                <a:latin typeface="+mn-lt"/>
              </a:rPr>
              <a:t>(</a:t>
            </a:r>
            <a:r>
              <a:rPr lang="en-US" sz="1600" dirty="0" err="1">
                <a:latin typeface="+mn-lt"/>
              </a:rPr>
              <a:t>fout</a:t>
            </a:r>
            <a:r>
              <a:rPr lang="en-US" sz="1600" dirty="0" smtClean="0">
                <a:latin typeface="+mn-lt"/>
              </a:rPr>
              <a:t>); </a:t>
            </a:r>
            <a:r>
              <a:rPr lang="en-US" sz="1600" dirty="0" smtClean="0">
                <a:solidFill>
                  <a:schemeClr val="accent2"/>
                </a:solidFill>
                <a:latin typeface="+mn-lt"/>
              </a:rPr>
              <a:t>//overloaded Display, void Display(</a:t>
            </a:r>
            <a:r>
              <a:rPr lang="en-US" sz="1600" dirty="0" err="1" smtClean="0">
                <a:solidFill>
                  <a:schemeClr val="accent2"/>
                </a:solidFill>
                <a:latin typeface="+mn-lt"/>
              </a:rPr>
              <a:t>ofstream</a:t>
            </a:r>
            <a:r>
              <a:rPr lang="en-US" sz="1600" smtClean="0">
                <a:solidFill>
                  <a:schemeClr val="accent2"/>
                </a:solidFill>
                <a:latin typeface="+mn-lt"/>
              </a:rPr>
              <a:t> &amp;font)</a:t>
            </a:r>
            <a:endParaRPr lang="en-US" sz="1600" dirty="0">
              <a:solidFill>
                <a:schemeClr val="accent2"/>
              </a:solidFill>
              <a:latin typeface="+mn-lt"/>
            </a:endParaRPr>
          </a:p>
          <a:p>
            <a:pPr eaLnBrk="1" hangingPunct="1">
              <a:defRPr/>
            </a:pPr>
            <a:r>
              <a:rPr lang="en-US" sz="1600" dirty="0" err="1">
                <a:latin typeface="+mn-lt"/>
              </a:rPr>
              <a:t>fout</a:t>
            </a:r>
            <a:r>
              <a:rPr lang="en-US" sz="1600" dirty="0">
                <a:latin typeface="+mn-lt"/>
              </a:rPr>
              <a:t> &lt;&lt; "Stock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XTree.Display</a:t>
            </a:r>
            <a:r>
              <a:rPr lang="en-US" sz="1600" dirty="0">
                <a:latin typeface="+mn-lt"/>
              </a:rPr>
              <a:t>(</a:t>
            </a:r>
            <a:r>
              <a:rPr lang="en-US" sz="1600" dirty="0" err="1">
                <a:latin typeface="+mn-lt"/>
              </a:rPr>
              <a:t>fout</a:t>
            </a:r>
            <a:r>
              <a:rPr lang="en-US" sz="1600" dirty="0">
                <a:latin typeface="+mn-lt"/>
              </a:rPr>
              <a:t>); </a:t>
            </a:r>
          </a:p>
          <a:p>
            <a:pPr eaLnBrk="1" hangingPunct="1">
              <a:defRPr/>
            </a:pPr>
            <a:r>
              <a:rPr lang="en-US" sz="1600" dirty="0" err="1">
                <a:latin typeface="+mn-lt"/>
              </a:rPr>
              <a:t>fout</a:t>
            </a:r>
            <a:r>
              <a:rPr lang="en-US" sz="1600" dirty="0">
                <a:latin typeface="+mn-lt"/>
              </a:rPr>
              <a:t> &lt;&lt; "Money market account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YTree.Display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a:latin typeface="+mn-lt"/>
              </a:rPr>
              <a:t>……….</a:t>
            </a:r>
          </a:p>
          <a:p>
            <a:pPr eaLnBrk="1" hangingPunct="1">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Assignment #2</a:t>
            </a:r>
          </a:p>
        </p:txBody>
      </p:sp>
      <p:sp>
        <p:nvSpPr>
          <p:cNvPr id="13619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The binomial model can be employed to approximate the Black-Scholes model. One of several possible approximation schemes is the following. Divide the time interval [0, T] into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steps of length </a:t>
            </a:r>
            <a:r>
              <a:rPr lang="en-US" altLang="en-US" sz="2000" b="1" i="1" dirty="0">
                <a:ea typeface="ＭＳ Ｐゴシック" panose="020B0600070205080204" pitchFamily="34" charset="-128"/>
              </a:rPr>
              <a:t>h = T/N</a:t>
            </a:r>
            <a:r>
              <a:rPr lang="en-US" altLang="en-US" sz="2000" dirty="0">
                <a:ea typeface="ＭＳ Ｐゴシック" panose="020B0600070205080204" pitchFamily="34" charset="-128"/>
              </a:rPr>
              <a:t>, and set the parameters of the binomial model to be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b="1" i="1" dirty="0">
              <a:ea typeface="ＭＳ Ｐゴシック" panose="020B0600070205080204" pitchFamily="34" charset="-128"/>
            </a:endParaRPr>
          </a:p>
          <a:p>
            <a:pPr>
              <a:buFont typeface="Arial" panose="020B0604020202020204" pitchFamily="34" charset="0"/>
              <a:buNone/>
            </a:pP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where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is the volatility and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is the continuously compounded interest rate in the Black-Scholes model.</a:t>
            </a:r>
          </a:p>
          <a:p>
            <a:r>
              <a:rPr lang="en-US" altLang="en-US" sz="2000">
                <a:ea typeface="ＭＳ Ｐゴシック" panose="020B0600070205080204" pitchFamily="34" charset="-128"/>
              </a:rPr>
              <a:t>Develop code to compute the approximate price for an American call option in the Black-Scholes model by means of this binomial tree approximation. </a:t>
            </a:r>
          </a:p>
        </p:txBody>
      </p:sp>
      <p:sp>
        <p:nvSpPr>
          <p:cNvPr id="136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4D68E2-97F4-4EAD-AA6E-046F55A591E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6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33734B-31CA-4E73-AFCF-3A7B5D06768B}" type="slidenum">
              <a:rPr lang="en-US" altLang="en-US" smtClean="0">
                <a:solidFill>
                  <a:srgbClr val="898989"/>
                </a:solidFill>
                <a:latin typeface="Helvetica" panose="020B0604020202020204" pitchFamily="34" charset="0"/>
              </a:rPr>
              <a:pPr/>
              <a:t>103</a:t>
            </a:fld>
            <a:endParaRPr lang="en-US" altLang="en-US">
              <a:solidFill>
                <a:srgbClr val="898989"/>
              </a:solidFill>
              <a:latin typeface="Helvetica" panose="020B0604020202020204" pitchFamily="34" charset="0"/>
            </a:endParaRPr>
          </a:p>
        </p:txBody>
      </p:sp>
      <p:graphicFrame>
        <p:nvGraphicFramePr>
          <p:cNvPr id="136198" name="Object 2"/>
          <p:cNvGraphicFramePr>
            <a:graphicFrameLocks noChangeAspect="1"/>
          </p:cNvGraphicFramePr>
          <p:nvPr/>
        </p:nvGraphicFramePr>
        <p:xfrm>
          <a:off x="2552700" y="2438400"/>
          <a:ext cx="3108325" cy="609600"/>
        </p:xfrm>
        <a:graphic>
          <a:graphicData uri="http://schemas.openxmlformats.org/presentationml/2006/ole">
            <mc:AlternateContent xmlns:mc="http://schemas.openxmlformats.org/markup-compatibility/2006">
              <mc:Choice xmlns:v="urn:schemas-microsoft-com:vml" Requires="v">
                <p:oleObj spid="_x0000_s136425" name="Equation" r:id="rId3" imgW="1295400" imgH="254000" progId="Equation.3">
                  <p:embed/>
                </p:oleObj>
              </mc:Choice>
              <mc:Fallback>
                <p:oleObj name="Equation" r:id="rId3" imgW="12954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38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3"/>
          <p:cNvGraphicFramePr>
            <a:graphicFrameLocks noChangeAspect="1"/>
          </p:cNvGraphicFramePr>
          <p:nvPr/>
        </p:nvGraphicFramePr>
        <p:xfrm>
          <a:off x="2552700" y="3048000"/>
          <a:ext cx="2933700" cy="604838"/>
        </p:xfrm>
        <a:graphic>
          <a:graphicData uri="http://schemas.openxmlformats.org/presentationml/2006/ole">
            <mc:AlternateContent xmlns:mc="http://schemas.openxmlformats.org/markup-compatibility/2006">
              <mc:Choice xmlns:v="urn:schemas-microsoft-com:vml" Requires="v">
                <p:oleObj spid="_x0000_s136426" name="Equation" r:id="rId5" imgW="1295400" imgH="254000" progId="Equation.3">
                  <p:embed/>
                </p:oleObj>
              </mc:Choice>
              <mc:Fallback>
                <p:oleObj name="Equation" r:id="rId5" imgW="12954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048000"/>
                        <a:ext cx="29337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4"/>
          <p:cNvGraphicFramePr>
            <a:graphicFrameLocks noChangeAspect="1"/>
          </p:cNvGraphicFramePr>
          <p:nvPr/>
        </p:nvGraphicFramePr>
        <p:xfrm>
          <a:off x="2552700" y="3652838"/>
          <a:ext cx="1943100" cy="647700"/>
        </p:xfrm>
        <a:graphic>
          <a:graphicData uri="http://schemas.openxmlformats.org/presentationml/2006/ole">
            <mc:AlternateContent xmlns:mc="http://schemas.openxmlformats.org/markup-compatibility/2006">
              <mc:Choice xmlns:v="urn:schemas-microsoft-com:vml" Requires="v">
                <p:oleObj spid="_x0000_s136427"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3652838"/>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85800"/>
            <a:ext cx="7924800" cy="533400"/>
          </a:xfrm>
        </p:spPr>
        <p:txBody>
          <a:bodyPr/>
          <a:lstStyle/>
          <a:p>
            <a:pPr eaLnBrk="1" hangingPunct="1">
              <a:defRPr/>
            </a:pPr>
            <a:r>
              <a:rPr lang="en-US" sz="2800" dirty="0">
                <a:latin typeface="+mj-lt"/>
                <a:cs typeface="Gautami" pitchFamily="2"/>
              </a:rPr>
              <a:t>References</a:t>
            </a:r>
          </a:p>
        </p:txBody>
      </p:sp>
      <p:sp>
        <p:nvSpPr>
          <p:cNvPr id="137219" name="Content Placeholder 2"/>
          <p:cNvSpPr>
            <a:spLocks noGrp="1"/>
          </p:cNvSpPr>
          <p:nvPr>
            <p:ph idx="1"/>
          </p:nvPr>
        </p:nvSpPr>
        <p:spPr bwMode="auto">
          <a:xfrm>
            <a:off x="609600" y="1600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000">
                <a:ea typeface="ＭＳ Ｐゴシック" panose="020B0600070205080204" pitchFamily="34" charset="-128"/>
              </a:rPr>
              <a:t>Numerical Methods in Finance with C++ (Mastering Mathematical Finance), by Maciej J. Capinski and Tomasz Zastawniak, Cambridge University Press, 2012, ISBN-10: 0521177162</a:t>
            </a:r>
          </a:p>
          <a:p>
            <a:pPr eaLnBrk="1" hangingPunct="1"/>
            <a:r>
              <a:rPr lang="en-US" altLang="en-US" sz="2000" i="1">
                <a:ea typeface="ＭＳ Ｐゴシック" panose="020B0600070205080204" pitchFamily="34" charset="-128"/>
              </a:rPr>
              <a:t>Financial Instrument Pricing Using C++, Daniel J. Duffy, ISBN 0470855096, Wiley, 2004.</a:t>
            </a:r>
          </a:p>
          <a:p>
            <a:pPr eaLnBrk="1" hangingPunct="1"/>
            <a:r>
              <a:rPr lang="en-US" altLang="en-US" sz="2000" i="1">
                <a:ea typeface="ＭＳ Ｐゴシック" panose="020B0600070205080204" pitchFamily="34" charset="-128"/>
              </a:rPr>
              <a:t>C++ STL, www.cs.mtsu.edu/~jhankins/files/3110/presentations/stl.ppt</a:t>
            </a:r>
          </a:p>
          <a:p>
            <a:pPr eaLnBrk="1" hangingPunct="1"/>
            <a:r>
              <a:rPr lang="en-US" altLang="en-US" sz="2000" i="1">
                <a:ea typeface="ＭＳ Ｐゴシック" panose="020B0600070205080204" pitchFamily="34" charset="-128"/>
              </a:rPr>
              <a:t>Inheritance in C++, cs.njit.edu/maura/ClassNotes/CIS601/lecture6.ppt</a:t>
            </a:r>
          </a:p>
          <a:p>
            <a:pPr eaLnBrk="1" hangingPunct="1"/>
            <a:r>
              <a:rPr lang="en-US" altLang="en-US" sz="2000" i="1">
                <a:ea typeface="ＭＳ Ｐゴシック" panose="020B0600070205080204" pitchFamily="34" charset="-128"/>
              </a:rPr>
              <a:t>Function Templates; C++ Class Templates, web.cse.ohio-state.edu/~neelam/courses/45922/Au05Somasund/PPT/Lecture7.ppt</a:t>
            </a:r>
          </a:p>
          <a:p>
            <a:pPr eaLnBrk="1" hangingPunct="1"/>
            <a:endParaRPr lang="en-US" altLang="en-US" sz="2000">
              <a:ea typeface="ＭＳ Ｐゴシック" panose="020B0600070205080204" pitchFamily="34" charset="-128"/>
            </a:endParaRPr>
          </a:p>
        </p:txBody>
      </p:sp>
      <p:sp>
        <p:nvSpPr>
          <p:cNvPr id="137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6D0D5D-8782-401A-8D80-1C7DE3E8CBB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7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7859EC-49B4-4E1A-98C0-328D4E0F1E34}" type="slidenum">
              <a:rPr lang="en-US" altLang="en-US" smtClean="0">
                <a:solidFill>
                  <a:srgbClr val="898989"/>
                </a:solidFill>
                <a:latin typeface="Helvetica" panose="020B0604020202020204" pitchFamily="34" charset="0"/>
              </a:rPr>
              <a:pPr/>
              <a:t>104</a:t>
            </a:fld>
            <a:endParaRPr lang="en-US" altLang="en-US">
              <a:solidFill>
                <a:srgbClr val="898989"/>
              </a:solidFill>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609600" y="685800"/>
            <a:ext cx="79248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b="1" i="1" u="sng" dirty="0">
                <a:ea typeface="ＭＳ Ｐゴシック" panose="020B0600070205080204" pitchFamily="34" charset="-128"/>
              </a:rPr>
              <a:t>double </a:t>
            </a:r>
            <a:r>
              <a:rPr lang="en-US" altLang="en-US" sz="1400" b="1" i="1" u="sng" dirty="0" err="1">
                <a:ea typeface="ＭＳ Ｐゴシック" panose="020B0600070205080204" pitchFamily="34" charset="-128"/>
              </a:rPr>
              <a:t>AmOption</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PriceBySnell</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BinModel</a:t>
            </a:r>
            <a:r>
              <a:rPr lang="en-US" altLang="en-US" sz="1400" b="1" i="1" u="sng"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 = 0.0;</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u="sng" dirty="0">
                <a:ea typeface="ＭＳ Ｐゴシック" panose="020B0600070205080204" pitchFamily="34" charset="-128"/>
              </a:rPr>
              <a:t>Price[</a:t>
            </a:r>
            <a:r>
              <a:rPr lang="en-US" altLang="en-US" sz="1400" b="1" i="1" u="sng" dirty="0" err="1">
                <a:ea typeface="ＭＳ Ｐゴシック" panose="020B0600070205080204" pitchFamily="34" charset="-128"/>
              </a:rPr>
              <a:t>i</a:t>
            </a:r>
            <a:r>
              <a:rPr lang="en-US" altLang="en-US" sz="1400" b="1" i="1" u="sng" dirty="0">
                <a:ea typeface="ＭＳ Ｐゴシック" panose="020B0600070205080204" pitchFamily="34" charset="-128"/>
              </a:rPr>
              <a:t>]=Payoff(</a:t>
            </a:r>
            <a:r>
              <a:rPr lang="en-US" altLang="en-US" sz="1400" b="1" i="1" u="sng" dirty="0" err="1">
                <a:ea typeface="ＭＳ Ｐゴシック" panose="020B0600070205080204" pitchFamily="34" charset="-128"/>
              </a:rPr>
              <a:t>Model.S</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N,i</a:t>
            </a:r>
            <a:r>
              <a:rPr lang="en-US" altLang="en-US" sz="1400" b="1" i="1" u="sng"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r>
              <a:rPr lang="en-US" altLang="en-US" sz="1400" dirty="0" smtClean="0">
                <a:ea typeface="ＭＳ Ｐゴシック" panose="020B0600070205080204" pitchFamily="34" charset="-128"/>
              </a:rPr>
              <a:t>()); </a:t>
            </a:r>
            <a:r>
              <a:rPr lang="en-US" altLang="en-US" sz="1400" dirty="0" smtClean="0">
                <a:solidFill>
                  <a:schemeClr val="accent2"/>
                </a:solidFill>
                <a:ea typeface="ＭＳ Ｐゴシック" panose="020B0600070205080204" pitchFamily="34" charset="-128"/>
              </a:rPr>
              <a:t>//</a:t>
            </a:r>
            <a:r>
              <a:rPr lang="en-US" altLang="en-US" sz="1400" dirty="0" err="1" smtClean="0">
                <a:solidFill>
                  <a:schemeClr val="accent2"/>
                </a:solidFill>
                <a:ea typeface="ＭＳ Ｐゴシック" panose="020B0600070205080204" pitchFamily="34" charset="-128"/>
              </a:rPr>
              <a:t>PriceByCRR</a:t>
            </a:r>
            <a:endParaRPr lang="en-US" altLang="en-US" sz="1400"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smtClean="0">
                <a:ea typeface="ＭＳ Ｐゴシック" panose="020B0600070205080204" pitchFamily="34" charset="-128"/>
              </a:rPr>
              <a:t>));	</a:t>
            </a:r>
            <a:r>
              <a:rPr lang="en-US" altLang="en-US" sz="1400" dirty="0" smtClean="0">
                <a:solidFill>
                  <a:schemeClr val="accent2"/>
                </a:solidFill>
                <a:ea typeface="ＭＳ Ｐゴシック" panose="020B0600070205080204" pitchFamily="34" charset="-128"/>
              </a:rPr>
              <a:t>//max(CRR, </a:t>
            </a:r>
            <a:r>
              <a:rPr lang="en-US" altLang="en-US" sz="1400" dirty="0" err="1" smtClean="0">
                <a:solidFill>
                  <a:schemeClr val="accent2"/>
                </a:solidFill>
                <a:ea typeface="ＭＳ Ｐゴシック" panose="020B0600070205080204" pitchFamily="34" charset="-128"/>
              </a:rPr>
              <a:t>PayOff</a:t>
            </a:r>
            <a:r>
              <a:rPr lang="en-US" altLang="en-US" sz="1400" dirty="0" smtClean="0">
                <a:solidFill>
                  <a:schemeClr val="accent2"/>
                </a:solidFill>
                <a:ea typeface="ＭＳ Ｐゴシック" panose="020B0600070205080204" pitchFamily="34" charset="-128"/>
              </a:rPr>
              <a:t>)</a:t>
            </a:r>
            <a:endParaRPr lang="en-US" altLang="en-US" sz="1400"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5C8FBB-5709-4AF6-91F7-20999CDD10F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2498CC-7020-4129-9430-5F2EBB363294}"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Call::GetInputData()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call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a:ea typeface="ＭＳ Ｐゴシック" panose="020B0600070205080204" pitchFamily="34" charset="-128"/>
              </a:rPr>
              <a:t>   </a:t>
            </a:r>
            <a:r>
              <a:rPr lang="en-US" altLang="en-US" sz="2000" b="1" i="1" u="sng">
                <a:ea typeface="ＭＳ Ｐゴシック" panose="020B0600070205080204" pitchFamily="34" charset="-128"/>
              </a:rPr>
              <a:t>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Call::Payoff(double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(z&gt;K) return z-K;</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85D3CB-6AB4-4F9E-B4CD-EBB35BCB21B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1810E7-5FED-4898-B8A4-5208670A2237}"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Put::GetInputData()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put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b="1" i="1" u="sng">
                <a:ea typeface="ＭＳ Ｐゴシック" panose="020B0600070205080204" pitchFamily="34" charset="-128"/>
              </a:rPr>
              <a:t>   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Put::Payoff(double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(z&lt;K) return K-z;</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0B19E-F300-4412-9DF5-E5C419E287D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4857E8-8AAC-4BD9-A0D3-A9FC455F44BF}"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The main new addition is the function, </a:t>
            </a:r>
            <a:r>
              <a:rPr lang="en-US" altLang="en-US" sz="2400" b="1" i="1" u="sng">
                <a:ea typeface="ＭＳ Ｐゴシック" panose="020B0600070205080204" pitchFamily="34" charset="-128"/>
              </a:rPr>
              <a:t>PriceBySnell()</a:t>
            </a:r>
            <a:r>
              <a:rPr lang="en-US" altLang="en-US" sz="2400">
                <a:ea typeface="ＭＳ Ｐゴシック" panose="020B0600070205080204" pitchFamily="34" charset="-128"/>
              </a:rPr>
              <a:t>, belonging to the AmOption class. The Snell envelope procedure is implemented in this function, returning the option price at time 0.</a:t>
            </a:r>
          </a:p>
          <a:p>
            <a:pPr lvl="1"/>
            <a:r>
              <a:rPr lang="en-US" altLang="en-US" sz="2400">
                <a:ea typeface="ＭＳ Ｐゴシック" panose="020B0600070205080204" pitchFamily="34" charset="-128"/>
              </a:rPr>
              <a:t>An interesting feature used in the PriceBySnell() function (as well as PriceByCRR()) is the </a:t>
            </a:r>
            <a:r>
              <a:rPr lang="en-US" altLang="en-US" sz="2400" b="1" i="1" u="sng">
                <a:ea typeface="ＭＳ Ｐゴシック" panose="020B0600070205080204" pitchFamily="34" charset="-128"/>
              </a:rPr>
              <a:t>vector&lt;&gt; template </a:t>
            </a:r>
            <a:r>
              <a:rPr lang="en-US" altLang="en-US" sz="2400">
                <a:ea typeface="ＭＳ Ｐゴシック" panose="020B0600070205080204" pitchFamily="34" charset="-128"/>
              </a:rPr>
              <a:t>from the </a:t>
            </a:r>
            <a:r>
              <a:rPr lang="en-US" altLang="en-US" sz="2400" b="1" i="1" u="sng">
                <a:ea typeface="ＭＳ Ｐゴシック" panose="020B0600070205080204" pitchFamily="34" charset="-128"/>
              </a:rPr>
              <a:t>Standard Template Library (STL):</a:t>
            </a:r>
            <a:endParaRPr lang="en-US" altLang="en-US" sz="2400">
              <a:ea typeface="ＭＳ Ｐゴシック" panose="020B0600070205080204" pitchFamily="34" charset="-128"/>
            </a:endParaRPr>
          </a:p>
          <a:p>
            <a:pPr lvl="2"/>
            <a:r>
              <a:rPr lang="en-US" altLang="en-US" sz="2000">
                <a:ea typeface="ＭＳ Ｐゴシック" panose="020B0600070205080204" pitchFamily="34" charset="-128"/>
              </a:rPr>
              <a:t>#include &lt;vector&gt;, loads the appropriate library to make vectors available in the program.</a:t>
            </a:r>
          </a:p>
          <a:p>
            <a:pPr lvl="2"/>
            <a:r>
              <a:rPr lang="en-US" altLang="en-US" sz="2000">
                <a:ea typeface="ＭＳ Ｐゴシック" panose="020B0600070205080204" pitchFamily="34" charset="-128"/>
              </a:rPr>
              <a:t>In addition to vectors, the STL contains many other useful predefined data structures we will talk in the details later.</a:t>
            </a:r>
          </a:p>
          <a:p>
            <a:pPr lvl="1">
              <a:buFont typeface="Arial" panose="020B0604020202020204" pitchFamily="34" charset="0"/>
              <a:buNone/>
            </a:pPr>
            <a:endParaRPr lang="en-US" altLang="en-US">
              <a:ea typeface="ＭＳ Ｐゴシック" panose="020B0600070205080204" pitchFamily="34" charset="-128"/>
            </a:endParaRPr>
          </a:p>
          <a:p>
            <a:pPr lvl="2"/>
            <a:endParaRPr lang="en-US" altLang="en-US" sz="2000">
              <a:ea typeface="ＭＳ Ｐゴシック" panose="020B0600070205080204" pitchFamily="34" charset="-128"/>
            </a:endParaRP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C52FBB-E701-46FB-8B8A-9C32357B2BC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BD23D0-C3DC-4BF9-A78C-0FDC2CB03F2F}"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vector&lt;double&gt; Price(N+1);</a:t>
            </a:r>
          </a:p>
          <a:p>
            <a:pPr lvl="2"/>
            <a:r>
              <a:rPr lang="en-US" altLang="en-US" sz="2000">
                <a:ea typeface="ＭＳ Ｐゴシック" panose="020B0600070205080204" pitchFamily="34" charset="-128"/>
              </a:rPr>
              <a:t>Declares a vector comprising N+1 variables of type double.</a:t>
            </a:r>
          </a:p>
          <a:p>
            <a:pPr lvl="1"/>
            <a:r>
              <a:rPr lang="en-US" altLang="en-US" sz="2400">
                <a:ea typeface="ＭＳ Ｐゴシック" panose="020B0600070205080204" pitchFamily="34" charset="-128"/>
              </a:rPr>
              <a:t>Price[i]=Payoff(Model.S(N,i));</a:t>
            </a:r>
          </a:p>
          <a:p>
            <a:pPr lvl="2"/>
            <a:r>
              <a:rPr lang="en-US" altLang="en-US" sz="2000">
                <a:ea typeface="ＭＳ Ｐゴシック" panose="020B0600070205080204" pitchFamily="34" charset="-128"/>
              </a:rPr>
              <a:t>Component i of the vector is referred to by Price[i]  in the code, similar to using an array of type double.</a:t>
            </a:r>
          </a:p>
          <a:p>
            <a:pPr lvl="1"/>
            <a:r>
              <a:rPr lang="en-US" altLang="en-US" sz="2400">
                <a:ea typeface="ＭＳ Ｐゴシック" panose="020B0600070205080204" pitchFamily="34" charset="-128"/>
              </a:rPr>
              <a:t>EurOption::SetN(N); AmOption::SetN(N);</a:t>
            </a:r>
          </a:p>
          <a:p>
            <a:pPr lvl="2"/>
            <a:r>
              <a:rPr lang="en-US" altLang="en-US" sz="2000">
                <a:ea typeface="ＭＳ Ｐゴシック" panose="020B0600070205080204" pitchFamily="34" charset="-128"/>
              </a:rPr>
              <a:t>To set the value N in both of the EurOption and AmOption classes.</a:t>
            </a:r>
          </a:p>
          <a:p>
            <a:pPr lvl="2"/>
            <a:r>
              <a:rPr lang="en-US" altLang="en-US" sz="2000">
                <a:ea typeface="ＭＳ Ｐゴシック" panose="020B0600070205080204" pitchFamily="34" charset="-128"/>
              </a:rPr>
              <a:t>There are two separate variables </a:t>
            </a:r>
            <a:r>
              <a:rPr lang="en-US" altLang="en-US" sz="2000" b="1" i="1" u="sng">
                <a:ea typeface="ＭＳ Ｐゴシック" panose="020B0600070205080204" pitchFamily="34" charset="-128"/>
              </a:rPr>
              <a:t>N</a:t>
            </a:r>
            <a:r>
              <a:rPr lang="en-US" altLang="en-US" sz="2000">
                <a:ea typeface="ＭＳ Ｐゴシック" panose="020B0600070205080204" pitchFamily="34" charset="-128"/>
              </a:rPr>
              <a:t> in the EurOption and AmOption classes, both holding the same value for the expiry date. </a:t>
            </a:r>
            <a:r>
              <a:rPr lang="en-US" altLang="en-US" sz="2000" b="1" i="1">
                <a:ea typeface="ＭＳ Ｐゴシック" panose="020B0600070205080204" pitchFamily="34" charset="-128"/>
              </a:rPr>
              <a:t>It is arguably a design flaw since one variable should be sufficient. We are going to improve it via </a:t>
            </a:r>
            <a:r>
              <a:rPr lang="en-US" altLang="en-US" sz="2000" b="1" i="1" u="sng">
                <a:ea typeface="ＭＳ Ｐゴシック" panose="020B0600070205080204" pitchFamily="34" charset="-128"/>
              </a:rPr>
              <a:t>Virtual Inheritance.</a:t>
            </a:r>
            <a:endParaRPr lang="en-US" altLang="en-US" sz="2000">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1BE16-A218-4D9B-AC17-12A1DAFF536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B61646-E2B6-4A73-930B-AB5109AD3710}"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Main12.cpp</a:t>
            </a:r>
          </a:p>
        </p:txBody>
      </p:sp>
      <p:sp>
        <p:nvSpPr>
          <p:cNvPr id="23555" name="Content Placeholder 2"/>
          <p:cNvSpPr>
            <a:spLocks noGrp="1"/>
          </p:cNvSpPr>
          <p:nvPr>
            <p:ph idx="1"/>
          </p:nvPr>
        </p:nvSpPr>
        <p:spPr bwMode="auto">
          <a:xfrm>
            <a:off x="609600" y="1066800"/>
            <a:ext cx="7924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E6D42A-39A0-4566-A2E9-4E52D880AC0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DEBD46-4015-48C3-B091-7886CD60AE83}"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Our previous codes including American options suffers from a drawback. The EurOption and AmOption class each have their own variable N to store the expiry date:</a:t>
            </a:r>
          </a:p>
          <a:p>
            <a:pPr lvl="1"/>
            <a:r>
              <a:rPr lang="en-US" altLang="en-US" sz="2000">
                <a:ea typeface="ＭＳ Ｐゴシック" panose="020B0600070205080204" pitchFamily="34" charset="-128"/>
              </a:rPr>
              <a:t>EurOption::SetN(N); AmOption::SetN(N);</a:t>
            </a:r>
          </a:p>
          <a:p>
            <a:pPr lvl="1"/>
            <a:r>
              <a:rPr lang="en-US" altLang="en-US" sz="2000">
                <a:ea typeface="ＭＳ Ｐゴシック" panose="020B0600070205080204" pitchFamily="34" charset="-128"/>
              </a:rPr>
              <a:t>The variable N had to be initialized by the same value separately for European and American options. It is redundant to have two copies for the same number. The expiry date is a common feature shared by all options. What we need is </a:t>
            </a:r>
            <a:r>
              <a:rPr lang="en-US" altLang="en-US" sz="2000" b="1" i="1">
                <a:ea typeface="ＭＳ Ｐゴシック" panose="020B0600070205080204" pitchFamily="34" charset="-128"/>
              </a:rPr>
              <a:t>a single copy </a:t>
            </a:r>
            <a:r>
              <a:rPr lang="en-US" altLang="en-US" sz="2000">
                <a:ea typeface="ＭＳ Ｐゴシック" panose="020B0600070205080204" pitchFamily="34" charset="-128"/>
              </a:rPr>
              <a:t>of N shared between the EurOption and AmOption. </a:t>
            </a:r>
          </a:p>
          <a:p>
            <a:pPr lvl="1"/>
            <a:r>
              <a:rPr lang="en-US" altLang="en-US" sz="2000">
                <a:ea typeface="ＭＳ Ｐゴシック" panose="020B0600070205080204" pitchFamily="34" charset="-128"/>
              </a:rPr>
              <a:t>Similar remark apply the PayOff() function.  </a:t>
            </a:r>
          </a:p>
        </p:txBody>
      </p:sp>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75D31E-F79E-446B-95E5-95F8445FF58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F0D855C-3FBC-4674-9F6A-2C5C9AA7AE42}"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4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609600" y="685800"/>
            <a:ext cx="8001000" cy="190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To achieve this, we create a new class, </a:t>
            </a:r>
            <a:r>
              <a:rPr lang="en-US" altLang="en-US" b="1" i="1">
                <a:ea typeface="ＭＳ Ｐゴシック" panose="020B0600070205080204" pitchFamily="34" charset="-128"/>
              </a:rPr>
              <a:t>Option</a:t>
            </a:r>
            <a:r>
              <a:rPr lang="en-US" altLang="en-US">
                <a:ea typeface="ＭＳ Ｐゴシック" panose="020B0600070205080204" pitchFamily="34" charset="-128"/>
              </a:rPr>
              <a:t>. The new base class contains the common features shared by all options such as the expiry date and a payoff function. </a:t>
            </a:r>
          </a:p>
          <a:p>
            <a:r>
              <a:rPr lang="en-US" altLang="en-US">
                <a:ea typeface="ＭＳ Ｐゴシック" panose="020B0600070205080204" pitchFamily="34" charset="-128"/>
              </a:rPr>
              <a:t>The </a:t>
            </a:r>
            <a:r>
              <a:rPr lang="en-US" altLang="en-US" b="1">
                <a:ea typeface="ＭＳ Ｐゴシック" panose="020B0600070205080204" pitchFamily="34" charset="-128"/>
              </a:rPr>
              <a:t>EurOption</a:t>
            </a:r>
            <a:r>
              <a:rPr lang="en-US" altLang="en-US">
                <a:ea typeface="ＭＳ Ｐゴシック" panose="020B0600070205080204" pitchFamily="34" charset="-128"/>
              </a:rPr>
              <a:t> and </a:t>
            </a:r>
            <a:r>
              <a:rPr lang="en-US" altLang="en-US" b="1">
                <a:ea typeface="ＭＳ Ｐゴシック" panose="020B0600070205080204" pitchFamily="34" charset="-128"/>
              </a:rPr>
              <a:t>AmOption</a:t>
            </a:r>
            <a:r>
              <a:rPr lang="en-US" altLang="en-US">
                <a:ea typeface="ＭＳ Ｐゴシック" panose="020B0600070205080204" pitchFamily="34" charset="-128"/>
              </a:rPr>
              <a:t> classes become subclasses of the </a:t>
            </a:r>
            <a:r>
              <a:rPr lang="en-US" altLang="en-US" b="1">
                <a:ea typeface="ＭＳ Ｐゴシック" panose="020B0600070205080204" pitchFamily="34" charset="-128"/>
              </a:rPr>
              <a:t>Option</a:t>
            </a:r>
            <a:r>
              <a:rPr lang="en-US" altLang="en-US">
                <a:ea typeface="ＭＳ Ｐゴシック" panose="020B0600070205080204" pitchFamily="34" charset="-128"/>
              </a:rPr>
              <a:t> class.</a:t>
            </a:r>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0F72EE-EF76-4584-91DA-C4A2D0200E4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A1C7E6-EF1D-4A87-B6CC-36D0118572C1}"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49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C8A6A8-3417-4634-9B43-5031DEA85B6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256508-50E9-4F64-9610-AFC424A429E6}"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sp>
        <p:nvSpPr>
          <p:cNvPr id="7" name="Rectangle 6"/>
          <p:cNvSpPr/>
          <p:nvPr/>
        </p:nvSpPr>
        <p:spPr>
          <a:xfrm>
            <a:off x="22098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8" name="Rectangle 7"/>
          <p:cNvSpPr/>
          <p:nvPr/>
        </p:nvSpPr>
        <p:spPr>
          <a:xfrm>
            <a:off x="51435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9" name="Rectangle 8"/>
          <p:cNvSpPr/>
          <p:nvPr/>
        </p:nvSpPr>
        <p:spPr>
          <a:xfrm>
            <a:off x="22098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10" name="Rectangle 9"/>
          <p:cNvSpPr/>
          <p:nvPr/>
        </p:nvSpPr>
        <p:spPr>
          <a:xfrm>
            <a:off x="51816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1" name="Straight Arrow Connector 10"/>
          <p:cNvCxnSpPr>
            <a:endCxn id="8" idx="2"/>
          </p:cNvCxnSpPr>
          <p:nvPr/>
        </p:nvCxnSpPr>
        <p:spPr>
          <a:xfrm flipV="1">
            <a:off x="60198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62400" y="3810000"/>
            <a:ext cx="11811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62400" y="3810000"/>
            <a:ext cx="1219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733800" y="1493838"/>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Option</a:t>
            </a:r>
          </a:p>
        </p:txBody>
      </p:sp>
      <p:cxnSp>
        <p:nvCxnSpPr>
          <p:cNvPr id="29" name="Straight Arrow Connector 28"/>
          <p:cNvCxnSpPr/>
          <p:nvPr/>
        </p:nvCxnSpPr>
        <p:spPr>
          <a:xfrm flipV="1">
            <a:off x="3048000" y="2332038"/>
            <a:ext cx="12954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4972050" y="2332038"/>
            <a:ext cx="10287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9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ea typeface="ＭＳ Ｐゴシック" panose="020B0600070205080204" pitchFamily="34" charset="-128"/>
                <a:cs typeface="Helvetica Neue" pitchFamily="-65" charset="0"/>
              </a:rPr>
              <a:t>Overview</a:t>
            </a:r>
          </a:p>
        </p:txBody>
      </p:sp>
      <p:sp>
        <p:nvSpPr>
          <p:cNvPr id="9219" name="Content Placeholder 2"/>
          <p:cNvSpPr>
            <a:spLocks noGrp="1"/>
          </p:cNvSpPr>
          <p:nvPr>
            <p:ph idx="1"/>
          </p:nvPr>
        </p:nvSpPr>
        <p:spPr bwMode="auto">
          <a:xfrm>
            <a:off x="609600" y="1600200"/>
            <a:ext cx="79248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Introduce advanced object-oriented programming techniques and demonstrate how these techniques could be applied to solve complicated problems in quantitative finance. </a:t>
            </a:r>
          </a:p>
          <a:p>
            <a:pPr eaLnBrk="1" hangingPunct="1"/>
            <a:r>
              <a:rPr lang="en-US" altLang="en-US" sz="2400">
                <a:ea typeface="ＭＳ Ｐゴシック" panose="020B0600070205080204" pitchFamily="34" charset="-128"/>
              </a:rPr>
              <a:t>Implement American options by using C++ data structures, inheritance and templates.</a:t>
            </a:r>
          </a:p>
          <a:p>
            <a:pPr eaLnBrk="1" hangingPunct="1"/>
            <a:endParaRPr lang="en-US" altLang="en-US">
              <a:latin typeface="Helvetica Neue" pitchFamily="-65" charset="0"/>
              <a:ea typeface="ＭＳ Ｐゴシック" panose="020B0600070205080204" pitchFamily="34" charset="-128"/>
            </a:endParaRPr>
          </a:p>
        </p:txBody>
      </p:sp>
      <p:sp>
        <p:nvSpPr>
          <p:cNvPr id="9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F81051-1F06-47DE-908B-356E681B898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74E5AC-5228-47EB-8B65-25B4EB21BEC5}" type="slidenum">
              <a:rPr lang="en-US" altLang="en-US" smtClean="0">
                <a:solidFill>
                  <a:srgbClr val="898989"/>
                </a:solidFill>
                <a:latin typeface="Helvetica" panose="020B0604020202020204" pitchFamily="34" charset="0"/>
              </a:rPr>
              <a:pPr/>
              <a:t>2</a:t>
            </a:fld>
            <a:endParaRPr lang="en-US" altLang="en-US">
              <a:solidFill>
                <a:srgbClr val="898989"/>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US" altLang="zh-CN">
                <a:ea typeface="ＭＳ Ｐゴシック" panose="020B0600070205080204" pitchFamily="34" charset="-128"/>
                <a:cs typeface="Helvetica Neue" pitchFamily="-65" charset="0"/>
              </a:rPr>
              <a:t>Multiple Inheritance</a:t>
            </a:r>
          </a:p>
        </p:txBody>
      </p:sp>
      <p:sp>
        <p:nvSpPr>
          <p:cNvPr id="58371" name="Rectangle 3"/>
          <p:cNvSpPr>
            <a:spLocks noChangeArrowheads="1"/>
          </p:cNvSpPr>
          <p:nvPr/>
        </p:nvSpPr>
        <p:spPr bwMode="auto">
          <a:xfrm>
            <a:off x="1585913" y="24542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58372" name="Rectangle 4"/>
          <p:cNvSpPr>
            <a:spLocks noChangeArrowheads="1"/>
          </p:cNvSpPr>
          <p:nvPr/>
        </p:nvSpPr>
        <p:spPr bwMode="auto">
          <a:xfrm>
            <a:off x="5334000" y="2354284"/>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58373" name="Rectangle 5"/>
          <p:cNvSpPr>
            <a:spLocks noChangeArrowheads="1"/>
          </p:cNvSpPr>
          <p:nvPr/>
        </p:nvSpPr>
        <p:spPr bwMode="auto">
          <a:xfrm>
            <a:off x="3200400" y="4800600"/>
            <a:ext cx="3109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GraduateAssistant</a:t>
            </a:r>
          </a:p>
        </p:txBody>
      </p:sp>
      <p:sp>
        <p:nvSpPr>
          <p:cNvPr id="58374" name="Line 6"/>
          <p:cNvSpPr>
            <a:spLocks noChangeShapeType="1"/>
          </p:cNvSpPr>
          <p:nvPr/>
        </p:nvSpPr>
        <p:spPr bwMode="auto">
          <a:xfrm>
            <a:off x="2825750" y="3054350"/>
            <a:ext cx="1358900" cy="173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9"/>
          <p:cNvSpPr>
            <a:spLocks noChangeShapeType="1"/>
          </p:cNvSpPr>
          <p:nvPr/>
        </p:nvSpPr>
        <p:spPr bwMode="auto">
          <a:xfrm flipH="1">
            <a:off x="4572000" y="3054350"/>
            <a:ext cx="1371600" cy="18224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955808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19800" y="914400"/>
            <a:ext cx="2655888" cy="709613"/>
          </a:xfrm>
        </p:spPr>
        <p:txBody>
          <a:bodyPr/>
          <a:lstStyle/>
          <a:p>
            <a:r>
              <a:rPr lang="en-US" altLang="zh-CN" dirty="0">
                <a:ea typeface="ＭＳ Ｐゴシック" panose="020B0600070205080204" pitchFamily="34" charset="-128"/>
                <a:cs typeface="Helvetica Neue" pitchFamily="-65" charset="0"/>
              </a:rPr>
              <a:t>Example</a:t>
            </a:r>
          </a:p>
        </p:txBody>
      </p:sp>
      <p:sp>
        <p:nvSpPr>
          <p:cNvPr id="59395" name="Rectangle 3"/>
          <p:cNvSpPr>
            <a:spLocks noGrp="1" noChangeArrowheads="1"/>
          </p:cNvSpPr>
          <p:nvPr>
            <p:ph type="body" idx="1"/>
          </p:nvPr>
        </p:nvSpPr>
        <p:spPr bwMode="auto">
          <a:xfrm>
            <a:off x="1219200" y="762000"/>
            <a:ext cx="6705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000" dirty="0">
                <a:ea typeface="ＭＳ Ｐゴシック" panose="020B0600070205080204" pitchFamily="34" charset="-128"/>
              </a:rPr>
              <a:t>#include &lt;</a:t>
            </a:r>
            <a:r>
              <a:rPr lang="en-US" altLang="zh-CN" sz="2000" dirty="0" err="1">
                <a:ea typeface="ＭＳ Ｐゴシック" panose="020B0600070205080204" pitchFamily="34" charset="-128"/>
              </a:rPr>
              <a:t>iostream</a:t>
            </a:r>
            <a:r>
              <a:rPr lang="en-US" altLang="zh-CN" sz="2000" dirty="0">
                <a:ea typeface="ＭＳ Ｐゴシック" panose="020B0600070205080204" pitchFamily="34" charset="-128"/>
              </a:rPr>
              <a:t>&gt;</a:t>
            </a:r>
          </a:p>
          <a:p>
            <a:pPr>
              <a:lnSpc>
                <a:spcPct val="90000"/>
              </a:lnSpc>
              <a:buFont typeface="Arial" panose="020B0604020202020204" pitchFamily="34" charset="0"/>
              <a:buNone/>
            </a:pPr>
            <a:r>
              <a:rPr lang="en-US" altLang="zh-CN" sz="20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000" dirty="0">
                <a:ea typeface="ＭＳ Ｐゴシック" panose="020B0600070205080204" pitchFamily="34" charset="-128"/>
              </a:rPr>
              <a:t>class Student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SetGPA</a:t>
            </a: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_ );</a:t>
            </a:r>
          </a:p>
          <a:p>
            <a:pPr>
              <a:lnSpc>
                <a:spcPct val="90000"/>
              </a:lnSpc>
              <a:buFont typeface="Arial" panose="020B0604020202020204" pitchFamily="34" charset="0"/>
              <a:buNone/>
            </a:pPr>
            <a:r>
              <a:rPr lang="en-US" altLang="zh-CN" sz="2000" dirty="0">
                <a:ea typeface="ＭＳ Ｐゴシック" panose="020B0600070205080204" pitchFamily="34" charset="-128"/>
              </a:rPr>
              <a:t>private: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39903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0419" name="Rectangle 3"/>
          <p:cNvSpPr>
            <a:spLocks noGrp="1" noChangeArrowheads="1"/>
          </p:cNvSpPr>
          <p:nvPr>
            <p:ph type="body" idx="1"/>
          </p:nvPr>
        </p:nvSpPr>
        <p:spPr bwMode="auto">
          <a:xfrm>
            <a:off x="990600" y="838200"/>
            <a:ext cx="7162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000" dirty="0">
                <a:ea typeface="ＭＳ Ｐゴシック" panose="020B0600070205080204" pitchFamily="34" charset="-128"/>
              </a:rPr>
              <a:t>class Employee {</a:t>
            </a:r>
          </a:p>
          <a:p>
            <a:pPr>
              <a:buFont typeface="Arial" panose="020B0604020202020204" pitchFamily="34" charset="0"/>
              <a:buNone/>
            </a:pPr>
            <a:r>
              <a:rPr lang="en-US" altLang="zh-CN" sz="2000" dirty="0">
                <a:ea typeface="ＭＳ Ｐゴシック" panose="020B0600070205080204" pitchFamily="34" charset="-128"/>
              </a:rPr>
              <a:t>public:</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solidFill>
                  <a:schemeClr val="accent2"/>
                </a:solidFill>
                <a:ea typeface="ＭＳ Ｐゴシック" panose="020B0600070205080204" pitchFamily="34" charset="-128"/>
              </a:rPr>
              <a:t>const</a:t>
            </a:r>
            <a:r>
              <a:rPr lang="en-US" altLang="zh-CN" sz="2000" dirty="0">
                <a:ea typeface="ＭＳ Ｐゴシック" panose="020B0600070205080204" pitchFamily="34" charset="-128"/>
              </a:rPr>
              <a:t> string &amp;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benefits_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SetSalary</a:t>
            </a:r>
            <a:r>
              <a:rPr lang="en-US" altLang="zh-CN" sz="2000" dirty="0">
                <a:ea typeface="ＭＳ Ｐゴシック" panose="020B0600070205080204" pitchFamily="34" charset="-128"/>
              </a:rPr>
              <a:t>( double salary_ );</a:t>
            </a:r>
          </a:p>
          <a:p>
            <a:pPr>
              <a:buFont typeface="Arial" panose="020B0604020202020204" pitchFamily="34" charset="0"/>
              <a:buNone/>
            </a:pPr>
            <a:r>
              <a:rPr lang="en-US" altLang="zh-CN" sz="2000" dirty="0">
                <a:ea typeface="ＭＳ Ｐゴシック" panose="020B0600070205080204" pitchFamily="34" charset="-128"/>
              </a:rPr>
              <a:t>private:</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buFont typeface="Arial" panose="020B0604020202020204" pitchFamily="34" charset="0"/>
              <a:buNone/>
            </a:pPr>
            <a:r>
              <a:rPr lang="en-US" altLang="zh-CN" sz="2000" dirty="0">
                <a:ea typeface="ＭＳ Ｐゴシック" panose="020B0600070205080204" pitchFamily="34" charset="-128"/>
              </a:rPr>
              <a:t>  string benefits;</a:t>
            </a:r>
          </a:p>
          <a:p>
            <a:pPr>
              <a:buFont typeface="Arial" panose="020B0604020202020204" pitchFamily="34" charset="0"/>
              <a:buNone/>
            </a:pPr>
            <a:r>
              <a:rPr lang="en-US" altLang="zh-CN" sz="2000" dirty="0">
                <a:ea typeface="ＭＳ Ｐゴシック" panose="020B0600070205080204" pitchFamily="34" charset="-128"/>
              </a:rPr>
              <a:t>  double salary;</a:t>
            </a:r>
          </a:p>
          <a:p>
            <a:pPr>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20651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1443" name="Rectangle 3"/>
          <p:cNvSpPr>
            <a:spLocks noGrp="1" noChangeArrowheads="1"/>
          </p:cNvSpPr>
          <p:nvPr>
            <p:ph type="body" idx="1"/>
          </p:nvPr>
        </p:nvSpPr>
        <p:spPr bwMode="auto">
          <a:xfrm>
            <a:off x="609600" y="990600"/>
            <a:ext cx="7848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a:ea typeface="ＭＳ Ｐゴシック" panose="020B0600070205080204" pitchFamily="34" charset="-128"/>
              </a:rPr>
              <a:t>class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:public Student, public Employee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void Display()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void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::Display() </a:t>
            </a:r>
            <a:r>
              <a:rPr lang="en-US" altLang="zh-CN" sz="2000" dirty="0" err="1">
                <a:ea typeface="ＭＳ Ｐゴシック" panose="020B0600070205080204" pitchFamily="34" charset="-128"/>
              </a:rPr>
              <a:t>const</a:t>
            </a: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cout</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endl</a:t>
            </a:r>
            <a:r>
              <a:rPr lang="en-US" altLang="zh-CN" sz="2000" dirty="0">
                <a:ea typeface="ＭＳ Ｐゴシック" panose="020B0600070205080204" pitchFamily="34" charset="-128"/>
              </a:rPr>
              <a:t>;</a:t>
            </a:r>
          </a:p>
          <a:p>
            <a:pPr>
              <a:lnSpc>
                <a:spcPct val="90000"/>
              </a:lnSpc>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10775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2467" name="Rectangle 3"/>
          <p:cNvSpPr>
            <a:spLocks noGrp="1" noChangeArrowheads="1"/>
          </p:cNvSpPr>
          <p:nvPr>
            <p:ph type="body" idx="1"/>
          </p:nvPr>
        </p:nvSpPr>
        <p:spPr bwMode="auto">
          <a:xfrm>
            <a:off x="1219200" y="685800"/>
            <a:ext cx="6629400"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main()</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GA;</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GA.SetId</a:t>
            </a:r>
            <a:r>
              <a:rPr lang="en-US" altLang="zh-CN" sz="2000" dirty="0">
                <a:ea typeface="ＭＳ Ｐゴシック" panose="020B0600070205080204" pitchFamily="34" charset="-128"/>
              </a:rPr>
              <a:t>(12345);</a:t>
            </a:r>
          </a:p>
          <a:p>
            <a:pPr>
              <a:lnSpc>
                <a:spcPct val="90000"/>
              </a:lnSpc>
              <a:buFont typeface="Arial" panose="020B0604020202020204" pitchFamily="34" charset="0"/>
              <a:buNone/>
            </a:pPr>
            <a:r>
              <a:rPr lang="en-US" altLang="zh-CN" sz="2000" dirty="0">
                <a:ea typeface="ＭＳ Ｐゴシック" panose="020B0600070205080204" pitchFamily="34" charset="-128"/>
              </a:rPr>
              <a:t>  	// </a:t>
            </a:r>
            <a:r>
              <a:rPr lang="en-US" altLang="zh-CN" sz="2000" dirty="0" err="1">
                <a:ea typeface="ＭＳ Ｐゴシック" panose="020B0600070205080204" pitchFamily="34" charset="-128"/>
              </a:rPr>
              <a:t>GA.SetAge</a:t>
            </a:r>
            <a:r>
              <a:rPr lang="en-US" altLang="zh-CN" sz="2000" dirty="0">
                <a:ea typeface="ＭＳ Ｐゴシック" panose="020B0600070205080204" pitchFamily="34" charset="-128"/>
              </a:rPr>
              <a:t>(22);        		// error: ambiguous</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GA.Student</a:t>
            </a:r>
            <a:r>
              <a:rPr lang="en-US" altLang="zh-CN" sz="2000" dirty="0">
                <a:ea typeface="ＭＳ Ｐゴシック" panose="020B0600070205080204" pitchFamily="34" charset="-128"/>
              </a:rPr>
              <a:t>::</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(22);  	// ok - specific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GA.SetGAP</a:t>
            </a:r>
            <a:r>
              <a:rPr lang="en-US" altLang="zh-CN" sz="2000" dirty="0">
                <a:ea typeface="ＭＳ Ｐゴシック" panose="020B0600070205080204" pitchFamily="34" charset="-128"/>
              </a:rPr>
              <a:t>(3.5);</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GA.SetBenifits</a:t>
            </a:r>
            <a:r>
              <a:rPr lang="en-US" altLang="zh-CN" sz="2000" dirty="0">
                <a:ea typeface="ＭＳ Ｐゴシック" panose="020B0600070205080204" pitchFamily="34" charset="-128"/>
              </a:rPr>
              <a:t>(“HealthCare”);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GA.SetSalary</a:t>
            </a:r>
            <a:r>
              <a:rPr lang="en-US" altLang="zh-CN" sz="2000" dirty="0">
                <a:ea typeface="ＭＳ Ｐゴシック" panose="020B0600070205080204" pitchFamily="34" charset="-128"/>
              </a:rPr>
              <a:t>(10000.00);</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GA.Display</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return 0;</a:t>
            </a:r>
          </a:p>
          <a:p>
            <a:pPr>
              <a:lnSpc>
                <a:spcPct val="90000"/>
              </a:lnSpc>
              <a:buFont typeface="Arial" panose="020B0604020202020204" pitchFamily="34" charset="0"/>
              <a:buNone/>
            </a:pPr>
            <a:r>
              <a:rPr lang="en-US" altLang="zh-CN" sz="2000" dirty="0">
                <a:ea typeface="ＭＳ Ｐゴシック" panose="020B0600070205080204" pitchFamily="34" charset="-128"/>
              </a:rPr>
              <a:t>}</a:t>
            </a:r>
            <a:endParaRPr lang="en-US" altLang="zh-CN" sz="3600" dirty="0">
              <a:ea typeface="ＭＳ Ｐゴシック" panose="020B0600070205080204" pitchFamily="34" charset="-128"/>
            </a:endParaRPr>
          </a:p>
        </p:txBody>
      </p:sp>
    </p:spTree>
    <p:extLst>
      <p:ext uri="{BB962C8B-B14F-4D97-AF65-F5344CB8AC3E}">
        <p14:creationId xmlns:p14="http://schemas.microsoft.com/office/powerpoint/2010/main" val="2303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Example</a:t>
            </a:r>
          </a:p>
        </p:txBody>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 typeface="Arial" panose="020B0604020202020204" pitchFamily="34" charset="0"/>
              <a:buNone/>
            </a:pPr>
            <a:r>
              <a:rPr lang="en-US" altLang="zh-CN" dirty="0">
                <a:ea typeface="ＭＳ Ｐゴシック" panose="020B0600070205080204" pitchFamily="34" charset="-128"/>
              </a:rPr>
              <a:t>Question:</a:t>
            </a:r>
          </a:p>
          <a:p>
            <a:pPr marL="609600" indent="-609600"/>
            <a:r>
              <a:rPr lang="en-US" altLang="zh-CN" dirty="0">
                <a:ea typeface="ＭＳ Ｐゴシック" panose="020B0600070205080204" pitchFamily="34" charset="-128"/>
              </a:rPr>
              <a:t> If we want to set a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 ‘s age by calling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which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should we use </a:t>
            </a:r>
            <a:r>
              <a:rPr lang="en-US" altLang="zh-CN" dirty="0" err="1">
                <a:ea typeface="ＭＳ Ｐゴシック" panose="020B0600070205080204" pitchFamily="34" charset="-128"/>
              </a:rPr>
              <a:t>use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Direct solution: Student::</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or Employee::</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Abstract(Virtual) base classes – Virtual Inheritance</a:t>
            </a:r>
          </a:p>
        </p:txBody>
      </p:sp>
    </p:spTree>
    <p:extLst>
      <p:ext uri="{BB962C8B-B14F-4D97-AF65-F5344CB8AC3E}">
        <p14:creationId xmlns:p14="http://schemas.microsoft.com/office/powerpoint/2010/main" val="347491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ea typeface="ＭＳ Ｐゴシック" panose="020B0600070205080204" pitchFamily="34" charset="-128"/>
                <a:cs typeface="Helvetica Neue" pitchFamily="-65" charset="0"/>
              </a:rPr>
              <a:t>Virtual base classes</a:t>
            </a:r>
          </a:p>
        </p:txBody>
      </p:sp>
      <p:sp>
        <p:nvSpPr>
          <p:cNvPr id="64515" name="Rectangle 4"/>
          <p:cNvSpPr>
            <a:spLocks noChangeArrowheads="1"/>
          </p:cNvSpPr>
          <p:nvPr/>
        </p:nvSpPr>
        <p:spPr bwMode="auto">
          <a:xfrm>
            <a:off x="1662113" y="37496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64516" name="Rectangle 5"/>
          <p:cNvSpPr>
            <a:spLocks noChangeArrowheads="1"/>
          </p:cNvSpPr>
          <p:nvPr/>
        </p:nvSpPr>
        <p:spPr bwMode="auto">
          <a:xfrm>
            <a:off x="5314724" y="3747316"/>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64517" name="Rectangle 6"/>
          <p:cNvSpPr>
            <a:spLocks noChangeArrowheads="1"/>
          </p:cNvSpPr>
          <p:nvPr/>
        </p:nvSpPr>
        <p:spPr bwMode="auto">
          <a:xfrm>
            <a:off x="2743200" y="5257800"/>
            <a:ext cx="3208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 Assistant</a:t>
            </a:r>
          </a:p>
        </p:txBody>
      </p:sp>
      <p:sp>
        <p:nvSpPr>
          <p:cNvPr id="64518" name="Line 7"/>
          <p:cNvSpPr>
            <a:spLocks noChangeShapeType="1"/>
          </p:cNvSpPr>
          <p:nvPr/>
        </p:nvSpPr>
        <p:spPr bwMode="auto">
          <a:xfrm>
            <a:off x="2901950" y="4349750"/>
            <a:ext cx="1212850"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10"/>
          <p:cNvSpPr>
            <a:spLocks noChangeShapeType="1"/>
          </p:cNvSpPr>
          <p:nvPr/>
        </p:nvSpPr>
        <p:spPr bwMode="auto">
          <a:xfrm flipH="1">
            <a:off x="4495800" y="4349750"/>
            <a:ext cx="1614488"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rrowheads="1"/>
          </p:cNvSpPr>
          <p:nvPr/>
        </p:nvSpPr>
        <p:spPr bwMode="auto">
          <a:xfrm>
            <a:off x="3733800" y="1981200"/>
            <a:ext cx="1309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Person</a:t>
            </a:r>
          </a:p>
        </p:txBody>
      </p:sp>
      <p:sp>
        <p:nvSpPr>
          <p:cNvPr id="64523" name="Line 12"/>
          <p:cNvSpPr>
            <a:spLocks noChangeShapeType="1"/>
          </p:cNvSpPr>
          <p:nvPr/>
        </p:nvSpPr>
        <p:spPr bwMode="auto">
          <a:xfrm>
            <a:off x="4343400" y="2514600"/>
            <a:ext cx="182880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flipH="1">
            <a:off x="2362200" y="2514600"/>
            <a:ext cx="183515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514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5539" name="Rectangle 3"/>
          <p:cNvSpPr>
            <a:spLocks noGrp="1" noChangeArrowheads="1"/>
          </p:cNvSpPr>
          <p:nvPr>
            <p:ph type="body" idx="1"/>
          </p:nvPr>
        </p:nvSpPr>
        <p:spPr bwMode="auto">
          <a:xfrm>
            <a:off x="914400" y="762000"/>
            <a:ext cx="7391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400" dirty="0">
                <a:ea typeface="ＭＳ Ｐゴシック" panose="020B0600070205080204" pitchFamily="34" charset="-128"/>
              </a:rPr>
              <a:t>#include &lt;</a:t>
            </a:r>
            <a:r>
              <a:rPr lang="en-US" altLang="zh-CN" sz="2400" dirty="0" err="1">
                <a:ea typeface="ＭＳ Ｐゴシック" panose="020B0600070205080204" pitchFamily="34" charset="-128"/>
              </a:rPr>
              <a:t>iostream</a:t>
            </a:r>
            <a:r>
              <a:rPr lang="en-US" altLang="zh-CN" sz="2400" dirty="0">
                <a:ea typeface="ＭＳ Ｐゴシック" panose="020B0600070205080204" pitchFamily="34" charset="-128"/>
              </a:rPr>
              <a:t>&gt;</a:t>
            </a:r>
          </a:p>
          <a:p>
            <a:pPr>
              <a:lnSpc>
                <a:spcPct val="90000"/>
              </a:lnSpc>
              <a:buFont typeface="Arial" panose="020B0604020202020204" pitchFamily="34" charset="0"/>
              <a:buNone/>
            </a:pPr>
            <a:r>
              <a:rPr lang="en-US" altLang="zh-CN" sz="24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400" dirty="0">
                <a:ea typeface="ＭＳ Ｐゴシック" panose="020B0600070205080204" pitchFamily="34" charset="-128"/>
              </a:rPr>
              <a:t>class Person {</a:t>
            </a:r>
          </a:p>
          <a:p>
            <a:pPr>
              <a:lnSpc>
                <a:spcPct val="90000"/>
              </a:lnSpc>
              <a:buFont typeface="Arial" panose="020B0604020202020204" pitchFamily="34" charset="0"/>
              <a:buNone/>
            </a:pPr>
            <a:r>
              <a:rPr lang="en-US" altLang="zh-CN" sz="2400" dirty="0">
                <a:ea typeface="ＭＳ Ｐゴシック" panose="020B0600070205080204" pitchFamily="34" charset="-128"/>
              </a:rPr>
              <a:t>public:</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age_ );</a:t>
            </a:r>
          </a:p>
          <a:p>
            <a:pPr>
              <a:lnSpc>
                <a:spcPct val="90000"/>
              </a:lnSpc>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_ );</a:t>
            </a:r>
          </a:p>
          <a:p>
            <a:pPr>
              <a:lnSpc>
                <a:spcPct val="90000"/>
              </a:lnSpc>
              <a:buFont typeface="Arial" panose="020B0604020202020204" pitchFamily="34" charset="0"/>
              <a:buNone/>
            </a:pPr>
            <a:r>
              <a:rPr lang="en-US" altLang="zh-CN" sz="2400" dirty="0">
                <a:ea typeface="ＭＳ Ｐゴシック" panose="020B0600070205080204" pitchFamily="34" charset="-128"/>
              </a:rPr>
              <a:t>private:</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a:t>
            </a:r>
          </a:p>
          <a:p>
            <a:pPr>
              <a:lnSpc>
                <a:spcPct val="90000"/>
              </a:lnSpc>
              <a:buFont typeface="Arial" panose="020B0604020202020204" pitchFamily="34" charset="0"/>
              <a:buNone/>
            </a:pPr>
            <a:r>
              <a:rPr lang="en-US" altLang="zh-CN" sz="2400" dirty="0">
                <a:ea typeface="ＭＳ Ｐゴシック" panose="020B0600070205080204" pitchFamily="34" charset="-128"/>
              </a:rPr>
              <a:t>  string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374132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943600" y="685800"/>
            <a:ext cx="2655888" cy="785813"/>
          </a:xfrm>
        </p:spPr>
        <p:txBody>
          <a:bodyPr/>
          <a:lstStyle/>
          <a:p>
            <a:r>
              <a:rPr lang="en-US" altLang="zh-CN">
                <a:ea typeface="ＭＳ Ｐゴシック" panose="020B0600070205080204" pitchFamily="34" charset="-128"/>
                <a:cs typeface="Helvetica Neue" pitchFamily="-65" charset="0"/>
              </a:rPr>
              <a:t>Example</a:t>
            </a:r>
          </a:p>
        </p:txBody>
      </p:sp>
      <p:sp>
        <p:nvSpPr>
          <p:cNvPr id="66563" name="Rectangle 3"/>
          <p:cNvSpPr>
            <a:spLocks noGrp="1" noChangeArrowheads="1"/>
          </p:cNvSpPr>
          <p:nvPr>
            <p:ph type="body" idx="1"/>
          </p:nvPr>
        </p:nvSpPr>
        <p:spPr bwMode="auto">
          <a:xfrm>
            <a:off x="990600" y="1471613"/>
            <a:ext cx="7239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Student :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GetGPA</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SetGPA</a:t>
            </a: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_ );</a:t>
            </a:r>
          </a:p>
          <a:p>
            <a:pPr>
              <a:buFont typeface="Arial" panose="020B0604020202020204" pitchFamily="34" charset="0"/>
              <a:buNone/>
            </a:pPr>
            <a:r>
              <a:rPr lang="en-US" altLang="zh-CN" sz="2400" dirty="0">
                <a:ea typeface="ＭＳ Ｐゴシック" panose="020B0600070205080204" pitchFamily="34" charset="-128"/>
              </a:rPr>
              <a:t>private:</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8101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7587" name="Rectangle 3"/>
          <p:cNvSpPr>
            <a:spLocks noGrp="1" noChangeArrowheads="1"/>
          </p:cNvSpPr>
          <p:nvPr>
            <p:ph type="body" idx="1"/>
          </p:nvPr>
        </p:nvSpPr>
        <p:spPr bwMode="auto">
          <a:xfrm>
            <a:off x="990600" y="1524000"/>
            <a:ext cx="74676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Employee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GetSalary</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benefits_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SetSalary</a:t>
            </a:r>
            <a:r>
              <a:rPr lang="en-US" altLang="zh-CN" sz="2400" dirty="0">
                <a:ea typeface="ＭＳ Ｐゴシック" panose="020B0600070205080204" pitchFamily="34" charset="-128"/>
              </a:rPr>
              <a:t>( double salary_ );</a:t>
            </a:r>
          </a:p>
          <a:p>
            <a:pPr>
              <a:buFont typeface="Arial" panose="020B0604020202020204" pitchFamily="34" charset="0"/>
              <a:buNone/>
            </a:pPr>
            <a:r>
              <a:rPr lang="en-US" altLang="zh-CN" sz="2400" dirty="0">
                <a:ea typeface="ＭＳ Ｐゴシック" panose="020B0600070205080204" pitchFamily="34" charset="-128"/>
              </a:rPr>
              <a:t>private:</a:t>
            </a:r>
          </a:p>
          <a:p>
            <a:pPr>
              <a:buNone/>
            </a:pPr>
            <a:r>
              <a:rPr lang="en-US" altLang="zh-CN" sz="2400" dirty="0">
                <a:ea typeface="ＭＳ Ｐゴシック" panose="020B0600070205080204" pitchFamily="34" charset="-128"/>
              </a:rPr>
              <a:t>  string benefits;</a:t>
            </a:r>
          </a:p>
          <a:p>
            <a:pPr>
              <a:buNone/>
            </a:pPr>
            <a:r>
              <a:rPr lang="en-US" altLang="zh-CN" sz="2400" dirty="0">
                <a:ea typeface="ＭＳ Ｐゴシック" panose="020B0600070205080204" pitchFamily="34" charset="-128"/>
              </a:rPr>
              <a:t>  double salary;</a:t>
            </a:r>
          </a:p>
          <a:p>
            <a:pPr>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2840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American Options</a:t>
            </a:r>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holder of an </a:t>
            </a:r>
            <a:r>
              <a:rPr lang="en-US" altLang="en-US" sz="2800" b="1" i="1">
                <a:ea typeface="ＭＳ Ｐゴシック" panose="020B0600070205080204" pitchFamily="34" charset="-128"/>
              </a:rPr>
              <a:t>American option </a:t>
            </a:r>
            <a:r>
              <a:rPr lang="en-US" altLang="en-US" sz="2800">
                <a:ea typeface="ＭＳ Ｐゴシック" panose="020B0600070205080204" pitchFamily="34" charset="-128"/>
              </a:rPr>
              <a:t>has the right to exercise it at any time up to and including the expiry date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If the option is exercised at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 </a:t>
            </a:r>
            <a:r>
              <a:rPr lang="en-US" altLang="en-US" sz="2800">
                <a:ea typeface="ＭＳ Ｐゴシック" panose="020B0600070205080204" pitchFamily="34" charset="-128"/>
              </a:rPr>
              <a:t>of the binomial tree, then the holder will receive payoff </a:t>
            </a:r>
            <a:r>
              <a:rPr lang="en-US" altLang="en-US" sz="2800" b="1" i="1">
                <a:ea typeface="ＭＳ Ｐゴシック" panose="020B0600070205080204" pitchFamily="34" charset="-128"/>
              </a:rPr>
              <a:t>h(S(n, i))</a:t>
            </a:r>
            <a:r>
              <a:rPr lang="en-US" altLang="en-US" sz="2800">
                <a:ea typeface="ＭＳ Ｐゴシック" panose="020B0600070205080204" pitchFamily="34" charset="-128"/>
              </a:rPr>
              <a:t>.</a:t>
            </a:r>
          </a:p>
          <a:p>
            <a:r>
              <a:rPr lang="en-US" altLang="en-US" sz="2800">
                <a:ea typeface="ＭＳ Ｐゴシック" panose="020B0600070205080204" pitchFamily="34" charset="-128"/>
              </a:rPr>
              <a:t>The price H(n, i) of an American option at any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a:t>
            </a:r>
            <a:r>
              <a:rPr lang="en-US" altLang="en-US" sz="2800">
                <a:ea typeface="ＭＳ Ｐゴシック" panose="020B0600070205080204" pitchFamily="34" charset="-128"/>
              </a:rPr>
              <a:t> in the binomial tree can be computed by the following procedure, which proceeds by backward induction on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a:t>
            </a: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F97790-0B0A-4468-BCA8-3C87E57D65F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DA7753-9FC7-4E89-BD17-9C155095B846}" type="slidenum">
              <a:rPr lang="en-US" altLang="en-US" smtClean="0">
                <a:solidFill>
                  <a:srgbClr val="898989"/>
                </a:solidFill>
                <a:latin typeface="Helvetica" panose="020B0604020202020204" pitchFamily="34" charset="0"/>
              </a:rPr>
              <a:pPr/>
              <a:t>3</a:t>
            </a:fld>
            <a:endParaRPr lang="en-US" altLang="en-US">
              <a:solidFill>
                <a:srgbClr val="898989"/>
              </a:solidFill>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bwMode="auto">
          <a:xfrm>
            <a:off x="714829" y="685800"/>
            <a:ext cx="7863113"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:public Student, public Employee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void Display()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void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::Display() </a:t>
            </a:r>
            <a:r>
              <a:rPr lang="en-US" altLang="zh-CN" sz="2400" dirty="0" err="1">
                <a:ea typeface="ＭＳ Ｐゴシック" panose="020B0600070205080204" pitchFamily="34" charset="-128"/>
              </a:rPr>
              <a:t>const</a:t>
            </a:r>
            <a:endParaRPr lang="en-US" altLang="zh-CN" sz="2400" dirty="0">
              <a:ea typeface="ＭＳ Ｐゴシック" panose="020B0600070205080204" pitchFamily="34" charset="-128"/>
            </a:endParaRP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cout</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&lt;&lt; ','  &lt;&lt;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endl</a:t>
            </a: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   // no ambiguous</a:t>
            </a:r>
          </a:p>
          <a:p>
            <a:pPr>
              <a:buFont typeface="Monotype Sorts" pitchFamily="2" charset="2"/>
              <a:buNone/>
            </a:pPr>
            <a:r>
              <a:rPr lang="en-US" altLang="zh-CN" sz="2400" dirty="0">
                <a:ea typeface="ＭＳ Ｐゴシック" panose="020B0600070205080204" pitchFamily="34" charset="-128"/>
              </a:rPr>
              <a:t>}</a:t>
            </a:r>
          </a:p>
          <a:p>
            <a:pPr>
              <a:buFont typeface="Monotype Sorts" pitchFamily="2" charset="2"/>
              <a:buNone/>
            </a:pP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main()</a:t>
            </a: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GA;</a:t>
            </a:r>
          </a:p>
          <a:p>
            <a:pPr>
              <a:buFont typeface="Monotype Sorts" pitchFamily="2" charset="2"/>
              <a:buNone/>
            </a:pPr>
            <a:r>
              <a:rPr lang="en-US" altLang="zh-CN" sz="2400" dirty="0">
                <a:ea typeface="ＭＳ Ｐゴシック" panose="020B0600070205080204" pitchFamily="34" charset="-128"/>
              </a:rPr>
              <a:t>  return 0;</a:t>
            </a:r>
          </a:p>
          <a:p>
            <a:pPr>
              <a:buFont typeface="Monotype Sorts" pitchFamily="2" charset="2"/>
              <a:buNone/>
            </a:pPr>
            <a:r>
              <a:rPr lang="en-US" altLang="zh-CN" sz="2400" dirty="0">
                <a:ea typeface="ＭＳ Ｐゴシック" panose="020B0600070205080204" pitchFamily="34" charset="-128"/>
              </a:rPr>
              <a:t>}</a:t>
            </a:r>
          </a:p>
          <a:p>
            <a:pPr>
              <a:buFont typeface="Arial" panose="020B0604020202020204" pitchFamily="34" charset="0"/>
              <a:buNone/>
            </a:pPr>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31841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Virtual Base Classes</a:t>
            </a:r>
            <a:endParaRPr lang="en-US" altLang="zh-CN" sz="3200">
              <a:ea typeface="ＭＳ Ｐゴシック" panose="020B0600070205080204" pitchFamily="34" charset="-128"/>
              <a:cs typeface="Helvetica Neue" pitchFamily="-65" charset="0"/>
            </a:endParaRPr>
          </a:p>
        </p:txBody>
      </p:sp>
      <p:sp>
        <p:nvSpPr>
          <p:cNvPr id="70659" name="Rectangle 3"/>
          <p:cNvSpPr>
            <a:spLocks noGrp="1" noChangeArrowheads="1"/>
          </p:cNvSpPr>
          <p:nvPr>
            <p:ph type="body" idx="1"/>
          </p:nvPr>
        </p:nvSpPr>
        <p:spPr bwMode="auto">
          <a:xfrm>
            <a:off x="609600" y="1493838"/>
            <a:ext cx="74676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ea typeface="ＭＳ Ｐゴシック" panose="020B0600070205080204" pitchFamily="34" charset="-128"/>
              </a:rPr>
              <a:t>The function calls in </a:t>
            </a:r>
            <a:r>
              <a:rPr lang="en-US" altLang="zh-CN">
                <a:ea typeface="ＭＳ Ｐゴシック" panose="020B0600070205080204" pitchFamily="34" charset="-128"/>
              </a:rPr>
              <a:t>GradAssistant::Display() </a:t>
            </a:r>
            <a:r>
              <a:rPr lang="en-US" altLang="zh-CN" sz="2800">
                <a:ea typeface="ＭＳ Ｐゴシック" panose="020B0600070205080204" pitchFamily="34" charset="-128"/>
              </a:rPr>
              <a:t>are ambiguous unless Person is inherited as a virtual base class.</a:t>
            </a:r>
          </a:p>
          <a:p>
            <a:r>
              <a:rPr lang="en-US" altLang="zh-CN">
                <a:ea typeface="ＭＳ Ｐゴシック" panose="020B0600070205080204" pitchFamily="34" charset="-128"/>
              </a:rPr>
              <a:t>Adding “virtual” lets the compiler decide which function and which variable should be accessed.</a:t>
            </a:r>
            <a:endParaRPr lang="en-US" altLang="zh-CN" sz="4400">
              <a:ea typeface="ＭＳ Ｐゴシック" panose="020B0600070205080204" pitchFamily="34" charset="-128"/>
            </a:endParaRPr>
          </a:p>
        </p:txBody>
      </p:sp>
    </p:spTree>
    <p:extLst>
      <p:ext uri="{BB962C8B-B14F-4D97-AF65-F5344CB8AC3E}">
        <p14:creationId xmlns:p14="http://schemas.microsoft.com/office/powerpoint/2010/main" val="265474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Options08.h</a:t>
            </a:r>
          </a:p>
        </p:txBody>
      </p:sp>
      <p:sp>
        <p:nvSpPr>
          <p:cNvPr id="716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ifndef</a:t>
            </a:r>
            <a:r>
              <a:rPr lang="en-US" altLang="en-US" sz="1400" dirty="0">
                <a:ea typeface="ＭＳ Ｐゴシック" panose="020B0600070205080204" pitchFamily="34" charset="-128"/>
              </a:rPr>
              <a:t> Options08_h</a:t>
            </a:r>
          </a:p>
          <a:p>
            <a:pPr>
              <a:buFont typeface="Arial" panose="020B0604020202020204" pitchFamily="34" charset="0"/>
              <a:buNone/>
            </a:pPr>
            <a:r>
              <a:rPr lang="en-US" altLang="en-US" sz="1400" dirty="0">
                <a:ea typeface="ＭＳ Ｐゴシック" panose="020B0600070205080204" pitchFamily="34" charset="-128"/>
              </a:rPr>
              <a:t>#define Options08_h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b="1" i="1" u="sng" dirty="0">
                <a:ea typeface="ＭＳ Ｐゴシック" panose="020B0600070205080204" pitchFamily="34" charset="-128"/>
              </a:rPr>
              <a:t>class Option</a:t>
            </a: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//steps to expiry</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N_){N=N_;}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(){return N;}</a:t>
            </a:r>
          </a:p>
          <a:p>
            <a:pPr>
              <a:buFont typeface="Arial" panose="020B0604020202020204" pitchFamily="34" charset="0"/>
              <a:buNone/>
            </a:pPr>
            <a:r>
              <a:rPr lang="en-US" altLang="en-US" sz="1400" dirty="0">
                <a:ea typeface="ＭＳ Ｐゴシック" panose="020B0600070205080204" pitchFamily="34" charset="-128"/>
              </a:rPr>
              <a:t>      virtual double Payoff(double z)=0;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EurOption</a:t>
            </a:r>
            <a:r>
              <a:rPr lang="en-US" altLang="en-US" sz="1400" b="1" i="1" dirty="0">
                <a:ea typeface="ＭＳ Ｐゴシック" panose="020B0600070205080204" pitchFamily="34" charset="-128"/>
              </a:rPr>
              <a:t>: public virtual </a:t>
            </a:r>
            <a:r>
              <a:rPr lang="en-US" altLang="en-US" sz="1400" b="1" i="1" dirty="0" smtClean="0">
                <a:ea typeface="ＭＳ Ｐゴシック" panose="020B0600070205080204" pitchFamily="34" charset="-128"/>
              </a:rPr>
              <a:t>Option </a:t>
            </a:r>
            <a:r>
              <a:rPr lang="en-US" altLang="en-US" sz="1400" b="1" i="1" dirty="0" smtClean="0">
                <a:solidFill>
                  <a:schemeClr val="accent2"/>
                </a:solidFill>
                <a:ea typeface="ＭＳ Ｐゴシック" panose="020B0600070205080204" pitchFamily="34" charset="-128"/>
              </a:rPr>
              <a:t>//abstract</a:t>
            </a:r>
            <a:endParaRPr lang="en-US" altLang="en-US" sz="14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European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AmOption</a:t>
            </a:r>
            <a:r>
              <a:rPr lang="en-US" altLang="en-US" sz="1400" b="1" i="1" dirty="0">
                <a:ea typeface="ＭＳ Ｐゴシック" panose="020B0600070205080204" pitchFamily="34" charset="-128"/>
              </a:rPr>
              <a:t>: public virtual </a:t>
            </a:r>
            <a:r>
              <a:rPr lang="en-US" altLang="en-US" sz="1400" b="1" i="1" dirty="0" smtClean="0">
                <a:ea typeface="ＭＳ Ｐゴシック" panose="020B0600070205080204" pitchFamily="34" charset="-128"/>
              </a:rPr>
              <a:t>Option </a:t>
            </a:r>
            <a:r>
              <a:rPr lang="en-US" altLang="en-US" sz="1400" b="1" i="1" dirty="0" smtClean="0">
                <a:solidFill>
                  <a:schemeClr val="accent2"/>
                </a:solidFill>
                <a:ea typeface="ＭＳ Ｐゴシック" panose="020B0600070205080204" pitchFamily="34" charset="-128"/>
              </a:rPr>
              <a:t>//abstract</a:t>
            </a:r>
            <a:endParaRPr lang="en-US" altLang="en-US" sz="14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American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PriceBySnell</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D8BAFE-DB46-4B8D-A88C-2A01883E601B}"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95C9EC-FB39-4473-8F57-6A6589EEB969}"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8558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A new class called </a:t>
            </a:r>
            <a:r>
              <a:rPr lang="en-US" altLang="en-US" sz="2400" b="1" i="1">
                <a:ea typeface="ＭＳ Ｐゴシック" panose="020B0600070205080204" pitchFamily="34" charset="-128"/>
              </a:rPr>
              <a:t>Option </a:t>
            </a:r>
            <a:r>
              <a:rPr lang="en-US" altLang="en-US" sz="2400">
                <a:ea typeface="ＭＳ Ｐゴシック" panose="020B0600070205080204" pitchFamily="34" charset="-128"/>
              </a:rPr>
              <a:t>is introduced. The variable </a:t>
            </a:r>
            <a:r>
              <a:rPr lang="en-US" altLang="en-US" sz="2400" b="1" i="1">
                <a:ea typeface="ＭＳ Ｐゴシック" panose="020B0600070205080204" pitchFamily="34" charset="-128"/>
              </a:rPr>
              <a:t>N</a:t>
            </a:r>
            <a:r>
              <a:rPr lang="en-US" altLang="en-US" sz="2400">
                <a:ea typeface="ＭＳ Ｐゴシック" panose="020B0600070205080204" pitchFamily="34" charset="-128"/>
              </a:rPr>
              <a:t>, function SetN(), and </a:t>
            </a:r>
            <a:r>
              <a:rPr lang="en-US" altLang="en-US" sz="2400" b="1" i="1">
                <a:ea typeface="ＭＳ Ｐゴシック" panose="020B0600070205080204" pitchFamily="34" charset="-128"/>
              </a:rPr>
              <a:t>virtual </a:t>
            </a:r>
            <a:r>
              <a:rPr lang="en-US" altLang="en-US" sz="2400">
                <a:ea typeface="ＭＳ Ｐゴシック" panose="020B0600070205080204" pitchFamily="34" charset="-128"/>
              </a:rPr>
              <a:t>function Payoff() are moved into this class.</a:t>
            </a:r>
          </a:p>
          <a:p>
            <a:pPr lvl="1"/>
            <a:r>
              <a:rPr lang="en-US" altLang="en-US" sz="2400" b="1" i="1">
                <a:ea typeface="ＭＳ Ｐゴシック" panose="020B0600070205080204" pitchFamily="34" charset="-128"/>
              </a:rPr>
              <a:t>EurOption </a:t>
            </a:r>
            <a:r>
              <a:rPr lang="en-US" altLang="en-US" sz="2400">
                <a:ea typeface="ＭＳ Ｐゴシック" panose="020B0600070205080204" pitchFamily="34" charset="-128"/>
              </a:rPr>
              <a:t>is declared a subclass of the Option class by</a:t>
            </a:r>
          </a:p>
          <a:p>
            <a:pPr lvl="2">
              <a:buFont typeface="Arial" panose="020B0604020202020204" pitchFamily="34" charset="0"/>
              <a:buNone/>
            </a:pPr>
            <a:r>
              <a:rPr lang="en-US" altLang="en-US" sz="2000" b="1" i="1">
                <a:ea typeface="ＭＳ Ｐゴシック" panose="020B0600070205080204" pitchFamily="34" charset="-128"/>
              </a:rPr>
              <a:t>class EurOption: public </a:t>
            </a:r>
            <a:r>
              <a:rPr lang="en-US" altLang="en-US" sz="2000" b="1" i="1" u="sng">
                <a:ea typeface="ＭＳ Ｐゴシック" panose="020B0600070205080204" pitchFamily="34" charset="-128"/>
              </a:rPr>
              <a:t>virtual </a:t>
            </a:r>
            <a:r>
              <a:rPr lang="en-US" altLang="en-US" sz="2000" b="1" i="1">
                <a:ea typeface="ＭＳ Ｐゴシック" panose="020B0600070205080204" pitchFamily="34" charset="-128"/>
              </a:rPr>
              <a:t>Option</a:t>
            </a:r>
          </a:p>
          <a:p>
            <a:pPr lvl="2"/>
            <a:r>
              <a:rPr lang="en-US" altLang="en-US" sz="2000">
                <a:ea typeface="ＭＳ Ｐゴシック" panose="020B0600070205080204" pitchFamily="34" charset="-128"/>
              </a:rPr>
              <a:t>There is a similar line for the </a:t>
            </a:r>
            <a:r>
              <a:rPr lang="en-US" altLang="en-US" sz="2000" b="1" i="1">
                <a:ea typeface="ＭＳ Ｐゴシック" panose="020B0600070205080204" pitchFamily="34" charset="-128"/>
              </a:rPr>
              <a:t>AmOption </a:t>
            </a:r>
            <a:r>
              <a:rPr lang="en-US" altLang="en-US" sz="2000">
                <a:ea typeface="ＭＳ Ｐゴシック" panose="020B0600070205080204" pitchFamily="34" charset="-128"/>
              </a:rPr>
              <a:t>class. These classes no longer explicitly contain N, SetN() or PayOff(), but inherited these members from the Option class.</a:t>
            </a:r>
          </a:p>
          <a:p>
            <a:pPr lvl="1"/>
            <a:r>
              <a:rPr lang="en-US" altLang="en-US">
                <a:ea typeface="ＭＳ Ｐゴシック" panose="020B0600070205080204" pitchFamily="34" charset="-128"/>
              </a:rPr>
              <a:t>This brings us to the topic: </a:t>
            </a:r>
            <a:r>
              <a:rPr lang="en-US" altLang="en-US" b="1" i="1">
                <a:ea typeface="ＭＳ Ｐゴシック" panose="020B0600070205080204" pitchFamily="34" charset="-128"/>
              </a:rPr>
              <a:t>Virtual Inheritance</a:t>
            </a:r>
          </a:p>
          <a:p>
            <a:pPr lvl="2"/>
            <a:r>
              <a:rPr lang="en-US" altLang="en-US">
                <a:ea typeface="ＭＳ Ｐゴシック" panose="020B0600070205080204" pitchFamily="34" charset="-128"/>
              </a:rPr>
              <a:t> When virtual inheritance applies, a single copy of N and other members are shared by the subclasses EurOption, AmOption as well as Call and Put classes.</a:t>
            </a:r>
          </a:p>
        </p:txBody>
      </p:sp>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7659C-B926-4624-AD26-8C0D8F9A9B3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3A1141-4C14-446D-A5E4-21F08B5EF51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78613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A new function int GetN() is included in the Option class. Since N is a private member of Option class, this public function is needed to access N from subclasses.</a:t>
            </a:r>
          </a:p>
          <a:p>
            <a:pPr lvl="1"/>
            <a:r>
              <a:rPr lang="en-US" altLang="en-US" sz="2400">
                <a:ea typeface="ＭＳ Ｐゴシック" panose="020B0600070205080204" pitchFamily="34" charset="-128"/>
              </a:rPr>
              <a:t>PayOff() is a </a:t>
            </a:r>
            <a:r>
              <a:rPr lang="en-US" altLang="en-US" sz="2400" b="1" i="1">
                <a:ea typeface="ＭＳ Ｐゴシック" panose="020B0600070205080204" pitchFamily="34" charset="-128"/>
              </a:rPr>
              <a:t>pure virtual function </a:t>
            </a:r>
            <a:r>
              <a:rPr lang="en-US" altLang="en-US" sz="2400">
                <a:ea typeface="ＭＳ Ｐゴシック" panose="020B0600070205080204" pitchFamily="34" charset="-128"/>
              </a:rPr>
              <a:t>of the Option class. </a:t>
            </a:r>
          </a:p>
          <a:p>
            <a:pPr lvl="2"/>
            <a:r>
              <a:rPr lang="en-US" altLang="en-US" sz="2000">
                <a:ea typeface="ＭＳ Ｐゴシック" panose="020B0600070205080204" pitchFamily="34" charset="-128"/>
              </a:rPr>
              <a:t>A </a:t>
            </a:r>
            <a:r>
              <a:rPr lang="en-US" altLang="en-US" sz="2000" b="1" i="1">
                <a:ea typeface="ＭＳ Ｐゴシック" panose="020B0600070205080204" pitchFamily="34" charset="-128"/>
              </a:rPr>
              <a:t>virtual function </a:t>
            </a:r>
            <a:r>
              <a:rPr lang="en-US" altLang="en-US" sz="2000">
                <a:ea typeface="ＭＳ Ｐゴシック" panose="020B0600070205080204" pitchFamily="34" charset="-128"/>
              </a:rPr>
              <a:t>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pPr lvl="2"/>
            <a:r>
              <a:rPr lang="en-US" altLang="en-US" sz="2000">
                <a:ea typeface="ＭＳ Ｐゴシック" panose="020B0600070205080204" pitchFamily="34" charset="-128"/>
              </a:rPr>
              <a:t>As a pure virtual function, PayOff() function has no body at all! It simply acts as a placeholder that  must be defined by derived classes. This is exactly what we want, as the PayOff function for Call and Put options are different.</a:t>
            </a:r>
          </a:p>
        </p:txBody>
      </p:sp>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5321FE-8E0C-472A-BF46-304052A499D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47EDE6-EEF1-4EFE-ACFE-6790024B974C}"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5337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685800"/>
            <a:ext cx="7924800" cy="228600"/>
          </a:xfrm>
        </p:spPr>
        <p:txBody>
          <a:bodyPr/>
          <a:lstStyle/>
          <a:p>
            <a:r>
              <a:rPr lang="en-US" altLang="en-US" sz="2000">
                <a:ea typeface="ＭＳ Ｐゴシック" panose="020B0600070205080204" pitchFamily="34" charset="-128"/>
                <a:cs typeface="Helvetica Neue" pitchFamily="-65" charset="0"/>
              </a:rPr>
              <a:t>Option08.cpp</a:t>
            </a:r>
          </a:p>
        </p:txBody>
      </p:sp>
      <p:sp>
        <p:nvSpPr>
          <p:cNvPr id="74755" name="Content Placeholder 2"/>
          <p:cNvSpPr>
            <a:spLocks noGrp="1"/>
          </p:cNvSpPr>
          <p:nvPr>
            <p:ph idx="1"/>
          </p:nvPr>
        </p:nvSpPr>
        <p:spPr bwMode="auto">
          <a:xfrm>
            <a:off x="609600" y="974725"/>
            <a:ext cx="79248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FF9809-82BA-45E1-92E2-D1A9672827F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693CE1-3070-4E80-80E0-4178BF2144AE}"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461862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double AmOption::PriceBySnell(BinModel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double ContVal;</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ContVal=(q*Price[i+1]+(1-q)*Price[i])/(1+Model.GetR());</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if (ContVal&gt;Price[i]) Price[i]=ContVal;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757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40833B-1ED2-4C12-BA79-81EF162FC73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D47BA4-FD08-47CE-B654-4CAAB0B70290}"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6164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Call::GetInputData()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call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Call::Payoff(double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(z&gt;K) return z-K;</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68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BC76E7-BD4E-4269-A689-A641B901620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E81CD2-F9BD-4E0E-BC59-8E1952246E65}"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66655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Put::GetInputData()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put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Put::Payoff(double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(z&lt;K) return K-z;</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p:txBody>
      </p:sp>
      <p:sp>
        <p:nvSpPr>
          <p:cNvPr id="778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E27685-A228-43F1-950F-DF18B3C0E34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78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230032-6C05-489E-8634-BDF61BDB9511}"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488801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Main13.cpp</a:t>
            </a:r>
          </a:p>
        </p:txBody>
      </p:sp>
      <p:sp>
        <p:nvSpPr>
          <p:cNvPr id="78851" name="Content Placeholder 2"/>
          <p:cNvSpPr>
            <a:spLocks noGrp="1"/>
          </p:cNvSpPr>
          <p:nvPr>
            <p:ph idx="1"/>
          </p:nvPr>
        </p:nvSpPr>
        <p:spPr bwMode="auto">
          <a:xfrm>
            <a:off x="609600" y="990600"/>
            <a:ext cx="7924800" cy="4892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E5B2FD-466F-4B2E-B50B-76F8163F8C6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A99876-FFE3-45D1-969B-87F8A5C66924}"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707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609600" y="685800"/>
            <a:ext cx="79248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At the expiry date </a:t>
            </a:r>
            <a:r>
              <a:rPr lang="en-US" altLang="en-US" sz="2400" i="1">
                <a:ea typeface="ＭＳ Ｐゴシック" panose="020B0600070205080204" pitchFamily="34" charset="-128"/>
              </a:rPr>
              <a:t>N:   </a:t>
            </a:r>
            <a:r>
              <a:rPr lang="en-US" altLang="en-US" sz="2400" b="1" i="1">
                <a:ea typeface="ＭＳ Ｐゴシック" panose="020B0600070205080204" pitchFamily="34" charset="-128"/>
              </a:rPr>
              <a:t>H(N, i) = h(S(N, i))</a:t>
            </a: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If H(n+1, i) is already known at each node I = 0, 1, …, n+1 for some n = 0, …, N-1, then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In particular, H(0) at the root node of the tree is the price of the American option at time 0.</a:t>
            </a:r>
          </a:p>
          <a:p>
            <a:r>
              <a:rPr lang="en-US" altLang="en-US" sz="2400">
                <a:ea typeface="ＭＳ Ｐゴシック" panose="020B0600070205080204" pitchFamily="34" charset="-128"/>
              </a:rPr>
              <a:t>The Snell envelop procedure, from Discrete Models of Financial Markets, Marek Capinski and Ekkehard Kopp</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543A5F-BAF3-4C3A-9FBC-E4BD2C693C0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983C82-6332-4409-9AC1-80F75653181D}" type="slidenum">
              <a:rPr lang="en-US" altLang="en-US" smtClean="0">
                <a:solidFill>
                  <a:srgbClr val="898989"/>
                </a:solidFill>
                <a:latin typeface="Helvetica" panose="020B0604020202020204" pitchFamily="34" charset="0"/>
              </a:rPr>
              <a:pPr/>
              <a:t>4</a:t>
            </a:fld>
            <a:endParaRPr lang="en-US" altLang="en-US">
              <a:solidFill>
                <a:srgbClr val="898989"/>
              </a:solidFill>
              <a:latin typeface="Helvetica" panose="020B0604020202020204" pitchFamily="34" charset="0"/>
            </a:endParaRPr>
          </a:p>
        </p:txBody>
      </p:sp>
      <p:graphicFrame>
        <p:nvGraphicFramePr>
          <p:cNvPr id="11269" name="Object 2"/>
          <p:cNvGraphicFramePr>
            <a:graphicFrameLocks noChangeAspect="1"/>
          </p:cNvGraphicFramePr>
          <p:nvPr/>
        </p:nvGraphicFramePr>
        <p:xfrm>
          <a:off x="1119188" y="2667000"/>
          <a:ext cx="6905625" cy="762000"/>
        </p:xfrm>
        <a:graphic>
          <a:graphicData uri="http://schemas.openxmlformats.org/presentationml/2006/ole">
            <mc:AlternateContent xmlns:mc="http://schemas.openxmlformats.org/markup-compatibility/2006">
              <mc:Choice xmlns:v="urn:schemas-microsoft-com:vml" Requires="v">
                <p:oleObj spid="_x0000_s11346" name="Equation" r:id="rId3" imgW="3568700" imgH="393700" progId="Equation.3">
                  <p:embed/>
                </p:oleObj>
              </mc:Choice>
              <mc:Fallback>
                <p:oleObj name="Equation" r:id="rId3" imgW="35687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667000"/>
                        <a:ext cx="6905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94997-472C-4E70-814D-D0AA06C6BC71}" type="slidenum">
              <a:rPr lang="en-US" altLang="zh-CN" smtClean="0">
                <a:solidFill>
                  <a:srgbClr val="898989"/>
                </a:solidFill>
                <a:latin typeface="Helvetica" panose="020B0604020202020204" pitchFamily="34" charset="0"/>
              </a:rPr>
              <a:pPr/>
              <a:t>40</a:t>
            </a:fld>
            <a:endParaRPr lang="en-US" altLang="zh-CN">
              <a:solidFill>
                <a:srgbClr val="898989"/>
              </a:solidFill>
              <a:latin typeface="Helvetica"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What’s in STL</a:t>
            </a:r>
          </a:p>
        </p:txBody>
      </p:sp>
      <p:sp>
        <p:nvSpPr>
          <p:cNvPr id="26628" name="Rectangle 3"/>
          <p:cNvSpPr>
            <a:spLocks noGrp="1" noChangeArrowheads="1"/>
          </p:cNvSpPr>
          <p:nvPr>
            <p:ph type="body" idx="1"/>
          </p:nvPr>
        </p:nvSpPr>
        <p:spPr bwMode="auto">
          <a:xfrm>
            <a:off x="457200" y="1752600"/>
            <a:ext cx="80772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ea typeface="PMingLiU" pitchFamily="18" charset="-120"/>
                <a:cs typeface="Helvetica Neue" pitchFamily="-65" charset="0"/>
              </a:rPr>
              <a:t>Container classes: vector, list, stack, set, map, and </a:t>
            </a:r>
            <a:r>
              <a:rPr lang="en-US" altLang="zh-TW" dirty="0" err="1">
                <a:ea typeface="PMingLiU" pitchFamily="18" charset="-120"/>
                <a:cs typeface="Helvetica Neue" pitchFamily="-65" charset="0"/>
              </a:rPr>
              <a:t>etc</a:t>
            </a:r>
            <a:r>
              <a:rPr lang="en-US" altLang="zh-TW" dirty="0">
                <a:ea typeface="PMingLiU" pitchFamily="18" charset="-120"/>
                <a:cs typeface="Helvetica Neue" pitchFamily="-65" charset="0"/>
              </a:rPr>
              <a:t>…</a:t>
            </a:r>
          </a:p>
          <a:p>
            <a:r>
              <a:rPr lang="en-US" altLang="zh-TW" dirty="0">
                <a:ea typeface="PMingLiU" pitchFamily="18" charset="-120"/>
                <a:cs typeface="Helvetica Neue" pitchFamily="-65" charset="0"/>
              </a:rPr>
              <a:t>A large collection of algorithms, such as reverse, sort, search, and etc.</a:t>
            </a:r>
          </a:p>
          <a:p>
            <a:pPr>
              <a:lnSpc>
                <a:spcPct val="90000"/>
              </a:lnSpc>
            </a:pPr>
            <a:endParaRPr lang="en-US" altLang="zh-TW" dirty="0">
              <a:ea typeface="PMingLiU" pitchFamily="18" charset="-120"/>
              <a:cs typeface="Helvetica Neue" pitchFamily="-65"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2800">
                <a:ea typeface="ＭＳ Ｐゴシック" panose="020B0600070205080204" pitchFamily="34" charset="-128"/>
                <a:cs typeface="Helvetica Neue" pitchFamily="-65" charset="0"/>
              </a:rPr>
              <a:t>STL – C++ </a:t>
            </a:r>
            <a:r>
              <a:rPr lang="en-US" altLang="en-US" sz="2800" i="1">
                <a:ea typeface="ＭＳ Ｐゴシック" panose="020B0600070205080204" pitchFamily="34" charset="-128"/>
                <a:cs typeface="Helvetica Neue" pitchFamily="-65" charset="0"/>
              </a:rPr>
              <a:t>Standard Template Library</a:t>
            </a:r>
            <a:endParaRPr lang="en-US" altLang="en-US" sz="2800">
              <a:ea typeface="ＭＳ Ｐゴシック" panose="020B0600070205080204" pitchFamily="34" charset="-128"/>
              <a:cs typeface="Helvetica Neue" pitchFamily="-65" charset="0"/>
            </a:endParaRP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B5E68-8733-4F1D-A019-74CFBDD55C16}"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583B68-07D5-4B39-B093-C9DF95CAE397}" type="slidenum">
              <a:rPr lang="en-US" altLang="en-US" smtClean="0">
                <a:solidFill>
                  <a:srgbClr val="898989"/>
                </a:solidFill>
                <a:latin typeface="Helvetica" panose="020B0604020202020204" pitchFamily="34" charset="0"/>
              </a:rPr>
              <a:pPr/>
              <a:t>41</a:t>
            </a:fld>
            <a:endParaRPr lang="en-US" altLang="en-US">
              <a:solidFill>
                <a:srgbClr val="898989"/>
              </a:solidFill>
              <a:latin typeface="Helvetica" panose="020B060402020202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792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a:off x="457200" y="38862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457200" y="41148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24000" y="4114800"/>
            <a:ext cx="228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514600" y="38862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486400" y="3429000"/>
            <a:ext cx="381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 Standard Template Library</a:t>
            </a:r>
          </a:p>
        </p:txBody>
      </p:sp>
      <p:sp>
        <p:nvSpPr>
          <p:cNvPr id="29699" name="Content Placeholder 2"/>
          <p:cNvSpPr>
            <a:spLocks noGrp="1"/>
          </p:cNvSpPr>
          <p:nvPr>
            <p:ph sz="quarter" idx="1"/>
          </p:nvPr>
        </p:nvSpPr>
        <p:spPr bwMode="auto">
          <a:xfrm>
            <a:off x="609600" y="15240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Collections of useful classes for common data structures</a:t>
            </a:r>
          </a:p>
          <a:p>
            <a:pPr eaLnBrk="1" hangingPunct="1"/>
            <a:r>
              <a:rPr lang="en-US" altLang="en-US" sz="2800">
                <a:ea typeface="ＭＳ Ｐゴシック" panose="020B0600070205080204" pitchFamily="34" charset="-128"/>
              </a:rPr>
              <a:t>Ability to store objects of any type (template)</a:t>
            </a:r>
          </a:p>
          <a:p>
            <a:pPr eaLnBrk="1" hangingPunct="1"/>
            <a:r>
              <a:rPr lang="en-US" altLang="en-US" sz="2800">
                <a:ea typeface="ＭＳ Ｐゴシック" panose="020B0600070205080204" pitchFamily="34" charset="-128"/>
              </a:rPr>
              <a:t>Container – class that stores a collection of data</a:t>
            </a:r>
          </a:p>
          <a:p>
            <a:pPr eaLnBrk="1" hangingPunct="1"/>
            <a:r>
              <a:rPr lang="en-US" altLang="en-US" sz="2800">
                <a:ea typeface="ＭＳ Ｐゴシック" panose="020B0600070205080204" pitchFamily="34" charset="-128"/>
              </a:rPr>
              <a:t>STL consists of 10 container classes:</a:t>
            </a:r>
          </a:p>
          <a:p>
            <a:pPr lvl="1" eaLnBrk="1" hangingPunct="1"/>
            <a:r>
              <a:rPr lang="en-US" altLang="en-US">
                <a:ea typeface="ＭＳ Ｐゴシック" panose="020B0600070205080204" pitchFamily="34" charset="-128"/>
              </a:rPr>
              <a:t>Sequence containers</a:t>
            </a:r>
          </a:p>
          <a:p>
            <a:pPr lvl="1" eaLnBrk="1" hangingPunct="1"/>
            <a:r>
              <a:rPr lang="en-US" altLang="en-US">
                <a:ea typeface="ＭＳ Ｐゴシック" panose="020B0600070205080204" pitchFamily="34" charset="-128"/>
              </a:rPr>
              <a:t>Adapter containers</a:t>
            </a:r>
          </a:p>
          <a:p>
            <a:pPr lvl="1" eaLnBrk="1" hangingPunct="1"/>
            <a:r>
              <a:rPr lang="en-US" altLang="en-US">
                <a:ea typeface="ＭＳ Ｐゴシック" panose="020B0600070205080204" pitchFamily="34" charset="-128"/>
              </a:rPr>
              <a:t>Associative containers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0723" name="Content Placeholder 2"/>
          <p:cNvSpPr>
            <a:spLocks noGrp="1"/>
          </p:cNvSpPr>
          <p:nvPr>
            <p:ph sz="quarter" idx="1"/>
          </p:nvPr>
        </p:nvSpPr>
        <p:spPr bwMode="auto">
          <a:xfrm>
            <a:off x="609600" y="12954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Sequence Container</a:t>
            </a:r>
          </a:p>
          <a:p>
            <a:pPr lvl="1" eaLnBrk="1" hangingPunct="1"/>
            <a:r>
              <a:rPr lang="en-US" altLang="en-US" sz="2400">
                <a:ea typeface="ＭＳ Ｐゴシック" panose="020B0600070205080204" pitchFamily="34" charset="-128"/>
              </a:rPr>
              <a:t>Stores data by position in linear order:</a:t>
            </a:r>
          </a:p>
          <a:p>
            <a:pPr lvl="1" eaLnBrk="1" hangingPunct="1"/>
            <a:r>
              <a:rPr lang="en-US" altLang="en-US" sz="2400">
                <a:ea typeface="ＭＳ Ｐゴシック" panose="020B0600070205080204" pitchFamily="34" charset="-128"/>
              </a:rPr>
              <a:t>First element, second element , etc:</a:t>
            </a:r>
          </a:p>
          <a:p>
            <a:pPr eaLnBrk="1" hangingPunct="1"/>
            <a:r>
              <a:rPr lang="en-US" altLang="en-US" sz="2400">
                <a:ea typeface="ＭＳ Ｐゴシック" panose="020B0600070205080204" pitchFamily="34" charset="-128"/>
              </a:rPr>
              <a:t>Associate Container</a:t>
            </a:r>
          </a:p>
          <a:p>
            <a:pPr lvl="1" eaLnBrk="1" hangingPunct="1"/>
            <a:r>
              <a:rPr lang="en-US" altLang="en-US" sz="2400">
                <a:ea typeface="ＭＳ Ｐゴシック" panose="020B0600070205080204" pitchFamily="34" charset="-128"/>
              </a:rPr>
              <a:t>Stores elements by key, such as name, social security number or part number</a:t>
            </a:r>
          </a:p>
          <a:p>
            <a:pPr lvl="1" eaLnBrk="1" hangingPunct="1"/>
            <a:r>
              <a:rPr lang="en-US" altLang="en-US" sz="2400">
                <a:ea typeface="ＭＳ Ｐゴシック" panose="020B0600070205080204" pitchFamily="34" charset="-128"/>
              </a:rPr>
              <a:t>Access an element by its key which may bear no relationship to the location of the element in the container</a:t>
            </a:r>
          </a:p>
          <a:p>
            <a:pPr eaLnBrk="1" hangingPunct="1"/>
            <a:r>
              <a:rPr lang="en-US" altLang="en-US" sz="2400">
                <a:ea typeface="ＭＳ Ｐゴシック" panose="020B0600070205080204" pitchFamily="34" charset="-128"/>
              </a:rPr>
              <a:t>Adapter Container</a:t>
            </a:r>
          </a:p>
          <a:p>
            <a:pPr lvl="1" eaLnBrk="1" hangingPunct="1"/>
            <a:r>
              <a:rPr lang="en-US" altLang="en-US" sz="2400">
                <a:ea typeface="ＭＳ Ｐゴシック" panose="020B0600070205080204" pitchFamily="34" charset="-128"/>
              </a:rPr>
              <a:t>Contains another container as its underlying storage structure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 name="Content Placeholder 2"/>
          <p:cNvSpPr>
            <a:spLocks noGrp="1"/>
          </p:cNvSpPr>
          <p:nvPr>
            <p:ph sz="quarter" idx="1"/>
          </p:nvPr>
        </p:nvSpPr>
        <p:spPr>
          <a:xfrm>
            <a:off x="609600" y="1219200"/>
            <a:ext cx="7924800" cy="4906963"/>
          </a:xfrm>
        </p:spPr>
        <p:txBody>
          <a:bodyPr>
            <a:normAutofit fontScale="92500" lnSpcReduction="10000"/>
          </a:bodyPr>
          <a:lstStyle/>
          <a:p>
            <a:pPr marL="274320" indent="-274320" eaLnBrk="1" fontAlgn="auto" hangingPunct="1">
              <a:spcBef>
                <a:spcPts val="580"/>
              </a:spcBef>
              <a:spcAft>
                <a:spcPts val="0"/>
              </a:spcAft>
              <a:defRPr/>
            </a:pPr>
            <a:r>
              <a:rPr lang="en-US" dirty="0"/>
              <a:t>Sequence Container</a:t>
            </a:r>
          </a:p>
          <a:p>
            <a:pPr marL="548640" lvl="1" eaLnBrk="1" fontAlgn="auto" hangingPunct="1">
              <a:spcBef>
                <a:spcPts val="370"/>
              </a:spcBef>
              <a:spcAft>
                <a:spcPts val="0"/>
              </a:spcAft>
              <a:buFont typeface="Arial" panose="020B0604020202020204" pitchFamily="34" charset="0"/>
              <a:buChar char="•"/>
              <a:defRPr/>
            </a:pPr>
            <a:r>
              <a:rPr lang="en-US" dirty="0"/>
              <a:t>Vector</a:t>
            </a:r>
          </a:p>
          <a:p>
            <a:pPr marL="548640" lvl="1" eaLnBrk="1" fontAlgn="auto" hangingPunct="1">
              <a:spcBef>
                <a:spcPts val="370"/>
              </a:spcBef>
              <a:spcAft>
                <a:spcPts val="0"/>
              </a:spcAft>
              <a:buFont typeface="Arial" panose="020B0604020202020204" pitchFamily="34" charset="0"/>
              <a:buChar char="•"/>
              <a:defRPr/>
            </a:pPr>
            <a:r>
              <a:rPr lang="en-US" dirty="0"/>
              <a:t>List</a:t>
            </a:r>
          </a:p>
          <a:p>
            <a:pPr marL="548640" lvl="1" eaLnBrk="1" fontAlgn="auto" hangingPunct="1">
              <a:spcBef>
                <a:spcPts val="370"/>
              </a:spcBef>
              <a:spcAft>
                <a:spcPts val="0"/>
              </a:spcAft>
              <a:buFont typeface="Arial" panose="020B0604020202020204" pitchFamily="34" charset="0"/>
              <a:buChar char="•"/>
              <a:defRPr/>
            </a:pPr>
            <a:r>
              <a:rPr lang="en-US" dirty="0" err="1"/>
              <a:t>Slist</a:t>
            </a:r>
            <a:endParaRPr lang="en-US" dirty="0"/>
          </a:p>
          <a:p>
            <a:pPr marL="274320" indent="-274320" eaLnBrk="1" fontAlgn="auto" hangingPunct="1">
              <a:spcBef>
                <a:spcPts val="580"/>
              </a:spcBef>
              <a:spcAft>
                <a:spcPts val="0"/>
              </a:spcAft>
              <a:defRPr/>
            </a:pPr>
            <a:r>
              <a:rPr lang="en-US" dirty="0"/>
              <a:t>Adapter Containers</a:t>
            </a:r>
          </a:p>
          <a:p>
            <a:pPr marL="548640" lvl="1" eaLnBrk="1" fontAlgn="auto" hangingPunct="1">
              <a:spcBef>
                <a:spcPts val="370"/>
              </a:spcBef>
              <a:spcAft>
                <a:spcPts val="0"/>
              </a:spcAft>
              <a:buFont typeface="Arial" panose="020B0604020202020204" pitchFamily="34" charset="0"/>
              <a:buChar char="•"/>
              <a:defRPr/>
            </a:pPr>
            <a:r>
              <a:rPr lang="en-US" dirty="0"/>
              <a:t>Stack</a:t>
            </a:r>
          </a:p>
          <a:p>
            <a:pPr marL="548640" lvl="1" eaLnBrk="1" fontAlgn="auto" hangingPunct="1">
              <a:spcBef>
                <a:spcPts val="370"/>
              </a:spcBef>
              <a:spcAft>
                <a:spcPts val="0"/>
              </a:spcAft>
              <a:buFont typeface="Arial" panose="020B0604020202020204" pitchFamily="34" charset="0"/>
              <a:buChar char="•"/>
              <a:defRPr/>
            </a:pPr>
            <a:r>
              <a:rPr lang="en-US" dirty="0"/>
              <a:t>Queue</a:t>
            </a:r>
          </a:p>
          <a:p>
            <a:pPr marL="548640" lvl="1" eaLnBrk="1" fontAlgn="auto" hangingPunct="1">
              <a:spcBef>
                <a:spcPts val="370"/>
              </a:spcBef>
              <a:spcAft>
                <a:spcPts val="0"/>
              </a:spcAft>
              <a:buFont typeface="Arial" panose="020B0604020202020204" pitchFamily="34" charset="0"/>
              <a:buChar char="•"/>
              <a:defRPr/>
            </a:pPr>
            <a:r>
              <a:rPr lang="en-US" dirty="0"/>
              <a:t>Priority queue</a:t>
            </a:r>
          </a:p>
          <a:p>
            <a:pPr marL="274320" indent="-274320" eaLnBrk="1" fontAlgn="auto" hangingPunct="1">
              <a:spcBef>
                <a:spcPts val="580"/>
              </a:spcBef>
              <a:spcAft>
                <a:spcPts val="0"/>
              </a:spcAft>
              <a:defRPr/>
            </a:pPr>
            <a:r>
              <a:rPr lang="en-US" dirty="0"/>
              <a:t>Associative Container</a:t>
            </a:r>
          </a:p>
          <a:p>
            <a:pPr marL="548640" lvl="1" eaLnBrk="1" fontAlgn="auto" hangingPunct="1">
              <a:spcBef>
                <a:spcPts val="370"/>
              </a:spcBef>
              <a:spcAft>
                <a:spcPts val="0"/>
              </a:spcAft>
              <a:buFont typeface="Arial" panose="020B0604020202020204" pitchFamily="34" charset="0"/>
              <a:buChar char="•"/>
              <a:defRPr/>
            </a:pPr>
            <a:r>
              <a:rPr lang="en-US" dirty="0"/>
              <a:t>Set, </a:t>
            </a:r>
            <a:r>
              <a:rPr lang="en-US" dirty="0" err="1"/>
              <a:t>multiset</a:t>
            </a:r>
            <a:endParaRPr lang="en-US" dirty="0"/>
          </a:p>
          <a:p>
            <a:pPr marL="548640" lvl="1" eaLnBrk="1" fontAlgn="auto" hangingPunct="1">
              <a:spcBef>
                <a:spcPts val="370"/>
              </a:spcBef>
              <a:spcAft>
                <a:spcPts val="0"/>
              </a:spcAft>
              <a:buFont typeface="Arial" panose="020B0604020202020204" pitchFamily="34" charset="0"/>
              <a:buChar char="•"/>
              <a:defRPr/>
            </a:pPr>
            <a:r>
              <a:rPr lang="en-US" dirty="0"/>
              <a:t>Map, </a:t>
            </a:r>
            <a:r>
              <a:rPr lang="en-US" dirty="0" err="1"/>
              <a:t>multimap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2771" name="Content Placeholder 2"/>
          <p:cNvSpPr>
            <a:spLocks noGrp="1"/>
          </p:cNvSpPr>
          <p:nvPr>
            <p:ph sz="quarter"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Generalized array that stores a collection of elements of the same data type</a:t>
            </a:r>
          </a:p>
          <a:p>
            <a:pPr eaLnBrk="1" hangingPunct="1"/>
            <a:r>
              <a:rPr lang="en-US" altLang="en-US" sz="2800">
                <a:ea typeface="ＭＳ Ｐゴシック" panose="020B0600070205080204" pitchFamily="34" charset="-128"/>
              </a:rPr>
              <a:t>Vector – similar to an array</a:t>
            </a:r>
          </a:p>
          <a:p>
            <a:pPr lvl="1" eaLnBrk="1" hangingPunct="1"/>
            <a:r>
              <a:rPr lang="en-US" altLang="en-US">
                <a:ea typeface="ＭＳ Ｐゴシック" panose="020B0600070205080204" pitchFamily="34" charset="-128"/>
              </a:rPr>
              <a:t>Vectors allow access to its elements by using an index in the range from 0 to n-1 where n is the size of the vector</a:t>
            </a:r>
          </a:p>
          <a:p>
            <a:pPr eaLnBrk="1" hangingPunct="1"/>
            <a:r>
              <a:rPr lang="en-US" altLang="en-US" sz="2800">
                <a:ea typeface="ＭＳ Ｐゴシック" panose="020B0600070205080204" pitchFamily="34" charset="-128"/>
              </a:rPr>
              <a:t>Vector vs array</a:t>
            </a:r>
          </a:p>
          <a:p>
            <a:pPr lvl="1" eaLnBrk="1" hangingPunct="1"/>
            <a:r>
              <a:rPr lang="en-US" altLang="en-US">
                <a:ea typeface="ＭＳ Ｐゴシック" panose="020B0600070205080204" pitchFamily="34" charset="-128"/>
              </a:rPr>
              <a:t>Vector has operations that allow the collection to grow and contract dynamically at the rear of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3795" name="Content Placeholder 2"/>
          <p:cNvSpPr>
            <a:spLocks noGrp="1"/>
          </p:cNvSpPr>
          <p:nvPr>
            <p:ph sz="quarter" idx="1"/>
          </p:nvPr>
        </p:nvSpPr>
        <p:spPr bwMode="auto">
          <a:xfrm>
            <a:off x="838200" y="1447800"/>
            <a:ext cx="72390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pPr>
            <a:r>
              <a:rPr lang="en-US" altLang="en-US" sz="2000" dirty="0">
                <a:ea typeface="ＭＳ Ｐゴシック" panose="020B0600070205080204" pitchFamily="34" charset="-128"/>
              </a:rPr>
              <a:t>Example:</a:t>
            </a:r>
          </a:p>
          <a:p>
            <a:pPr eaLnBrk="1" hangingPunct="1">
              <a:buFont typeface="Wingdings 2" panose="05020102010507070707" pitchFamily="18" charset="2"/>
              <a:buNone/>
            </a:pPr>
            <a:r>
              <a:rPr lang="en-US" altLang="en-US" sz="2000" dirty="0">
                <a:ea typeface="ＭＳ Ｐゴシック" panose="020B0600070205080204" pitchFamily="34" charset="-128"/>
              </a:rPr>
              <a:t>#include &lt;vector&gt;</a:t>
            </a:r>
          </a:p>
          <a:p>
            <a:pPr eaLnBrk="1" hangingPunct="1">
              <a:buFont typeface="Wingdings 2" panose="05020102010507070707" pitchFamily="18" charset="2"/>
              <a:buNone/>
            </a:pPr>
            <a:endParaRPr lang="en-US" altLang="en-US" sz="2000" dirty="0">
              <a:ea typeface="ＭＳ Ｐゴシック" panose="020B0600070205080204" pitchFamily="34" charset="-128"/>
            </a:endParaRPr>
          </a:p>
          <a:p>
            <a:pPr eaLnBrk="1" hangingPunct="1">
              <a:buFont typeface="Wingdings 2" panose="05020102010507070707" pitchFamily="18" charset="2"/>
              <a:buNone/>
            </a:pPr>
            <a:r>
              <a:rPr lang="en-US" altLang="en-US" sz="2000" dirty="0">
                <a:ea typeface="ＭＳ Ｐゴシック" panose="020B0600070205080204" pitchFamily="34" charset="-128"/>
              </a:rPr>
              <a:t>vector&lt;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&gt; scores (100);				//100 integer scores</a:t>
            </a:r>
          </a:p>
          <a:p>
            <a:pPr eaLnBrk="1" hangingPunct="1">
              <a:buFont typeface="Wingdings 2" panose="05020102010507070707" pitchFamily="18" charset="2"/>
              <a:buNone/>
            </a:pPr>
            <a:r>
              <a:rPr lang="en-US" altLang="en-US" sz="2000" dirty="0">
                <a:ea typeface="ＭＳ Ｐゴシック" panose="020B0600070205080204" pitchFamily="34" charset="-128"/>
              </a:rPr>
              <a:t>vector&lt;Passenger&gt;</a:t>
            </a:r>
            <a:r>
              <a:rPr lang="en-US" altLang="en-US" sz="2000" dirty="0" err="1">
                <a:ea typeface="ＭＳ Ｐゴシック" panose="020B0600070205080204" pitchFamily="34" charset="-128"/>
              </a:rPr>
              <a:t>passengerList</a:t>
            </a:r>
            <a:r>
              <a:rPr lang="en-US" altLang="en-US" sz="2000" dirty="0">
                <a:ea typeface="ＭＳ Ｐゴシック" panose="020B0600070205080204" pitchFamily="34" charset="-128"/>
              </a:rPr>
              <a:t>(20);	//list of 20 </a:t>
            </a:r>
            <a:r>
              <a:rPr lang="en-US" altLang="en-US" sz="2000" dirty="0" smtClean="0">
                <a:ea typeface="ＭＳ Ｐゴシック" panose="020B0600070205080204" pitchFamily="34" charset="-128"/>
              </a:rPr>
              <a:t>passengers</a:t>
            </a:r>
          </a:p>
          <a:p>
            <a:pPr eaLnBrk="1" hangingPunct="1">
              <a:buFont typeface="Wingdings 2" panose="05020102010507070707" pitchFamily="18" charset="2"/>
              <a:buNone/>
            </a:pPr>
            <a:r>
              <a:rPr lang="en-US" altLang="en-US" sz="2000" dirty="0">
                <a:ea typeface="ＭＳ Ｐゴシック" panose="020B0600070205080204" pitchFamily="34" charset="-128"/>
              </a:rPr>
              <a:t>vector&lt;Passenger</a:t>
            </a:r>
            <a:r>
              <a:rPr lang="en-US" altLang="en-US" sz="2000" dirty="0" smtClean="0">
                <a:ea typeface="ＭＳ Ｐゴシック" panose="020B0600070205080204" pitchFamily="34" charset="-128"/>
              </a:rPr>
              <a:t>&gt;*</a:t>
            </a:r>
            <a:r>
              <a:rPr lang="en-US" altLang="en-US" sz="2000" dirty="0" err="1" smtClean="0">
                <a:ea typeface="ＭＳ Ｐゴシック" panose="020B0600070205080204" pitchFamily="34" charset="-128"/>
              </a:rPr>
              <a:t>passengerList</a:t>
            </a:r>
            <a:r>
              <a:rPr lang="en-US" altLang="en-US" sz="2000" dirty="0" smtClean="0">
                <a:ea typeface="ＭＳ Ｐゴシック" panose="020B0600070205080204" pitchFamily="34" charset="-128"/>
              </a:rPr>
              <a:t>(20); </a:t>
            </a:r>
            <a:r>
              <a:rPr lang="en-US" altLang="en-US" sz="2000" dirty="0" smtClean="0">
                <a:solidFill>
                  <a:schemeClr val="accent2"/>
                </a:solidFill>
                <a:ea typeface="ＭＳ Ｐゴシック" panose="020B0600070205080204" pitchFamily="34" charset="-128"/>
              </a:rPr>
              <a:t>//dynamic allocation</a:t>
            </a:r>
            <a:endParaRPr lang="en-US" altLang="en-US" sz="2000" dirty="0">
              <a:solidFill>
                <a:schemeClr val="accent2"/>
              </a:solidFill>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Vector Container	</a:t>
            </a:r>
          </a:p>
        </p:txBody>
      </p:sp>
      <p:sp>
        <p:nvSpPr>
          <p:cNvPr id="3481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Allows direct access to the elements via an index operator</a:t>
            </a:r>
          </a:p>
          <a:p>
            <a:pPr eaLnBrk="1" hangingPunct="1"/>
            <a:r>
              <a:rPr lang="en-US" altLang="en-US">
                <a:ea typeface="ＭＳ Ｐゴシック" panose="020B0600070205080204" pitchFamily="34" charset="-128"/>
              </a:rPr>
              <a:t>Indices for the vector elements are in the range from 0 to size() -1</a:t>
            </a:r>
          </a:p>
          <a:p>
            <a:pPr eaLnBrk="1" hangingPunct="1"/>
            <a:r>
              <a:rPr lang="en-US" altLang="en-US">
                <a:ea typeface="ＭＳ Ｐゴシック" panose="020B0600070205080204" pitchFamily="34" charset="-128"/>
              </a:rPr>
              <a:t>Example:</a:t>
            </a:r>
          </a:p>
          <a:p>
            <a:pPr lvl="1" eaLnBrk="1" hangingPunct="1">
              <a:buFont typeface="Wingdings 2" panose="05020102010507070707" pitchFamily="18" charset="2"/>
              <a:buNone/>
            </a:pPr>
            <a:r>
              <a:rPr lang="en-US" altLang="en-US">
                <a:ea typeface="ＭＳ Ｐゴシック" panose="020B0600070205080204" pitchFamily="34" charset="-128"/>
              </a:rPr>
              <a:t>   #include &lt;vector&gt;</a:t>
            </a:r>
          </a:p>
          <a:p>
            <a:pPr lvl="1" eaLnBrk="1" hangingPunct="1">
              <a:buFont typeface="Wingdings 2" panose="05020102010507070707" pitchFamily="18" charset="2"/>
              <a:buNone/>
            </a:pPr>
            <a:r>
              <a:rPr lang="en-US" altLang="en-US">
                <a:ea typeface="ＭＳ Ｐゴシック" panose="020B0600070205080204" pitchFamily="34" charset="-128"/>
              </a:rPr>
              <a:t>	vector &lt;int&gt; v(20);</a:t>
            </a:r>
          </a:p>
          <a:p>
            <a:pPr lvl="1" eaLnBrk="1" hangingPunct="1">
              <a:buFont typeface="Wingdings 2" panose="05020102010507070707" pitchFamily="18" charset="2"/>
              <a:buNone/>
            </a:pPr>
            <a:r>
              <a:rPr lang="en-US" altLang="en-US">
                <a:ea typeface="ＭＳ Ｐゴシック" panose="020B0600070205080204" pitchFamily="34" charset="-128"/>
              </a:rPr>
              <a:t>    v[5]=15;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EE5FB3-EB63-416E-8535-68B1332C729D}" type="slidenum">
              <a:rPr lang="en-US" altLang="zh-CN" smtClean="0">
                <a:solidFill>
                  <a:srgbClr val="898989"/>
                </a:solidFill>
                <a:latin typeface="Helvetica" panose="020B0604020202020204" pitchFamily="34" charset="0"/>
              </a:rPr>
              <a:pPr/>
              <a:t>48</a:t>
            </a:fld>
            <a:endParaRPr lang="en-US" altLang="zh-CN">
              <a:solidFill>
                <a:srgbClr val="898989"/>
              </a:solidFill>
              <a:latin typeface="Helvetica"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Vector</a:t>
            </a:r>
          </a:p>
        </p:txBody>
      </p:sp>
      <p:sp>
        <p:nvSpPr>
          <p:cNvPr id="35844" name="Rectangle 3"/>
          <p:cNvSpPr>
            <a:spLocks noGrp="1" noChangeArrowheads="1"/>
          </p:cNvSpPr>
          <p:nvPr>
            <p:ph type="body" idx="1"/>
          </p:nvPr>
        </p:nvSpPr>
        <p:spPr bwMode="auto">
          <a:xfrm>
            <a:off x="609600" y="1676400"/>
            <a:ext cx="8229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ea typeface="PMingLiU" pitchFamily="18" charset="-120"/>
                <a:cs typeface="Helvetica Neue" pitchFamily="-65" charset="0"/>
              </a:rPr>
              <a:t>A sequence that supports random access to elements</a:t>
            </a:r>
          </a:p>
          <a:p>
            <a:pPr lvl="1"/>
            <a:r>
              <a:rPr lang="en-US" altLang="zh-TW">
                <a:ea typeface="PMingLiU" pitchFamily="18" charset="-120"/>
                <a:cs typeface="Helvetica Neue" pitchFamily="-65" charset="0"/>
              </a:rPr>
              <a:t>Elements can be inserted and removed at the beginning, the end and the middle</a:t>
            </a:r>
          </a:p>
          <a:p>
            <a:pPr lvl="1"/>
            <a:r>
              <a:rPr lang="en-US" altLang="zh-TW">
                <a:ea typeface="PMingLiU" pitchFamily="18" charset="-120"/>
                <a:cs typeface="Helvetica Neue" pitchFamily="-65" charset="0"/>
              </a:rPr>
              <a:t>Constant time random access (read/write)</a:t>
            </a:r>
          </a:p>
          <a:p>
            <a:pPr lvl="1"/>
            <a:r>
              <a:rPr lang="en-US" altLang="zh-TW">
                <a:ea typeface="PMingLiU" pitchFamily="18" charset="-120"/>
                <a:cs typeface="Helvetica Neue" pitchFamily="-65" charset="0"/>
              </a:rPr>
              <a:t>Commonly used operations</a:t>
            </a:r>
          </a:p>
          <a:p>
            <a:pPr lvl="2"/>
            <a:r>
              <a:rPr lang="en-US" altLang="zh-TW">
                <a:ea typeface="PMingLiU" pitchFamily="18" charset="-120"/>
                <a:cs typeface="Helvetica Neue" pitchFamily="-65" charset="0"/>
              </a:rPr>
              <a:t>begin(), end(), size(), [], push_back(…), pop_back(), insert(…), empty()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62000"/>
            <a:ext cx="7772400" cy="533400"/>
          </a:xfrm>
        </p:spPr>
        <p:txBody>
          <a:bodyPr/>
          <a:lstStyle/>
          <a:p>
            <a:pPr>
              <a:defRPr/>
            </a:pPr>
            <a:r>
              <a:rPr lang="en-US" altLang="zh-TW" sz="2800" dirty="0">
                <a:latin typeface="+mj-lt"/>
                <a:ea typeface="PMingLiU" pitchFamily="18" charset="-120"/>
              </a:rPr>
              <a:t>Example of vectors</a:t>
            </a:r>
          </a:p>
        </p:txBody>
      </p:sp>
      <p:sp>
        <p:nvSpPr>
          <p:cNvPr id="37891" name="Rectangle 4"/>
          <p:cNvSpPr>
            <a:spLocks noChangeArrowheads="1"/>
          </p:cNvSpPr>
          <p:nvPr/>
        </p:nvSpPr>
        <p:spPr bwMode="auto">
          <a:xfrm>
            <a:off x="781050" y="12954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Instantiate a vector</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vector&lt;int&gt; V;</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Insert elements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V.push_back(2);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2</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V.insert(V.begin(), 3);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3, V[1]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Random access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V[0] = 5;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5</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Test the size</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int size = V.size();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size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Multiple Inheritance</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C0D1F6-C617-4EA9-9577-D375593D9616}"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BEA678-216F-4EF3-8950-84124592E695}" type="slidenum">
              <a:rPr lang="en-US" altLang="en-US" smtClean="0">
                <a:solidFill>
                  <a:srgbClr val="898989"/>
                </a:solidFill>
                <a:latin typeface="Helvetica" panose="020B0604020202020204" pitchFamily="34" charset="0"/>
              </a:rPr>
              <a:pPr/>
              <a:t>5</a:t>
            </a:fld>
            <a:endParaRPr lang="en-US" altLang="en-US">
              <a:solidFill>
                <a:srgbClr val="898989"/>
              </a:solidFill>
              <a:latin typeface="Helvetica" panose="020B0604020202020204" pitchFamily="34" charset="0"/>
            </a:endParaRPr>
          </a:p>
        </p:txBody>
      </p:sp>
      <p:cxnSp>
        <p:nvCxnSpPr>
          <p:cNvPr id="11" name="Straight Arrow Connector 10"/>
          <p:cNvCxnSpPr>
            <a:endCxn id="6" idx="2"/>
          </p:cNvCxnSpPr>
          <p:nvPr/>
        </p:nvCxnSpPr>
        <p:spPr>
          <a:xfrm flipV="1">
            <a:off x="24765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294" name="Group 21"/>
          <p:cNvGrpSpPr>
            <a:grpSpLocks/>
          </p:cNvGrpSpPr>
          <p:nvPr/>
        </p:nvGrpSpPr>
        <p:grpSpPr bwMode="auto">
          <a:xfrm>
            <a:off x="1600200" y="1714500"/>
            <a:ext cx="4724400" cy="2933700"/>
            <a:chOff x="1600200" y="1714500"/>
            <a:chExt cx="4724400" cy="2933700"/>
          </a:xfrm>
        </p:grpSpPr>
        <p:sp>
          <p:nvSpPr>
            <p:cNvPr id="6" name="Rectangle 5"/>
            <p:cNvSpPr/>
            <p:nvPr/>
          </p:nvSpPr>
          <p:spPr>
            <a:xfrm>
              <a:off x="16002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7" name="Rectangle 6"/>
            <p:cNvSpPr/>
            <p:nvPr/>
          </p:nvSpPr>
          <p:spPr>
            <a:xfrm>
              <a:off x="45720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8" name="Rectangle 7"/>
            <p:cNvSpPr/>
            <p:nvPr/>
          </p:nvSpPr>
          <p:spPr>
            <a:xfrm>
              <a:off x="16002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9" name="Rectangle 8"/>
            <p:cNvSpPr/>
            <p:nvPr/>
          </p:nvSpPr>
          <p:spPr>
            <a:xfrm>
              <a:off x="45720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4" name="Straight Arrow Connector 13"/>
            <p:cNvCxnSpPr/>
            <p:nvPr/>
          </p:nvCxnSpPr>
          <p:spPr>
            <a:xfrm flipV="1">
              <a:off x="54102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0"/>
            </p:cNvCxnSpPr>
            <p:nvPr/>
          </p:nvCxnSpPr>
          <p:spPr>
            <a:xfrm flipV="1">
              <a:off x="2476500" y="2552700"/>
              <a:ext cx="20955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352800" y="2552700"/>
              <a:ext cx="20574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685800"/>
            <a:ext cx="7924800" cy="533400"/>
          </a:xfrm>
        </p:spPr>
        <p:txBody>
          <a:bodyPr/>
          <a:lstStyle/>
          <a:p>
            <a:r>
              <a:rPr lang="en-US" altLang="en-US">
                <a:ea typeface="ＭＳ Ｐゴシック" panose="020B0600070205080204" pitchFamily="34" charset="-128"/>
                <a:cs typeface="Helvetica Neue" pitchFamily="-65" charset="0"/>
              </a:rPr>
              <a:t>Vector Operations</a:t>
            </a:r>
          </a:p>
        </p:txBody>
      </p:sp>
      <p:sp>
        <p:nvSpPr>
          <p:cNvPr id="39939" name="Content Placeholder 2"/>
          <p:cNvSpPr>
            <a:spLocks noGrp="1"/>
          </p:cNvSpPr>
          <p:nvPr>
            <p:ph sz="quarter" idx="1"/>
          </p:nvPr>
        </p:nvSpPr>
        <p:spPr bwMode="auto">
          <a:xfrm>
            <a:off x="609600" y="1600200"/>
            <a:ext cx="79248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800">
                <a:ea typeface="ＭＳ Ｐゴシック" panose="020B0600070205080204" pitchFamily="34" charset="-128"/>
              </a:rPr>
              <a:t>See </a:t>
            </a:r>
          </a:p>
          <a:p>
            <a:pPr>
              <a:buFont typeface="Wingdings 2" panose="05020102010507070707" pitchFamily="18" charset="2"/>
              <a:buNone/>
            </a:pPr>
            <a:r>
              <a:rPr lang="en-US" altLang="en-US" sz="2800">
                <a:ea typeface="ＭＳ Ｐゴシック" panose="020B0600070205080204" pitchFamily="34" charset="-128"/>
              </a:rPr>
              <a:t>www.cplusplus.com/reference/vector/vector/ </a:t>
            </a:r>
          </a:p>
          <a:p>
            <a:pPr>
              <a:buFont typeface="Wingdings 2" panose="05020102010507070707" pitchFamily="18" charset="2"/>
              <a:buNone/>
            </a:pPr>
            <a:r>
              <a:rPr lang="en-US" altLang="en-US" sz="2800">
                <a:ea typeface="ＭＳ Ｐゴシック" panose="020B0600070205080204" pitchFamily="34" charset="-128"/>
              </a:rPr>
              <a:t>For list of vector operations.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List Container</a:t>
            </a:r>
          </a:p>
        </p:txBody>
      </p:sp>
      <p:sp>
        <p:nvSpPr>
          <p:cNvPr id="40963" name="Content Placeholder 2"/>
          <p:cNvSpPr>
            <a:spLocks noGrp="1"/>
          </p:cNvSpPr>
          <p:nvPr>
            <p:ph sz="quarter" idx="1"/>
          </p:nvPr>
        </p:nvSpPr>
        <p:spPr bwMode="auto">
          <a:xfrm>
            <a:off x="609600" y="1600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Stores elements by position</a:t>
            </a:r>
          </a:p>
          <a:p>
            <a:pPr eaLnBrk="1" hangingPunct="1"/>
            <a:r>
              <a:rPr lang="en-US" altLang="en-US" sz="2400">
                <a:ea typeface="ＭＳ Ｐゴシック" panose="020B0600070205080204" pitchFamily="34" charset="-128"/>
              </a:rPr>
              <a:t>Each item in the list has both a value and a memory address (pointer) that identifies the next item in the sequence</a:t>
            </a:r>
          </a:p>
          <a:p>
            <a:pPr eaLnBrk="1" hangingPunct="1"/>
            <a:r>
              <a:rPr lang="en-US" altLang="en-US" sz="2400">
                <a:ea typeface="ＭＳ Ｐゴシック" panose="020B0600070205080204" pitchFamily="34" charset="-128"/>
              </a:rPr>
              <a:t>To access a specific data value in the list, one must start at the first position (front) and follow the pointers from element to element until data item is located.</a:t>
            </a:r>
          </a:p>
          <a:p>
            <a:pPr eaLnBrk="1" hangingPunct="1"/>
            <a:r>
              <a:rPr lang="en-US" altLang="en-US" sz="2400">
                <a:ea typeface="ＭＳ Ｐゴシック" panose="020B0600070205080204" pitchFamily="34" charset="-128"/>
              </a:rPr>
              <a:t>List is not a direct access structure</a:t>
            </a:r>
          </a:p>
          <a:p>
            <a:pPr eaLnBrk="1" hangingPunct="1"/>
            <a:r>
              <a:rPr lang="en-US" altLang="en-US" sz="2400">
                <a:ea typeface="ＭＳ Ｐゴシック" panose="020B0600070205080204" pitchFamily="34" charset="-128"/>
              </a:rPr>
              <a:t>Advantage: ability to add and remove items efficiently at any position in the sequence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 xmlns:a16="http://schemas.microsoft.com/office/drawing/2014/main" id="{2199FE9A-9142-4518-B573-BCF687D49288}"/>
              </a:ext>
            </a:extLst>
          </p:cNvPr>
          <p:cNvSpPr>
            <a:spLocks noGrp="1"/>
          </p:cNvSpPr>
          <p:nvPr>
            <p:ph sz="quarter" idx="1"/>
          </p:nvPr>
        </p:nvSpPr>
        <p:spPr bwMode="auto">
          <a:xfrm>
            <a:off x="613775" y="745298"/>
            <a:ext cx="8229600" cy="5807902"/>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ea typeface="ＭＳ Ｐゴシック" panose="020B0600070205080204" pitchFamily="34" charset="-128"/>
              </a:rPr>
              <a:t>See </a:t>
            </a:r>
            <a:r>
              <a:rPr lang="en-US" altLang="en-US" sz="2000" dirty="0">
                <a:ea typeface="ＭＳ Ｐゴシック" panose="020B0600070205080204" pitchFamily="34" charset="-128"/>
                <a:hlinkClick r:id="rId2"/>
              </a:rPr>
              <a:t>www.cplusplus.com/reference/list/list/</a:t>
            </a:r>
            <a:r>
              <a:rPr lang="en-US" altLang="en-US" sz="2000" dirty="0">
                <a:ea typeface="ＭＳ Ｐゴシック" panose="020B0600070205080204" pitchFamily="34" charset="-128"/>
              </a:rPr>
              <a:t> for list of STL list operations.</a:t>
            </a:r>
          </a:p>
          <a:p>
            <a:pPr marL="0" indent="0">
              <a:buNone/>
            </a:pPr>
            <a:r>
              <a:rPr lang="en-US" sz="1600" b="1" dirty="0">
                <a:latin typeface="+mn-lt"/>
                <a:cs typeface="Courier New" panose="02070309020205020404" pitchFamily="49" charset="0"/>
              </a:rPr>
              <a:t>#include &lt;algorithm&gt;</a:t>
            </a:r>
          </a:p>
          <a:p>
            <a:pPr marL="0" indent="0">
              <a:buNone/>
            </a:pPr>
            <a:r>
              <a:rPr lang="en-US" sz="1600" b="1" dirty="0">
                <a:latin typeface="+mn-lt"/>
                <a:cs typeface="Courier New" panose="02070309020205020404" pitchFamily="49" charset="0"/>
              </a:rPr>
              <a:t>#include &lt;</a:t>
            </a:r>
            <a:r>
              <a:rPr lang="en-US" sz="1600" b="1" dirty="0" err="1">
                <a:latin typeface="+mn-lt"/>
                <a:cs typeface="Courier New" panose="02070309020205020404" pitchFamily="49" charset="0"/>
              </a:rPr>
              <a:t>iostream</a:t>
            </a:r>
            <a:r>
              <a:rPr lang="en-US" sz="1600" b="1" dirty="0">
                <a:latin typeface="+mn-lt"/>
                <a:cs typeface="Courier New" panose="02070309020205020404" pitchFamily="49" charset="0"/>
              </a:rPr>
              <a:t>&gt;</a:t>
            </a:r>
          </a:p>
          <a:p>
            <a:pPr marL="0" indent="0">
              <a:buNone/>
            </a:pPr>
            <a:r>
              <a:rPr lang="en-US" sz="1600" b="1" dirty="0">
                <a:latin typeface="+mn-lt"/>
                <a:cs typeface="Courier New" panose="02070309020205020404" pitchFamily="49" charset="0"/>
              </a:rPr>
              <a:t>#include &lt;list&gt;</a:t>
            </a:r>
          </a:p>
          <a:p>
            <a:pPr marL="0" indent="0">
              <a:buNone/>
            </a:pPr>
            <a:r>
              <a:rPr lang="en-US" sz="1600" b="1" dirty="0">
                <a:latin typeface="+mn-lt"/>
                <a:cs typeface="Courier New" panose="02070309020205020404" pitchFamily="49" charset="0"/>
              </a:rPr>
              <a:t>using namespace </a:t>
            </a: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void main()</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myints</a:t>
            </a:r>
            <a:r>
              <a:rPr lang="en-US" sz="1600" b="1" dirty="0">
                <a:latin typeface="+mn-lt"/>
                <a:cs typeface="Courier New" panose="02070309020205020404" pitchFamily="49" charset="0"/>
              </a:rPr>
              <a:t>[] = {7, 5, 16, 8};</a:t>
            </a:r>
          </a:p>
          <a:p>
            <a:pPr marL="914400" lvl="2" indent="0">
              <a:buNone/>
            </a:pP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 l (myints,myints+4);</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l.push_front</a:t>
            </a:r>
            <a:r>
              <a:rPr lang="en-US" sz="1600" b="1" dirty="0">
                <a:latin typeface="+mn-lt"/>
                <a:cs typeface="Courier New" panose="02070309020205020404" pitchFamily="49" charset="0"/>
              </a:rPr>
              <a:t>(25);// Add an integer to the front of the list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l.push_back</a:t>
            </a:r>
            <a:r>
              <a:rPr lang="en-US" sz="1600" b="1" dirty="0">
                <a:latin typeface="+mn-lt"/>
                <a:cs typeface="Courier New" panose="02070309020205020404" pitchFamily="49" charset="0"/>
              </a:rPr>
              <a:t>(13);// Add an integer to the back of the list</a:t>
            </a:r>
          </a:p>
          <a:p>
            <a:pPr marL="0" indent="0">
              <a:buNone/>
            </a:pPr>
            <a:r>
              <a:rPr lang="en-US" sz="1600" b="1" dirty="0">
                <a:latin typeface="+mn-lt"/>
                <a:cs typeface="Courier New" panose="02070309020205020404" pitchFamily="49" charset="0"/>
              </a:rPr>
              <a:t>   		</a:t>
            </a:r>
            <a:r>
              <a:rPr lang="en-US" sz="1600" b="1" dirty="0">
                <a:solidFill>
                  <a:srgbClr val="FF0000"/>
                </a:solidFill>
                <a:latin typeface="+mn-lt"/>
                <a:cs typeface="Courier New" panose="02070309020205020404" pitchFamily="49" charset="0"/>
              </a:rPr>
              <a:t>auto</a:t>
            </a:r>
            <a:r>
              <a:rPr lang="en-US" sz="1600" b="1" dirty="0">
                <a:latin typeface="+mn-lt"/>
                <a:cs typeface="Courier New" panose="02070309020205020404" pitchFamily="49" charset="0"/>
              </a:rPr>
              <a:t> it = find(</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16); // Insert an integer before 16 by searching</a:t>
            </a:r>
          </a:p>
          <a:p>
            <a:pPr marL="0" indent="0">
              <a:buNone/>
            </a:pPr>
            <a:r>
              <a:rPr lang="en-US" sz="1600" b="1" dirty="0">
                <a:latin typeface="+mn-lt"/>
                <a:cs typeface="Courier New" panose="02070309020205020404" pitchFamily="49" charset="0"/>
              </a:rPr>
              <a:t>    		if (it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a:t>
            </a:r>
            <a:r>
              <a:rPr lang="en-US" sz="1600" b="1" dirty="0" err="1">
                <a:solidFill>
                  <a:srgbClr val="FF0000"/>
                </a:solidFill>
                <a:latin typeface="+mn-lt"/>
                <a:cs typeface="Courier New" panose="02070309020205020404" pitchFamily="49" charset="0"/>
              </a:rPr>
              <a:t>.insert</a:t>
            </a:r>
            <a:r>
              <a:rPr lang="en-US" sz="1600" b="1" dirty="0">
                <a:latin typeface="+mn-lt"/>
                <a:cs typeface="Courier New" panose="02070309020205020404" pitchFamily="49" charset="0"/>
              </a:rPr>
              <a:t>(it, 42);		</a:t>
            </a:r>
            <a:r>
              <a:rPr lang="en-US" sz="1600" b="1" dirty="0" smtClean="0">
                <a:latin typeface="+mn-lt"/>
                <a:cs typeface="Courier New" panose="02070309020205020404" pitchFamily="49" charset="0"/>
              </a:rPr>
              <a:t>} </a:t>
            </a:r>
            <a:r>
              <a:rPr lang="en-US" sz="1600" b="1" dirty="0" smtClean="0">
                <a:solidFill>
                  <a:srgbClr val="FF0000"/>
                </a:solidFill>
                <a:latin typeface="+mn-lt"/>
                <a:cs typeface="Courier New" panose="02070309020205020404" pitchFamily="49" charset="0"/>
              </a:rPr>
              <a:t>//insert 42 before the location</a:t>
            </a:r>
            <a:endParaRPr lang="en-US" sz="1600" b="1" dirty="0">
              <a:solidFill>
                <a:srgbClr val="FF0000"/>
              </a:solidFill>
              <a:latin typeface="+mn-lt"/>
              <a:cs typeface="Courier New" panose="02070309020205020404" pitchFamily="49" charset="0"/>
            </a:endParaRPr>
          </a:p>
          <a:p>
            <a:pPr marL="914400" lvl="2" indent="0">
              <a:buNone/>
            </a:pP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&gt;::iterator </a:t>
            </a:r>
            <a:r>
              <a:rPr lang="en-US" sz="1600" b="1" dirty="0" err="1">
                <a:latin typeface="+mn-lt"/>
                <a:cs typeface="Courier New" panose="02070309020205020404" pitchFamily="49" charset="0"/>
              </a:rPr>
              <a:t>itr</a:t>
            </a:r>
            <a:r>
              <a:rPr lang="en-US" sz="1600" b="1" dirty="0" smtClean="0">
                <a:latin typeface="+mn-lt"/>
                <a:cs typeface="Courier New" panose="02070309020205020404" pitchFamily="49" charset="0"/>
              </a:rPr>
              <a:t>; </a:t>
            </a:r>
            <a:r>
              <a:rPr lang="en-US" sz="1400" b="1" dirty="0" smtClean="0">
                <a:solidFill>
                  <a:srgbClr val="FF0000"/>
                </a:solidFill>
                <a:latin typeface="+mn-lt"/>
                <a:cs typeface="Courier New" panose="02070309020205020404" pitchFamily="49" charset="0"/>
              </a:rPr>
              <a:t>//this iterator class is based on list&lt;</a:t>
            </a:r>
            <a:r>
              <a:rPr lang="en-US" sz="1400" b="1" dirty="0" err="1" smtClean="0">
                <a:solidFill>
                  <a:srgbClr val="FF0000"/>
                </a:solidFill>
                <a:latin typeface="+mn-lt"/>
                <a:cs typeface="Courier New" panose="02070309020205020404" pitchFamily="49" charset="0"/>
              </a:rPr>
              <a:t>int</a:t>
            </a:r>
            <a:r>
              <a:rPr lang="en-US" sz="1400" b="1" dirty="0" smtClean="0">
                <a:solidFill>
                  <a:srgbClr val="FF0000"/>
                </a:solidFill>
                <a:latin typeface="+mn-lt"/>
                <a:cs typeface="Courier New" panose="02070309020205020404" pitchFamily="49" charset="0"/>
              </a:rPr>
              <a:t>&gt;, </a:t>
            </a:r>
            <a:r>
              <a:rPr lang="en-US" sz="1400" b="1" dirty="0" err="1" smtClean="0">
                <a:solidFill>
                  <a:srgbClr val="FF0000"/>
                </a:solidFill>
                <a:latin typeface="+mn-lt"/>
                <a:cs typeface="Courier New" panose="02070309020205020404" pitchFamily="49" charset="0"/>
              </a:rPr>
              <a:t>itr</a:t>
            </a:r>
            <a:r>
              <a:rPr lang="en-US" sz="1400" b="1" dirty="0" smtClean="0">
                <a:solidFill>
                  <a:srgbClr val="FF0000"/>
                </a:solidFill>
                <a:latin typeface="+mn-lt"/>
                <a:cs typeface="Courier New" panose="02070309020205020404" pitchFamily="49" charset="0"/>
              </a:rPr>
              <a:t> is an object of the iterator. 			          //The iterator class overloads deference operator.</a:t>
            </a:r>
            <a:endParaRPr lang="en-US" sz="1400" b="1" dirty="0">
              <a:solidFill>
                <a:srgbClr val="FF0000"/>
              </a:solidFill>
              <a:latin typeface="+mn-lt"/>
              <a:cs typeface="Courier New" panose="02070309020205020404" pitchFamily="49" charset="0"/>
            </a:endParaRPr>
          </a:p>
          <a:p>
            <a:pPr marL="0" indent="0">
              <a:buNone/>
            </a:pPr>
            <a:r>
              <a:rPr lang="en-US" sz="1600" b="1" dirty="0">
                <a:latin typeface="+mn-lt"/>
                <a:cs typeface="Courier New" panose="02070309020205020404" pitchFamily="49" charset="0"/>
              </a:rPr>
              <a:t>		for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&lt;&lt; "  ";</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endl</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p>
          <a:p>
            <a:pPr marL="0" indent="0">
              <a:buNone/>
            </a:pPr>
            <a:r>
              <a:rPr lang="en-US" sz="1600" b="1" dirty="0">
                <a:latin typeface="+mn-lt"/>
                <a:cs typeface="Courier New" panose="02070309020205020404" pitchFamily="49" charset="0"/>
              </a:rPr>
              <a:t>/*	25  7  5  42  16  8  13		*/</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2" name="TextBox 1"/>
          <p:cNvSpPr txBox="1"/>
          <p:nvPr/>
        </p:nvSpPr>
        <p:spPr>
          <a:xfrm>
            <a:off x="613775" y="3649249"/>
            <a:ext cx="1371600" cy="523220"/>
          </a:xfrm>
          <a:prstGeom prst="rect">
            <a:avLst/>
          </a:prstGeom>
          <a:noFill/>
        </p:spPr>
        <p:txBody>
          <a:bodyPr wrap="square" rtlCol="0">
            <a:spAutoFit/>
          </a:bodyPr>
          <a:lstStyle/>
          <a:p>
            <a:r>
              <a:rPr lang="en-US" sz="1400" dirty="0" smtClean="0">
                <a:solidFill>
                  <a:srgbClr val="FF0000"/>
                </a:solidFill>
              </a:rPr>
              <a:t>See the notebook</a:t>
            </a:r>
            <a:endParaRPr lang="en-US" sz="1400" dirty="0">
              <a:solidFill>
                <a:srgbClr val="FF0000"/>
              </a:solidFill>
            </a:endParaRPr>
          </a:p>
        </p:txBody>
      </p:sp>
    </p:spTree>
    <p:extLst>
      <p:ext uri="{BB962C8B-B14F-4D97-AF65-F5344CB8AC3E}">
        <p14:creationId xmlns:p14="http://schemas.microsoft.com/office/powerpoint/2010/main" val="42636221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Stack Container</a:t>
            </a:r>
          </a:p>
        </p:txBody>
      </p:sp>
      <p:sp>
        <p:nvSpPr>
          <p:cNvPr id="43011" name="Content Placeholder 2"/>
          <p:cNvSpPr>
            <a:spLocks noGrp="1"/>
          </p:cNvSpPr>
          <p:nvPr>
            <p:ph sz="quarter" idx="1"/>
          </p:nvPr>
        </p:nvSpPr>
        <p:spPr bwMode="auto">
          <a:xfrm>
            <a:off x="609600" y="16002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Adapter Container</a:t>
            </a:r>
          </a:p>
          <a:p>
            <a:pPr eaLnBrk="1" hangingPunct="1"/>
            <a:r>
              <a:rPr lang="en-US" altLang="en-US" sz="2400">
                <a:ea typeface="ＭＳ Ｐゴシック" panose="020B0600070205080204" pitchFamily="34" charset="-128"/>
              </a:rPr>
              <a:t>These containers restrict how elements enter and leave a sequence</a:t>
            </a:r>
          </a:p>
          <a:p>
            <a:pPr eaLnBrk="1" hangingPunct="1"/>
            <a:r>
              <a:rPr lang="en-US" altLang="en-US" sz="2400">
                <a:ea typeface="ＭＳ Ｐゴシック" panose="020B0600070205080204" pitchFamily="34" charset="-128"/>
              </a:rPr>
              <a:t>Stack </a:t>
            </a:r>
          </a:p>
          <a:p>
            <a:pPr lvl="1" eaLnBrk="1" hangingPunct="1"/>
            <a:r>
              <a:rPr lang="en-US" altLang="en-US" sz="2400">
                <a:ea typeface="ＭＳ Ｐゴシック" panose="020B0600070205080204" pitchFamily="34" charset="-128"/>
              </a:rPr>
              <a:t>allows access at only one end of the sequence (top)</a:t>
            </a:r>
          </a:p>
          <a:p>
            <a:pPr lvl="1" eaLnBrk="1" hangingPunct="1"/>
            <a:r>
              <a:rPr lang="en-US" altLang="en-US" sz="2400">
                <a:ea typeface="ＭＳ Ｐゴシック" panose="020B0600070205080204" pitchFamily="34" charset="-128"/>
              </a:rPr>
              <a:t>Adds objects to container by </a:t>
            </a:r>
            <a:r>
              <a:rPr lang="en-US" altLang="en-US" sz="2400" i="1">
                <a:ea typeface="ＭＳ Ｐゴシック" panose="020B0600070205080204" pitchFamily="34" charset="-128"/>
              </a:rPr>
              <a:t>pushing</a:t>
            </a:r>
            <a:r>
              <a:rPr lang="en-US" altLang="en-US" sz="2400">
                <a:ea typeface="ＭＳ Ｐゴシック" panose="020B0600070205080204" pitchFamily="34" charset="-128"/>
              </a:rPr>
              <a:t> the object onto the stack</a:t>
            </a:r>
          </a:p>
          <a:p>
            <a:pPr lvl="1" eaLnBrk="1" hangingPunct="1"/>
            <a:r>
              <a:rPr lang="en-US" altLang="en-US" sz="2400">
                <a:ea typeface="ＭＳ Ｐゴシック" panose="020B0600070205080204" pitchFamily="34" charset="-128"/>
              </a:rPr>
              <a:t>Removes objects from container by </a:t>
            </a:r>
            <a:r>
              <a:rPr lang="en-US" altLang="en-US" sz="2400" i="1">
                <a:ea typeface="ＭＳ Ｐゴシック" panose="020B0600070205080204" pitchFamily="34" charset="-128"/>
              </a:rPr>
              <a:t>popping</a:t>
            </a:r>
            <a:r>
              <a:rPr lang="en-US" altLang="en-US" sz="2400">
                <a:ea typeface="ＭＳ Ｐゴシック" panose="020B0600070205080204" pitchFamily="34" charset="-128"/>
              </a:rPr>
              <a:t> the stack</a:t>
            </a:r>
          </a:p>
          <a:p>
            <a:pPr lvl="1" eaLnBrk="1" hangingPunct="1"/>
            <a:r>
              <a:rPr lang="en-US" altLang="en-US" sz="2400">
                <a:ea typeface="ＭＳ Ｐゴシック" panose="020B0600070205080204" pitchFamily="34" charset="-128"/>
              </a:rPr>
              <a:t>LIFO ordering (last end, first out)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Queue Container</a:t>
            </a:r>
          </a:p>
        </p:txBody>
      </p:sp>
      <p:sp>
        <p:nvSpPr>
          <p:cNvPr id="4403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Queue</a:t>
            </a:r>
          </a:p>
          <a:p>
            <a:pPr lvl="1" eaLnBrk="1" hangingPunct="1"/>
            <a:r>
              <a:rPr lang="en-US" altLang="en-US">
                <a:ea typeface="ＭＳ Ｐゴシック" panose="020B0600070205080204" pitchFamily="34" charset="-128"/>
              </a:rPr>
              <a:t>Allows access only at the front and rear of the sequence</a:t>
            </a:r>
          </a:p>
          <a:p>
            <a:pPr lvl="1" eaLnBrk="1" hangingPunct="1"/>
            <a:r>
              <a:rPr lang="en-US" altLang="en-US">
                <a:ea typeface="ＭＳ Ｐゴシック" panose="020B0600070205080204" pitchFamily="34" charset="-128"/>
              </a:rPr>
              <a:t>Items enter at the rear and exit from the front</a:t>
            </a:r>
          </a:p>
          <a:p>
            <a:pPr lvl="1" eaLnBrk="1" hangingPunct="1"/>
            <a:r>
              <a:rPr lang="en-US" altLang="en-US">
                <a:ea typeface="ＭＳ Ｐゴシック" panose="020B0600070205080204" pitchFamily="34" charset="-128"/>
              </a:rPr>
              <a:t>Example: waiting line at a grocery store</a:t>
            </a:r>
          </a:p>
          <a:p>
            <a:pPr lvl="1" eaLnBrk="1" hangingPunct="1"/>
            <a:r>
              <a:rPr lang="en-US" altLang="en-US">
                <a:ea typeface="ＭＳ Ｐゴシック" panose="020B0600070205080204" pitchFamily="34" charset="-128"/>
              </a:rPr>
              <a:t>FIFO ordering (first-in first-out )</a:t>
            </a:r>
          </a:p>
          <a:p>
            <a:pPr lvl="1" eaLnBrk="1" hangingPunct="1"/>
            <a:r>
              <a:rPr lang="en-US" altLang="en-US" i="1">
                <a:ea typeface="ＭＳ Ｐゴシック" panose="020B0600070205080204" pitchFamily="34" charset="-128"/>
              </a:rPr>
              <a:t>push(add</a:t>
            </a:r>
            <a:r>
              <a:rPr lang="en-US" altLang="en-US">
                <a:ea typeface="ＭＳ Ｐゴシック" panose="020B0600070205080204" pitchFamily="34" charset="-128"/>
              </a:rPr>
              <a:t> object to a queue)</a:t>
            </a:r>
          </a:p>
          <a:p>
            <a:pPr lvl="1" eaLnBrk="1" hangingPunct="1"/>
            <a:r>
              <a:rPr lang="en-US" altLang="en-US" i="1">
                <a:ea typeface="ＭＳ Ｐゴシック" panose="020B0600070205080204" pitchFamily="34" charset="-128"/>
              </a:rPr>
              <a:t>pop</a:t>
            </a:r>
            <a:r>
              <a:rPr lang="en-US" altLang="en-US">
                <a:ea typeface="ＭＳ Ｐゴシック" panose="020B0600070205080204" pitchFamily="34" charset="-128"/>
              </a:rPr>
              <a:t> (remove object from queue)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Priority Queue Container</a:t>
            </a:r>
          </a:p>
        </p:txBody>
      </p:sp>
      <p:sp>
        <p:nvSpPr>
          <p:cNvPr id="4505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Priority queue</a:t>
            </a:r>
          </a:p>
          <a:p>
            <a:pPr lvl="1" eaLnBrk="1" hangingPunct="1"/>
            <a:r>
              <a:rPr lang="en-US" altLang="en-US" sz="2400">
                <a:ea typeface="ＭＳ Ｐゴシック" panose="020B0600070205080204" pitchFamily="34" charset="-128"/>
              </a:rPr>
              <a:t>Operations are similar to those of a stack or queue</a:t>
            </a:r>
          </a:p>
          <a:p>
            <a:pPr lvl="1" eaLnBrk="1" hangingPunct="1"/>
            <a:r>
              <a:rPr lang="en-US" altLang="en-US" sz="2400">
                <a:ea typeface="ＭＳ Ｐゴシック" panose="020B0600070205080204" pitchFamily="34" charset="-128"/>
              </a:rPr>
              <a:t>Elements can enter the priority queue in any order</a:t>
            </a:r>
          </a:p>
          <a:p>
            <a:pPr lvl="1" eaLnBrk="1" hangingPunct="1"/>
            <a:r>
              <a:rPr lang="en-US" altLang="en-US" sz="2400">
                <a:ea typeface="ＭＳ Ｐゴシック" panose="020B0600070205080204" pitchFamily="34" charset="-128"/>
              </a:rPr>
              <a:t>Once in the container, a delete operation removes the largest (or smallest) value</a:t>
            </a:r>
          </a:p>
          <a:p>
            <a:pPr lvl="1" eaLnBrk="1" hangingPunct="1"/>
            <a:r>
              <a:rPr lang="en-US" altLang="en-US" sz="2400">
                <a:ea typeface="ＭＳ Ｐゴシック" panose="020B0600070205080204" pitchFamily="34" charset="-128"/>
              </a:rPr>
              <a:t>Example: a filtering system that takes in elements and then releases them in priority order </a:t>
            </a:r>
            <a:r>
              <a:rPr lang="en-US" altLang="en-US">
                <a:ea typeface="ＭＳ Ｐゴシック" panose="020B0600070205080204" pitchFamily="34" charset="-128"/>
              </a:rPr>
              <a:t>             </a:t>
            </a:r>
            <a:r>
              <a:rPr lang="en-US" altLang="en-US" sz="2000">
                <a:ea typeface="ＭＳ Ｐゴシック" panose="020B0600070205080204" pitchFamily="34" charset="-128"/>
              </a:rPr>
              <a:t>8</a:t>
            </a:r>
          </a:p>
        </p:txBody>
      </p:sp>
      <p:sp>
        <p:nvSpPr>
          <p:cNvPr id="4" name="Down Arrow Callout 3"/>
          <p:cNvSpPr/>
          <p:nvPr/>
        </p:nvSpPr>
        <p:spPr>
          <a:xfrm>
            <a:off x="5791200" y="48006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18    13</a:t>
            </a:r>
          </a:p>
          <a:p>
            <a:pPr algn="ctr" eaLnBrk="1" hangingPunct="1">
              <a:defRPr/>
            </a:pPr>
            <a:r>
              <a:rPr lang="en-US" dirty="0"/>
              <a:t> 3      15</a:t>
            </a:r>
          </a:p>
        </p:txBody>
      </p:sp>
      <p:sp>
        <p:nvSpPr>
          <p:cNvPr id="18437" name="TextBox 4"/>
          <p:cNvSpPr txBox="1">
            <a:spLocks noChangeArrowheads="1"/>
          </p:cNvSpPr>
          <p:nvPr/>
        </p:nvSpPr>
        <p:spPr bwMode="auto">
          <a:xfrm>
            <a:off x="6400800" y="6126163"/>
            <a:ext cx="488950" cy="400050"/>
          </a:xfrm>
          <a:prstGeom prst="rect">
            <a:avLst/>
          </a:prstGeom>
          <a:noFill/>
          <a:ln w="9525">
            <a:noFill/>
            <a:miter lim="800000"/>
            <a:headEnd/>
            <a:tailEnd/>
          </a:ln>
        </p:spPr>
        <p:txBody>
          <a:bodyPr>
            <a:spAutoFit/>
          </a:bodyPr>
          <a:lstStyle/>
          <a:p>
            <a:pPr eaLnBrk="1" hangingPunct="1">
              <a:defRPr/>
            </a:pPr>
            <a:r>
              <a:rPr lang="en-US" sz="2000" dirty="0">
                <a:latin typeface="+mn-lt"/>
              </a:rPr>
              <a:t>27</a:t>
            </a:r>
          </a:p>
        </p:txBody>
      </p:sp>
      <p:sp>
        <p:nvSpPr>
          <p:cNvPr id="6" name="Down Arrow 5"/>
          <p:cNvSpPr/>
          <p:nvPr/>
        </p:nvSpPr>
        <p:spPr>
          <a:xfrm>
            <a:off x="688975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Set Container</a:t>
            </a:r>
          </a:p>
        </p:txBody>
      </p:sp>
      <p:sp>
        <p:nvSpPr>
          <p:cNvPr id="46083" name="Content Placeholder 2"/>
          <p:cNvSpPr>
            <a:spLocks noGrp="1"/>
          </p:cNvSpPr>
          <p:nvPr>
            <p:ph sz="quarter" idx="1"/>
          </p:nvPr>
        </p:nvSpPr>
        <p:spPr bwMode="auto">
          <a:xfrm>
            <a:off x="609600" y="1600200"/>
            <a:ext cx="79248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Set</a:t>
            </a:r>
          </a:p>
          <a:p>
            <a:pPr lvl="1" eaLnBrk="1" hangingPunct="1"/>
            <a:r>
              <a:rPr lang="en-US" altLang="en-US">
                <a:ea typeface="ＭＳ Ｐゴシック" panose="020B0600070205080204" pitchFamily="34" charset="-128"/>
              </a:rPr>
              <a:t>Collection of unique values, called keys or set members</a:t>
            </a:r>
          </a:p>
          <a:p>
            <a:pPr lvl="1" eaLnBrk="1" hangingPunct="1"/>
            <a:r>
              <a:rPr lang="en-US" altLang="en-US">
                <a:ea typeface="ＭＳ Ｐゴシック" panose="020B0600070205080204" pitchFamily="34" charset="-128"/>
              </a:rPr>
              <a:t>Contains operations that allow a programmer to:</a:t>
            </a:r>
          </a:p>
          <a:p>
            <a:pPr lvl="2" eaLnBrk="1" hangingPunct="1"/>
            <a:r>
              <a:rPr lang="en-US" altLang="en-US">
                <a:ea typeface="ＭＳ Ｐゴシック" panose="020B0600070205080204" pitchFamily="34" charset="-128"/>
              </a:rPr>
              <a:t>determine whether an item is a member of the set </a:t>
            </a:r>
          </a:p>
          <a:p>
            <a:pPr lvl="2" eaLnBrk="1" hangingPunct="1"/>
            <a:r>
              <a:rPr lang="en-US" altLang="en-US">
                <a:ea typeface="ＭＳ Ｐゴシック" panose="020B0600070205080204" pitchFamily="34" charset="-128"/>
              </a:rPr>
              <a:t> insert and delete items very efficiently</a:t>
            </a:r>
          </a:p>
        </p:txBody>
      </p:sp>
      <p:sp>
        <p:nvSpPr>
          <p:cNvPr id="4" name="Rounded Rectangle 3"/>
          <p:cNvSpPr/>
          <p:nvPr/>
        </p:nvSpPr>
        <p:spPr>
          <a:xfrm>
            <a:off x="15240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eaLnBrk="1" hangingPunct="1">
              <a:buFontTx/>
              <a:buAutoNum type="arabicPlain" startAt="5"/>
              <a:defRPr/>
            </a:pPr>
            <a:r>
              <a:rPr lang="en-US" dirty="0"/>
              <a:t>1  3</a:t>
            </a:r>
          </a:p>
          <a:p>
            <a:pPr marL="342900" indent="-342900" algn="ctr" eaLnBrk="1" hangingPunct="1">
              <a:buFontTx/>
              <a:buAutoNum type="arabicPlain" startAt="5"/>
              <a:defRPr/>
            </a:pPr>
            <a:r>
              <a:rPr lang="en-US" dirty="0"/>
              <a:t>27    15</a:t>
            </a:r>
          </a:p>
        </p:txBody>
      </p:sp>
      <p:sp>
        <p:nvSpPr>
          <p:cNvPr id="5" name="Rounded Rectangle 4"/>
          <p:cNvSpPr/>
          <p:nvPr/>
        </p:nvSpPr>
        <p:spPr>
          <a:xfrm>
            <a:off x="59309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FFFF"/>
                </a:solidFill>
              </a:rPr>
              <a:t>Buick      Ford</a:t>
            </a:r>
          </a:p>
          <a:p>
            <a:pPr algn="ctr" eaLnBrk="1" hangingPunct="1">
              <a:defRPr/>
            </a:pPr>
            <a:r>
              <a:rPr lang="en-US" dirty="0">
                <a:solidFill>
                  <a:srgbClr val="FFFFFF"/>
                </a:solidFill>
              </a:rPr>
              <a:t>Jeep   BMW</a:t>
            </a:r>
          </a:p>
          <a:p>
            <a:pPr algn="ctr" eaLnBrk="1" hangingPunct="1">
              <a:defRPr/>
            </a:pPr>
            <a:endParaRPr lang="en-US" dirty="0">
              <a:solidFill>
                <a:srgbClr val="FFFFFF"/>
              </a:solidFill>
            </a:endParaRPr>
          </a:p>
        </p:txBody>
      </p:sp>
      <p:sp>
        <p:nvSpPr>
          <p:cNvPr id="46086" name="TextBox 5"/>
          <p:cNvSpPr txBox="1">
            <a:spLocks noChangeArrowheads="1"/>
          </p:cNvSpPr>
          <p:nvPr/>
        </p:nvSpPr>
        <p:spPr bwMode="auto">
          <a:xfrm>
            <a:off x="1892300" y="5040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A</a:t>
            </a:r>
          </a:p>
        </p:txBody>
      </p:sp>
      <p:sp>
        <p:nvSpPr>
          <p:cNvPr id="46087" name="TextBox 7"/>
          <p:cNvSpPr txBox="1">
            <a:spLocks noChangeArrowheads="1"/>
          </p:cNvSpPr>
          <p:nvPr/>
        </p:nvSpPr>
        <p:spPr bwMode="auto">
          <a:xfrm>
            <a:off x="6318250" y="50276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Map Container</a:t>
            </a:r>
          </a:p>
        </p:txBody>
      </p:sp>
      <p:sp>
        <p:nvSpPr>
          <p:cNvPr id="481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ＭＳ Ｐゴシック" panose="020B0600070205080204" pitchFamily="34" charset="-128"/>
              </a:rPr>
              <a:t>Implements a key-value relationship</a:t>
            </a:r>
          </a:p>
          <a:p>
            <a:pPr eaLnBrk="1" hangingPunct="1"/>
            <a:r>
              <a:rPr lang="en-US" altLang="en-US" sz="2400" dirty="0">
                <a:ea typeface="ＭＳ Ｐゴシック" panose="020B0600070205080204" pitchFamily="34" charset="-128"/>
              </a:rPr>
              <a:t>Programmer can use a key to access corresponding values</a:t>
            </a:r>
          </a:p>
          <a:p>
            <a:pPr eaLnBrk="1" hangingPunct="1"/>
            <a:r>
              <a:rPr lang="en-US" altLang="en-US" sz="2400" dirty="0">
                <a:ea typeface="ＭＳ Ｐゴシック" panose="020B0600070205080204" pitchFamily="34" charset="-128"/>
              </a:rPr>
              <a:t>Example:  key could be a part number such as A24-57 that corresponds to a part: 8.75 price and Martin manufacturer</a:t>
            </a:r>
          </a:p>
        </p:txBody>
      </p:sp>
      <p:graphicFrame>
        <p:nvGraphicFramePr>
          <p:cNvPr id="4" name="Table 3"/>
          <p:cNvGraphicFramePr>
            <a:graphicFrameLocks noGrp="1"/>
          </p:cNvGraphicFramePr>
          <p:nvPr/>
        </p:nvGraphicFramePr>
        <p:xfrm>
          <a:off x="1524000" y="3810000"/>
          <a:ext cx="2133600" cy="1828800"/>
        </p:xfrm>
        <a:graphic>
          <a:graphicData uri="http://schemas.openxmlformats.org/drawingml/2006/table">
            <a:tbl>
              <a:tblPr/>
              <a:tblGrid>
                <a:gridCol w="2133600">
                  <a:extLst>
                    <a:ext uri="{9D8B030D-6E8A-4147-A177-3AD203B41FA5}">
                      <a16:colId xmlns=""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7896243"/>
              </p:ext>
            </p:extLst>
          </p:nvPr>
        </p:nvGraphicFramePr>
        <p:xfrm>
          <a:off x="5257800" y="3810000"/>
          <a:ext cx="3200400" cy="1754505"/>
        </p:xfrm>
        <a:graphic>
          <a:graphicData uri="http://schemas.openxmlformats.org/drawingml/2006/table">
            <a:tbl>
              <a:tblPr/>
              <a:tblGrid>
                <a:gridCol w="10668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1066800">
                  <a:extLst>
                    <a:ext uri="{9D8B030D-6E8A-4147-A177-3AD203B41FA5}">
                      <a16:colId xmlns=""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8.75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Martin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extLst>
                  <a:ext uri="{0D108BD9-81ED-4DB2-BD59-A6C34878D82A}">
                    <a16:rowId xmlns=""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12.50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Calloway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4.95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Mirage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F0000"/>
                          </a:solidFill>
                          <a:effectLst/>
                          <a:latin typeface="Perpetua" pitchFamily="18" charset="0"/>
                        </a:rPr>
                        <a:t>PartNo</a:t>
                      </a:r>
                      <a:endParaRPr kumimoji="0" lang="en-US" sz="1800" b="0" i="0" u="none" strike="noStrike" cap="none" normalizeH="0" baseline="0" dirty="0" smtClean="0">
                        <a:ln>
                          <a:noFill/>
                        </a:ln>
                        <a:solidFill>
                          <a:srgbClr val="FF0000"/>
                        </a:solidFill>
                        <a:effectLst/>
                        <a:latin typeface="Perpetu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(String)</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(Float)</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Vendor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(String)</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 xmlns:a16="http://schemas.microsoft.com/office/drawing/2014/main" val="10003"/>
                  </a:ext>
                </a:extLst>
              </a:tr>
            </a:tbl>
          </a:graphicData>
        </a:graphic>
      </p:graphicFrame>
      <p:cxnSp>
        <p:nvCxnSpPr>
          <p:cNvPr id="9" name="Straight Arrow Connector 8"/>
          <p:cNvCxnSpPr/>
          <p:nvPr/>
        </p:nvCxnSpPr>
        <p:spPr>
          <a:xfrm>
            <a:off x="3657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410200" y="3407140"/>
            <a:ext cx="2819400" cy="369332"/>
          </a:xfrm>
          <a:prstGeom prst="rect">
            <a:avLst/>
          </a:prstGeom>
          <a:noFill/>
        </p:spPr>
        <p:txBody>
          <a:bodyPr wrap="square" rtlCol="0">
            <a:spAutoFit/>
          </a:bodyPr>
          <a:lstStyle/>
          <a:p>
            <a:r>
              <a:rPr lang="en-US" dirty="0" smtClean="0">
                <a:solidFill>
                  <a:srgbClr val="FF0000"/>
                </a:solidFill>
              </a:rPr>
              <a:t>key			    values</a:t>
            </a:r>
            <a:endParaRPr lang="en-US" dirty="0">
              <a:solidFill>
                <a:srgbClr val="FF0000"/>
              </a:solidFill>
            </a:endParaRPr>
          </a:p>
        </p:txBody>
      </p:sp>
      <p:sp>
        <p:nvSpPr>
          <p:cNvPr id="3" name="TextBox 2"/>
          <p:cNvSpPr txBox="1"/>
          <p:nvPr/>
        </p:nvSpPr>
        <p:spPr>
          <a:xfrm>
            <a:off x="2237232" y="3591806"/>
            <a:ext cx="6220968" cy="4124206"/>
          </a:xfrm>
          <a:prstGeom prst="rect">
            <a:avLst/>
          </a:prstGeom>
          <a:noFill/>
        </p:spPr>
        <p:txBody>
          <a:bodyPr wrap="square" rtlCol="0">
            <a:spAutoFit/>
          </a:bodyPr>
          <a:lstStyle/>
          <a:p>
            <a:r>
              <a:rPr lang="en-US" sz="1200" b="1" dirty="0" smtClean="0">
                <a:solidFill>
                  <a:srgbClr val="FF0000"/>
                </a:solidFill>
              </a:rPr>
              <a:t>How to handle different type?</a:t>
            </a:r>
          </a:p>
          <a:p>
            <a:r>
              <a:rPr lang="en-US" sz="1200" dirty="0" err="1" smtClean="0">
                <a:solidFill>
                  <a:srgbClr val="FF0000"/>
                </a:solidFill>
              </a:rPr>
              <a:t>Python:tuple</a:t>
            </a:r>
            <a:endParaRPr lang="en-US" sz="1200" dirty="0" smtClean="0">
              <a:solidFill>
                <a:srgbClr val="FF0000"/>
              </a:solidFill>
            </a:endParaRPr>
          </a:p>
          <a:p>
            <a:r>
              <a:rPr lang="en-US" sz="1200" dirty="0" smtClean="0">
                <a:solidFill>
                  <a:srgbClr val="FF0000"/>
                </a:solidFill>
              </a:rPr>
              <a:t>C++: </a:t>
            </a:r>
          </a:p>
          <a:p>
            <a:r>
              <a:rPr lang="en-US" sz="1200" dirty="0" err="1" smtClean="0">
                <a:solidFill>
                  <a:srgbClr val="FF0000"/>
                </a:solidFill>
              </a:rPr>
              <a:t>struct</a:t>
            </a:r>
            <a:r>
              <a:rPr lang="en-US" sz="1200" dirty="0" smtClean="0">
                <a:solidFill>
                  <a:srgbClr val="FF0000"/>
                </a:solidFill>
              </a:rPr>
              <a:t> Value {</a:t>
            </a:r>
          </a:p>
          <a:p>
            <a:r>
              <a:rPr lang="en-US" sz="1200" dirty="0" smtClean="0">
                <a:solidFill>
                  <a:srgbClr val="FF0000"/>
                </a:solidFill>
              </a:rPr>
              <a:t>	float price;</a:t>
            </a:r>
          </a:p>
          <a:p>
            <a:r>
              <a:rPr lang="en-US" sz="1200" dirty="0">
                <a:solidFill>
                  <a:srgbClr val="FF0000"/>
                </a:solidFill>
              </a:rPr>
              <a:t>	</a:t>
            </a:r>
            <a:r>
              <a:rPr lang="en-US" sz="1200" dirty="0" smtClean="0">
                <a:solidFill>
                  <a:srgbClr val="FF0000"/>
                </a:solidFill>
              </a:rPr>
              <a:t>string vendor;</a:t>
            </a:r>
            <a:endParaRPr lang="en-US" sz="1200" dirty="0">
              <a:solidFill>
                <a:srgbClr val="FF0000"/>
              </a:solidFill>
            </a:endParaRPr>
          </a:p>
          <a:p>
            <a:r>
              <a:rPr lang="en-US" sz="1200" dirty="0" smtClean="0">
                <a:solidFill>
                  <a:srgbClr val="FF0000"/>
                </a:solidFill>
              </a:rPr>
              <a:t>}</a:t>
            </a:r>
          </a:p>
          <a:p>
            <a:r>
              <a:rPr lang="en-US" sz="1200" dirty="0" err="1">
                <a:solidFill>
                  <a:srgbClr val="FF0000"/>
                </a:solidFill>
              </a:rPr>
              <a:t>s</a:t>
            </a:r>
            <a:r>
              <a:rPr lang="en-US" sz="1200" dirty="0" err="1" smtClean="0">
                <a:solidFill>
                  <a:srgbClr val="FF0000"/>
                </a:solidFill>
              </a:rPr>
              <a:t>td</a:t>
            </a:r>
            <a:r>
              <a:rPr lang="en-US" sz="1200" dirty="0" smtClean="0">
                <a:solidFill>
                  <a:srgbClr val="FF0000"/>
                </a:solidFill>
              </a:rPr>
              <a:t>::map&lt;string, Value *&gt; </a:t>
            </a:r>
            <a:r>
              <a:rPr lang="en-US" sz="1200" dirty="0" err="1" smtClean="0">
                <a:solidFill>
                  <a:srgbClr val="FF0000"/>
                </a:solidFill>
              </a:rPr>
              <a:t>myMap</a:t>
            </a:r>
            <a:r>
              <a:rPr lang="en-US" sz="1200" dirty="0" smtClean="0">
                <a:solidFill>
                  <a:srgbClr val="FF0000"/>
                </a:solidFill>
              </a:rPr>
              <a:t>;</a:t>
            </a:r>
          </a:p>
          <a:p>
            <a:r>
              <a:rPr lang="en-US" sz="1200" dirty="0" err="1" smtClean="0">
                <a:solidFill>
                  <a:srgbClr val="FF0000"/>
                </a:solidFill>
              </a:rPr>
              <a:t>myMap</a:t>
            </a:r>
            <a:r>
              <a:rPr lang="en-US" sz="1200" dirty="0" smtClean="0">
                <a:solidFill>
                  <a:srgbClr val="FF0000"/>
                </a:solidFill>
              </a:rPr>
              <a:t>[‘A23-57’]= new Value(12.50, ‘Calloway’);</a:t>
            </a:r>
          </a:p>
          <a:p>
            <a:r>
              <a:rPr lang="en-US" sz="1200" dirty="0" err="1">
                <a:solidFill>
                  <a:srgbClr val="FF0000"/>
                </a:solidFill>
              </a:rPr>
              <a:t>myMap</a:t>
            </a:r>
            <a:r>
              <a:rPr lang="en-US" sz="1200" dirty="0">
                <a:solidFill>
                  <a:srgbClr val="FF0000"/>
                </a:solidFill>
              </a:rPr>
              <a:t>[‘</a:t>
            </a:r>
            <a:r>
              <a:rPr lang="en-US" sz="1200" dirty="0" smtClean="0">
                <a:solidFill>
                  <a:srgbClr val="FF0000"/>
                </a:solidFill>
              </a:rPr>
              <a:t>A24-57</a:t>
            </a:r>
            <a:r>
              <a:rPr lang="en-US" sz="1200" dirty="0">
                <a:solidFill>
                  <a:srgbClr val="FF0000"/>
                </a:solidFill>
              </a:rPr>
              <a:t>’]= new </a:t>
            </a:r>
            <a:r>
              <a:rPr lang="en-US" sz="1200" dirty="0" smtClean="0">
                <a:solidFill>
                  <a:srgbClr val="FF0000"/>
                </a:solidFill>
              </a:rPr>
              <a:t>Value(4.95, ‘Mirage’);</a:t>
            </a:r>
          </a:p>
          <a:p>
            <a:r>
              <a:rPr lang="en-US" sz="1200" dirty="0" smtClean="0">
                <a:solidFill>
                  <a:srgbClr val="FF0000"/>
                </a:solidFill>
              </a:rPr>
              <a:t>for (</a:t>
            </a:r>
            <a:r>
              <a:rPr lang="en-US" sz="1200" dirty="0" err="1" smtClean="0">
                <a:solidFill>
                  <a:srgbClr val="FF0000"/>
                </a:solidFill>
              </a:rPr>
              <a:t>std</a:t>
            </a:r>
            <a:r>
              <a:rPr lang="en-US" sz="1200" dirty="0" smtClean="0">
                <a:solidFill>
                  <a:srgbClr val="FF0000"/>
                </a:solidFill>
              </a:rPr>
              <a:t>::map&lt;</a:t>
            </a:r>
            <a:r>
              <a:rPr lang="en-US" sz="1200" dirty="0" err="1" smtClean="0">
                <a:solidFill>
                  <a:srgbClr val="FF0000"/>
                </a:solidFill>
              </a:rPr>
              <a:t>string,Value</a:t>
            </a:r>
            <a:r>
              <a:rPr lang="en-US" sz="1200" dirty="0" smtClean="0">
                <a:solidFill>
                  <a:srgbClr val="FF0000"/>
                </a:solidFill>
              </a:rPr>
              <a:t> *&gt;:: iterator </a:t>
            </a:r>
            <a:r>
              <a:rPr lang="en-US" sz="1200" dirty="0" err="1" smtClean="0">
                <a:solidFill>
                  <a:srgbClr val="FF0000"/>
                </a:solidFill>
              </a:rPr>
              <a:t>itr</a:t>
            </a:r>
            <a:r>
              <a:rPr lang="en-US" sz="1200" dirty="0" smtClean="0">
                <a:solidFill>
                  <a:srgbClr val="FF0000"/>
                </a:solidFill>
              </a:rPr>
              <a:t>=</a:t>
            </a:r>
            <a:r>
              <a:rPr lang="en-US" sz="1200" dirty="0" err="1" smtClean="0">
                <a:solidFill>
                  <a:srgbClr val="FF0000"/>
                </a:solidFill>
              </a:rPr>
              <a:t>myMap.begin</a:t>
            </a:r>
            <a:r>
              <a:rPr lang="en-US" sz="1200" dirty="0" smtClean="0">
                <a:solidFill>
                  <a:srgbClr val="FF0000"/>
                </a:solidFill>
              </a:rPr>
              <a:t>(); </a:t>
            </a:r>
            <a:r>
              <a:rPr lang="en-US" sz="1200" dirty="0" err="1" smtClean="0">
                <a:solidFill>
                  <a:srgbClr val="FF0000"/>
                </a:solidFill>
              </a:rPr>
              <a:t>itr</a:t>
            </a:r>
            <a:r>
              <a:rPr lang="en-US" sz="1200" dirty="0" smtClean="0">
                <a:solidFill>
                  <a:srgbClr val="FF0000"/>
                </a:solidFill>
              </a:rPr>
              <a:t>!=</a:t>
            </a:r>
            <a:r>
              <a:rPr lang="en-US" sz="1200" dirty="0" err="1" smtClean="0">
                <a:solidFill>
                  <a:srgbClr val="FF0000"/>
                </a:solidFill>
              </a:rPr>
              <a:t>myMap.end</a:t>
            </a:r>
            <a:r>
              <a:rPr lang="en-US" sz="1200" dirty="0" smtClean="0">
                <a:solidFill>
                  <a:srgbClr val="FF0000"/>
                </a:solidFill>
              </a:rPr>
              <a:t>(); ++</a:t>
            </a:r>
            <a:r>
              <a:rPr lang="en-US" sz="1200" dirty="0" err="1" smtClean="0">
                <a:solidFill>
                  <a:srgbClr val="FF0000"/>
                </a:solidFill>
              </a:rPr>
              <a:t>itr</a:t>
            </a:r>
            <a:r>
              <a:rPr lang="en-US" sz="1200" dirty="0" smtClean="0">
                <a:solidFill>
                  <a:srgbClr val="FF0000"/>
                </a:solidFill>
              </a:rPr>
              <a:t>) {</a:t>
            </a:r>
          </a:p>
          <a:p>
            <a:r>
              <a:rPr lang="en-US" sz="1200" dirty="0" smtClean="0">
                <a:solidFill>
                  <a:srgbClr val="FF0000"/>
                </a:solidFill>
              </a:rPr>
              <a:t>	</a:t>
            </a:r>
            <a:r>
              <a:rPr lang="en-US" sz="1200" dirty="0" err="1" smtClean="0">
                <a:solidFill>
                  <a:srgbClr val="FF0000"/>
                </a:solidFill>
              </a:rPr>
              <a:t>cout</a:t>
            </a:r>
            <a:r>
              <a:rPr lang="en-US" sz="1200" dirty="0" smtClean="0">
                <a:solidFill>
                  <a:srgbClr val="FF0000"/>
                </a:solidFill>
              </a:rPr>
              <a:t>&lt;&lt;“key= “&lt;&lt;</a:t>
            </a:r>
            <a:r>
              <a:rPr lang="en-US" sz="1200" dirty="0" err="1" smtClean="0">
                <a:solidFill>
                  <a:srgbClr val="FF0000"/>
                </a:solidFill>
              </a:rPr>
              <a:t>itr</a:t>
            </a:r>
            <a:r>
              <a:rPr lang="en-US" sz="1200" dirty="0" smtClean="0">
                <a:solidFill>
                  <a:srgbClr val="FF0000"/>
                </a:solidFill>
              </a:rPr>
              <a:t>-&gt;first&lt;&lt;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err="1" smtClean="0">
                <a:solidFill>
                  <a:srgbClr val="FF0000"/>
                </a:solidFill>
              </a:rPr>
              <a:t>cout</a:t>
            </a:r>
            <a:r>
              <a:rPr lang="en-US" sz="1200" dirty="0" smtClean="0">
                <a:solidFill>
                  <a:srgbClr val="FF0000"/>
                </a:solidFill>
              </a:rPr>
              <a:t>&lt;&lt;“price= “&lt;&lt;</a:t>
            </a:r>
            <a:r>
              <a:rPr lang="en-US" sz="1200" dirty="0" err="1" smtClean="0">
                <a:solidFill>
                  <a:srgbClr val="FF0000"/>
                </a:solidFill>
              </a:rPr>
              <a:t>itr</a:t>
            </a:r>
            <a:r>
              <a:rPr lang="en-US" sz="1200" dirty="0" smtClean="0">
                <a:solidFill>
                  <a:srgbClr val="FF0000"/>
                </a:solidFill>
              </a:rPr>
              <a:t>-&gt;second-&gt;price&lt;&lt;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err="1" smtClean="0">
                <a:solidFill>
                  <a:srgbClr val="FF0000"/>
                </a:solidFill>
              </a:rPr>
              <a:t>cout</a:t>
            </a:r>
            <a:r>
              <a:rPr lang="en-US" sz="1200" dirty="0" smtClean="0">
                <a:solidFill>
                  <a:srgbClr val="FF0000"/>
                </a:solidFill>
              </a:rPr>
              <a:t>&lt;&lt;“vendor= “&lt;&lt;</a:t>
            </a:r>
            <a:r>
              <a:rPr lang="en-US" sz="1200" dirty="0" err="1" smtClean="0">
                <a:solidFill>
                  <a:srgbClr val="FF0000"/>
                </a:solidFill>
              </a:rPr>
              <a:t>itr</a:t>
            </a:r>
            <a:r>
              <a:rPr lang="en-US" sz="1200" dirty="0" smtClean="0">
                <a:solidFill>
                  <a:srgbClr val="FF0000"/>
                </a:solidFill>
              </a:rPr>
              <a:t>-&gt;second-&gt;vendor&lt;&lt;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smtClean="0">
                <a:solidFill>
                  <a:schemeClr val="accent3">
                    <a:lumMod val="50000"/>
                  </a:schemeClr>
                </a:solidFill>
              </a:rPr>
              <a:t>//</a:t>
            </a:r>
            <a:r>
              <a:rPr lang="en-US" sz="1200" dirty="0" err="1" smtClean="0">
                <a:solidFill>
                  <a:schemeClr val="accent3">
                    <a:lumMod val="50000"/>
                  </a:schemeClr>
                </a:solidFill>
              </a:rPr>
              <a:t>cout</a:t>
            </a:r>
            <a:r>
              <a:rPr lang="en-US" sz="1200" dirty="0">
                <a:solidFill>
                  <a:schemeClr val="accent3">
                    <a:lumMod val="50000"/>
                  </a:schemeClr>
                </a:solidFill>
              </a:rPr>
              <a:t>&lt;“vendor= </a:t>
            </a:r>
            <a:r>
              <a:rPr lang="en-US" sz="1200" dirty="0" smtClean="0">
                <a:solidFill>
                  <a:schemeClr val="accent3">
                    <a:lumMod val="50000"/>
                  </a:schemeClr>
                </a:solidFill>
              </a:rPr>
              <a:t>“&lt;&lt;*(</a:t>
            </a:r>
            <a:r>
              <a:rPr lang="en-US" sz="1200" dirty="0" err="1" smtClean="0">
                <a:solidFill>
                  <a:schemeClr val="accent3">
                    <a:lumMod val="50000"/>
                  </a:schemeClr>
                </a:solidFill>
              </a:rPr>
              <a:t>itr</a:t>
            </a:r>
            <a:r>
              <a:rPr lang="en-US" sz="1200" dirty="0" smtClean="0">
                <a:solidFill>
                  <a:schemeClr val="accent3">
                    <a:lumMod val="50000"/>
                  </a:schemeClr>
                </a:solidFill>
              </a:rPr>
              <a:t>-&gt;second).vendor;</a:t>
            </a:r>
          </a:p>
          <a:p>
            <a:r>
              <a:rPr lang="en-US" sz="1200" dirty="0">
                <a:solidFill>
                  <a:schemeClr val="accent3">
                    <a:lumMod val="50000"/>
                  </a:schemeClr>
                </a:solidFill>
              </a:rPr>
              <a:t>	//</a:t>
            </a:r>
            <a:r>
              <a:rPr lang="en-US" sz="1200" dirty="0" err="1">
                <a:solidFill>
                  <a:schemeClr val="accent3">
                    <a:lumMod val="50000"/>
                  </a:schemeClr>
                </a:solidFill>
              </a:rPr>
              <a:t>cout</a:t>
            </a:r>
            <a:r>
              <a:rPr lang="en-US" sz="1200" dirty="0">
                <a:solidFill>
                  <a:schemeClr val="accent3">
                    <a:lumMod val="50000"/>
                  </a:schemeClr>
                </a:solidFill>
              </a:rPr>
              <a:t>&lt;“vendor= </a:t>
            </a:r>
            <a:r>
              <a:rPr lang="en-US" sz="1200" dirty="0" smtClean="0">
                <a:solidFill>
                  <a:schemeClr val="accent3">
                    <a:lumMod val="50000"/>
                  </a:schemeClr>
                </a:solidFill>
              </a:rPr>
              <a:t>“&lt;&lt;*(*</a:t>
            </a:r>
            <a:r>
              <a:rPr lang="en-US" sz="1200" dirty="0" err="1" smtClean="0">
                <a:solidFill>
                  <a:schemeClr val="accent3">
                    <a:lumMod val="50000"/>
                  </a:schemeClr>
                </a:solidFill>
              </a:rPr>
              <a:t>itr.second</a:t>
            </a:r>
            <a:r>
              <a:rPr lang="en-US" sz="1200" dirty="0">
                <a:solidFill>
                  <a:schemeClr val="accent3">
                    <a:lumMod val="50000"/>
                  </a:schemeClr>
                </a:solidFill>
              </a:rPr>
              <a:t>).vendor</a:t>
            </a:r>
            <a:r>
              <a:rPr lang="en-US" sz="1200" dirty="0" smtClean="0">
                <a:solidFill>
                  <a:schemeClr val="accent3">
                    <a:lumMod val="50000"/>
                  </a:schemeClr>
                </a:solidFill>
              </a:rPr>
              <a:t>;</a:t>
            </a:r>
          </a:p>
          <a:p>
            <a:r>
              <a:rPr lang="en-US" sz="1200" dirty="0">
                <a:solidFill>
                  <a:srgbClr val="FF0000"/>
                </a:solidFill>
              </a:rPr>
              <a:t>	</a:t>
            </a:r>
            <a:r>
              <a:rPr lang="en-US" sz="1200" dirty="0" smtClean="0">
                <a:solidFill>
                  <a:srgbClr val="FF0000"/>
                </a:solidFill>
              </a:rPr>
              <a:t>delete </a:t>
            </a:r>
            <a:r>
              <a:rPr lang="en-US" sz="1200" dirty="0" err="1" smtClean="0">
                <a:solidFill>
                  <a:srgbClr val="FF0000"/>
                </a:solidFill>
              </a:rPr>
              <a:t>itr</a:t>
            </a:r>
            <a:r>
              <a:rPr lang="en-US" sz="1200" dirty="0" smtClean="0">
                <a:solidFill>
                  <a:srgbClr val="FF0000"/>
                </a:solidFill>
              </a:rPr>
              <a:t>-&gt;second;</a:t>
            </a:r>
            <a:endParaRPr lang="en-US" sz="1200" dirty="0">
              <a:solidFill>
                <a:srgbClr val="FF0000"/>
              </a:solidFill>
            </a:endParaRPr>
          </a:p>
          <a:p>
            <a:r>
              <a:rPr lang="en-US" sz="1200" dirty="0" smtClean="0">
                <a:solidFill>
                  <a:srgbClr val="FF0000"/>
                </a:solidFill>
              </a:rPr>
              <a:t>}</a:t>
            </a:r>
          </a:p>
          <a:p>
            <a:endParaRPr lang="en-US" sz="1400" dirty="0" smtClean="0">
              <a:solidFill>
                <a:srgbClr val="FF0000"/>
              </a:solidFill>
            </a:endParaRPr>
          </a:p>
          <a:p>
            <a:endParaRPr lang="en-US" sz="1400" dirty="0" smtClean="0">
              <a:solidFill>
                <a:srgbClr val="FF0000"/>
              </a:solidFill>
            </a:endParaRPr>
          </a:p>
          <a:p>
            <a:endParaRPr lang="en-US" dirty="0">
              <a:solidFill>
                <a:srgbClr val="FF0000"/>
              </a:solidFill>
            </a:endParaRPr>
          </a:p>
        </p:txBody>
      </p:sp>
      <p:sp>
        <p:nvSpPr>
          <p:cNvPr id="5" name="TextBox 4"/>
          <p:cNvSpPr txBox="1"/>
          <p:nvPr/>
        </p:nvSpPr>
        <p:spPr>
          <a:xfrm>
            <a:off x="152400" y="5479832"/>
            <a:ext cx="2590800" cy="646331"/>
          </a:xfrm>
          <a:prstGeom prst="rect">
            <a:avLst/>
          </a:prstGeom>
          <a:noFill/>
        </p:spPr>
        <p:txBody>
          <a:bodyPr wrap="square" rtlCol="0">
            <a:spAutoFit/>
          </a:bodyPr>
          <a:lstStyle/>
          <a:p>
            <a:r>
              <a:rPr lang="en-US" b="1" dirty="0" smtClean="0">
                <a:solidFill>
                  <a:srgbClr val="C00000"/>
                </a:solidFill>
              </a:rPr>
              <a:t>Iterator:</a:t>
            </a:r>
            <a:br>
              <a:rPr lang="en-US" b="1" dirty="0" smtClean="0">
                <a:solidFill>
                  <a:srgbClr val="C00000"/>
                </a:solidFill>
              </a:rPr>
            </a:br>
            <a:r>
              <a:rPr lang="en-US" b="1" dirty="0" smtClean="0">
                <a:solidFill>
                  <a:srgbClr val="C00000"/>
                </a:solidFill>
              </a:rPr>
              <a:t>important in midterm</a:t>
            </a:r>
            <a:endParaRPr lang="en-US" b="1"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 xmlns:a16="http://schemas.microsoft.com/office/drawing/2014/main" id="{499B69B6-9904-48DA-9EF4-0A6FE3CEFA35}"/>
              </a:ext>
            </a:extLst>
          </p:cNvPr>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rPr>
              <a:t>Multi-Set Container	</a:t>
            </a:r>
          </a:p>
        </p:txBody>
      </p:sp>
      <p:sp>
        <p:nvSpPr>
          <p:cNvPr id="78850" name="Content Placeholder 2">
            <a:extLst>
              <a:ext uri="{FF2B5EF4-FFF2-40B4-BE49-F238E27FC236}">
                <a16:creationId xmlns="" xmlns:a16="http://schemas.microsoft.com/office/drawing/2014/main" id="{97F8155C-9003-4DFB-97AD-D5ABDCA031AC}"/>
              </a:ext>
            </a:extLst>
          </p:cNvPr>
          <p:cNvSpPr>
            <a:spLocks noGrp="1"/>
          </p:cNvSpPr>
          <p:nvPr>
            <p:ph sz="quarter" idx="1"/>
          </p:nvPr>
        </p:nvSpPr>
        <p:spPr bwMode="auto">
          <a:xfrm>
            <a:off x="533400" y="1497409"/>
            <a:ext cx="7924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ＭＳ Ｐゴシック" panose="020B0600070205080204" pitchFamily="34" charset="-128"/>
              </a:rPr>
              <a:t>A multi-set is similar to a set, but the same value can be in the set more than once</a:t>
            </a:r>
          </a:p>
          <a:p>
            <a:pPr eaLnBrk="1" hangingPunct="1"/>
            <a:r>
              <a:rPr lang="en-US" altLang="en-US" dirty="0">
                <a:ea typeface="ＭＳ Ｐゴシック" panose="020B0600070205080204" pitchFamily="34" charset="-128"/>
              </a:rPr>
              <a:t>Multi-set container allows duplicates</a:t>
            </a:r>
          </a:p>
        </p:txBody>
      </p:sp>
      <p:sp>
        <p:nvSpPr>
          <p:cNvPr id="4" name="Title 1">
            <a:extLst>
              <a:ext uri="{FF2B5EF4-FFF2-40B4-BE49-F238E27FC236}">
                <a16:creationId xmlns="" xmlns:a16="http://schemas.microsoft.com/office/drawing/2014/main" id="{E3AEB420-78F4-4EB5-9742-62B5AEFB2B3F}"/>
              </a:ext>
            </a:extLst>
          </p:cNvPr>
          <p:cNvSpPr txBox="1">
            <a:spLocks/>
          </p:cNvSpPr>
          <p:nvPr/>
        </p:nvSpPr>
        <p:spPr bwMode="auto">
          <a:xfrm>
            <a:off x="619328" y="3299619"/>
            <a:ext cx="7924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a:lstStyle>
          <a:p>
            <a:pPr eaLnBrk="1" hangingPunct="1"/>
            <a:r>
              <a:rPr lang="en-US" altLang="en-US" dirty="0">
                <a:ea typeface="ＭＳ Ｐゴシック" panose="020B0600070205080204" pitchFamily="34" charset="-128"/>
              </a:rPr>
              <a:t>Multi-map Container	</a:t>
            </a:r>
          </a:p>
        </p:txBody>
      </p:sp>
      <p:sp>
        <p:nvSpPr>
          <p:cNvPr id="6" name="Content Placeholder 2">
            <a:extLst>
              <a:ext uri="{FF2B5EF4-FFF2-40B4-BE49-F238E27FC236}">
                <a16:creationId xmlns="" xmlns:a16="http://schemas.microsoft.com/office/drawing/2014/main" id="{402D2ADB-1CE0-4E05-9110-8E173DEEBF96}"/>
              </a:ext>
            </a:extLst>
          </p:cNvPr>
          <p:cNvSpPr txBox="1">
            <a:spLocks/>
          </p:cNvSpPr>
          <p:nvPr/>
        </p:nvSpPr>
        <p:spPr bwMode="auto">
          <a:xfrm>
            <a:off x="762000" y="4267200"/>
            <a:ext cx="7782128" cy="1600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61B546"/>
              </a:buClr>
              <a:buFont typeface="Arial" panose="020B0604020202020204" pitchFamily="34" charset="0"/>
              <a:buChar char="•"/>
              <a:defRPr sz="3200" kern="1200" baseline="0">
                <a:solidFill>
                  <a:schemeClr val="tx1"/>
                </a:solidFill>
                <a:latin typeface="Calibri" pitchFamily="34" charset="0"/>
                <a:ea typeface="ＭＳ Ｐゴシック" pitchFamily="-65" charset="-128"/>
                <a:cs typeface="Helvetica Neue"/>
              </a:defRPr>
            </a:lvl1pPr>
            <a:lvl2pPr marL="742950" indent="-285750" algn="l" defTabSz="457200" rtl="0" eaLnBrk="0" fontAlgn="base" hangingPunct="0">
              <a:spcBef>
                <a:spcPct val="20000"/>
              </a:spcBef>
              <a:spcAft>
                <a:spcPct val="0"/>
              </a:spcAft>
              <a:buClr>
                <a:srgbClr val="61B546"/>
              </a:buClr>
              <a:buFont typeface="Arial" panose="020B0604020202020204" pitchFamily="34" charset="0"/>
              <a:buChar char="–"/>
              <a:defRPr sz="2800" kern="1200" baseline="0">
                <a:solidFill>
                  <a:schemeClr val="tx1"/>
                </a:solidFill>
                <a:latin typeface="Calibri" pitchFamily="34" charset="0"/>
                <a:ea typeface="ＭＳ Ｐゴシック" pitchFamily="-65" charset="-128"/>
                <a:cs typeface="Helvetica Neue"/>
              </a:defRPr>
            </a:lvl2pPr>
            <a:lvl3pPr marL="1143000" indent="-228600" algn="l" defTabSz="457200" rtl="0" eaLnBrk="0" fontAlgn="base" hangingPunct="0">
              <a:spcBef>
                <a:spcPct val="20000"/>
              </a:spcBef>
              <a:spcAft>
                <a:spcPct val="0"/>
              </a:spcAft>
              <a:buClr>
                <a:srgbClr val="61B546"/>
              </a:buClr>
              <a:buFont typeface="Arial" panose="020B0604020202020204" pitchFamily="34" charset="0"/>
              <a:buChar char="•"/>
              <a:defRPr sz="2400" kern="1200" baseline="0">
                <a:solidFill>
                  <a:schemeClr val="tx1"/>
                </a:solidFill>
                <a:latin typeface="Calibri" pitchFamily="34" charset="0"/>
                <a:ea typeface="ＭＳ Ｐゴシック" pitchFamily="-65" charset="-128"/>
                <a:cs typeface="Helvetica Neue"/>
              </a:defRPr>
            </a:lvl3pPr>
            <a:lvl4pPr marL="16002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4pPr>
            <a:lvl5pPr marL="20574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dirty="0">
                <a:ea typeface="ＭＳ Ｐゴシック" panose="020B0600070205080204" pitchFamily="34" charset="-128"/>
              </a:rPr>
              <a:t>Similar to a map container </a:t>
            </a:r>
          </a:p>
          <a:p>
            <a:pPr eaLnBrk="1" hangingPunct="1"/>
            <a:r>
              <a:rPr lang="en-US" altLang="en-US" dirty="0">
                <a:ea typeface="ＭＳ Ｐゴシック" panose="020B0600070205080204" pitchFamily="34" charset="-128"/>
              </a:rPr>
              <a:t>Multi-map container allows duplicates</a:t>
            </a:r>
          </a:p>
        </p:txBody>
      </p:sp>
    </p:spTree>
    <p:extLst>
      <p:ext uri="{BB962C8B-B14F-4D97-AF65-F5344CB8AC3E}">
        <p14:creationId xmlns:p14="http://schemas.microsoft.com/office/powerpoint/2010/main" val="384532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How to access Components - Iterator</a:t>
            </a:r>
          </a:p>
        </p:txBody>
      </p:sp>
      <p:sp>
        <p:nvSpPr>
          <p:cNvPr id="5017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Iterator is an object that can access a collection of like objects one object at a time.</a:t>
            </a:r>
          </a:p>
          <a:p>
            <a:r>
              <a:rPr lang="en-US" altLang="en-US" sz="2400">
                <a:ea typeface="ＭＳ Ｐゴシック" panose="020B0600070205080204" pitchFamily="34" charset="-128"/>
              </a:rPr>
              <a:t>An iterator can traverse the collection of objects.</a:t>
            </a:r>
          </a:p>
          <a:p>
            <a:r>
              <a:rPr lang="en-US" altLang="en-US" sz="2400">
                <a:ea typeface="ＭＳ Ｐゴシック" panose="020B0600070205080204" pitchFamily="34" charset="-128"/>
              </a:rPr>
              <a:t>Each container class in STL has a corresponding iterator that functions appropriately for the container</a:t>
            </a:r>
          </a:p>
          <a:p>
            <a:r>
              <a:rPr lang="en-US" altLang="en-US" sz="2400">
                <a:ea typeface="ＭＳ Ｐゴシック" panose="020B0600070205080204" pitchFamily="34" charset="-128"/>
              </a:rPr>
              <a:t>For example:  an iterator in a vector class allows random access</a:t>
            </a:r>
          </a:p>
          <a:p>
            <a:r>
              <a:rPr lang="en-US" altLang="en-US" sz="2400">
                <a:ea typeface="ＭＳ Ｐゴシック" panose="020B0600070205080204" pitchFamily="34" charset="-128"/>
              </a:rPr>
              <a:t>An iterator in a list class would not allow random access (list requires sequential access)</a:t>
            </a: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a:t>
            </a:r>
          </a:p>
        </p:txBody>
      </p:sp>
      <p:sp>
        <p:nvSpPr>
          <p:cNvPr id="1331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ifndef</a:t>
            </a:r>
            <a:r>
              <a:rPr lang="en-US" altLang="en-US" sz="2000" dirty="0">
                <a:ea typeface="ＭＳ Ｐゴシック" panose="020B0600070205080204" pitchFamily="34" charset="-128"/>
              </a:rPr>
              <a:t> Options07_h</a:t>
            </a:r>
          </a:p>
          <a:p>
            <a:pPr lvl="1">
              <a:buFont typeface="Arial" panose="020B0604020202020204" pitchFamily="34" charset="0"/>
              <a:buNone/>
            </a:pPr>
            <a:r>
              <a:rPr lang="en-US" altLang="en-US" sz="2000" dirty="0">
                <a:ea typeface="ＭＳ Ｐゴシック" panose="020B0600070205080204" pitchFamily="34" charset="-128"/>
              </a:rPr>
              <a:t>#define Options07_h</a:t>
            </a:r>
          </a:p>
          <a:p>
            <a:pPr lvl="1">
              <a:buFont typeface="Arial" panose="020B0604020202020204" pitchFamily="34" charset="0"/>
              <a:buNone/>
            </a:pPr>
            <a:r>
              <a:rPr lang="en-US" altLang="en-US" sz="2000" dirty="0">
                <a:ea typeface="ＭＳ Ｐゴシック" panose="020B0600070205080204" pitchFamily="34" charset="-128"/>
              </a:rPr>
              <a:t>#include "BinModel02.h"</a:t>
            </a:r>
          </a:p>
          <a:p>
            <a:pPr lvl="1">
              <a:buFont typeface="Arial" panose="020B0604020202020204" pitchFamily="34" charset="0"/>
              <a:buNone/>
            </a:pPr>
            <a:r>
              <a:rPr lang="en-US" altLang="en-US" sz="2000" dirty="0">
                <a:ea typeface="ＭＳ Ｐゴシック" panose="020B0600070205080204" pitchFamily="34" charset="-128"/>
              </a:rPr>
              <a:t>class </a:t>
            </a:r>
            <a:r>
              <a:rPr lang="en-US" altLang="en-US" sz="2000" dirty="0" err="1">
                <a:ea typeface="ＭＳ Ｐゴシック" panose="020B0600070205080204" pitchFamily="34" charset="-128"/>
              </a:rPr>
              <a:t>EurOption</a:t>
            </a:r>
            <a:endParaRPr lang="en-US" altLang="en-US" sz="2000" dirty="0">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a:t>
            </a:r>
          </a:p>
          <a:p>
            <a:pPr lvl="1">
              <a:buFont typeface="Arial" panose="020B0604020202020204" pitchFamily="34" charset="0"/>
              <a:buNone/>
            </a:pPr>
            <a:r>
              <a:rPr lang="en-US" altLang="en-US" sz="2000" dirty="0">
                <a:ea typeface="ＭＳ Ｐゴシック" panose="020B0600070205080204" pitchFamily="34" charset="-128"/>
              </a:rPr>
              <a:t>   private:</a:t>
            </a:r>
          </a:p>
          <a:p>
            <a:pPr lvl="1">
              <a:buFont typeface="Arial" panose="020B0604020202020204" pitchFamily="34" charset="0"/>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 //steps to expiry</a:t>
            </a:r>
          </a:p>
          <a:p>
            <a:pPr lvl="1">
              <a:buFont typeface="Arial" panose="020B0604020202020204" pitchFamily="34" charset="0"/>
              <a:buNone/>
            </a:pPr>
            <a:r>
              <a:rPr lang="en-US" altLang="en-US" sz="2000" dirty="0">
                <a:ea typeface="ＭＳ Ｐゴシック" panose="020B0600070205080204" pitchFamily="34" charset="-128"/>
              </a:rPr>
              <a:t>   public:</a:t>
            </a:r>
          </a:p>
          <a:p>
            <a:pPr lvl="1">
              <a:buFont typeface="Arial" panose="020B0604020202020204" pitchFamily="34" charset="0"/>
              <a:buNone/>
            </a:pPr>
            <a:r>
              <a:rPr lang="en-US" altLang="en-US" sz="2000" dirty="0">
                <a:ea typeface="ＭＳ Ｐゴシック" panose="020B0600070205080204" pitchFamily="34" charset="-128"/>
              </a:rPr>
              <a:t>      void </a:t>
            </a:r>
            <a:r>
              <a:rPr lang="en-US" altLang="en-US" sz="2000" dirty="0" err="1">
                <a:ea typeface="ＭＳ Ｐゴシック" panose="020B0600070205080204" pitchFamily="34" charset="-128"/>
              </a:rPr>
              <a:t>SetN</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N_){N=N_;}</a:t>
            </a:r>
          </a:p>
          <a:p>
            <a:pPr lvl="1">
              <a:buFont typeface="Arial" panose="020B0604020202020204" pitchFamily="34" charset="0"/>
              <a:buNone/>
            </a:pPr>
            <a:r>
              <a:rPr lang="en-US" altLang="en-US" sz="2000" dirty="0">
                <a:ea typeface="ＭＳ Ｐゴシック" panose="020B0600070205080204" pitchFamily="34" charset="-128"/>
              </a:rPr>
              <a:t>      virtual double Payoff(double z)=0</a:t>
            </a:r>
            <a:r>
              <a:rPr lang="en-US" altLang="en-US" sz="2000" dirty="0" smtClean="0">
                <a:ea typeface="ＭＳ Ｐゴシック" panose="020B0600070205080204" pitchFamily="34" charset="-128"/>
              </a:rPr>
              <a:t>; </a:t>
            </a:r>
            <a:r>
              <a:rPr lang="en-US" altLang="en-US" sz="2000" dirty="0" smtClean="0">
                <a:solidFill>
                  <a:schemeClr val="accent2"/>
                </a:solidFill>
                <a:ea typeface="ＭＳ Ｐゴシック" panose="020B0600070205080204" pitchFamily="34" charset="-128"/>
              </a:rPr>
              <a:t>//pure virtual</a:t>
            </a:r>
            <a:endParaRPr lang="en-US" altLang="en-US" sz="2000" dirty="0">
              <a:solidFill>
                <a:schemeClr val="accent2"/>
              </a:solidFill>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      //pricing European option</a:t>
            </a:r>
          </a:p>
          <a:p>
            <a:pPr lvl="1">
              <a:buFont typeface="Arial" panose="020B0604020202020204" pitchFamily="34" charset="0"/>
              <a:buNone/>
            </a:pPr>
            <a:r>
              <a:rPr lang="en-US" altLang="en-US" sz="2000" dirty="0">
                <a:ea typeface="ＭＳ Ｐゴシック" panose="020B0600070205080204" pitchFamily="34" charset="-128"/>
              </a:rPr>
              <a:t>      double </a:t>
            </a:r>
            <a:r>
              <a:rPr lang="en-US" altLang="en-US" sz="2000" dirty="0" err="1">
                <a:ea typeface="ＭＳ Ｐゴシック" panose="020B0600070205080204" pitchFamily="34" charset="-128"/>
              </a:rPr>
              <a:t>PriceByCRR</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BinModel</a:t>
            </a:r>
            <a:r>
              <a:rPr lang="en-US" altLang="en-US" sz="2000" dirty="0">
                <a:ea typeface="ＭＳ Ｐゴシック" panose="020B0600070205080204" pitchFamily="34" charset="-128"/>
              </a:rPr>
              <a:t> Model);</a:t>
            </a:r>
          </a:p>
          <a:p>
            <a:pPr lvl="1">
              <a:buFont typeface="Arial" panose="020B0604020202020204" pitchFamily="34" charset="0"/>
              <a:buNone/>
            </a:pPr>
            <a:r>
              <a:rPr lang="en-US" altLang="en-US" sz="2000" dirty="0">
                <a:ea typeface="ＭＳ Ｐゴシック" panose="020B0600070205080204" pitchFamily="34" charset="-128"/>
              </a:rPr>
              <a:t>};</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0D017-C611-4B3D-9810-6D36BC92EA5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10CE8A-1BAE-49AB-A0C5-D773C0453133}" type="slidenum">
              <a:rPr lang="en-US" altLang="en-US" smtClean="0">
                <a:solidFill>
                  <a:srgbClr val="898989"/>
                </a:solidFill>
                <a:latin typeface="Helvetica" panose="020B0604020202020204" pitchFamily="34" charset="0"/>
              </a:rPr>
              <a:pPr/>
              <a:t>6</a:t>
            </a:fld>
            <a:endParaRPr lang="en-US" altLang="en-US">
              <a:solidFill>
                <a:srgbClr val="898989"/>
              </a:solidFill>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Common Iterator Operations</a:t>
            </a:r>
          </a:p>
        </p:txBody>
      </p:sp>
      <p:sp>
        <p:nvSpPr>
          <p:cNvPr id="51203" name="Content Placeholder 2"/>
          <p:cNvSpPr>
            <a:spLocks noGrp="1"/>
          </p:cNvSpPr>
          <p:nvPr>
            <p:ph sz="quarter" idx="1"/>
          </p:nvPr>
        </p:nvSpPr>
        <p:spPr bwMode="auto">
          <a:xfrm>
            <a:off x="609600" y="16002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t" hangingPunct="1">
              <a:buFont typeface="Wingdings 2" panose="05020102010507070707" pitchFamily="18" charset="2"/>
              <a:buNone/>
            </a:pPr>
            <a:endParaRPr lang="en-US" altLang="en-US" b="1">
              <a:ea typeface="ＭＳ Ｐゴシック" panose="020B0600070205080204" pitchFamily="34" charset="-128"/>
            </a:endParaRPr>
          </a:p>
          <a:p>
            <a:pPr eaLnBrk="1" fontAlgn="t" hangingPunct="1">
              <a:buFont typeface="Wingdings 2" panose="05020102010507070707" pitchFamily="18" charset="2"/>
              <a:buNone/>
            </a:pPr>
            <a:r>
              <a:rPr lang="en-US" altLang="en-US" sz="2400">
                <a:ea typeface="ＭＳ Ｐゴシック" panose="020B0600070205080204" pitchFamily="34" charset="-128"/>
              </a:rPr>
              <a:t>*	  Return the item that the iterator currently references</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next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previous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equality</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inequality</a:t>
            </a:r>
          </a:p>
          <a:p>
            <a:pPr eaLnBrk="1" fontAlgn="t" hangingPunct="1"/>
            <a:endParaRPr lang="en-US" altLang="en-US">
              <a:ea typeface="ＭＳ Ｐゴシック" panose="020B0600070205080204" pitchFamily="34" charset="-128"/>
            </a:endParaRPr>
          </a:p>
          <a:p>
            <a:pPr eaLnBrk="1" fontAlgn="t" hangingPunct="1"/>
            <a:endParaRPr lang="en-US" altLang="en-US">
              <a:ea typeface="ＭＳ Ｐゴシック" panose="020B0600070205080204" pitchFamily="34" charset="-128"/>
            </a:endParaRP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Class</a:t>
            </a:r>
          </a:p>
        </p:txBody>
      </p:sp>
      <p:sp>
        <p:nvSpPr>
          <p:cNvPr id="52227"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u="sng" dirty="0">
                <a:ea typeface="ＭＳ Ｐゴシック" panose="020B0600070205080204" pitchFamily="34" charset="-128"/>
              </a:rPr>
              <a:t>Constructors and assignment</a:t>
            </a:r>
          </a:p>
          <a:p>
            <a:pPr lvl="1"/>
            <a:r>
              <a:rPr lang="en-US" altLang="en-US" dirty="0">
                <a:ea typeface="ＭＳ Ｐゴシック" panose="020B0600070205080204" pitchFamily="34" charset="-128"/>
              </a:rPr>
              <a:t>list &lt;T&gt; v;				</a:t>
            </a:r>
          </a:p>
          <a:p>
            <a:pPr lvl="1"/>
            <a:r>
              <a:rPr lang="en-US" altLang="en-US" dirty="0">
                <a:ea typeface="ＭＳ Ｐゴシック" panose="020B0600070205080204" pitchFamily="34" charset="-128"/>
              </a:rPr>
              <a:t>list&lt;T&gt; v(</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			</a:t>
            </a:r>
          </a:p>
          <a:p>
            <a:pPr lvl="1"/>
            <a:r>
              <a:rPr lang="en-US" altLang="en-US" dirty="0">
                <a:ea typeface="ＭＳ Ｐゴシック" panose="020B0600070205080204" pitchFamily="34" charset="-128"/>
              </a:rPr>
              <a:t>l=</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a:t>
            </a:r>
          </a:p>
          <a:p>
            <a:pPr>
              <a:buFont typeface="Wingdings 2" panose="05020102010507070707" pitchFamily="18" charset="2"/>
              <a:buNone/>
            </a:pPr>
            <a:r>
              <a:rPr lang="en-US" altLang="en-US" u="sng" dirty="0">
                <a:ea typeface="ＭＳ Ｐゴシック" panose="020B0600070205080204" pitchFamily="34" charset="-128"/>
              </a:rPr>
              <a:t>Access</a:t>
            </a:r>
          </a:p>
          <a:p>
            <a:pPr lvl="1"/>
            <a:r>
              <a:rPr lang="en-US" altLang="en-US" dirty="0" err="1">
                <a:ea typeface="ＭＳ Ｐゴシック" panose="020B0600070205080204" pitchFamily="34" charset="-128"/>
              </a:rPr>
              <a:t>l.front</a:t>
            </a:r>
            <a:r>
              <a:rPr lang="en-US" altLang="en-US" dirty="0">
                <a:ea typeface="ＭＳ Ｐゴシック" panose="020B0600070205080204" pitchFamily="34" charset="-128"/>
              </a:rPr>
              <a:t>() ----returns 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element in the list</a:t>
            </a:r>
          </a:p>
          <a:p>
            <a:pPr lvl="1"/>
            <a:r>
              <a:rPr lang="en-US" altLang="en-US" dirty="0" err="1">
                <a:ea typeface="ＭＳ Ｐゴシック" panose="020B0600070205080204" pitchFamily="34" charset="-128"/>
              </a:rPr>
              <a:t>l.back</a:t>
            </a:r>
            <a:r>
              <a:rPr lang="en-US" altLang="en-US" dirty="0">
                <a:ea typeface="ＭＳ Ｐゴシック" panose="020B0600070205080204" pitchFamily="34" charset="-128"/>
              </a:rPr>
              <a:t>()----returns the last element in the list</a:t>
            </a:r>
          </a:p>
          <a:p>
            <a:pPr lvl="1">
              <a:buFont typeface="Wingdings 2" panose="05020102010507070707" pitchFamily="18" charset="2"/>
              <a:buNone/>
            </a:pPr>
            <a:endParaRPr lang="en-US" altLang="en-US" dirty="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a:t>
            </a:r>
          </a:p>
        </p:txBody>
      </p:sp>
      <p:sp>
        <p:nvSpPr>
          <p:cNvPr id="5325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sz="2400" u="sng">
                <a:ea typeface="ＭＳ Ｐゴシック" panose="020B0600070205080204" pitchFamily="34" charset="-128"/>
              </a:rPr>
              <a:t>Insert and Remove</a:t>
            </a:r>
          </a:p>
          <a:p>
            <a:pPr lvl="1"/>
            <a:r>
              <a:rPr lang="en-US" altLang="en-US" sz="2400">
                <a:ea typeface="ＭＳ Ｐゴシック" panose="020B0600070205080204" pitchFamily="34" charset="-128"/>
              </a:rPr>
              <a:t>l.push_front(value)</a:t>
            </a:r>
          </a:p>
          <a:p>
            <a:pPr lvl="1"/>
            <a:r>
              <a:rPr lang="en-US" altLang="en-US" sz="2400">
                <a:ea typeface="ＭＳ Ｐゴシック" panose="020B0600070205080204" pitchFamily="34" charset="-128"/>
              </a:rPr>
              <a:t>l.pop_back(value)</a:t>
            </a:r>
          </a:p>
          <a:p>
            <a:pPr>
              <a:buFont typeface="Wingdings 2" panose="05020102010507070707" pitchFamily="18" charset="2"/>
              <a:buNone/>
            </a:pPr>
            <a:r>
              <a:rPr lang="en-US" altLang="en-US" sz="2400" u="sng">
                <a:ea typeface="ＭＳ Ｐゴシック" panose="020B0600070205080204" pitchFamily="34" charset="-128"/>
              </a:rPr>
              <a:t>Iterator Delaration </a:t>
            </a:r>
          </a:p>
          <a:p>
            <a:pPr lvl="1"/>
            <a:r>
              <a:rPr lang="en-US" altLang="en-US" sz="2400">
                <a:ea typeface="ＭＳ Ｐゴシック" panose="020B0600070205080204" pitchFamily="34" charset="-128"/>
              </a:rPr>
              <a:t>list&lt;T&gt;::iterator itr;</a:t>
            </a:r>
          </a:p>
          <a:p>
            <a:pPr>
              <a:buFont typeface="Wingdings 2" panose="05020102010507070707" pitchFamily="18" charset="2"/>
              <a:buNone/>
            </a:pPr>
            <a:r>
              <a:rPr lang="en-US" altLang="en-US" sz="2400" u="sng">
                <a:ea typeface="ＭＳ Ｐゴシック" panose="020B0600070205080204" pitchFamily="34" charset="-128"/>
              </a:rPr>
              <a:t>Iterator Options</a:t>
            </a:r>
          </a:p>
          <a:p>
            <a:r>
              <a:rPr lang="en-US" altLang="en-US" sz="2400">
                <a:ea typeface="ＭＳ Ｐゴシック" panose="020B0600070205080204" pitchFamily="34" charset="-128"/>
              </a:rPr>
              <a:t>itr = l.begin()	set iterator to beginning of the list</a:t>
            </a:r>
          </a:p>
          <a:p>
            <a:r>
              <a:rPr lang="en-US" altLang="en-US" sz="2400">
                <a:ea typeface="ＭＳ Ｐゴシック" panose="020B0600070205080204" pitchFamily="34" charset="-128"/>
              </a:rPr>
              <a:t>Itr = l.end()		set iterator to after the end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 xmlns:a16="http://schemas.microsoft.com/office/drawing/2014/main" id="{0F99C75E-539D-4DFC-A1D2-738B91BE8EC1}"/>
              </a:ext>
            </a:extLst>
          </p:cNvPr>
          <p:cNvSpPr>
            <a:spLocks noGrp="1"/>
          </p:cNvSpPr>
          <p:nvPr>
            <p:ph type="title"/>
          </p:nvPr>
        </p:nvSpPr>
        <p:spPr>
          <a:xfrm>
            <a:off x="609600" y="228600"/>
            <a:ext cx="7924800" cy="609600"/>
          </a:xfrm>
        </p:spPr>
        <p:txBody>
          <a:bodyPr/>
          <a:lstStyle/>
          <a:p>
            <a:r>
              <a:rPr lang="en-US" altLang="en-US" sz="2800">
                <a:ea typeface="ＭＳ Ｐゴシック" panose="020B0600070205080204" pitchFamily="34" charset="-128"/>
              </a:rPr>
              <a:t>STL Map Example</a:t>
            </a:r>
          </a:p>
        </p:txBody>
      </p:sp>
      <p:sp>
        <p:nvSpPr>
          <p:cNvPr id="149506" name="Content Placeholder 2">
            <a:extLst>
              <a:ext uri="{FF2B5EF4-FFF2-40B4-BE49-F238E27FC236}">
                <a16:creationId xmlns="" xmlns:a16="http://schemas.microsoft.com/office/drawing/2014/main" id="{8B0855D9-1A1F-41DE-B5E6-DA1B5993E6EE}"/>
              </a:ext>
            </a:extLst>
          </p:cNvPr>
          <p:cNvSpPr>
            <a:spLocks noGrp="1"/>
          </p:cNvSpPr>
          <p:nvPr>
            <p:ph idx="1"/>
          </p:nvPr>
        </p:nvSpPr>
        <p:spPr bwMode="auto">
          <a:xfrm>
            <a:off x="609600" y="7620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1800" dirty="0">
                <a:ea typeface="ＭＳ Ｐゴシック" panose="020B0600070205080204" pitchFamily="34" charset="-128"/>
              </a:rPr>
              <a:t>#include &lt;string&gt;</a:t>
            </a:r>
          </a:p>
          <a:p>
            <a:pPr marL="0" indent="0">
              <a:buFont typeface="Arial" panose="020B0604020202020204" pitchFamily="34" charset="0"/>
              <a:buNone/>
            </a:pPr>
            <a:r>
              <a:rPr lang="en-US" altLang="en-US" sz="1800" dirty="0">
                <a:ea typeface="ＭＳ Ｐゴシック" panose="020B0600070205080204" pitchFamily="34" charset="-128"/>
              </a:rPr>
              <a:t>#include &lt;</a:t>
            </a:r>
            <a:r>
              <a:rPr lang="en-US" altLang="en-US" sz="1800" dirty="0" err="1">
                <a:ea typeface="ＭＳ Ｐゴシック" panose="020B0600070205080204" pitchFamily="34" charset="-128"/>
              </a:rPr>
              <a:t>iostream</a:t>
            </a:r>
            <a:r>
              <a:rPr lang="en-US" altLang="en-US" sz="1800" dirty="0">
                <a:ea typeface="ＭＳ Ｐゴシック" panose="020B0600070205080204" pitchFamily="34" charset="-128"/>
              </a:rPr>
              <a:t>&gt;</a:t>
            </a:r>
          </a:p>
          <a:p>
            <a:pPr marL="0" indent="0">
              <a:buFont typeface="Arial" panose="020B0604020202020204" pitchFamily="34" charset="0"/>
              <a:buNone/>
            </a:pPr>
            <a:r>
              <a:rPr lang="en-US" altLang="en-US" sz="1800" dirty="0">
                <a:ea typeface="ＭＳ Ｐゴシック" panose="020B0600070205080204" pitchFamily="34" charset="-128"/>
              </a:rPr>
              <a:t>#include &lt;map&gt;</a:t>
            </a:r>
          </a:p>
          <a:p>
            <a:pPr marL="0" indent="0">
              <a:buFont typeface="Arial" panose="020B0604020202020204" pitchFamily="34" charset="0"/>
              <a:buNone/>
            </a:pPr>
            <a:r>
              <a:rPr lang="en-US" altLang="en-US" sz="1800" dirty="0">
                <a:ea typeface="ＭＳ Ｐゴシック" panose="020B0600070205080204" pitchFamily="34" charset="-128"/>
              </a:rPr>
              <a:t>using namespace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err="1">
                <a:ea typeface="ＭＳ Ｐゴシック" panose="020B0600070205080204" pitchFamily="34" charset="-128"/>
              </a:rPr>
              <a:t>int</a:t>
            </a:r>
            <a:r>
              <a:rPr lang="en-US" altLang="en-US" sz="1800" dirty="0">
                <a:ea typeface="ＭＳ Ｐゴシック" panose="020B0600070205080204" pitchFamily="34" charset="-128"/>
              </a:rPr>
              <a:t> main()</a:t>
            </a:r>
          </a:p>
          <a:p>
            <a:pPr marL="0" indent="0">
              <a:buFont typeface="Arial" panose="020B0604020202020204" pitchFamily="34" charset="0"/>
              <a:buNone/>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::map&lt;</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string,int</a:t>
            </a:r>
            <a:r>
              <a:rPr lang="en-US" altLang="en-US" sz="1800" dirty="0">
                <a:ea typeface="ＭＳ Ｐゴシック" panose="020B0600070205080204" pitchFamily="34" charset="-128"/>
              </a:rPr>
              <a:t>&gt;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a:t>
            </a:r>
          </a:p>
          <a:p>
            <a:pPr marL="0" indent="0">
              <a:buFont typeface="Arial" panose="020B0604020202020204" pitchFamily="34" charset="0"/>
              <a:buNone/>
            </a:pPr>
            <a:r>
              <a:rPr lang="de-DE" altLang="en-US" sz="1800" dirty="0">
                <a:ea typeface="ＭＳ Ｐゴシック" panose="020B0600070205080204" pitchFamily="34" charset="-128"/>
              </a:rPr>
              <a:t>    </a:t>
            </a:r>
            <a:r>
              <a:rPr lang="de-DE" altLang="en-US" sz="1800" dirty="0" err="1">
                <a:ea typeface="ＭＳ Ｐゴシック" panose="020B0600070205080204" pitchFamily="34" charset="-128"/>
              </a:rPr>
              <a:t>my_map</a:t>
            </a:r>
            <a:r>
              <a:rPr lang="de-DE" altLang="en-US" sz="1800" dirty="0">
                <a:ea typeface="ＭＳ Ｐゴシック" panose="020B0600070205080204" pitchFamily="34" charset="-128"/>
              </a:rPr>
              <a:t>["x"] =  11;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["y"] = 23;</a:t>
            </a:r>
          </a:p>
          <a:p>
            <a:pPr marL="0" indent="0">
              <a:buFont typeface="Arial" panose="020B0604020202020204" pitchFamily="34" charset="0"/>
              <a:buNone/>
            </a:pPr>
            <a:r>
              <a:rPr lang="en-US" altLang="en-US" sz="1800" dirty="0">
                <a:ea typeface="ＭＳ Ｐゴシック" panose="020B0600070205080204" pitchFamily="34" charset="-128"/>
              </a:rPr>
              <a:t>    auto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("x");</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"x: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"z1: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 Accessing a non-existing element creates it</a:t>
            </a:r>
          </a:p>
          <a:p>
            <a:pPr marL="0" indent="0">
              <a:buFont typeface="Arial" panose="020B0604020202020204" pitchFamily="34" charset="0"/>
              <a:buNone/>
            </a:pPr>
            <a:r>
              <a:rPr lang="en-US" altLang="en-US" sz="1800" dirty="0">
                <a:ea typeface="ＭＳ Ｐゴシック" panose="020B0600070205080204" pitchFamily="34" charset="-128"/>
              </a:rPr>
              <a:t>    if (</a:t>
            </a:r>
            <a:r>
              <a:rPr lang="en-US" altLang="en-US" sz="1800" dirty="0" err="1">
                <a:solidFill>
                  <a:srgbClr val="C00000"/>
                </a:solidFill>
                <a:ea typeface="ＭＳ Ｐゴシック" panose="020B0600070205080204" pitchFamily="34" charset="-128"/>
              </a:rPr>
              <a:t>my_map</a:t>
            </a:r>
            <a:r>
              <a:rPr lang="en-US" altLang="en-US" sz="1800" dirty="0">
                <a:solidFill>
                  <a:srgbClr val="C00000"/>
                </a:solidFill>
                <a:ea typeface="ＭＳ Ｐゴシック" panose="020B0600070205080204" pitchFamily="34" charset="-128"/>
              </a:rPr>
              <a:t>["z"] </a:t>
            </a:r>
            <a:r>
              <a:rPr lang="en-US" altLang="en-US" sz="1800" dirty="0">
                <a:ea typeface="ＭＳ Ｐゴシック" panose="020B0600070205080204" pitchFamily="34" charset="-128"/>
              </a:rPr>
              <a:t>== 42)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Oha</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endl</a:t>
            </a:r>
            <a:r>
              <a:rPr lang="en-US" altLang="en-US" sz="1400" dirty="0" smtClean="0">
                <a:solidFill>
                  <a:srgbClr val="C00000"/>
                </a:solidFill>
                <a:ea typeface="ＭＳ Ｐゴシック" panose="020B0600070205080204" pitchFamily="34" charset="-128"/>
              </a:rPr>
              <a:t>;// map create z, but without value</a:t>
            </a:r>
            <a:endParaRPr lang="en-US" altLang="en-US" sz="1400" dirty="0">
              <a:solidFill>
                <a:srgbClr val="C00000"/>
              </a:solidFill>
              <a:ea typeface="ＭＳ Ｐゴシック" panose="020B0600070205080204" pitchFamily="34" charset="-128"/>
            </a:endParaRP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"z2: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return 0;</a:t>
            </a:r>
          </a:p>
          <a:p>
            <a:pPr marL="0" indent="0">
              <a:buFont typeface="Arial" panose="020B0604020202020204" pitchFamily="34" charset="0"/>
              <a:buNone/>
            </a:pPr>
            <a:r>
              <a:rPr lang="en-US" altLang="en-US" sz="1800" dirty="0">
                <a:ea typeface="ＭＳ Ｐゴシック" panose="020B0600070205080204" pitchFamily="34" charset="-128"/>
              </a:rPr>
              <a:t>}</a:t>
            </a:r>
          </a:p>
        </p:txBody>
      </p:sp>
      <p:sp>
        <p:nvSpPr>
          <p:cNvPr id="149507" name="Date Placeholder 3">
            <a:extLst>
              <a:ext uri="{FF2B5EF4-FFF2-40B4-BE49-F238E27FC236}">
                <a16:creationId xmlns="" xmlns:a16="http://schemas.microsoft.com/office/drawing/2014/main" id="{AE0CC15E-2BF9-43FD-8865-D857BEE95C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B61FD7-DE08-4A4E-A20C-F9CA684F5A73}" type="datetime1">
              <a:rPr lang="en-US" altLang="en-US" sz="1200">
                <a:solidFill>
                  <a:srgbClr val="898989"/>
                </a:solidFill>
                <a:latin typeface="Helvetica" panose="020B0604020202020204" pitchFamily="34" charset="0"/>
              </a:rPr>
              <a:pPr/>
              <a:t>10/20/18</a:t>
            </a:fld>
            <a:endParaRPr lang="en-US" altLang="en-US" sz="1200">
              <a:solidFill>
                <a:srgbClr val="898989"/>
              </a:solidFill>
              <a:latin typeface="Helvetica" panose="020B0604020202020204" pitchFamily="34" charset="0"/>
            </a:endParaRPr>
          </a:p>
        </p:txBody>
      </p:sp>
      <p:sp>
        <p:nvSpPr>
          <p:cNvPr id="149508" name="Slide Number Placeholder 4">
            <a:extLst>
              <a:ext uri="{FF2B5EF4-FFF2-40B4-BE49-F238E27FC236}">
                <a16:creationId xmlns="" xmlns:a16="http://schemas.microsoft.com/office/drawing/2014/main" id="{DF3C6C17-20AB-4307-81D1-C68BCD72C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51A1A0-0F74-4E95-8310-FDE0E5076260}" type="slidenum">
              <a:rPr lang="en-US" altLang="en-US" sz="1200">
                <a:solidFill>
                  <a:srgbClr val="898989"/>
                </a:solidFill>
                <a:latin typeface="Helvetica" panose="020B0604020202020204" pitchFamily="34" charset="0"/>
              </a:rPr>
              <a:pPr/>
              <a:t>63</a:t>
            </a:fld>
            <a:endParaRPr lang="en-US" altLang="en-US" sz="1200">
              <a:solidFill>
                <a:srgbClr val="898989"/>
              </a:solidFill>
              <a:latin typeface="Helvetica" panose="020B0604020202020204" pitchFamily="34" charset="0"/>
            </a:endParaRPr>
          </a:p>
        </p:txBody>
      </p:sp>
    </p:spTree>
    <p:extLst>
      <p:ext uri="{BB962C8B-B14F-4D97-AF65-F5344CB8AC3E}">
        <p14:creationId xmlns:p14="http://schemas.microsoft.com/office/powerpoint/2010/main" val="1971856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671513"/>
            <a:ext cx="7772400" cy="790575"/>
          </a:xfrm>
        </p:spPr>
        <p:txBody>
          <a:bodyPr/>
          <a:lstStyle/>
          <a:p>
            <a:r>
              <a:rPr lang="en-US" altLang="en-US">
                <a:ea typeface="ＭＳ Ｐゴシック" panose="020B0600070205080204" pitchFamily="34" charset="-128"/>
                <a:cs typeface="Helvetica Neue" pitchFamily="-65" charset="0"/>
              </a:rPr>
              <a:t>Writing classes that work with the STL</a:t>
            </a:r>
          </a:p>
        </p:txBody>
      </p:sp>
      <p:sp>
        <p:nvSpPr>
          <p:cNvPr id="54275" name="Content Placeholder 2"/>
          <p:cNvSpPr>
            <a:spLocks noGrp="1"/>
          </p:cNvSpPr>
          <p:nvPr>
            <p:ph sz="quarter" idx="1"/>
          </p:nvPr>
        </p:nvSpPr>
        <p:spPr bwMode="auto">
          <a:xfrm>
            <a:off x="609600" y="1371600"/>
            <a:ext cx="7772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a:buFont typeface="Wingdings 3" panose="05040102010807070707" pitchFamily="18" charset="2"/>
              <a:buChar char=""/>
            </a:pPr>
            <a:r>
              <a:rPr lang="en-US" altLang="en-US" sz="2000">
                <a:ea typeface="ＭＳ Ｐゴシック" panose="020B0600070205080204" pitchFamily="34" charset="-128"/>
              </a:rPr>
              <a:t>Classes that will be stored in STL containers should explicitly define the following:</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Default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Copy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 =</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operator&lt;</a:t>
            </a:r>
          </a:p>
          <a:p>
            <a:pPr marL="365125" indent="-255588">
              <a:buFont typeface="Wingdings 3" panose="05040102010807070707" pitchFamily="18" charset="2"/>
              <a:buChar char=""/>
            </a:pPr>
            <a:r>
              <a:rPr lang="en-US" altLang="en-US" sz="2000">
                <a:ea typeface="ＭＳ Ｐゴシック" panose="020B0600070205080204" pitchFamily="34" charset="-128"/>
              </a:rPr>
              <a:t>Not all of these are always necessary, but it might be easier to define them than to figure out which ones you actually need</a:t>
            </a:r>
          </a:p>
          <a:p>
            <a:pPr marL="365125" indent="-255588">
              <a:buFont typeface="Wingdings 3" panose="05040102010807070707" pitchFamily="18" charset="2"/>
              <a:buChar char=""/>
            </a:pPr>
            <a:r>
              <a:rPr lang="en-US" altLang="en-US" sz="2000">
                <a:ea typeface="ＭＳ Ｐゴシック" panose="020B0600070205080204" pitchFamily="34" charset="-128"/>
              </a:rPr>
              <a:t>Many STL programming errors can be traced to omitting or improperly defining these methods</a:t>
            </a:r>
          </a:p>
          <a:p>
            <a:pPr marL="365125" indent="-255588"/>
            <a:endParaRPr lang="en-US" altLang="en-US">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ea typeface="宋体" panose="02010600030101010101" pitchFamily="2" charset="-122"/>
                <a:cs typeface="Helvetica Neue" pitchFamily="-65" charset="0"/>
              </a:rPr>
              <a:t>Standard Template Library</a:t>
            </a:r>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600">
                <a:ea typeface="PMingLiU" pitchFamily="18" charset="-120"/>
                <a:cs typeface="Helvetica Neue" pitchFamily="-65" charset="0"/>
              </a:rPr>
              <a:t>In the late 70s Alexander Stepanov first observed that some algorithms do not depend on some particular implementation of a data structure but only on a few fundamental semantic properties of the structure</a:t>
            </a:r>
          </a:p>
          <a:p>
            <a:r>
              <a:rPr lang="en-US" altLang="zh-TW" sz="2600">
                <a:ea typeface="PMingLiU" pitchFamily="18" charset="-120"/>
                <a:cs typeface="Helvetica Neue" pitchFamily="-65" charset="0"/>
              </a:rPr>
              <a:t>Developed by Stepanov and Lee at HP labs in 1992</a:t>
            </a:r>
          </a:p>
          <a:p>
            <a:r>
              <a:rPr lang="en-US" altLang="zh-TW" sz="2600">
                <a:ea typeface="PMingLiU" pitchFamily="18" charset="-120"/>
                <a:cs typeface="Helvetica Neue" pitchFamily="-65" charset="0"/>
              </a:rPr>
              <a:t>Become part of the C++ Standard in 1994</a:t>
            </a:r>
            <a:endParaRPr lang="en-US" altLang="zh-TW" sz="2600">
              <a:solidFill>
                <a:srgbClr val="0000CC"/>
              </a:solidFill>
              <a:ea typeface="PMingLiU" pitchFamily="18" charset="-120"/>
              <a:cs typeface="Helvetica Neue" pitchFamily="-65"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4CBC6B-6785-474A-951F-C23073A27CA0}" type="slidenum">
              <a:rPr lang="en-US" altLang="zh-CN" smtClean="0">
                <a:solidFill>
                  <a:srgbClr val="898989"/>
                </a:solidFill>
                <a:latin typeface="Helvetica" panose="020B0604020202020204" pitchFamily="34" charset="0"/>
              </a:rPr>
              <a:pPr/>
              <a:t>65</a:t>
            </a:fld>
            <a:endParaRPr lang="en-US" altLang="zh-CN">
              <a:solidFill>
                <a:srgbClr val="898989"/>
              </a:solidFill>
              <a:latin typeface="Helvetica" panose="020B0604020202020204" pitchFamily="34" charset="0"/>
            </a:endParaRPr>
          </a:p>
        </p:txBody>
      </p:sp>
    </p:spTree>
    <p:extLst>
      <p:ext uri="{BB962C8B-B14F-4D97-AF65-F5344CB8AC3E}">
        <p14:creationId xmlns:p14="http://schemas.microsoft.com/office/powerpoint/2010/main" val="173915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685800"/>
            <a:ext cx="7924800" cy="609600"/>
          </a:xfrm>
        </p:spPr>
        <p:txBody>
          <a:bodyPr/>
          <a:lstStyle/>
          <a:p>
            <a:r>
              <a:rPr lang="en-US" altLang="en-US" sz="2800">
                <a:ea typeface="ＭＳ Ｐゴシック" panose="020B0600070205080204" pitchFamily="34" charset="-128"/>
                <a:cs typeface="Helvetica Neue" pitchFamily="-65" charset="0"/>
              </a:rPr>
              <a:t>Class Templates</a:t>
            </a:r>
          </a:p>
        </p:txBody>
      </p:sp>
      <p:sp>
        <p:nvSpPr>
          <p:cNvPr id="79875" name="Content Placeholder 2"/>
          <p:cNvSpPr>
            <a:spLocks noGrp="1"/>
          </p:cNvSpPr>
          <p:nvPr>
            <p:ph idx="1"/>
          </p:nvPr>
        </p:nvSpPr>
        <p:spPr bwMode="auto">
          <a:xfrm>
            <a:off x="609600" y="1295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We would like to compute and store the price of an American option not only at time 0, but also for each time step n and node i in the binomial tree.</a:t>
            </a:r>
          </a:p>
          <a:p>
            <a:r>
              <a:rPr lang="en-US" altLang="en-US" sz="2800">
                <a:ea typeface="ＭＳ Ｐゴシック" panose="020B0600070205080204" pitchFamily="34" charset="-128"/>
              </a:rPr>
              <a:t>In addition, we want to compute the </a:t>
            </a:r>
            <a:r>
              <a:rPr lang="en-US" altLang="en-US" sz="2800" b="1">
                <a:ea typeface="ＭＳ Ｐゴシック" panose="020B0600070205080204" pitchFamily="34" charset="-128"/>
              </a:rPr>
              <a:t>early exercise policy </a:t>
            </a:r>
            <a:r>
              <a:rPr lang="en-US" altLang="en-US" sz="2800">
                <a:ea typeface="ＭＳ Ｐゴシック" panose="020B0600070205080204" pitchFamily="34" charset="-128"/>
              </a:rPr>
              <a:t>for an American option. The time step n and node i at which the option should be exercised are characterized by the condition:</a:t>
            </a:r>
          </a:p>
          <a:p>
            <a:pPr lvl="1"/>
            <a:r>
              <a:rPr lang="en-US" altLang="en-US" sz="2400">
                <a:ea typeface="ＭＳ Ｐゴシック" panose="020B0600070205080204" pitchFamily="34" charset="-128"/>
              </a:rPr>
              <a:t>H(n, i) = h(S(n, i)) &gt; 0</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68211-AEAC-4FB2-A8DE-252966D5D33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0DAE-D516-40C5-8AD0-5B42537767CD}" type="slidenum">
              <a:rPr lang="en-US" altLang="en-US" smtClean="0">
                <a:solidFill>
                  <a:srgbClr val="898989"/>
                </a:solidFill>
                <a:latin typeface="Helvetica" panose="020B0604020202020204" pitchFamily="34" charset="0"/>
              </a:rPr>
              <a:pPr/>
              <a:t>66</a:t>
            </a:fld>
            <a:endParaRPr lang="en-US" altLang="en-US">
              <a:solidFill>
                <a:srgbClr val="898989"/>
              </a:solidFill>
              <a:latin typeface="Helvetica"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bwMode="auto">
          <a:xfrm>
            <a:off x="609600" y="685800"/>
            <a:ext cx="79248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The nature structure for the price data is a lattice index by the time steps n = 0, 1, …., N and nodes </a:t>
            </a:r>
            <a:r>
              <a:rPr lang="en-US" altLang="en-US" sz="2800" dirty="0" err="1">
                <a:ea typeface="ＭＳ Ｐゴシック" panose="020B0600070205080204" pitchFamily="34" charset="-128"/>
              </a:rPr>
              <a:t>i</a:t>
            </a:r>
            <a:r>
              <a:rPr lang="en-US" altLang="en-US" sz="2800" dirty="0">
                <a:ea typeface="ＭＳ Ｐゴシック" panose="020B0600070205080204" pitchFamily="34" charset="-128"/>
              </a:rPr>
              <a:t> = 0, 1, …, n.</a:t>
            </a:r>
          </a:p>
          <a:p>
            <a:r>
              <a:rPr lang="en-US" altLang="en-US" sz="2800" dirty="0">
                <a:ea typeface="ＭＳ Ｐゴシック" panose="020B0600070205080204" pitchFamily="34" charset="-128"/>
              </a:rPr>
              <a:t>A convenient way is to store the option prices in a vector indexed by the time variable </a:t>
            </a:r>
            <a:r>
              <a:rPr lang="en-US" altLang="en-US" sz="2800" b="1" i="1" u="sng" dirty="0">
                <a:ea typeface="ＭＳ Ｐゴシック" panose="020B0600070205080204" pitchFamily="34" charset="-128"/>
              </a:rPr>
              <a:t>n</a:t>
            </a:r>
            <a:r>
              <a:rPr lang="en-US" altLang="en-US" sz="2800" dirty="0">
                <a:ea typeface="ＭＳ Ｐゴシック" panose="020B0600070205080204" pitchFamily="34" charset="-128"/>
              </a:rPr>
              <a:t> consisting vectors of type </a:t>
            </a:r>
            <a:r>
              <a:rPr lang="en-US" altLang="en-US" sz="2800" b="1" i="1" u="sng" dirty="0">
                <a:ea typeface="ＭＳ Ｐゴシック" panose="020B0600070205080204" pitchFamily="34" charset="-128"/>
              </a:rPr>
              <a:t>double</a:t>
            </a:r>
            <a:r>
              <a:rPr lang="en-US" altLang="en-US" sz="2800" dirty="0">
                <a:ea typeface="ＭＳ Ｐゴシック" panose="020B0600070205080204" pitchFamily="34" charset="-128"/>
              </a:rPr>
              <a:t> indexed by the nodes </a:t>
            </a:r>
            <a:r>
              <a:rPr lang="en-US" altLang="en-US" sz="2800" b="1" i="1" u="sng" dirty="0" err="1">
                <a:ea typeface="ＭＳ Ｐゴシック" panose="020B0600070205080204" pitchFamily="34" charset="-128"/>
              </a:rPr>
              <a:t>i</a:t>
            </a:r>
            <a:r>
              <a:rPr lang="en-US" altLang="en-US" sz="2800" b="1" i="1" u="sng" dirty="0">
                <a:ea typeface="ＭＳ Ｐゴシック" panose="020B0600070205080204" pitchFamily="34" charset="-128"/>
              </a:rPr>
              <a:t> </a:t>
            </a:r>
            <a:r>
              <a:rPr lang="en-US" altLang="en-US" sz="2800" dirty="0">
                <a:ea typeface="ＭＳ Ｐゴシック" panose="020B0600070205080204" pitchFamily="34" charset="-128"/>
              </a:rPr>
              <a:t>at each time </a:t>
            </a:r>
            <a:r>
              <a:rPr lang="en-US" altLang="en-US" sz="2800" b="1" i="1" u="sng" dirty="0">
                <a:ea typeface="ＭＳ Ｐゴシック" panose="020B0600070205080204" pitchFamily="34" charset="-128"/>
              </a:rPr>
              <a:t>n</a:t>
            </a:r>
            <a:r>
              <a:rPr lang="en-US" altLang="en-US" sz="2800" dirty="0">
                <a:ea typeface="ＭＳ Ｐゴシック" panose="020B0600070205080204" pitchFamily="34" charset="-128"/>
              </a:rPr>
              <a:t>:</a:t>
            </a:r>
          </a:p>
          <a:p>
            <a:pPr lvl="1">
              <a:buFont typeface="Arial" panose="020B0604020202020204" pitchFamily="34" charset="0"/>
              <a:buNone/>
            </a:pPr>
            <a:r>
              <a:rPr lang="en-US" altLang="en-US" sz="2000" i="1" dirty="0">
                <a:ea typeface="ＭＳ Ｐゴシック" panose="020B0600070205080204" pitchFamily="34" charset="-128"/>
              </a:rPr>
              <a:t>vector&lt; vector&lt;double&gt; &gt; </a:t>
            </a:r>
            <a:r>
              <a:rPr lang="en-US" altLang="en-US" sz="2000" i="1" dirty="0">
                <a:solidFill>
                  <a:srgbClr val="C00000"/>
                </a:solidFill>
                <a:ea typeface="ＭＳ Ｐゴシック" panose="020B0600070205080204" pitchFamily="34" charset="-128"/>
              </a:rPr>
              <a:t>Lattice</a:t>
            </a:r>
            <a:r>
              <a:rPr lang="en-US" altLang="en-US" sz="2000" i="1" dirty="0" smtClean="0">
                <a:solidFill>
                  <a:srgbClr val="C00000"/>
                </a:solidFill>
                <a:ea typeface="ＭＳ Ｐゴシック" panose="020B0600070205080204" pitchFamily="34" charset="-128"/>
              </a:rPr>
              <a:t>;//vector of vector</a:t>
            </a:r>
            <a:endParaRPr lang="en-US" altLang="en-US" sz="2000" i="1" dirty="0">
              <a:solidFill>
                <a:srgbClr val="C00000"/>
              </a:solidFill>
              <a:ea typeface="ＭＳ Ｐゴシック" panose="020B0600070205080204" pitchFamily="34" charset="-128"/>
            </a:endParaRPr>
          </a:p>
          <a:p>
            <a:pPr lvl="1">
              <a:buFont typeface="Arial" panose="020B0604020202020204" pitchFamily="34" charset="0"/>
              <a:buNone/>
            </a:pPr>
            <a:r>
              <a:rPr lang="pt-BR" altLang="en-US" sz="2000" i="1" dirty="0" err="1">
                <a:ea typeface="ＭＳ Ｐゴシック" panose="020B0600070205080204" pitchFamily="34" charset="-128"/>
              </a:rPr>
              <a:t>void</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SetN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N_)</a:t>
            </a:r>
          </a:p>
          <a:p>
            <a:pPr lvl="1">
              <a:buFont typeface="Arial" panose="020B0604020202020204" pitchFamily="34" charset="0"/>
              <a:buNone/>
            </a:pPr>
            <a:r>
              <a:rPr lang="pt-BR" altLang="en-US" sz="2000" i="1" dirty="0">
                <a:ea typeface="ＭＳ Ｐゴシック" panose="020B0600070205080204" pitchFamily="34" charset="-128"/>
              </a:rPr>
              <a:t>      {  N=N_;</a:t>
            </a:r>
          </a:p>
          <a:p>
            <a:pPr lvl="1">
              <a:buFont typeface="Arial" panose="020B0604020202020204" pitchFamily="34" charset="0"/>
              <a:buNone/>
            </a:pP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for(</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=0;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&lt;=N;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a:t>
            </a: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73EA7-4C7D-4B5B-9F30-67484D0A378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0F6AC-8935-4646-951C-660F123839DE}" type="slidenum">
              <a:rPr lang="en-US" altLang="en-US" smtClean="0">
                <a:solidFill>
                  <a:srgbClr val="898989"/>
                </a:solidFill>
                <a:latin typeface="Helvetica" panose="020B0604020202020204" pitchFamily="34" charset="0"/>
              </a:rPr>
              <a:pPr/>
              <a:t>67</a:t>
            </a:fld>
            <a:endParaRPr lang="en-US" altLang="en-US">
              <a:solidFill>
                <a:srgbClr val="898989"/>
              </a:solidFill>
              <a:latin typeface="Helvetica"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BinLattice01.h</a:t>
            </a:r>
          </a:p>
        </p:txBody>
      </p:sp>
      <p:sp>
        <p:nvSpPr>
          <p:cNvPr id="8192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class </a:t>
            </a:r>
            <a:r>
              <a:rPr lang="en-US" altLang="en-US" sz="1400" dirty="0" err="1">
                <a:ea typeface="ＭＳ Ｐゴシック" panose="020B0600070205080204" pitchFamily="34" charset="-128"/>
              </a:rPr>
              <a:t>BinLattice</a:t>
            </a: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a:t>
            </a:r>
          </a:p>
          <a:p>
            <a:pPr>
              <a:buFont typeface="Arial" panose="020B0604020202020204" pitchFamily="34" charset="0"/>
              <a:buNone/>
            </a:pPr>
            <a:r>
              <a:rPr lang="en-US" altLang="en-US" sz="1400" dirty="0">
                <a:ea typeface="ＭＳ Ｐゴシック" panose="020B0600070205080204" pitchFamily="34" charset="-128"/>
              </a:rPr>
              <a:t>      vector&lt; vector&lt;double&gt; &gt; Lattice;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N_)</a:t>
            </a:r>
          </a:p>
          <a:p>
            <a:pPr>
              <a:buFont typeface="Arial" panose="020B0604020202020204" pitchFamily="34" charset="0"/>
              <a:buNone/>
            </a:pPr>
            <a:r>
              <a:rPr lang="en-US" altLang="en-US" sz="1400" dirty="0">
                <a:ea typeface="ＭＳ Ｐゴシック" panose="020B0600070205080204" pitchFamily="34" charset="-128"/>
              </a:rPr>
              <a:t>      {  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Lattice.resize</a:t>
            </a:r>
            <a:r>
              <a:rPr lang="en-US" altLang="en-US" sz="1400" dirty="0">
                <a:ea typeface="ＭＳ Ｐゴシック" panose="020B0600070205080204" pitchFamily="34" charset="-128"/>
              </a:rPr>
              <a:t>(N+1);</a:t>
            </a:r>
          </a:p>
          <a:p>
            <a:pPr>
              <a:buFont typeface="Arial" panose="020B0604020202020204" pitchFamily="34" charset="0"/>
              <a:buNone/>
            </a:pPr>
            <a:r>
              <a:rPr lang="en-US" altLang="en-US" sz="1400" dirty="0">
                <a:ea typeface="ＭＳ Ｐゴシック" panose="020B0600070205080204" pitchFamily="34" charset="-128"/>
              </a:rPr>
              <a:t>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n=0; n&lt;=N; n++) Lattice[n].resize(n+1);</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double x)  {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]=x;	}	</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	return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Display()</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setiosflags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ios</a:t>
            </a:r>
            <a:r>
              <a:rPr lang="en-US" altLang="en-US" sz="1400" dirty="0">
                <a:ea typeface="ＭＳ Ｐゴシック" panose="020B0600070205080204" pitchFamily="34" charset="-128"/>
              </a:rPr>
              <a:t>::</a:t>
            </a:r>
            <a:r>
              <a:rPr lang="en-US" altLang="en-US" sz="1400" dirty="0">
                <a:solidFill>
                  <a:srgbClr val="C00000"/>
                </a:solidFill>
                <a:ea typeface="ＭＳ Ｐゴシック" panose="020B0600070205080204" pitchFamily="34" charset="-128"/>
              </a:rPr>
              <a:t>fixed</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setprecision</a:t>
            </a:r>
            <a:r>
              <a:rPr lang="en-US" altLang="en-US" sz="1400" dirty="0">
                <a:ea typeface="ＭＳ Ｐゴシック" panose="020B0600070205080204" pitchFamily="34" charset="-128"/>
              </a:rPr>
              <a:t>(3</a:t>
            </a:r>
            <a:r>
              <a:rPr lang="en-US" altLang="en-US" sz="1400" dirty="0" smtClean="0">
                <a:ea typeface="ＭＳ Ｐゴシック" panose="020B0600070205080204" pitchFamily="34" charset="-128"/>
              </a:rPr>
              <a:t>);/</a:t>
            </a:r>
            <a:r>
              <a:rPr lang="en-US" altLang="en-US" sz="1400" dirty="0" smtClean="0">
                <a:solidFill>
                  <a:srgbClr val="C00000"/>
                </a:solidFill>
                <a:ea typeface="ＭＳ Ｐゴシック" panose="020B0600070205080204" pitchFamily="34" charset="-128"/>
              </a:rPr>
              <a:t>/always show the decimal points with three digits</a:t>
            </a:r>
            <a:endParaRPr lang="en-US" altLang="en-US" sz="1400" dirty="0">
              <a:solidFill>
                <a:srgbClr val="C00000"/>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n=0; n&lt;=N; n++)</a:t>
            </a:r>
          </a:p>
          <a:p>
            <a:pPr>
              <a:buFont typeface="Arial" panose="020B0604020202020204" pitchFamily="34" charset="0"/>
              <a:buNone/>
            </a:pPr>
            <a:r>
              <a:rPr lang="en-US" altLang="en-US" sz="1400" dirty="0">
                <a:ea typeface="ＭＳ Ｐゴシック" panose="020B0600070205080204" pitchFamily="34" charset="-128"/>
              </a:rPr>
              <a:t>         {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setw</a:t>
            </a:r>
            <a:r>
              <a:rPr lang="en-US" altLang="en-US" sz="1400" dirty="0">
                <a:ea typeface="ＭＳ Ｐゴシック" panose="020B0600070205080204" pitchFamily="34" charset="-128"/>
              </a:rPr>
              <a:t>(7) &lt;&lt;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81924" name="Date Placeholder 3"/>
          <p:cNvSpPr>
            <a:spLocks noGrp="1"/>
          </p:cNvSpPr>
          <p:nvPr>
            <p:ph type="dt" sz="quarter" idx="10"/>
          </p:nvPr>
        </p:nvSpPr>
        <p:spPr bwMode="auto">
          <a:xfrm>
            <a:off x="6705600" y="5883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A7091B-4D9F-4032-88A3-B5D9A54C863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25" name="Slide Number Placeholder 4"/>
          <p:cNvSpPr>
            <a:spLocks noGrp="1"/>
          </p:cNvSpPr>
          <p:nvPr>
            <p:ph type="sldNum" sz="quarter" idx="12"/>
          </p:nvPr>
        </p:nvSpPr>
        <p:spPr bwMode="auto">
          <a:xfrm>
            <a:off x="7543800" y="58832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7A430D-5A4B-466C-AA9F-76EC92EE235B}" type="slidenum">
              <a:rPr lang="en-US" altLang="en-US" smtClean="0">
                <a:solidFill>
                  <a:srgbClr val="898989"/>
                </a:solidFill>
                <a:latin typeface="Helvetica" panose="020B0604020202020204" pitchFamily="34" charset="0"/>
              </a:rPr>
              <a:pPr/>
              <a:t>68</a:t>
            </a:fld>
            <a:endParaRPr lang="en-US" altLang="en-US">
              <a:solidFill>
                <a:srgbClr val="898989"/>
              </a:solidFill>
              <a:latin typeface="Helvetica"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8294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contains two variables and four functions:</a:t>
            </a:r>
          </a:p>
          <a:p>
            <a:pPr lvl="1"/>
            <a:r>
              <a:rPr lang="en-US" altLang="en-US" sz="2000" b="1" i="1">
                <a:ea typeface="ＭＳ Ｐゴシック" panose="020B0600070205080204" pitchFamily="34" charset="-128"/>
              </a:rPr>
              <a:t>N</a:t>
            </a:r>
            <a:r>
              <a:rPr lang="en-US" altLang="en-US" sz="2000">
                <a:ea typeface="ＭＳ Ｐゴシック" panose="020B0600070205080204" pitchFamily="34" charset="-128"/>
              </a:rPr>
              <a:t> to store the number of time steps in the binomial tree.</a:t>
            </a:r>
          </a:p>
          <a:p>
            <a:pPr lvl="1"/>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a vector of vector to hold data of type double.</a:t>
            </a:r>
          </a:p>
          <a:p>
            <a:pPr lvl="1"/>
            <a:r>
              <a:rPr lang="en-US" altLang="en-US" sz="2000">
                <a:ea typeface="ＭＳ Ｐゴシック" panose="020B0600070205080204" pitchFamily="34" charset="-128"/>
              </a:rPr>
              <a:t>The </a:t>
            </a:r>
            <a:r>
              <a:rPr lang="en-US" altLang="en-US" sz="2000" b="1" i="1">
                <a:ea typeface="ＭＳ Ｐゴシック" panose="020B0600070205080204" pitchFamily="34" charset="-128"/>
              </a:rPr>
              <a:t>SetN()</a:t>
            </a:r>
            <a:r>
              <a:rPr lang="en-US" altLang="en-US" sz="2000">
                <a:ea typeface="ＭＳ Ｐゴシック" panose="020B0600070205080204" pitchFamily="34" charset="-128"/>
              </a:rPr>
              <a:t> function takes a parameter of type int, assigns it to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and sets the size of the </a:t>
            </a:r>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vector of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time instants </a:t>
            </a:r>
            <a:r>
              <a:rPr lang="en-US" altLang="en-US" sz="2000" b="1" i="1">
                <a:ea typeface="ＭＳ Ｐゴシック" panose="020B0600070205080204" pitchFamily="34" charset="-128"/>
              </a:rPr>
              <a:t>n </a:t>
            </a:r>
            <a:r>
              <a:rPr lang="en-US" altLang="en-US" sz="2000">
                <a:ea typeface="ＭＳ Ｐゴシック" panose="020B0600070205080204" pitchFamily="34" charset="-128"/>
              </a:rPr>
              <a:t>from 0 to N, and then for each n sets the size of the inner vector </a:t>
            </a:r>
            <a:r>
              <a:rPr lang="en-US" altLang="en-US" sz="2000" b="1" i="1">
                <a:ea typeface="ＭＳ Ｐゴシック" panose="020B0600070205080204" pitchFamily="34" charset="-128"/>
              </a:rPr>
              <a:t>Lattice[n]</a:t>
            </a:r>
            <a:r>
              <a:rPr lang="en-US" altLang="en-US" sz="2000">
                <a:ea typeface="ＭＳ Ｐゴシック" panose="020B0600070205080204" pitchFamily="34" charset="-128"/>
              </a:rPr>
              <a:t> to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nodes at time </a:t>
            </a:r>
            <a:r>
              <a:rPr lang="en-US" altLang="en-US" sz="2000" b="1" i="1">
                <a:ea typeface="ＭＳ Ｐゴシック" panose="020B0600070205080204" pitchFamily="34" charset="-128"/>
              </a:rPr>
              <a:t>n.</a:t>
            </a:r>
          </a:p>
          <a:p>
            <a:pPr lvl="1"/>
            <a:r>
              <a:rPr lang="en-US" altLang="en-US" sz="2000" b="1" i="1">
                <a:ea typeface="ＭＳ Ｐゴシック" panose="020B0600070205080204" pitchFamily="34" charset="-128"/>
              </a:rPr>
              <a:t>SetNode() </a:t>
            </a:r>
            <a:r>
              <a:rPr lang="en-US" altLang="en-US" sz="2000">
                <a:ea typeface="ＭＳ Ｐゴシック" panose="020B0600070205080204" pitchFamily="34" charset="-128"/>
              </a:rPr>
              <a:t>to set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GetNode() </a:t>
            </a:r>
            <a:r>
              <a:rPr lang="en-US" altLang="en-US" sz="2000">
                <a:ea typeface="ＭＳ Ｐゴシック" panose="020B0600070205080204" pitchFamily="34" charset="-128"/>
              </a:rPr>
              <a:t>to return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Display() </a:t>
            </a:r>
            <a:r>
              <a:rPr lang="en-US" altLang="en-US" sz="2000">
                <a:ea typeface="ＭＳ Ｐゴシック" panose="020B0600070205080204" pitchFamily="34" charset="-128"/>
              </a:rPr>
              <a:t>to print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r>
              <a:rPr lang="en-US" altLang="en-US" sz="2400">
                <a:ea typeface="ＭＳ Ｐゴシック" panose="020B0600070205080204" pitchFamily="34" charset="-128"/>
              </a:rPr>
              <a:t>The entire code for 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class can be found in the header file, </a:t>
            </a:r>
            <a:r>
              <a:rPr lang="en-US" altLang="en-US" sz="2400" b="1" i="1">
                <a:ea typeface="ＭＳ Ｐゴシック" panose="020B0600070205080204" pitchFamily="34" charset="-128"/>
              </a:rPr>
              <a:t>BinLattice01.h.</a:t>
            </a:r>
            <a:r>
              <a:rPr lang="en-US" altLang="en-US" sz="2400">
                <a:ea typeface="ＭＳ Ｐゴシック" panose="020B0600070205080204" pitchFamily="34" charset="-128"/>
              </a:rPr>
              <a:t> The reason is that BinLattice class is going to converted into a class template, which does not lend itself to separate compilation. </a:t>
            </a:r>
          </a:p>
          <a:p>
            <a:endParaRPr lang="en-US" altLang="en-US" sz="2400" b="1" i="1">
              <a:ea typeface="ＭＳ Ｐゴシック" panose="020B0600070205080204" pitchFamily="34" charset="-128"/>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314450-909E-43A4-A7D0-CB46EC2303C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81EA00-D6CC-4BC3-8CD1-A251C71A9032}" type="slidenum">
              <a:rPr lang="en-US" altLang="en-US" smtClean="0">
                <a:solidFill>
                  <a:srgbClr val="898989"/>
                </a:solidFill>
                <a:latin typeface="Helvetica" panose="020B0604020202020204" pitchFamily="34" charset="0"/>
              </a:rPr>
              <a:pPr/>
              <a:t>69</a:t>
            </a:fld>
            <a:endParaRPr lang="en-US" altLang="en-US">
              <a:solidFill>
                <a:srgbClr val="898989"/>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433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class </a:t>
            </a:r>
            <a:r>
              <a:rPr lang="en-US" altLang="en-US" sz="2000" b="1" i="1">
                <a:ea typeface="ＭＳ Ｐゴシック" panose="020B0600070205080204" pitchFamily="34" charset="-128"/>
              </a:rPr>
              <a:t>AmOption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American option</a:t>
            </a:r>
          </a:p>
          <a:p>
            <a:pPr lvl="1">
              <a:buFont typeface="Arial" panose="020B0604020202020204" pitchFamily="34" charset="0"/>
              <a:buNone/>
            </a:pPr>
            <a:r>
              <a:rPr lang="en-US" altLang="en-US" sz="2000">
                <a:ea typeface="ＭＳ Ｐゴシック" panose="020B0600070205080204" pitchFamily="34" charset="-128"/>
              </a:rPr>
              <a:t>      </a:t>
            </a:r>
            <a:r>
              <a:rPr lang="en-US" altLang="en-US" sz="2000" b="1" i="1">
                <a:ea typeface="ＭＳ Ｐゴシック" panose="020B0600070205080204" pitchFamily="34" charset="-128"/>
              </a:rPr>
              <a:t>double PriceBySnell(BinModel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59CFF8-8747-4909-B32E-81510CE60E1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70F499-13B9-46AC-854B-A9F3B1E0938C}" type="slidenum">
              <a:rPr lang="en-US" altLang="en-US" smtClean="0">
                <a:solidFill>
                  <a:srgbClr val="898989"/>
                </a:solidFill>
                <a:latin typeface="Helvetica" panose="020B0604020202020204" pitchFamily="34" charset="0"/>
              </a:rPr>
              <a:pPr/>
              <a:t>7</a:t>
            </a:fld>
            <a:endParaRPr lang="en-US" altLang="en-US">
              <a:solidFill>
                <a:srgbClr val="898989"/>
              </a:solidFill>
              <a:latin typeface="Helvetica"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685800"/>
            <a:ext cx="7924800" cy="381000"/>
          </a:xfrm>
        </p:spPr>
        <p:txBody>
          <a:bodyPr/>
          <a:lstStyle/>
          <a:p>
            <a:r>
              <a:rPr lang="en-US" altLang="en-US" sz="2800">
                <a:ea typeface="ＭＳ Ｐゴシック" panose="020B0600070205080204" pitchFamily="34" charset="-128"/>
                <a:cs typeface="Helvetica Neue" pitchFamily="-65" charset="0"/>
              </a:rPr>
              <a:t>Class Template for BinLattice class</a:t>
            </a:r>
          </a:p>
        </p:txBody>
      </p:sp>
      <p:sp>
        <p:nvSpPr>
          <p:cNvPr id="83971" name="Content Placeholder 2"/>
          <p:cNvSpPr>
            <a:spLocks noGrp="1"/>
          </p:cNvSpPr>
          <p:nvPr>
            <p:ph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To record the stopping policy, it would be easy to write a separate class for the data of type </a:t>
            </a:r>
            <a:r>
              <a:rPr lang="en-US" altLang="en-US" sz="2800" b="1" i="1">
                <a:ea typeface="ＭＳ Ｐゴシック" panose="020B0600070205080204" pitchFamily="34" charset="-128"/>
              </a:rPr>
              <a:t>bool</a:t>
            </a:r>
            <a:r>
              <a:rPr lang="en-US" altLang="en-US" sz="2800">
                <a:ea typeface="ＭＳ Ｐゴシック" panose="020B0600070205080204" pitchFamily="34" charset="-128"/>
              </a:rPr>
              <a:t> by following the pattern of the </a:t>
            </a:r>
            <a:r>
              <a:rPr lang="en-US" altLang="en-US" sz="2800" b="1" i="1">
                <a:ea typeface="ＭＳ Ｐゴシック" panose="020B0600070205080204" pitchFamily="34" charset="-128"/>
              </a:rPr>
              <a:t>BinLattice</a:t>
            </a:r>
            <a:r>
              <a:rPr lang="en-US" altLang="en-US" sz="2800">
                <a:ea typeface="ＭＳ Ｐゴシック" panose="020B0600070205080204" pitchFamily="34" charset="-128"/>
              </a:rPr>
              <a:t> class. However, we don’t want the headache of several duplicate code fragment to maintain.</a:t>
            </a:r>
          </a:p>
          <a:p>
            <a:r>
              <a:rPr lang="en-US" altLang="en-US" sz="2800" b="1" i="1">
                <a:ea typeface="ＭＳ Ｐゴシック" panose="020B0600070205080204" pitchFamily="34" charset="-128"/>
              </a:rPr>
              <a:t>Class Templates</a:t>
            </a:r>
            <a:r>
              <a:rPr lang="en-US" altLang="en-US" sz="2800" b="1">
                <a:ea typeface="ＭＳ Ｐゴシック" panose="020B0600070205080204" pitchFamily="34" charset="-128"/>
              </a:rPr>
              <a:t> </a:t>
            </a:r>
            <a:r>
              <a:rPr lang="en-US" altLang="en-US" sz="2800">
                <a:ea typeface="ＭＳ Ｐゴシック" panose="020B0600070205080204" pitchFamily="34" charset="-128"/>
              </a:rPr>
              <a:t>offer a much neat solution: The type is not hardwired inside the class, but passed to it as a parameter:</a:t>
            </a:r>
          </a:p>
          <a:p>
            <a:pPr lvl="1"/>
            <a:r>
              <a:rPr lang="en-US" altLang="en-US" sz="2400" b="1" i="1">
                <a:ea typeface="ＭＳ Ｐゴシック" panose="020B0600070205080204" pitchFamily="34" charset="-128"/>
              </a:rPr>
              <a:t>template&lt;typename Type&gt; class BinLattice</a:t>
            </a:r>
          </a:p>
          <a:p>
            <a:pPr lvl="1"/>
            <a:r>
              <a:rPr lang="en-US" altLang="en-US" sz="2400">
                <a:ea typeface="ＭＳ Ｐゴシック" panose="020B0600070205080204" pitchFamily="34" charset="-128"/>
              </a:rPr>
              <a:t>A class template with type parameter type.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F4531B-FBDC-478C-AEB7-FDF7A8ED23F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2FAF09-9A48-49DC-94E6-2B465C838E25}" type="slidenum">
              <a:rPr lang="en-US" altLang="en-US" smtClean="0">
                <a:solidFill>
                  <a:srgbClr val="898989"/>
                </a:solidFill>
                <a:latin typeface="Helvetica" panose="020B0604020202020204" pitchFamily="34" charset="0"/>
              </a:rPr>
              <a:pPr/>
              <a:t>70</a:t>
            </a:fld>
            <a:endParaRPr lang="en-US" altLang="en-US">
              <a:solidFill>
                <a:srgbClr val="898989"/>
              </a:solidFill>
              <a:latin typeface="Helvetica"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DC5611-53E3-4AA0-8EAB-F4A8BB579C83}" type="slidenum">
              <a:rPr lang="en-US" altLang="zh-CN" smtClean="0">
                <a:solidFill>
                  <a:srgbClr val="898989"/>
                </a:solidFill>
                <a:latin typeface="Helvetica" panose="020B0604020202020204" pitchFamily="34" charset="0"/>
              </a:rPr>
              <a:pPr/>
              <a:t>71</a:t>
            </a:fld>
            <a:endParaRPr lang="en-US" altLang="zh-CN">
              <a:solidFill>
                <a:srgbClr val="898989"/>
              </a:solidFill>
              <a:latin typeface="Helvetica" panose="020B0604020202020204" pitchFamily="34" charset="0"/>
            </a:endParaRPr>
          </a:p>
        </p:txBody>
      </p:sp>
      <p:sp>
        <p:nvSpPr>
          <p:cNvPr id="84995" name="Rectangle 2"/>
          <p:cNvSpPr>
            <a:spLocks noGrp="1" noChangeArrowheads="1"/>
          </p:cNvSpPr>
          <p:nvPr>
            <p:ph type="title"/>
          </p:nvPr>
        </p:nvSpPr>
        <p:spPr/>
        <p:txBody>
          <a:bodyPr/>
          <a:lstStyle/>
          <a:p>
            <a:pPr eaLnBrk="1" hangingPunct="1"/>
            <a:r>
              <a:rPr lang="en-US" altLang="zh-TW">
                <a:ea typeface="PMingLiU" pitchFamily="18" charset="-120"/>
                <a:cs typeface="Helvetica Neue" pitchFamily="-65" charset="0"/>
              </a:rPr>
              <a:t>C++ Function Templates</a:t>
            </a:r>
            <a:endParaRPr lang="en-US" altLang="zh-CN">
              <a:ea typeface="宋体" panose="02010600030101010101" pitchFamily="2" charset="-122"/>
              <a:cs typeface="Helvetica Neue" pitchFamily="-65" charset="0"/>
            </a:endParaRPr>
          </a:p>
        </p:txBody>
      </p:sp>
      <p:sp>
        <p:nvSpPr>
          <p:cNvPr id="84996" name="Rectangle 3"/>
          <p:cNvSpPr>
            <a:spLocks noGrp="1" noChangeArrowheads="1"/>
          </p:cNvSpPr>
          <p:nvPr>
            <p:ph type="body" idx="1"/>
          </p:nvPr>
        </p:nvSpPr>
        <p:spPr bwMode="auto">
          <a:xfrm>
            <a:off x="609600" y="1600200"/>
            <a:ext cx="7924800" cy="428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TW">
                <a:ea typeface="PMingLiU" pitchFamily="18" charset="-120"/>
                <a:cs typeface="Helvetica Neue" pitchFamily="-65" charset="0"/>
              </a:rPr>
              <a:t>Approaches for functions that implement identical tasks for different data types</a:t>
            </a:r>
          </a:p>
          <a:p>
            <a:pPr lvl="1">
              <a:lnSpc>
                <a:spcPct val="90000"/>
              </a:lnSpc>
            </a:pPr>
            <a:r>
              <a:rPr lang="en-US" altLang="zh-TW">
                <a:ea typeface="PMingLiU" pitchFamily="18" charset="-120"/>
                <a:cs typeface="Helvetica Neue" pitchFamily="-65" charset="0"/>
              </a:rPr>
              <a:t>Naive Approach</a:t>
            </a:r>
          </a:p>
          <a:p>
            <a:pPr lvl="1">
              <a:lnSpc>
                <a:spcPct val="90000"/>
              </a:lnSpc>
            </a:pPr>
            <a:r>
              <a:rPr lang="en-US" altLang="zh-TW">
                <a:ea typeface="PMingLiU" pitchFamily="18" charset="-120"/>
                <a:cs typeface="Helvetica Neue" pitchFamily="-65" charset="0"/>
              </a:rPr>
              <a:t>Function Overloading</a:t>
            </a:r>
          </a:p>
          <a:p>
            <a:pPr lvl="1">
              <a:lnSpc>
                <a:spcPct val="90000"/>
              </a:lnSpc>
            </a:pPr>
            <a:r>
              <a:rPr lang="en-US" altLang="zh-TW">
                <a:ea typeface="PMingLiU" pitchFamily="18" charset="-120"/>
                <a:cs typeface="Helvetica Neue" pitchFamily="-65" charset="0"/>
              </a:rPr>
              <a:t>Function Template</a:t>
            </a:r>
          </a:p>
          <a:p>
            <a:pPr>
              <a:lnSpc>
                <a:spcPct val="90000"/>
              </a:lnSpc>
            </a:pPr>
            <a:r>
              <a:rPr lang="en-US" altLang="zh-TW">
                <a:ea typeface="PMingLiU" pitchFamily="18" charset="-120"/>
                <a:cs typeface="Helvetica Neue" pitchFamily="-65" charset="0"/>
              </a:rPr>
              <a:t>Instantiating a Function Templates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5B9246-FE5F-4A96-8B1F-CEF2EA8FF7ED}" type="slidenum">
              <a:rPr lang="en-US" altLang="zh-CN" smtClean="0">
                <a:solidFill>
                  <a:srgbClr val="898989"/>
                </a:solidFill>
                <a:latin typeface="Helvetica" panose="020B0604020202020204" pitchFamily="34" charset="0"/>
              </a:rPr>
              <a:pPr/>
              <a:t>72</a:t>
            </a:fld>
            <a:endParaRPr lang="en-US" altLang="zh-CN">
              <a:solidFill>
                <a:srgbClr val="898989"/>
              </a:solidFill>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zh-CN">
                <a:ea typeface="宋体" panose="02010600030101010101" pitchFamily="2" charset="-122"/>
                <a:cs typeface="Helvetica Neue" pitchFamily="-65" charset="0"/>
              </a:rPr>
              <a:t>Approach 1: Naive Approach</a:t>
            </a:r>
          </a:p>
        </p:txBody>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Create unique functions with unique names for each combination of data types </a:t>
            </a:r>
          </a:p>
          <a:p>
            <a:pPr lvl="1">
              <a:lnSpc>
                <a:spcPct val="80000"/>
              </a:lnSpc>
            </a:pPr>
            <a:r>
              <a:rPr lang="en-US" altLang="zh-TW">
                <a:ea typeface="PMingLiU" pitchFamily="18" charset="-120"/>
                <a:cs typeface="Helvetica Neue" pitchFamily="-65" charset="0"/>
              </a:rPr>
              <a:t>Difficult to keep track of multiple function names </a:t>
            </a:r>
          </a:p>
          <a:p>
            <a:pPr lvl="1">
              <a:lnSpc>
                <a:spcPct val="80000"/>
              </a:lnSpc>
            </a:pPr>
            <a:r>
              <a:rPr lang="en-US" altLang="zh-TW">
                <a:ea typeface="PMingLiU" pitchFamily="18" charset="-120"/>
                <a:cs typeface="Helvetica Neue" pitchFamily="-65" charset="0"/>
              </a:rPr>
              <a:t>lead to programming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685800" y="685800"/>
            <a:ext cx="6800850" cy="385763"/>
          </a:xfrm>
          <a:prstGeom prst="rect">
            <a:avLst/>
          </a:prstGeom>
        </p:spPr>
        <p:txBody>
          <a:bodyPr/>
          <a:lstStyle/>
          <a:p>
            <a:pPr eaLnBrk="1" hangingPunct="1">
              <a:defRPr/>
            </a:pPr>
            <a:r>
              <a:rPr lang="en-US" altLang="zh-TW" sz="2800" b="1" kern="0" dirty="0">
                <a:solidFill>
                  <a:srgbClr val="0033CC"/>
                </a:solidFill>
                <a:latin typeface="+mj-lt"/>
                <a:ea typeface="Verdana" pitchFamily="34" charset="0"/>
                <a:cs typeface="Verdana" pitchFamily="34" charset="0"/>
              </a:rPr>
              <a:t>Example</a:t>
            </a:r>
          </a:p>
        </p:txBody>
      </p:sp>
      <p:sp>
        <p:nvSpPr>
          <p:cNvPr id="89091" name="Rectangle 3"/>
          <p:cNvSpPr txBox="1">
            <a:spLocks noChangeArrowheads="1"/>
          </p:cNvSpPr>
          <p:nvPr/>
        </p:nvSpPr>
        <p:spPr bwMode="auto">
          <a:xfrm>
            <a:off x="685800" y="1119188"/>
            <a:ext cx="6800850" cy="5448300"/>
          </a:xfrm>
          <a:prstGeom prst="rect">
            <a:avLst/>
          </a:prstGeom>
          <a:solidFill>
            <a:srgbClr val="E1FFFF"/>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Font typeface="Monotype Sorts" pitchFamily="2" charset="2"/>
              <a:buNone/>
            </a:pPr>
            <a:r>
              <a:rPr lang="en-US" altLang="zh-TW">
                <a:ea typeface="PMingLiU" pitchFamily="18" charset="-120"/>
              </a:rPr>
              <a:t>void PrintInt( int n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n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PrintChar( char ch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ch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PrintFloat( float x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PrintDouble( double d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eaLnBrk="1" hangingPunct="1">
              <a:lnSpc>
                <a:spcPct val="90000"/>
              </a:lnSpc>
              <a:spcBef>
                <a:spcPct val="20000"/>
              </a:spcBef>
              <a:buFont typeface="Monotype Sorts" pitchFamily="2" charset="2"/>
              <a:buNone/>
            </a:pPr>
            <a:endParaRPr lang="zh-TW" altLang="en-US" b="1">
              <a:ea typeface="PMingLiU" pitchFamily="18" charset="-120"/>
              <a:cs typeface="Times New Roman" panose="02020603050405020304" pitchFamily="18" charset="0"/>
            </a:endParaRPr>
          </a:p>
        </p:txBody>
      </p:sp>
      <p:sp>
        <p:nvSpPr>
          <p:cNvPr id="13" name="Rectangle 4"/>
          <p:cNvSpPr>
            <a:spLocks noChangeArrowheads="1"/>
          </p:cNvSpPr>
          <p:nvPr/>
        </p:nvSpPr>
        <p:spPr bwMode="auto">
          <a:xfrm>
            <a:off x="4976813" y="4281488"/>
            <a:ext cx="3638550" cy="22860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sz="1600" b="1">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sz="1600" b="1">
              <a:ea typeface="PMingLiU" pitchFamily="18" charset="-120"/>
              <a:cs typeface="Times New Roman" panose="02020603050405020304" pitchFamily="18" charset="0"/>
            </a:endParaRPr>
          </a:p>
          <a:p>
            <a:pPr eaLnBrk="1" hangingPunct="1"/>
            <a:r>
              <a:rPr lang="en-US" altLang="zh-TW" b="1">
                <a:solidFill>
                  <a:srgbClr val="9900CC"/>
                </a:solidFill>
                <a:ea typeface="PMingLiU" pitchFamily="18" charset="-120"/>
                <a:cs typeface="Times New Roman" panose="02020603050405020304" pitchFamily="18" charset="0"/>
              </a:rPr>
              <a:t>PrintInt</a:t>
            </a:r>
            <a:r>
              <a:rPr lang="en-US" altLang="zh-TW" b="1">
                <a:ea typeface="PMingLiU" pitchFamily="18" charset="-120"/>
                <a:cs typeface="Times New Roman" panose="02020603050405020304" pitchFamily="18" charset="0"/>
              </a:rPr>
              <a:t>(sum);</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0000FF"/>
                </a:solidFill>
                <a:ea typeface="PMingLiU" pitchFamily="18" charset="-120"/>
                <a:cs typeface="Times New Roman" panose="02020603050405020304" pitchFamily="18" charset="0"/>
              </a:rPr>
              <a:t>PrintChar</a:t>
            </a:r>
            <a:r>
              <a:rPr lang="en-US" altLang="zh-TW" b="1">
                <a:ea typeface="PMingLiU" pitchFamily="18" charset="-120"/>
                <a:cs typeface="Times New Roman" panose="02020603050405020304" pitchFamily="18" charset="0"/>
              </a:rPr>
              <a:t>(initial);</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33CC33"/>
                </a:solidFill>
                <a:ea typeface="PMingLiU" pitchFamily="18" charset="-120"/>
                <a:cs typeface="Times New Roman" panose="02020603050405020304" pitchFamily="18" charset="0"/>
              </a:rPr>
              <a:t>PrintFloat</a:t>
            </a:r>
            <a:r>
              <a:rPr lang="en-US" altLang="zh-TW" b="1">
                <a:ea typeface="PMingLiU" pitchFamily="18" charset="-120"/>
                <a:cs typeface="Times New Roman" panose="02020603050405020304" pitchFamily="18" charset="0"/>
              </a:rPr>
              <a:t>(angle);</a:t>
            </a:r>
            <a:r>
              <a:rPr lang="en-US" altLang="zh-TW" sz="1600" b="1">
                <a:ea typeface="PMingLiU" pitchFamily="18" charset="-120"/>
                <a:cs typeface="Times New Roman" panose="02020603050405020304" pitchFamily="18" charset="0"/>
              </a:rPr>
              <a:t> </a:t>
            </a:r>
          </a:p>
        </p:txBody>
      </p:sp>
      <p:sp>
        <p:nvSpPr>
          <p:cNvPr id="14" name="Text Box 5"/>
          <p:cNvSpPr txBox="1">
            <a:spLocks noChangeArrowheads="1"/>
          </p:cNvSpPr>
          <p:nvPr/>
        </p:nvSpPr>
        <p:spPr bwMode="auto">
          <a:xfrm>
            <a:off x="4953000" y="4262438"/>
            <a:ext cx="3657600" cy="5842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FFDB80-C104-4F11-B8D2-0EDE5A36FEFA}" type="slidenum">
              <a:rPr lang="en-US" altLang="zh-CN" smtClean="0">
                <a:solidFill>
                  <a:srgbClr val="898989"/>
                </a:solidFill>
                <a:latin typeface="Helvetica" panose="020B0604020202020204" pitchFamily="34" charset="0"/>
              </a:rPr>
              <a:pPr/>
              <a:t>74</a:t>
            </a:fld>
            <a:endParaRPr lang="en-US" altLang="zh-CN">
              <a:solidFill>
                <a:srgbClr val="898989"/>
              </a:solidFill>
              <a:latin typeface="Helvetica" panose="020B0604020202020204" pitchFamily="34" charset="0"/>
            </a:endParaRPr>
          </a:p>
        </p:txBody>
      </p:sp>
      <p:sp>
        <p:nvSpPr>
          <p:cNvPr id="91139" name="Rectangle 2"/>
          <p:cNvSpPr>
            <a:spLocks noGrp="1" noChangeArrowheads="1"/>
          </p:cNvSpPr>
          <p:nvPr>
            <p:ph type="title"/>
          </p:nvPr>
        </p:nvSpPr>
        <p:spPr/>
        <p:txBody>
          <a:bodyPr/>
          <a:lstStyle/>
          <a:p>
            <a:r>
              <a:rPr lang="en-US" altLang="zh-CN" sz="2800">
                <a:ea typeface="宋体" panose="02010600030101010101" pitchFamily="2" charset="-122"/>
                <a:cs typeface="Helvetica Neue" pitchFamily="-65" charset="0"/>
              </a:rPr>
              <a:t>Approach 2: Function Overloading – Review</a:t>
            </a:r>
          </a:p>
        </p:txBody>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The use of the same name for different C++ functions, distinguished from each other by their parameter lists</a:t>
            </a:r>
          </a:p>
          <a:p>
            <a:pPr marL="866775" lvl="2" indent="-469900">
              <a:lnSpc>
                <a:spcPct val="80000"/>
              </a:lnSpc>
            </a:pPr>
            <a:r>
              <a:rPr lang="en-US" altLang="zh-TW" sz="2700">
                <a:ea typeface="PMingLiU" pitchFamily="18" charset="-120"/>
                <a:cs typeface="Helvetica Neue" pitchFamily="-65" charset="0"/>
              </a:rPr>
              <a:t>Eliminates the need to come up with many different names for identical tasks.</a:t>
            </a:r>
          </a:p>
          <a:p>
            <a:pPr marL="866775" lvl="2" indent="-469900">
              <a:lnSpc>
                <a:spcPct val="80000"/>
              </a:lnSpc>
            </a:pPr>
            <a:r>
              <a:rPr lang="en-US" altLang="zh-TW" sz="2700">
                <a:ea typeface="PMingLiU" pitchFamily="18" charset="-120"/>
                <a:cs typeface="Helvetica Neue" pitchFamily="-65" charset="0"/>
              </a:rPr>
              <a:t>Reduces the chance of unexpected results caused by using the wrong function name.</a:t>
            </a:r>
          </a:p>
          <a:p>
            <a:pPr marL="866775" lvl="2" indent="-469900">
              <a:lnSpc>
                <a:spcPct val="80000"/>
              </a:lnSpc>
            </a:pPr>
            <a:endParaRPr lang="en-US" altLang="zh-TW" sz="2700">
              <a:ea typeface="PMingLiU" pitchFamily="18" charset="-120"/>
              <a:cs typeface="Helvetica Neue" pitchFamily="-65" charset="0"/>
            </a:endParaRPr>
          </a:p>
          <a:p>
            <a:pPr>
              <a:lnSpc>
                <a:spcPct val="80000"/>
              </a:lnSpc>
            </a:pPr>
            <a:endParaRPr lang="en-US" altLang="zh-CN">
              <a:ea typeface="PMingLiU" pitchFamily="18" charset="-120"/>
              <a:cs typeface="Helvetica Neue" pitchFamily="-65"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609600" y="762000"/>
            <a:ext cx="7848600" cy="533400"/>
          </a:xfrm>
          <a:prstGeom prst="rect">
            <a:avLst/>
          </a:prstGeom>
          <a:noFill/>
          <a:ln w="9525">
            <a:noFill/>
            <a:miter lim="800000"/>
            <a:headEnd/>
            <a:tailEnd/>
          </a:ln>
          <a:effectLst/>
        </p:spPr>
        <p:txBody>
          <a:bodyPr lIns="92075" tIns="46038" rIns="92075" bIns="46038" anchor="b"/>
          <a:lstStyle/>
          <a:p>
            <a:pPr eaLnBrk="1" hangingPunct="1">
              <a:defRPr/>
            </a:pPr>
            <a:r>
              <a:rPr lang="en-US" altLang="zh-TW" sz="2800" b="1" kern="0" dirty="0">
                <a:solidFill>
                  <a:srgbClr val="0033CC"/>
                </a:solidFill>
                <a:latin typeface="+mj-lt"/>
                <a:ea typeface="Verdana" pitchFamily="34" charset="0"/>
                <a:cs typeface="Verdana" pitchFamily="34" charset="0"/>
              </a:rPr>
              <a:t>Example of Function Overloading</a:t>
            </a:r>
          </a:p>
        </p:txBody>
      </p:sp>
      <p:sp>
        <p:nvSpPr>
          <p:cNvPr id="93187" name="Rectangle 3"/>
          <p:cNvSpPr>
            <a:spLocks noChangeArrowheads="1"/>
          </p:cNvSpPr>
          <p:nvPr/>
        </p:nvSpPr>
        <p:spPr bwMode="auto">
          <a:xfrm>
            <a:off x="876300" y="1371600"/>
            <a:ext cx="6800850" cy="4705350"/>
          </a:xfrm>
          <a:prstGeom prst="rect">
            <a:avLst/>
          </a:prstGeom>
          <a:solidFill>
            <a:srgbClr val="FFDDDE"/>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int n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n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char ch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ch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float x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1" name="Rectangle 4"/>
          <p:cNvSpPr>
            <a:spLocks noChangeArrowheads="1"/>
          </p:cNvSpPr>
          <p:nvPr/>
        </p:nvSpPr>
        <p:spPr bwMode="auto">
          <a:xfrm>
            <a:off x="4595813" y="44196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a:ea typeface="PMingLiU" pitchFamily="18" charset="-120"/>
              <a:cs typeface="Times New Roman" panose="02020603050405020304" pitchFamily="18" charset="0"/>
            </a:endParaRP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(someInt);</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(someChar);</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(someFloat);</a:t>
            </a:r>
          </a:p>
          <a:p>
            <a:pPr eaLnBrk="1" hangingPunct="1"/>
            <a:endParaRPr lang="zh-TW" altLang="en-US">
              <a:ea typeface="PMingLiU" pitchFamily="18" charset="-120"/>
              <a:cs typeface="Times New Roman" panose="02020603050405020304" pitchFamily="18" charset="0"/>
            </a:endParaRPr>
          </a:p>
        </p:txBody>
      </p:sp>
      <p:sp>
        <p:nvSpPr>
          <p:cNvPr id="12" name="Text Box 5"/>
          <p:cNvSpPr txBox="1">
            <a:spLocks noChangeArrowheads="1"/>
          </p:cNvSpPr>
          <p:nvPr/>
        </p:nvSpPr>
        <p:spPr bwMode="auto">
          <a:xfrm>
            <a:off x="4572000" y="4395788"/>
            <a:ext cx="3657600" cy="584200"/>
          </a:xfrm>
          <a:prstGeom prst="rect">
            <a:avLst/>
          </a:prstGeom>
          <a:solidFill>
            <a:srgbClr val="81B7E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B076A5-C476-4DED-A960-F2051D98156E}" type="slidenum">
              <a:rPr lang="en-US" altLang="zh-CN" smtClean="0">
                <a:solidFill>
                  <a:srgbClr val="898989"/>
                </a:solidFill>
                <a:latin typeface="Helvetica" panose="020B0604020202020204" pitchFamily="34" charset="0"/>
              </a:rPr>
              <a:pPr/>
              <a:t>76</a:t>
            </a:fld>
            <a:endParaRPr lang="en-US" altLang="zh-CN">
              <a:solidFill>
                <a:srgbClr val="898989"/>
              </a:solidFill>
              <a:latin typeface="Helvetica" panose="020B0604020202020204" pitchFamily="34" charset="0"/>
            </a:endParaRPr>
          </a:p>
        </p:txBody>
      </p:sp>
      <p:sp>
        <p:nvSpPr>
          <p:cNvPr id="95235"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Approach 3: Function Template</a:t>
            </a:r>
          </a:p>
        </p:txBody>
      </p:sp>
      <p:sp>
        <p:nvSpPr>
          <p:cNvPr id="5126" name="Rectangle 3"/>
          <p:cNvSpPr>
            <a:spLocks noGrp="1" noChangeArrowheads="1"/>
          </p:cNvSpPr>
          <p:nvPr>
            <p:ph type="body" idx="1"/>
          </p:nvPr>
        </p:nvSpPr>
        <p:spPr>
          <a:xfrm>
            <a:off x="566738" y="1752600"/>
            <a:ext cx="8001000" cy="1066800"/>
          </a:xfrm>
        </p:spPr>
        <p:txBody>
          <a:bodyPr/>
          <a:lstStyle/>
          <a:p>
            <a:pPr>
              <a:buFont typeface="Arial" charset="0"/>
              <a:buChar char="•"/>
              <a:defRPr/>
            </a:pPr>
            <a:r>
              <a:rPr lang="en-US" altLang="zh-TW" sz="2400" dirty="0">
                <a:solidFill>
                  <a:schemeClr val="tx2"/>
                </a:solidFill>
                <a:latin typeface="+mj-lt"/>
                <a:ea typeface="+mj-ea"/>
                <a:cs typeface="+mj-cs"/>
              </a:rPr>
              <a:t>A C++ language construct that allows the compiler to generate multiple versions of a function by allowing parameterized data types.</a:t>
            </a:r>
          </a:p>
        </p:txBody>
      </p:sp>
      <p:sp>
        <p:nvSpPr>
          <p:cNvPr id="95237"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ea typeface="PMingLiU" pitchFamily="18" charset="-120"/>
              </a:rPr>
              <a:t>Template</a:t>
            </a:r>
            <a:r>
              <a:rPr lang="en-US" altLang="zh-TW" b="1">
                <a:ea typeface="PMingLiU" pitchFamily="18" charset="-120"/>
              </a:rPr>
              <a:t> &lt; TemplateParamList &gt;</a:t>
            </a:r>
          </a:p>
          <a:p>
            <a:pPr eaLnBrk="1" hangingPunct="1"/>
            <a:r>
              <a:rPr lang="en-US" altLang="zh-TW" b="1">
                <a:ea typeface="PMingLiU" pitchFamily="18" charset="-120"/>
              </a:rPr>
              <a:t>FunctionDefinition</a:t>
            </a:r>
          </a:p>
        </p:txBody>
      </p:sp>
      <p:sp>
        <p:nvSpPr>
          <p:cNvPr id="95238" name="Text Box 13"/>
          <p:cNvSpPr txBox="1">
            <a:spLocks noChangeArrowheads="1"/>
          </p:cNvSpPr>
          <p:nvPr/>
        </p:nvSpPr>
        <p:spPr bwMode="auto">
          <a:xfrm>
            <a:off x="742950" y="2895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FunctionTemplate</a:t>
            </a:r>
          </a:p>
        </p:txBody>
      </p:sp>
      <p:sp>
        <p:nvSpPr>
          <p:cNvPr id="95239" name="Text Box 15"/>
          <p:cNvSpPr txBox="1">
            <a:spLocks noChangeArrowheads="1"/>
          </p:cNvSpPr>
          <p:nvPr/>
        </p:nvSpPr>
        <p:spPr bwMode="auto">
          <a:xfrm>
            <a:off x="723900" y="4622800"/>
            <a:ext cx="626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95240" name="Rectangle 21"/>
          <p:cNvSpPr>
            <a:spLocks noChangeArrowheads="1"/>
          </p:cNvSpPr>
          <p:nvPr/>
        </p:nvSpPr>
        <p:spPr bwMode="auto">
          <a:xfrm>
            <a:off x="1698625" y="4953000"/>
            <a:ext cx="5921375" cy="114300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95241" name="AutoShape 25"/>
          <p:cNvSpPr>
            <a:spLocks/>
          </p:cNvSpPr>
          <p:nvPr/>
        </p:nvSpPr>
        <p:spPr bwMode="auto">
          <a:xfrm>
            <a:off x="2057400" y="5257800"/>
            <a:ext cx="152400" cy="60960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09600" y="762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solidFill>
                  <a:srgbClr val="0033CC"/>
                </a:solidFill>
                <a:latin typeface="Times New Roman" panose="02020603050405020304" pitchFamily="18" charset="0"/>
                <a:ea typeface="PMingLiU" pitchFamily="18" charset="-120"/>
              </a:rPr>
              <a:t>Example of a Function Template</a:t>
            </a:r>
          </a:p>
        </p:txBody>
      </p:sp>
      <p:sp>
        <p:nvSpPr>
          <p:cNvPr id="97283" name="Rectangle 4"/>
          <p:cNvSpPr>
            <a:spLocks noChangeArrowheads="1"/>
          </p:cNvSpPr>
          <p:nvPr/>
        </p:nvSpPr>
        <p:spPr bwMode="auto">
          <a:xfrm>
            <a:off x="838200" y="1371600"/>
            <a:ext cx="6800850" cy="470535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zh-TW" altLang="en-US" b="1">
                <a:latin typeface="Times Roman" charset="0"/>
                <a:ea typeface="PMingLiU" pitchFamily="18" charset="-120"/>
                <a:cs typeface="Times New Roman" panose="02020603050405020304" pitchFamily="18" charset="0"/>
              </a:rPr>
              <a:t> </a:t>
            </a:r>
            <a:endParaRPr lang="zh-TW" altLang="en-US" b="1">
              <a:ea typeface="PMingLiU" pitchFamily="18" charset="-120"/>
              <a:cs typeface="Times New Roman" panose="02020603050405020304" pitchFamily="18" charset="0"/>
            </a:endParaRPr>
          </a:p>
          <a:p>
            <a:pPr algn="just" eaLnBrk="1" hangingPunct="1"/>
            <a:r>
              <a:rPr lang="en-US" altLang="zh-TW" b="1">
                <a:solidFill>
                  <a:srgbClr val="FF0000"/>
                </a:solidFill>
                <a:ea typeface="PMingLiU" pitchFamily="18" charset="-120"/>
                <a:cs typeface="Times New Roman" panose="02020603050405020304" pitchFamily="18" charset="0"/>
              </a:rPr>
              <a:t>template&lt;class SomeType&gt;</a:t>
            </a:r>
          </a:p>
          <a:p>
            <a:pPr algn="just" eaLnBrk="1" hangingPunct="1"/>
            <a:endParaRPr lang="en-US" altLang="zh-TW" b="1">
              <a:ea typeface="PMingLiU" pitchFamily="18" charset="-120"/>
              <a:cs typeface="Times New Roman" panose="02020603050405020304" pitchFamily="18" charset="0"/>
            </a:endParaRPr>
          </a:p>
          <a:p>
            <a:pPr algn="just" eaLnBrk="1" hangingPunct="1"/>
            <a:r>
              <a:rPr lang="en-US" altLang="zh-TW" b="1">
                <a:ea typeface="PMingLiU" pitchFamily="18" charset="-120"/>
                <a:cs typeface="Times New Roman" panose="02020603050405020304" pitchFamily="18" charset="0"/>
              </a:rPr>
              <a:t>void Print( SomeType val )</a:t>
            </a:r>
          </a:p>
          <a:p>
            <a:pPr algn="just" eaLnBrk="1" hangingPunct="1"/>
            <a:r>
              <a:rPr lang="en-US" altLang="zh-TW" b="1">
                <a:ea typeface="PMingLiU" pitchFamily="18" charset="-120"/>
                <a:cs typeface="Times New Roman" panose="02020603050405020304" pitchFamily="18" charset="0"/>
              </a:rPr>
              <a:t>{</a:t>
            </a:r>
          </a:p>
          <a:p>
            <a:pPr algn="just" eaLnBrk="1" hangingPunct="1"/>
            <a:r>
              <a:rPr lang="en-US" altLang="zh-TW" b="1">
                <a:ea typeface="PMingLiU" pitchFamily="18" charset="-120"/>
                <a:cs typeface="Times New Roman" panose="02020603050405020304" pitchFamily="18" charset="0"/>
              </a:rPr>
              <a:t>    cout &lt;&lt; "***Debug" &lt;&lt; endl;</a:t>
            </a:r>
          </a:p>
          <a:p>
            <a:pPr algn="just" eaLnBrk="1" hangingPunct="1"/>
            <a:r>
              <a:rPr lang="en-US" altLang="zh-TW" b="1">
                <a:ea typeface="PMingLiU" pitchFamily="18" charset="-120"/>
                <a:cs typeface="Times New Roman" panose="02020603050405020304" pitchFamily="18" charset="0"/>
              </a:rPr>
              <a:t>    cout &lt;&lt; "Value is " &lt;&lt; val &lt;&lt; endl;</a:t>
            </a:r>
          </a:p>
          <a:p>
            <a:pPr algn="just" eaLnBrk="1" hangingPunct="1"/>
            <a:r>
              <a:rPr lang="en-US" altLang="zh-TW" b="1">
                <a:ea typeface="PMingLiU" pitchFamily="18" charset="-120"/>
                <a:cs typeface="Times New Roman" panose="02020603050405020304" pitchFamily="18" charset="0"/>
              </a:rPr>
              <a:t>}</a:t>
            </a:r>
          </a:p>
          <a:p>
            <a:pPr eaLnBrk="1" hangingPunct="1"/>
            <a:endParaRPr lang="en-US" altLang="zh-TW" b="1">
              <a:latin typeface="Times New Roman" panose="02020603050405020304" pitchFamily="18" charset="0"/>
              <a:ea typeface="PMingLiU" pitchFamily="18" charset="-120"/>
              <a:cs typeface="Times New Roman" panose="02020603050405020304" pitchFamily="18" charset="0"/>
            </a:endParaRP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4" name="Rectangle 5"/>
          <p:cNvSpPr>
            <a:spLocks noChangeArrowheads="1"/>
          </p:cNvSpPr>
          <p:nvPr/>
        </p:nvSpPr>
        <p:spPr bwMode="auto">
          <a:xfrm>
            <a:off x="4533900" y="43815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(complier create 3 different </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fuctions</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&gt;(sum</a:t>
            </a:r>
            <a:r>
              <a:rPr lang="en-US" altLang="zh-TW" b="1" dirty="0" smtClean="0">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Print_int</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(sum);</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Print&lt;char&gt;(initial</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Print_char</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(initial);</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Print&lt;float&gt;(angle</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Print_float</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(angle);</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b="1" dirty="0">
              <a:latin typeface="Courier New" panose="02070309020205020404" pitchFamily="49" charset="0"/>
              <a:ea typeface="PMingLiU" pitchFamily="18" charset="-120"/>
              <a:cs typeface="Times New Roman" panose="02020603050405020304" pitchFamily="18" charset="0"/>
            </a:endParaRPr>
          </a:p>
        </p:txBody>
      </p:sp>
      <p:sp>
        <p:nvSpPr>
          <p:cNvPr id="15" name="Text Box 6"/>
          <p:cNvSpPr txBox="1">
            <a:spLocks noChangeArrowheads="1"/>
          </p:cNvSpPr>
          <p:nvPr/>
        </p:nvSpPr>
        <p:spPr bwMode="auto">
          <a:xfrm>
            <a:off x="4471988" y="4381500"/>
            <a:ext cx="409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
        <p:nvSpPr>
          <p:cNvPr id="97286" name="Oval 7"/>
          <p:cNvSpPr>
            <a:spLocks noChangeArrowheads="1"/>
          </p:cNvSpPr>
          <p:nvPr/>
        </p:nvSpPr>
        <p:spPr bwMode="auto">
          <a:xfrm>
            <a:off x="2819400" y="1638300"/>
            <a:ext cx="1276350" cy="51435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87" name="Line 10"/>
          <p:cNvSpPr>
            <a:spLocks noChangeShapeType="1"/>
          </p:cNvSpPr>
          <p:nvPr/>
        </p:nvSpPr>
        <p:spPr bwMode="auto">
          <a:xfrm flipH="1">
            <a:off x="4114800" y="1752600"/>
            <a:ext cx="1943100" cy="762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288" name="Text Box 11"/>
          <p:cNvSpPr txBox="1">
            <a:spLocks noChangeArrowheads="1"/>
          </p:cNvSpPr>
          <p:nvPr/>
        </p:nvSpPr>
        <p:spPr bwMode="auto">
          <a:xfrm>
            <a:off x="6038850" y="1562100"/>
            <a:ext cx="2655888" cy="1066800"/>
          </a:xfrm>
          <a:prstGeom prst="rect">
            <a:avLst/>
          </a:prstGeom>
          <a:solidFill>
            <a:srgbClr val="FFCCFF">
              <a:alpha val="50195"/>
            </a:srgbClr>
          </a:solidFill>
          <a:ln w="12700">
            <a:solidFill>
              <a:schemeClr val="tx1"/>
            </a:solidFill>
            <a:miter lim="800000"/>
            <a:headEnd type="none" w="sm" len="sm"/>
            <a:tailEnd type="none" w="sm" len="sm"/>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 parameter</a:t>
            </a:r>
          </a:p>
          <a:p>
            <a:pPr eaLnBrk="1" hangingPunct="1">
              <a:spcBef>
                <a:spcPct val="50000"/>
              </a:spcBef>
            </a:pPr>
            <a:r>
              <a:rPr lang="en-US" altLang="zh-TW" b="1" i="1">
                <a:solidFill>
                  <a:schemeClr val="accent2"/>
                </a:solidFill>
                <a:ea typeface="PMingLiU" pitchFamily="18" charset="-120"/>
              </a:rPr>
              <a:t>(class, user defined type, built-in types)</a:t>
            </a:r>
          </a:p>
        </p:txBody>
      </p:sp>
      <p:sp>
        <p:nvSpPr>
          <p:cNvPr id="19" name="Oval 12"/>
          <p:cNvSpPr>
            <a:spLocks noChangeArrowheads="1"/>
          </p:cNvSpPr>
          <p:nvPr/>
        </p:nvSpPr>
        <p:spPr bwMode="auto">
          <a:xfrm>
            <a:off x="5429250" y="4991100"/>
            <a:ext cx="438150" cy="3429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20" name="Line 13"/>
          <p:cNvSpPr>
            <a:spLocks noChangeShapeType="1"/>
          </p:cNvSpPr>
          <p:nvPr/>
        </p:nvSpPr>
        <p:spPr bwMode="auto">
          <a:xfrm>
            <a:off x="3257550" y="4762500"/>
            <a:ext cx="2228850" cy="2667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1" name="Text Box 14"/>
          <p:cNvSpPr txBox="1">
            <a:spLocks noChangeArrowheads="1"/>
          </p:cNvSpPr>
          <p:nvPr/>
        </p:nvSpPr>
        <p:spPr bwMode="auto">
          <a:xfrm>
            <a:off x="2019300" y="44386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i="1">
                <a:solidFill>
                  <a:schemeClr val="accent2"/>
                </a:solidFill>
                <a:ea typeface="PMingLiU" pitchFamily="18" charset="-120"/>
              </a:rPr>
              <a:t> </a:t>
            </a:r>
            <a:r>
              <a:rPr lang="en-US" altLang="zh-TW" b="1" i="1">
                <a:solidFill>
                  <a:schemeClr val="accent2"/>
                </a:solidFill>
                <a:ea typeface="PMingLiU" pitchFamily="18" charset="-120"/>
              </a:rPr>
              <a:t>argument</a:t>
            </a:r>
          </a:p>
        </p:txBody>
      </p:sp>
      <p:sp>
        <p:nvSpPr>
          <p:cNvPr id="97292" name="Oval 16"/>
          <p:cNvSpPr>
            <a:spLocks noChangeArrowheads="1"/>
          </p:cNvSpPr>
          <p:nvPr/>
        </p:nvSpPr>
        <p:spPr bwMode="auto">
          <a:xfrm>
            <a:off x="2552700" y="2209800"/>
            <a:ext cx="1485900" cy="495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93" name="Line 17"/>
          <p:cNvSpPr>
            <a:spLocks noChangeShapeType="1"/>
          </p:cNvSpPr>
          <p:nvPr/>
        </p:nvSpPr>
        <p:spPr bwMode="auto">
          <a:xfrm flipH="1">
            <a:off x="3962400" y="1809750"/>
            <a:ext cx="2114550" cy="59055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4876800" y="2865489"/>
            <a:ext cx="4724400" cy="1200329"/>
          </a:xfrm>
          <a:prstGeom prst="rect">
            <a:avLst/>
          </a:prstGeom>
          <a:noFill/>
        </p:spPr>
        <p:txBody>
          <a:bodyPr wrap="square" rtlCol="0">
            <a:spAutoFit/>
          </a:bodyPr>
          <a:lstStyle/>
          <a:p>
            <a:r>
              <a:rPr lang="en-US" dirty="0" smtClean="0">
                <a:solidFill>
                  <a:srgbClr val="C00000"/>
                </a:solidFill>
              </a:rPr>
              <a:t>Function Template:</a:t>
            </a:r>
          </a:p>
          <a:p>
            <a:r>
              <a:rPr lang="en-US" dirty="0" smtClean="0">
                <a:solidFill>
                  <a:srgbClr val="C00000"/>
                </a:solidFill>
              </a:rPr>
              <a:t>	Argument of data type</a:t>
            </a:r>
          </a:p>
          <a:p>
            <a:r>
              <a:rPr lang="en-US" dirty="0" smtClean="0">
                <a:solidFill>
                  <a:srgbClr val="C00000"/>
                </a:solidFill>
              </a:rPr>
              <a:t>	Create instance of function template </a:t>
            </a:r>
          </a:p>
          <a:p>
            <a:r>
              <a:rPr lang="en-US" dirty="0">
                <a:solidFill>
                  <a:srgbClr val="C00000"/>
                </a:solidFill>
              </a:rPr>
              <a:t>	</a:t>
            </a:r>
            <a:r>
              <a:rPr lang="en-US" dirty="0" smtClean="0">
                <a:solidFill>
                  <a:srgbClr val="C00000"/>
                </a:solidFill>
              </a:rPr>
              <a:t>for each data type.</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4DAC68-0D3D-4177-93C1-6F71AE4CA367}" type="slidenum">
              <a:rPr lang="en-US" altLang="zh-CN" smtClean="0">
                <a:solidFill>
                  <a:srgbClr val="898989"/>
                </a:solidFill>
                <a:latin typeface="Helvetica" panose="020B0604020202020204" pitchFamily="34" charset="0"/>
              </a:rPr>
              <a:pPr/>
              <a:t>78</a:t>
            </a:fld>
            <a:endParaRPr lang="en-US" altLang="zh-CN">
              <a:solidFill>
                <a:srgbClr val="898989"/>
              </a:solidFill>
              <a:latin typeface="Helvetica"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Instantiating a Function Template</a:t>
            </a:r>
          </a:p>
        </p:txBody>
      </p:sp>
      <p:sp>
        <p:nvSpPr>
          <p:cNvPr id="99332" name="Rectangle 3"/>
          <p:cNvSpPr>
            <a:spLocks noGrp="1" noChangeArrowheads="1"/>
          </p:cNvSpPr>
          <p:nvPr>
            <p:ph type="body" idx="1"/>
          </p:nvPr>
        </p:nvSpPr>
        <p:spPr bwMode="auto">
          <a:xfrm>
            <a:off x="457200" y="1676400"/>
            <a:ext cx="8305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spcAft>
                <a:spcPts val="200"/>
              </a:spcAft>
            </a:pPr>
            <a:r>
              <a:rPr lang="en-US" altLang="zh-TW" sz="2400">
                <a:ea typeface="PMingLiU" pitchFamily="18" charset="-120"/>
                <a:cs typeface="Helvetica Neue" pitchFamily="-65" charset="0"/>
              </a:rPr>
              <a:t>When the compiler instantiates a template, it substitutes the </a:t>
            </a:r>
            <a:r>
              <a:rPr lang="en-US" altLang="zh-TW" sz="2400">
                <a:solidFill>
                  <a:schemeClr val="accent2"/>
                </a:solidFill>
                <a:ea typeface="PMingLiU" pitchFamily="18" charset="-120"/>
                <a:cs typeface="Helvetica Neue" pitchFamily="-65" charset="0"/>
              </a:rPr>
              <a:t>template argument</a:t>
            </a:r>
            <a:r>
              <a:rPr lang="en-US" altLang="zh-TW" sz="2400">
                <a:ea typeface="PMingLiU" pitchFamily="18" charset="-120"/>
                <a:cs typeface="Helvetica Neue" pitchFamily="-65" charset="0"/>
              </a:rPr>
              <a:t> for the </a:t>
            </a:r>
            <a:r>
              <a:rPr lang="en-US" altLang="zh-TW" sz="2400">
                <a:solidFill>
                  <a:schemeClr val="accent2"/>
                </a:solidFill>
                <a:ea typeface="PMingLiU" pitchFamily="18" charset="-120"/>
                <a:cs typeface="Helvetica Neue" pitchFamily="-65" charset="0"/>
              </a:rPr>
              <a:t>template parameter</a:t>
            </a:r>
            <a:r>
              <a:rPr lang="en-US" altLang="zh-TW" sz="2400">
                <a:ea typeface="PMingLiU" pitchFamily="18" charset="-120"/>
                <a:cs typeface="Helvetica Neue" pitchFamily="-65" charset="0"/>
              </a:rPr>
              <a:t> throughout the function template.</a:t>
            </a:r>
          </a:p>
        </p:txBody>
      </p:sp>
      <p:sp>
        <p:nvSpPr>
          <p:cNvPr id="99333" name="Rectangle 4"/>
          <p:cNvSpPr>
            <a:spLocks noChangeArrowheads="1"/>
          </p:cNvSpPr>
          <p:nvPr/>
        </p:nvSpPr>
        <p:spPr bwMode="auto">
          <a:xfrm>
            <a:off x="762000" y="4000500"/>
            <a:ext cx="7734300" cy="14287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ea typeface="PMingLiU" pitchFamily="18" charset="-120"/>
              </a:rPr>
              <a:t>Function  &lt;  TemplateArgList  &gt; (FunctionArgList)</a:t>
            </a:r>
          </a:p>
        </p:txBody>
      </p:sp>
      <p:sp>
        <p:nvSpPr>
          <p:cNvPr id="99334" name="Text Box 5"/>
          <p:cNvSpPr txBox="1">
            <a:spLocks noChangeArrowheads="1"/>
          </p:cNvSpPr>
          <p:nvPr/>
        </p:nvSpPr>
        <p:spPr bwMode="auto">
          <a:xfrm>
            <a:off x="704850" y="350520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FF6600"/>
                </a:solidFill>
                <a:ea typeface="PMingLiU" pitchFamily="18" charset="-120"/>
              </a:rPr>
              <a:t>TemplateFunction Call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3400" y="838200"/>
            <a:ext cx="8162925" cy="746125"/>
          </a:xfrm>
          <a:prstGeom prst="rect">
            <a:avLst/>
          </a:prstGeom>
          <a:noFill/>
          <a:ln w="9525">
            <a:noFill/>
            <a:miter lim="800000"/>
            <a:headEnd/>
            <a:tailEnd/>
          </a:ln>
        </p:spPr>
        <p:txBody>
          <a:bodyPr lIns="92075" tIns="46038" rIns="92075" bIns="46038" anchor="b"/>
          <a:lstStyle/>
          <a:p>
            <a:pPr eaLnBrk="1" hangingPunct="1">
              <a:defRPr/>
            </a:pPr>
            <a:r>
              <a:rPr lang="en-US" altLang="zh-TW" sz="2800" b="1" dirty="0">
                <a:solidFill>
                  <a:srgbClr val="0033CC"/>
                </a:solidFill>
                <a:latin typeface="+mj-lt"/>
                <a:ea typeface="PMingLiU" pitchFamily="18" charset="-120"/>
              </a:rPr>
              <a:t>Summary of Three Approaches</a:t>
            </a:r>
          </a:p>
        </p:txBody>
      </p:sp>
      <p:sp>
        <p:nvSpPr>
          <p:cNvPr id="101379" name="Rectangle 5"/>
          <p:cNvSpPr>
            <a:spLocks noChangeArrowheads="1"/>
          </p:cNvSpPr>
          <p:nvPr/>
        </p:nvSpPr>
        <p:spPr bwMode="auto">
          <a:xfrm>
            <a:off x="571500" y="2019300"/>
            <a:ext cx="4057650" cy="1638300"/>
          </a:xfrm>
          <a:prstGeom prst="rect">
            <a:avLst/>
          </a:prstGeom>
          <a:solidFill>
            <a:srgbClr val="FFDDDE"/>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Naive Approach</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Different Function Names</a:t>
            </a:r>
          </a:p>
        </p:txBody>
      </p:sp>
      <p:sp>
        <p:nvSpPr>
          <p:cNvPr id="101380" name="Rectangle 6"/>
          <p:cNvSpPr>
            <a:spLocks noChangeArrowheads="1"/>
          </p:cNvSpPr>
          <p:nvPr/>
        </p:nvSpPr>
        <p:spPr bwMode="auto">
          <a:xfrm>
            <a:off x="4629150" y="1981200"/>
            <a:ext cx="4114800" cy="16573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Function Overloading</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Same Function Name</a:t>
            </a:r>
          </a:p>
        </p:txBody>
      </p:sp>
      <p:sp>
        <p:nvSpPr>
          <p:cNvPr id="101381" name="Rectangle 7"/>
          <p:cNvSpPr>
            <a:spLocks noChangeArrowheads="1"/>
          </p:cNvSpPr>
          <p:nvPr/>
        </p:nvSpPr>
        <p:spPr bwMode="auto">
          <a:xfrm>
            <a:off x="1524000" y="3886200"/>
            <a:ext cx="6477000" cy="18859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dirty="0">
                <a:solidFill>
                  <a:srgbClr val="FF0000"/>
                </a:solidFill>
                <a:ea typeface="PMingLiU" pitchFamily="18" charset="-120"/>
              </a:rPr>
              <a:t>Template Functions</a:t>
            </a:r>
          </a:p>
          <a:p>
            <a:pPr algn="ctr" eaLnBrk="1" hangingPunct="1"/>
            <a:r>
              <a:rPr lang="en-US" altLang="zh-TW" dirty="0">
                <a:ea typeface="PMingLiU" pitchFamily="18" charset="-120"/>
              </a:rPr>
              <a:t>One Function Definition (a function template)</a:t>
            </a:r>
          </a:p>
          <a:p>
            <a:pPr algn="ctr" eaLnBrk="1" hangingPunct="1"/>
            <a:r>
              <a:rPr lang="en-US" altLang="zh-TW" dirty="0">
                <a:solidFill>
                  <a:srgbClr val="C00000"/>
                </a:solidFill>
                <a:ea typeface="PMingLiU" pitchFamily="18" charset="-120"/>
              </a:rPr>
              <a:t>Compiler Generates Individual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5363" name="Content Placeholder 2"/>
          <p:cNvSpPr>
            <a:spLocks noGrp="1"/>
          </p:cNvSpPr>
          <p:nvPr>
            <p:ph idx="1"/>
          </p:nvPr>
        </p:nvSpPr>
        <p:spPr bwMode="auto">
          <a:xfrm>
            <a:off x="609600" y="990600"/>
            <a:ext cx="79248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1600" b="1" i="1">
                <a:ea typeface="ＭＳ Ｐゴシック" panose="020B0600070205080204" pitchFamily="34" charset="-128"/>
              </a:rPr>
              <a:t>class Call: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b="1" i="1">
                <a:ea typeface="ＭＳ Ｐゴシック" panose="020B0600070205080204" pitchFamily="34" charset="-128"/>
              </a:rPr>
              <a:t>class Put: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a:ea typeface="ＭＳ Ｐゴシック" panose="020B0600070205080204" pitchFamily="34" charset="-128"/>
              </a:rPr>
              <a:t>#endif</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2E3E0D8-FD38-4140-8F71-F709A8D56827}"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8DDCB7D-BFBA-4553-9C16-53389E61EE1F}"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7551FB-67B8-4E14-8699-503BB66DB98E}" type="slidenum">
              <a:rPr lang="en-US" altLang="zh-CN" smtClean="0">
                <a:solidFill>
                  <a:srgbClr val="898989"/>
                </a:solidFill>
                <a:latin typeface="Helvetica" panose="020B0604020202020204" pitchFamily="34" charset="0"/>
              </a:rPr>
              <a:pPr/>
              <a:t>80</a:t>
            </a:fld>
            <a:endParaRPr lang="en-US" altLang="zh-CN">
              <a:solidFill>
                <a:srgbClr val="898989"/>
              </a:solidFill>
              <a:latin typeface="Helvetica" panose="020B0604020202020204" pitchFamily="34" charset="0"/>
            </a:endParaRPr>
          </a:p>
        </p:txBody>
      </p:sp>
      <p:sp>
        <p:nvSpPr>
          <p:cNvPr id="1034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Class Template</a:t>
            </a:r>
          </a:p>
        </p:txBody>
      </p:sp>
      <p:sp>
        <p:nvSpPr>
          <p:cNvPr id="103428" name="Rectangle 3"/>
          <p:cNvSpPr>
            <a:spLocks noGrp="1" noChangeArrowheads="1"/>
          </p:cNvSpPr>
          <p:nvPr>
            <p:ph type="body" idx="1"/>
          </p:nvPr>
        </p:nvSpPr>
        <p:spPr bwMode="auto">
          <a:xfrm>
            <a:off x="566738" y="1752600"/>
            <a:ext cx="8001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sz="2400">
                <a:solidFill>
                  <a:schemeClr val="tx2"/>
                </a:solidFill>
                <a:ea typeface="PMingLiU" pitchFamily="18" charset="-120"/>
                <a:cs typeface="Helvetica Neue" pitchFamily="-65" charset="0"/>
              </a:rPr>
              <a:t>A C++ language construct that allows the compiler to generate multiple versions of a class by allowing parameterized data types.</a:t>
            </a:r>
          </a:p>
        </p:txBody>
      </p:sp>
      <p:sp>
        <p:nvSpPr>
          <p:cNvPr id="103429"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ea typeface="PMingLiU" pitchFamily="18" charset="-120"/>
              </a:rPr>
              <a:t>Template &lt; TemplateParamList &gt;</a:t>
            </a:r>
          </a:p>
          <a:p>
            <a:pPr eaLnBrk="1" hangingPunct="1"/>
            <a:r>
              <a:rPr lang="en-US" altLang="zh-TW" b="1">
                <a:ea typeface="PMingLiU" pitchFamily="18" charset="-120"/>
              </a:rPr>
              <a:t>ClassDefinition</a:t>
            </a:r>
          </a:p>
        </p:txBody>
      </p:sp>
      <p:sp>
        <p:nvSpPr>
          <p:cNvPr id="103430" name="Text Box 13"/>
          <p:cNvSpPr txBox="1">
            <a:spLocks noChangeArrowheads="1"/>
          </p:cNvSpPr>
          <p:nvPr/>
        </p:nvSpPr>
        <p:spPr bwMode="auto">
          <a:xfrm>
            <a:off x="742950" y="2895600"/>
            <a:ext cx="681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Class Template</a:t>
            </a:r>
          </a:p>
        </p:txBody>
      </p:sp>
      <p:sp>
        <p:nvSpPr>
          <p:cNvPr id="103431" name="Text Box 15"/>
          <p:cNvSpPr txBox="1">
            <a:spLocks noChangeArrowheads="1"/>
          </p:cNvSpPr>
          <p:nvPr/>
        </p:nvSpPr>
        <p:spPr bwMode="auto">
          <a:xfrm>
            <a:off x="723900" y="4572000"/>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103432" name="Rectangle 21"/>
          <p:cNvSpPr>
            <a:spLocks noChangeArrowheads="1"/>
          </p:cNvSpPr>
          <p:nvPr/>
        </p:nvSpPr>
        <p:spPr bwMode="auto">
          <a:xfrm>
            <a:off x="1698625" y="5048250"/>
            <a:ext cx="5921375" cy="97155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103433" name="AutoShape 25"/>
          <p:cNvSpPr>
            <a:spLocks/>
          </p:cNvSpPr>
          <p:nvPr/>
        </p:nvSpPr>
        <p:spPr bwMode="auto">
          <a:xfrm>
            <a:off x="2590800" y="5257800"/>
            <a:ext cx="76200" cy="638175"/>
          </a:xfrm>
          <a:prstGeom prst="leftBrace">
            <a:avLst>
              <a:gd name="adj1" fmla="val 697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8350"/>
            <a:ext cx="7848600" cy="679450"/>
          </a:xfrm>
        </p:spPr>
        <p:txBody>
          <a:bodyPr/>
          <a:lstStyle/>
          <a:p>
            <a:pPr>
              <a:defRPr/>
            </a:pPr>
            <a:r>
              <a:rPr lang="en-US" altLang="zh-TW" sz="2800" dirty="0">
                <a:latin typeface="+mj-lt"/>
                <a:ea typeface="PMingLiU" pitchFamily="18" charset="-120"/>
              </a:rPr>
              <a:t>Example of a Class Template</a:t>
            </a:r>
          </a:p>
        </p:txBody>
      </p:sp>
      <p:sp>
        <p:nvSpPr>
          <p:cNvPr id="105475" name="Rectangle 3"/>
          <p:cNvSpPr>
            <a:spLocks noChangeArrowheads="1"/>
          </p:cNvSpPr>
          <p:nvPr/>
        </p:nvSpPr>
        <p:spPr bwMode="auto">
          <a:xfrm>
            <a:off x="833438" y="1514475"/>
            <a:ext cx="7219950" cy="491490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zh-TW" b="1" dirty="0">
                <a:solidFill>
                  <a:srgbClr val="FF0000"/>
                </a:solidFill>
                <a:latin typeface="Courier New" panose="02070309020205020404" pitchFamily="49" charset="0"/>
                <a:ea typeface="PMingLiU" pitchFamily="18" charset="-120"/>
                <a:cs typeface="Times New Roman" panose="02020603050405020304" pitchFamily="18" charset="0"/>
              </a:rPr>
              <a:t>template&lt;class </a:t>
            </a:r>
            <a:r>
              <a:rPr lang="en-US" altLang="zh-TW" b="1" dirty="0" err="1">
                <a:solidFill>
                  <a:schemeClr val="accent6">
                    <a:lumMod val="75000"/>
                  </a:schemeClr>
                </a:solidFill>
                <a:latin typeface="Courier New" panose="02070309020205020404" pitchFamily="49" charset="0"/>
                <a:ea typeface="PMingLiU" pitchFamily="18" charset="-120"/>
                <a:cs typeface="Times New Roman" panose="02020603050405020304" pitchFamily="18" charset="0"/>
              </a:rPr>
              <a:t>ItemType</a:t>
            </a:r>
            <a:r>
              <a:rPr lang="en-US" altLang="zh-TW" b="1" dirty="0" smtClean="0">
                <a:solidFill>
                  <a:srgbClr val="FF0000"/>
                </a:solidFill>
                <a:latin typeface="Courier New" panose="02070309020205020404" pitchFamily="49" charset="0"/>
                <a:ea typeface="PMingLiU" pitchFamily="18" charset="-120"/>
                <a:cs typeface="Times New Roman" panose="02020603050405020304" pitchFamily="18" charset="0"/>
              </a:rPr>
              <a:t>&gt;</a:t>
            </a:r>
            <a:r>
              <a:rPr lang="en-US" altLang="zh-TW" b="1" dirty="0" smtClean="0">
                <a:solidFill>
                  <a:schemeClr val="accent6">
                    <a:lumMod val="75000"/>
                  </a:schemeClr>
                </a:solidFill>
                <a:latin typeface="Courier New" panose="02070309020205020404" pitchFamily="49" charset="0"/>
                <a:ea typeface="PMingLiU" pitchFamily="18" charset="-120"/>
                <a:cs typeface="Times New Roman" panose="02020603050405020304" pitchFamily="18" charset="0"/>
              </a:rPr>
              <a:t>//placeholder</a:t>
            </a:r>
            <a:endParaRPr lang="en-US" altLang="zh-TW" b="1" dirty="0">
              <a:solidFill>
                <a:schemeClr val="accent6">
                  <a:lumMod val="75000"/>
                </a:schemeClr>
              </a:solidFill>
              <a:latin typeface="Courier New" panose="02070309020205020404" pitchFamily="49" charset="0"/>
              <a:ea typeface="PMingLiU" pitchFamily="18" charset="-120"/>
              <a:cs typeface="Times New Roman" panose="02020603050405020304" pitchFamily="18" charset="0"/>
            </a:endParaRP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class </a:t>
            </a:r>
            <a:r>
              <a:rPr lang="en-US" altLang="zh-TW" b="1" dirty="0" err="1">
                <a:latin typeface="Courier New" panose="02070309020205020404" pitchFamily="49" charset="0"/>
                <a:ea typeface="PMingLiU" pitchFamily="18" charset="-120"/>
                <a:cs typeface="Times New Roman" panose="02020603050405020304" pitchFamily="18" charset="0"/>
              </a:rPr>
              <a:t>GList</a:t>
            </a:r>
            <a:endParaRPr lang="en-US" altLang="zh-TW" b="1" dirty="0">
              <a:latin typeface="Courier New" panose="02070309020205020404" pitchFamily="49" charset="0"/>
              <a:ea typeface="PMingLiU" pitchFamily="18" charset="-120"/>
              <a:cs typeface="Times New Roman" panose="02020603050405020304" pitchFamily="18" charset="0"/>
            </a:endParaRP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public:</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IsEmpty</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IsFull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  Length()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Insert(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Delete(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IsPresent</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Sort();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Print()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GList</a:t>
            </a:r>
            <a:r>
              <a:rPr lang="en-US" altLang="zh-TW" b="1" dirty="0">
                <a:latin typeface="Courier New" panose="02070309020205020404" pitchFamily="49" charset="0"/>
                <a:ea typeface="PMingLiU" pitchFamily="18" charset="-120"/>
                <a:cs typeface="Times New Roman" panose="02020603050405020304" pitchFamily="18" charset="0"/>
              </a:rPr>
              <a:t>();                   // Constructor</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private:</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      length;</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data[MAX_LENGTH];</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a:t>
            </a:r>
          </a:p>
        </p:txBody>
      </p:sp>
      <p:sp>
        <p:nvSpPr>
          <p:cNvPr id="105476" name="Oval 5"/>
          <p:cNvSpPr>
            <a:spLocks noChangeArrowheads="1"/>
          </p:cNvSpPr>
          <p:nvPr/>
        </p:nvSpPr>
        <p:spPr bwMode="auto">
          <a:xfrm>
            <a:off x="2933700" y="1509713"/>
            <a:ext cx="1162050" cy="4191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5477" name="Line 7"/>
          <p:cNvSpPr>
            <a:spLocks noChangeShapeType="1"/>
          </p:cNvSpPr>
          <p:nvPr/>
        </p:nvSpPr>
        <p:spPr bwMode="auto">
          <a:xfrm flipH="1" flipV="1">
            <a:off x="3995738" y="1876425"/>
            <a:ext cx="1238250" cy="438150"/>
          </a:xfrm>
          <a:prstGeom prst="line">
            <a:avLst/>
          </a:prstGeom>
          <a:noFill/>
          <a:ln w="12700">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5478" name="Text Box 8"/>
          <p:cNvSpPr txBox="1">
            <a:spLocks noChangeArrowheads="1"/>
          </p:cNvSpPr>
          <p:nvPr/>
        </p:nvSpPr>
        <p:spPr bwMode="auto">
          <a:xfrm>
            <a:off x="5157788" y="200977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b="1" i="1">
                <a:ea typeface="PMingLiU" pitchFamily="18" charset="-120"/>
              </a:rPr>
              <a:t> </a:t>
            </a:r>
            <a:r>
              <a:rPr lang="en-US" altLang="zh-TW" b="1" i="1">
                <a:solidFill>
                  <a:schemeClr val="accent2"/>
                </a:solidFill>
                <a:ea typeface="PMingLiU" pitchFamily="18" charset="-120"/>
              </a:rPr>
              <a:t>parameter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E33181-B69C-4FE8-94CD-ACF0134FF0E8}" type="slidenum">
              <a:rPr lang="en-US" altLang="zh-CN" smtClean="0">
                <a:solidFill>
                  <a:srgbClr val="898989"/>
                </a:solidFill>
                <a:latin typeface="Helvetica" panose="020B0604020202020204" pitchFamily="34" charset="0"/>
              </a:rPr>
              <a:pPr/>
              <a:t>82</a:t>
            </a:fld>
            <a:endParaRPr lang="en-US" altLang="zh-CN">
              <a:solidFill>
                <a:srgbClr val="898989"/>
              </a:solidFill>
              <a:latin typeface="Helvetica" panose="020B0604020202020204" pitchFamily="34" charset="0"/>
            </a:endParaRPr>
          </a:p>
        </p:txBody>
      </p:sp>
      <p:sp>
        <p:nvSpPr>
          <p:cNvPr id="107523" name="Rectangle 2"/>
          <p:cNvSpPr>
            <a:spLocks noGrp="1" noChangeArrowheads="1"/>
          </p:cNvSpPr>
          <p:nvPr>
            <p:ph type="title"/>
          </p:nvPr>
        </p:nvSpPr>
        <p:spPr>
          <a:xfrm>
            <a:off x="566738" y="685800"/>
            <a:ext cx="8001000" cy="762000"/>
          </a:xfrm>
        </p:spPr>
        <p:txBody>
          <a:bodyPr/>
          <a:lstStyle/>
          <a:p>
            <a:pPr eaLnBrk="1" hangingPunct="1"/>
            <a:r>
              <a:rPr lang="en-US" altLang="zh-CN">
                <a:ea typeface="宋体" panose="02010600030101010101" pitchFamily="2" charset="-122"/>
                <a:cs typeface="Helvetica Neue" pitchFamily="-65" charset="0"/>
              </a:rPr>
              <a:t>Instantiating a Class Template</a:t>
            </a:r>
          </a:p>
        </p:txBody>
      </p:sp>
      <p:sp>
        <p:nvSpPr>
          <p:cNvPr id="107524" name="Rectangle 3"/>
          <p:cNvSpPr>
            <a:spLocks noGrp="1" noChangeArrowheads="1"/>
          </p:cNvSpPr>
          <p:nvPr>
            <p:ph type="body" idx="1"/>
          </p:nvPr>
        </p:nvSpPr>
        <p:spPr bwMode="auto">
          <a:xfrm>
            <a:off x="566738" y="1676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TW" sz="2800" dirty="0">
                <a:ea typeface="PMingLiU" pitchFamily="18" charset="-120"/>
                <a:cs typeface="Helvetica Neue" pitchFamily="-65" charset="0"/>
              </a:rPr>
              <a:t>Class template arguments must be explicit.</a:t>
            </a:r>
          </a:p>
          <a:p>
            <a:pPr>
              <a:spcBef>
                <a:spcPct val="0"/>
              </a:spcBef>
            </a:pPr>
            <a:r>
              <a:rPr lang="en-US" altLang="zh-TW" sz="2800" dirty="0">
                <a:ea typeface="PMingLiU" pitchFamily="18" charset="-120"/>
                <a:cs typeface="Helvetica Neue" pitchFamily="-65" charset="0"/>
              </a:rPr>
              <a:t>The compiler generates distinct class types called </a:t>
            </a:r>
            <a:r>
              <a:rPr lang="en-US" altLang="zh-TW" sz="2800" i="1" dirty="0">
                <a:ea typeface="PMingLiU" pitchFamily="18" charset="-120"/>
                <a:cs typeface="Helvetica Neue" pitchFamily="-65" charset="0"/>
              </a:rPr>
              <a:t>template classes</a:t>
            </a:r>
            <a:r>
              <a:rPr lang="en-US" altLang="zh-TW" sz="2800" dirty="0">
                <a:ea typeface="PMingLiU" pitchFamily="18" charset="-120"/>
                <a:cs typeface="Helvetica Neue" pitchFamily="-65" charset="0"/>
              </a:rPr>
              <a:t> or </a:t>
            </a:r>
            <a:r>
              <a:rPr lang="en-US" altLang="zh-TW" sz="2800" i="1" dirty="0">
                <a:ea typeface="PMingLiU" pitchFamily="18" charset="-120"/>
                <a:cs typeface="Helvetica Neue" pitchFamily="-65" charset="0"/>
              </a:rPr>
              <a:t>generated classes</a:t>
            </a:r>
            <a:r>
              <a:rPr lang="en-US" altLang="zh-TW" sz="2800" dirty="0">
                <a:ea typeface="PMingLiU" pitchFamily="18" charset="-120"/>
                <a:cs typeface="Helvetica Neue" pitchFamily="-65" charset="0"/>
              </a:rPr>
              <a:t>.</a:t>
            </a:r>
          </a:p>
          <a:p>
            <a:pPr>
              <a:spcBef>
                <a:spcPct val="0"/>
              </a:spcBef>
            </a:pPr>
            <a:r>
              <a:rPr lang="en-US" altLang="zh-TW" sz="2800" dirty="0">
                <a:ea typeface="PMingLiU" pitchFamily="18" charset="-120"/>
                <a:cs typeface="Helvetica Neue" pitchFamily="-65" charset="0"/>
              </a:rPr>
              <a:t>When instantiating a template, a compiler substitutes the template argument for the template parameter throughout the class template.</a:t>
            </a:r>
          </a:p>
          <a:p>
            <a:pPr>
              <a:spcBef>
                <a:spcPct val="0"/>
              </a:spcBef>
            </a:pPr>
            <a:endParaRPr lang="en-US" altLang="zh-TW" sz="2800" dirty="0">
              <a:solidFill>
                <a:srgbClr val="FF0000"/>
              </a:solidFill>
              <a:ea typeface="PMingLiU" pitchFamily="18" charset="-120"/>
              <a:cs typeface="Helvetica Neue" pitchFamily="-65"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609600"/>
            <a:ext cx="7848600" cy="679450"/>
          </a:xfrm>
        </p:spPr>
        <p:txBody>
          <a:bodyPr/>
          <a:lstStyle/>
          <a:p>
            <a:pPr>
              <a:defRPr/>
            </a:pPr>
            <a:r>
              <a:rPr lang="en-US" altLang="zh-TW" sz="2800" dirty="0">
                <a:latin typeface="+mj-lt"/>
                <a:ea typeface="PMingLiU" pitchFamily="18" charset="-120"/>
              </a:rPr>
              <a:t>Instantiating a Class Template </a:t>
            </a:r>
          </a:p>
        </p:txBody>
      </p:sp>
      <p:sp>
        <p:nvSpPr>
          <p:cNvPr id="109571" name="Rectangle 3"/>
          <p:cNvSpPr>
            <a:spLocks noChangeArrowheads="1"/>
          </p:cNvSpPr>
          <p:nvPr/>
        </p:nvSpPr>
        <p:spPr bwMode="auto">
          <a:xfrm>
            <a:off x="571500" y="1943100"/>
            <a:ext cx="4381500" cy="26289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Client code</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a:t>
            </a:r>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int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&gt; list1;</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&lt;float&gt; list2;</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&lt;string&gt; list3;</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list1.Insert(356);</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list2.Insert(84.375);</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list3.Insert("Muffler bolt");</a:t>
            </a:r>
          </a:p>
        </p:txBody>
      </p:sp>
      <p:sp>
        <p:nvSpPr>
          <p:cNvPr id="109572" name="Text Box 4"/>
          <p:cNvSpPr txBox="1">
            <a:spLocks noChangeArrowheads="1"/>
          </p:cNvSpPr>
          <p:nvPr/>
        </p:nvSpPr>
        <p:spPr bwMode="auto">
          <a:xfrm>
            <a:off x="571500" y="1289050"/>
            <a:ext cx="603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To create lists of different data types</a:t>
            </a:r>
          </a:p>
        </p:txBody>
      </p:sp>
      <p:sp>
        <p:nvSpPr>
          <p:cNvPr id="11" name="Rectangle 5"/>
          <p:cNvSpPr>
            <a:spLocks noChangeArrowheads="1"/>
          </p:cNvSpPr>
          <p:nvPr/>
        </p:nvSpPr>
        <p:spPr bwMode="auto">
          <a:xfrm>
            <a:off x="5200650" y="4471988"/>
            <a:ext cx="3371850" cy="11620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GList_int list1;</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GList_float list2;</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GList_string list3;</a:t>
            </a:r>
          </a:p>
        </p:txBody>
      </p:sp>
      <p:sp>
        <p:nvSpPr>
          <p:cNvPr id="109574" name="Oval 6"/>
          <p:cNvSpPr>
            <a:spLocks noChangeArrowheads="1"/>
          </p:cNvSpPr>
          <p:nvPr/>
        </p:nvSpPr>
        <p:spPr bwMode="auto">
          <a:xfrm>
            <a:off x="1466850" y="2552700"/>
            <a:ext cx="457200" cy="32385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9575" name="Line 7"/>
          <p:cNvSpPr>
            <a:spLocks noChangeShapeType="1"/>
          </p:cNvSpPr>
          <p:nvPr/>
        </p:nvSpPr>
        <p:spPr bwMode="auto">
          <a:xfrm flipH="1">
            <a:off x="1866900" y="2381250"/>
            <a:ext cx="1981200" cy="190500"/>
          </a:xfrm>
          <a:prstGeom prst="line">
            <a:avLst/>
          </a:prstGeom>
          <a:noFill/>
          <a:ln w="127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9576" name="Text Box 9"/>
          <p:cNvSpPr txBox="1">
            <a:spLocks noChangeArrowheads="1"/>
          </p:cNvSpPr>
          <p:nvPr/>
        </p:nvSpPr>
        <p:spPr bwMode="auto">
          <a:xfrm>
            <a:off x="3832225" y="2112963"/>
            <a:ext cx="227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i="1">
                <a:solidFill>
                  <a:srgbClr val="FF0000"/>
                </a:solidFill>
                <a:ea typeface="PMingLiU" pitchFamily="18" charset="-120"/>
              </a:rPr>
              <a:t>template argument</a:t>
            </a:r>
          </a:p>
        </p:txBody>
      </p:sp>
      <p:sp>
        <p:nvSpPr>
          <p:cNvPr id="16" name="Text Box 10"/>
          <p:cNvSpPr txBox="1">
            <a:spLocks noChangeArrowheads="1"/>
          </p:cNvSpPr>
          <p:nvPr/>
        </p:nvSpPr>
        <p:spPr bwMode="auto">
          <a:xfrm>
            <a:off x="5334000" y="3649663"/>
            <a:ext cx="332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dirty="0">
                <a:ea typeface="PMingLiU" pitchFamily="18" charset="-120"/>
              </a:rPr>
              <a:t>Compiler generates 3 distinct class types</a:t>
            </a:r>
          </a:p>
        </p:txBody>
      </p:sp>
      <p:sp>
        <p:nvSpPr>
          <p:cNvPr id="2" name="TextBox 1"/>
          <p:cNvSpPr txBox="1"/>
          <p:nvPr/>
        </p:nvSpPr>
        <p:spPr>
          <a:xfrm>
            <a:off x="1990725" y="4591348"/>
            <a:ext cx="3200400" cy="923330"/>
          </a:xfrm>
          <a:prstGeom prst="rect">
            <a:avLst/>
          </a:prstGeom>
          <a:noFill/>
        </p:spPr>
        <p:txBody>
          <a:bodyPr wrap="square" rtlCol="0">
            <a:spAutoFit/>
          </a:bodyPr>
          <a:lstStyle/>
          <a:p>
            <a:r>
              <a:rPr lang="en-US" b="1" dirty="0">
                <a:solidFill>
                  <a:schemeClr val="accent2"/>
                </a:solidFill>
                <a:ea typeface="PMingLiU" pitchFamily="18" charset="-120"/>
              </a:rPr>
              <a:t>“”:</a:t>
            </a:r>
            <a:r>
              <a:rPr lang="en-US" b="1" dirty="0">
                <a:solidFill>
                  <a:schemeClr val="accent2"/>
                </a:solidFill>
                <a:ea typeface="PMingLiU" pitchFamily="18" charset="-120"/>
              </a:rPr>
              <a:t> string </a:t>
            </a:r>
            <a:r>
              <a:rPr lang="en-US" b="1" dirty="0" err="1">
                <a:solidFill>
                  <a:schemeClr val="accent2"/>
                </a:solidFill>
                <a:ea typeface="PMingLiU" pitchFamily="18" charset="-120"/>
              </a:rPr>
              <a:t>contant</a:t>
            </a:r>
            <a:endParaRPr lang="en-US" b="1" dirty="0">
              <a:solidFill>
                <a:schemeClr val="accent2"/>
              </a:solidFill>
              <a:ea typeface="PMingLiU" pitchFamily="18" charset="-120"/>
            </a:endParaRPr>
          </a:p>
          <a:p>
            <a:r>
              <a:rPr lang="en-US" b="1" dirty="0">
                <a:solidFill>
                  <a:schemeClr val="accent2"/>
                </a:solidFill>
                <a:ea typeface="PMingLiU" pitchFamily="18" charset="-120"/>
              </a:rPr>
              <a:t>Create an object</a:t>
            </a:r>
          </a:p>
          <a:p>
            <a:r>
              <a:rPr lang="en-US" b="1" dirty="0">
                <a:solidFill>
                  <a:schemeClr val="accent2"/>
                </a:solidFill>
                <a:ea typeface="PMingLiU" pitchFamily="18" charset="-120"/>
              </a:rPr>
              <a:t>(string</a:t>
            </a:r>
            <a:r>
              <a:rPr lang="en-US" altLang="zh-TW" b="1" dirty="0">
                <a:solidFill>
                  <a:schemeClr val="accent2"/>
                </a:solidFill>
                <a:ea typeface="PMingLiU" pitchFamily="18" charset="-120"/>
              </a:rPr>
              <a:t>("Muffler bolt"</a:t>
            </a:r>
            <a:r>
              <a:rPr lang="en-US" b="1" dirty="0">
                <a:solidFill>
                  <a:schemeClr val="accent2"/>
                </a:solidFill>
                <a:ea typeface="PMingLiU" pitchFamily="18" charset="-120"/>
              </a:rPr>
              <a:t>))</a:t>
            </a:r>
            <a:endParaRPr lang="en-US" b="1" dirty="0">
              <a:solidFill>
                <a:schemeClr val="accent2"/>
              </a:solidFill>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86F21C-046A-4F88-8BA9-C3C89CBB4ADA}" type="slidenum">
              <a:rPr lang="en-US" altLang="zh-CN" smtClean="0">
                <a:solidFill>
                  <a:srgbClr val="898989"/>
                </a:solidFill>
                <a:latin typeface="Helvetica" panose="020B0604020202020204" pitchFamily="34" charset="0"/>
              </a:rPr>
              <a:pPr/>
              <a:t>84</a:t>
            </a:fld>
            <a:endParaRPr lang="en-US" altLang="zh-CN">
              <a:solidFill>
                <a:srgbClr val="898989"/>
              </a:solidFill>
              <a:latin typeface="Helvetica" panose="020B0604020202020204" pitchFamily="34" charset="0"/>
            </a:endParaRPr>
          </a:p>
        </p:txBody>
      </p:sp>
      <p:sp>
        <p:nvSpPr>
          <p:cNvPr id="19459" name="Rectangle 2"/>
          <p:cNvSpPr>
            <a:spLocks noGrp="1" noChangeArrowheads="1"/>
          </p:cNvSpPr>
          <p:nvPr>
            <p:ph type="title"/>
          </p:nvPr>
        </p:nvSpPr>
        <p:spPr>
          <a:xfrm>
            <a:off x="609600" y="717550"/>
            <a:ext cx="7848600" cy="939800"/>
          </a:xfrm>
        </p:spPr>
        <p:txBody>
          <a:bodyPr/>
          <a:lstStyle/>
          <a:p>
            <a:pPr>
              <a:defRPr/>
            </a:pPr>
            <a:r>
              <a:rPr lang="en-US" altLang="zh-TW" sz="3200" dirty="0">
                <a:latin typeface="+mj-lt"/>
                <a:ea typeface="PMingLiU" pitchFamily="18" charset="-120"/>
              </a:rPr>
              <a:t>Substitution Examp</a:t>
            </a:r>
            <a:r>
              <a:rPr lang="en-US" altLang="zh-TW" sz="2800" dirty="0">
                <a:latin typeface="+mj-lt"/>
                <a:ea typeface="PMingLiU" pitchFamily="18" charset="-120"/>
              </a:rPr>
              <a:t>le</a:t>
            </a:r>
          </a:p>
        </p:txBody>
      </p:sp>
      <p:sp>
        <p:nvSpPr>
          <p:cNvPr id="111620" name="Rectangle 3"/>
          <p:cNvSpPr>
            <a:spLocks noChangeArrowheads="1"/>
          </p:cNvSpPr>
          <p:nvPr/>
        </p:nvSpPr>
        <p:spPr bwMode="auto">
          <a:xfrm>
            <a:off x="819150" y="17145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class GList_int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public:</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Insert(ItemType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Delete(  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bool IsPresent(ItemType item ) const;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private:</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ItemType data[MAX_LENGTH];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11621" name="AutoShape 4"/>
          <p:cNvSpPr>
            <a:spLocks/>
          </p:cNvSpPr>
          <p:nvPr/>
        </p:nvSpPr>
        <p:spPr bwMode="auto">
          <a:xfrm>
            <a:off x="64928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2" name="AutoShape 5"/>
          <p:cNvSpPr>
            <a:spLocks/>
          </p:cNvSpPr>
          <p:nvPr/>
        </p:nvSpPr>
        <p:spPr bwMode="auto">
          <a:xfrm>
            <a:off x="5883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3" name="AutoShape 6"/>
          <p:cNvSpPr>
            <a:spLocks/>
          </p:cNvSpPr>
          <p:nvPr/>
        </p:nvSpPr>
        <p:spPr bwMode="auto">
          <a:xfrm>
            <a:off x="6073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4" name="Oval 7"/>
          <p:cNvSpPr>
            <a:spLocks noChangeArrowheads="1"/>
          </p:cNvSpPr>
          <p:nvPr/>
        </p:nvSpPr>
        <p:spPr bwMode="auto">
          <a:xfrm>
            <a:off x="3790950" y="30670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TW" altLang="en-US">
              <a:solidFill>
                <a:schemeClr val="accent2"/>
              </a:solidFill>
              <a:ea typeface="PMingLiU" pitchFamily="18" charset="-120"/>
            </a:endParaRPr>
          </a:p>
        </p:txBody>
      </p:sp>
      <p:sp>
        <p:nvSpPr>
          <p:cNvPr id="111625" name="Oval 8"/>
          <p:cNvSpPr>
            <a:spLocks noChangeArrowheads="1"/>
          </p:cNvSpPr>
          <p:nvPr/>
        </p:nvSpPr>
        <p:spPr bwMode="auto">
          <a:xfrm>
            <a:off x="4029075" y="36385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6" name="Oval 9"/>
          <p:cNvSpPr>
            <a:spLocks noChangeArrowheads="1"/>
          </p:cNvSpPr>
          <p:nvPr/>
        </p:nvSpPr>
        <p:spPr bwMode="auto">
          <a:xfrm>
            <a:off x="4171950" y="4229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7" name="Oval 10"/>
          <p:cNvSpPr>
            <a:spLocks noChangeArrowheads="1"/>
          </p:cNvSpPr>
          <p:nvPr/>
        </p:nvSpPr>
        <p:spPr bwMode="auto">
          <a:xfrm>
            <a:off x="2120900" y="5372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8" name="AutoShape 11"/>
          <p:cNvSpPr>
            <a:spLocks/>
          </p:cNvSpPr>
          <p:nvPr/>
        </p:nvSpPr>
        <p:spPr bwMode="auto">
          <a:xfrm>
            <a:off x="33623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E0F23B-4B99-4619-B2CE-CB1F7E957255}" type="slidenum">
              <a:rPr lang="en-US" altLang="zh-CN" smtClean="0">
                <a:solidFill>
                  <a:srgbClr val="898989"/>
                </a:solidFill>
                <a:latin typeface="Helvetica" panose="020B0604020202020204" pitchFamily="34" charset="0"/>
              </a:rPr>
              <a:pPr/>
              <a:t>85</a:t>
            </a:fld>
            <a:endParaRPr lang="en-US" altLang="zh-CN">
              <a:solidFill>
                <a:srgbClr val="898989"/>
              </a:solidFill>
              <a:latin typeface="Helvetica" panose="020B0604020202020204" pitchFamily="34" charset="0"/>
            </a:endParaRPr>
          </a:p>
        </p:txBody>
      </p:sp>
      <p:sp>
        <p:nvSpPr>
          <p:cNvPr id="20483" name="Rectangle 2"/>
          <p:cNvSpPr>
            <a:spLocks noGrp="1" noChangeArrowheads="1"/>
          </p:cNvSpPr>
          <p:nvPr>
            <p:ph type="title"/>
          </p:nvPr>
        </p:nvSpPr>
        <p:spPr>
          <a:xfrm>
            <a:off x="566738" y="609600"/>
            <a:ext cx="7848600" cy="750888"/>
          </a:xfrm>
        </p:spPr>
        <p:txBody>
          <a:bodyPr/>
          <a:lstStyle/>
          <a:p>
            <a:pPr>
              <a:defRPr/>
            </a:pPr>
            <a:r>
              <a:rPr lang="en-US" altLang="zh-TW" sz="2400" dirty="0">
                <a:latin typeface="+mj-lt"/>
                <a:ea typeface="PMingLiU" pitchFamily="18" charset="-120"/>
              </a:rPr>
              <a:t>Function Definitions for Members of a Template Class</a:t>
            </a:r>
          </a:p>
        </p:txBody>
      </p:sp>
      <p:sp>
        <p:nvSpPr>
          <p:cNvPr id="113668" name="Text Box 3"/>
          <p:cNvSpPr txBox="1">
            <a:spLocks noChangeArrowheads="1"/>
          </p:cNvSpPr>
          <p:nvPr/>
        </p:nvSpPr>
        <p:spPr bwMode="auto">
          <a:xfrm>
            <a:off x="576263" y="1546225"/>
            <a:ext cx="7734300" cy="243046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endParaRPr lang="en-US" altLang="zh-TW" b="1">
              <a:solidFill>
                <a:srgbClr val="FF0000"/>
              </a:solidFill>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
        <p:nvSpPr>
          <p:cNvPr id="113669" name="Text Box 4"/>
          <p:cNvSpPr txBox="1">
            <a:spLocks noChangeArrowheads="1"/>
          </p:cNvSpPr>
          <p:nvPr/>
        </p:nvSpPr>
        <p:spPr bwMode="auto">
          <a:xfrm>
            <a:off x="609600" y="4191000"/>
            <a:ext cx="7696200" cy="2430463"/>
          </a:xfrm>
          <a:prstGeom prst="rect">
            <a:avLst/>
          </a:prstGeom>
          <a:solidFill>
            <a:srgbClr val="E1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//after substitution of float</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 item )</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462300-C37E-4A9F-ADA0-66BBDB8AF685}" type="slidenum">
              <a:rPr lang="en-US" altLang="zh-CN" smtClean="0">
                <a:solidFill>
                  <a:srgbClr val="898989"/>
                </a:solidFill>
                <a:latin typeface="Helvetica" panose="020B0604020202020204" pitchFamily="34" charset="0"/>
              </a:rPr>
              <a:pPr/>
              <a:t>86</a:t>
            </a:fld>
            <a:endParaRPr lang="en-US" altLang="zh-CN">
              <a:solidFill>
                <a:srgbClr val="898989"/>
              </a:solidFill>
              <a:latin typeface="Helvetica" panose="020B0604020202020204" pitchFamily="34" charset="0"/>
            </a:endParaRPr>
          </a:p>
        </p:txBody>
      </p:sp>
      <p:sp>
        <p:nvSpPr>
          <p:cNvPr id="21507" name="Rectangle 2"/>
          <p:cNvSpPr>
            <a:spLocks noGrp="1" noChangeArrowheads="1"/>
          </p:cNvSpPr>
          <p:nvPr>
            <p:ph type="title"/>
          </p:nvPr>
        </p:nvSpPr>
        <p:spPr>
          <a:xfrm>
            <a:off x="593725" y="706438"/>
            <a:ext cx="8016875" cy="665162"/>
          </a:xfrm>
        </p:spPr>
        <p:txBody>
          <a:bodyPr/>
          <a:lstStyle/>
          <a:p>
            <a:pPr>
              <a:defRPr/>
            </a:pPr>
            <a:r>
              <a:rPr lang="en-US" altLang="zh-TW" sz="2800" dirty="0">
                <a:latin typeface="+mj-lt"/>
                <a:ea typeface="PMingLiU" pitchFamily="18" charset="-120"/>
              </a:rPr>
              <a:t>Another Template Example: passing two parameters</a:t>
            </a:r>
            <a:endParaRPr lang="th-TH" altLang="zh-CN" sz="2800" dirty="0">
              <a:latin typeface="+mj-lt"/>
            </a:endParaRPr>
          </a:p>
        </p:txBody>
      </p:sp>
      <p:sp>
        <p:nvSpPr>
          <p:cNvPr id="115716" name="Rectangle 3"/>
          <p:cNvSpPr txBox="1">
            <a:spLocks noChangeArrowheads="1"/>
          </p:cNvSpPr>
          <p:nvPr/>
        </p:nvSpPr>
        <p:spPr bwMode="auto">
          <a:xfrm>
            <a:off x="1741488" y="2562225"/>
            <a:ext cx="5322887" cy="26336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 typeface="Monotype Sorts" pitchFamily="2" charset="2"/>
              <a:buNone/>
            </a:pPr>
            <a:r>
              <a:rPr lang="en-US" altLang="zh-TW" sz="2800">
                <a:ea typeface="PMingLiU" pitchFamily="18" charset="-120"/>
              </a:rPr>
              <a:t>template &lt;class T, int size&gt;</a:t>
            </a:r>
          </a:p>
          <a:p>
            <a:pPr eaLnBrk="1" hangingPunct="1">
              <a:lnSpc>
                <a:spcPct val="90000"/>
              </a:lnSpc>
              <a:spcBef>
                <a:spcPct val="20000"/>
              </a:spcBef>
              <a:buFont typeface="Monotype Sorts" pitchFamily="2" charset="2"/>
              <a:buNone/>
            </a:pPr>
            <a:r>
              <a:rPr lang="en-US" altLang="zh-TW" sz="2800">
                <a:ea typeface="PMingLiU" pitchFamily="18" charset="-120"/>
              </a:rPr>
              <a:t>  class Stack {...</a:t>
            </a:r>
          </a:p>
          <a:p>
            <a:pPr eaLnBrk="1" hangingPunct="1">
              <a:lnSpc>
                <a:spcPct val="90000"/>
              </a:lnSpc>
              <a:spcBef>
                <a:spcPct val="20000"/>
              </a:spcBef>
              <a:buFont typeface="Monotype Sorts" pitchFamily="2" charset="2"/>
              <a:buNone/>
            </a:pPr>
            <a:r>
              <a:rPr lang="en-US" altLang="zh-TW" sz="2800">
                <a:ea typeface="PMingLiU" pitchFamily="18" charset="-120"/>
              </a:rPr>
              <a:t>		T buf[size];</a:t>
            </a:r>
          </a:p>
          <a:p>
            <a:pPr eaLnBrk="1" hangingPunct="1">
              <a:lnSpc>
                <a:spcPct val="90000"/>
              </a:lnSpc>
              <a:spcBef>
                <a:spcPct val="20000"/>
              </a:spcBef>
              <a:buFont typeface="Monotype Sorts" pitchFamily="2" charset="2"/>
              <a:buNone/>
            </a:pPr>
            <a:r>
              <a:rPr lang="en-US" altLang="zh-TW" sz="2800">
                <a:ea typeface="PMingLiU" pitchFamily="18" charset="-120"/>
              </a:rPr>
              <a:t>  };</a:t>
            </a:r>
          </a:p>
          <a:p>
            <a:pPr eaLnBrk="1" hangingPunct="1">
              <a:lnSpc>
                <a:spcPct val="90000"/>
              </a:lnSpc>
              <a:spcBef>
                <a:spcPct val="20000"/>
              </a:spcBef>
              <a:buFont typeface="Monotype Sorts" pitchFamily="2" charset="2"/>
              <a:buNone/>
            </a:pPr>
            <a:endParaRPr lang="en-US" altLang="zh-TW" sz="900">
              <a:ea typeface="PMingLiU" pitchFamily="18" charset="-120"/>
            </a:endParaRPr>
          </a:p>
          <a:p>
            <a:pPr eaLnBrk="1" hangingPunct="1">
              <a:lnSpc>
                <a:spcPct val="90000"/>
              </a:lnSpc>
              <a:spcBef>
                <a:spcPct val="20000"/>
              </a:spcBef>
              <a:buFont typeface="Monotype Sorts" pitchFamily="2" charset="2"/>
              <a:buNone/>
            </a:pPr>
            <a:r>
              <a:rPr lang="en-US" altLang="zh-TW" sz="2800">
                <a:solidFill>
                  <a:srgbClr val="FF0000"/>
                </a:solidFill>
                <a:ea typeface="PMingLiU" pitchFamily="18" charset="-120"/>
              </a:rPr>
              <a:t>Stack&lt;int,128&gt; mystack;</a:t>
            </a:r>
            <a:endParaRPr lang="th-TH" altLang="zh-CN" sz="2800">
              <a:solidFill>
                <a:srgbClr val="FF0000"/>
              </a:solidFill>
            </a:endParaRPr>
          </a:p>
        </p:txBody>
      </p:sp>
      <p:sp>
        <p:nvSpPr>
          <p:cNvPr id="115717" name="Rectangle 5"/>
          <p:cNvSpPr>
            <a:spLocks noChangeArrowheads="1"/>
          </p:cNvSpPr>
          <p:nvPr/>
        </p:nvSpPr>
        <p:spPr bwMode="auto">
          <a:xfrm>
            <a:off x="5748338" y="3352800"/>
            <a:ext cx="2974975" cy="6826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FF"/>
                </a:solidFill>
                <a:ea typeface="PMingLiU" pitchFamily="18" charset="-120"/>
              </a:rPr>
              <a:t>non-type parameter</a:t>
            </a:r>
          </a:p>
        </p:txBody>
      </p:sp>
      <p:sp>
        <p:nvSpPr>
          <p:cNvPr id="2" name="TextBox 1"/>
          <p:cNvSpPr txBox="1"/>
          <p:nvPr/>
        </p:nvSpPr>
        <p:spPr>
          <a:xfrm>
            <a:off x="1922205" y="1992868"/>
            <a:ext cx="5142169" cy="369332"/>
          </a:xfrm>
          <a:prstGeom prst="rect">
            <a:avLst/>
          </a:prstGeom>
          <a:noFill/>
        </p:spPr>
        <p:txBody>
          <a:bodyPr wrap="square" rtlCol="0">
            <a:spAutoFit/>
          </a:bodyPr>
          <a:lstStyle/>
          <a:p>
            <a:r>
              <a:rPr lang="en-US" b="1" dirty="0" smtClean="0">
                <a:solidFill>
                  <a:schemeClr val="accent2"/>
                </a:solidFill>
              </a:rPr>
              <a:t>Each instance can also have different size</a:t>
            </a:r>
            <a:endParaRPr lang="en-US" b="1"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BinLattice02.h</a:t>
            </a:r>
          </a:p>
        </p:txBody>
      </p:sp>
      <p:sp>
        <p:nvSpPr>
          <p:cNvPr id="117763"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&lt;iomanip&gt;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b="1" i="1">
                <a:ea typeface="ＭＳ Ｐゴシック" panose="020B0600070205080204" pitchFamily="34" charset="-128"/>
              </a:rPr>
              <a:t>template&lt;typename Type&gt; 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vector&lt; vector&lt;Type&gt;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void SetNode(int n, int i, Type x)  {Lattice[n][i]=x;}</a:t>
            </a:r>
          </a:p>
          <a:p>
            <a:pPr>
              <a:buFont typeface="Arial" panose="020B0604020202020204" pitchFamily="34" charset="0"/>
              <a:buNone/>
            </a:pPr>
            <a:r>
              <a:rPr lang="en-US" altLang="en-US" sz="1400" b="1" i="1">
                <a:ea typeface="ＭＳ Ｐゴシック" panose="020B0600070205080204" pitchFamily="34" charset="-128"/>
              </a:rPr>
              <a:t>      Type GetNode(int n, int i)  {return Lattice[n][i];}</a:t>
            </a:r>
          </a:p>
          <a:p>
            <a:pPr>
              <a:buFont typeface="Arial" panose="020B0604020202020204" pitchFamily="34" charset="0"/>
              <a:buNone/>
            </a:pPr>
            <a:r>
              <a:rPr lang="en-US" altLang="en-US" sz="1400">
                <a:ea typeface="ＭＳ Ｐゴシック" panose="020B0600070205080204" pitchFamily="34" charset="-128"/>
              </a:rPr>
              <a:t>      void Display()  {  …… }  // same as BinLattice01.h</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A744D-D41F-4A01-8EF4-B88DFF56712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77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F259E3-7CB8-4489-9D8A-BC92B71ACF32}" type="slidenum">
              <a:rPr lang="en-US" altLang="en-US" smtClean="0">
                <a:solidFill>
                  <a:srgbClr val="898989"/>
                </a:solidFill>
                <a:latin typeface="Helvetica" panose="020B0604020202020204" pitchFamily="34" charset="0"/>
              </a:rPr>
              <a:pPr/>
              <a:t>87</a:t>
            </a:fld>
            <a:endParaRPr lang="en-US" altLang="en-US">
              <a:solidFill>
                <a:srgbClr val="898989"/>
              </a:solidFill>
              <a:latin typeface="Helvetica"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Notes:</a:t>
            </a:r>
          </a:p>
        </p:txBody>
      </p:sp>
      <p:sp>
        <p:nvSpPr>
          <p:cNvPr id="118787"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vector  &lt; vector&lt;</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&gt; &gt; Lattice is replaced by </a:t>
            </a:r>
          </a:p>
          <a:p>
            <a:pPr lvl="1"/>
            <a:r>
              <a:rPr lang="en-US" altLang="en-US" sz="2000">
                <a:ea typeface="ＭＳ Ｐゴシック" panose="020B0600070205080204" pitchFamily="34" charset="-128"/>
              </a:rPr>
              <a:t>vector&lt; vector&lt;</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&gt; &gt; Lattice;</a:t>
            </a:r>
          </a:p>
          <a:p>
            <a:r>
              <a:rPr lang="en-US" altLang="en-US" sz="2400">
                <a:ea typeface="ＭＳ Ｐゴシック" panose="020B0600070205080204" pitchFamily="34" charset="-128"/>
              </a:rPr>
              <a:t>The member function, void SetNode(int n, int i,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x) is replaced by:</a:t>
            </a:r>
          </a:p>
          <a:p>
            <a:pPr lvl="1"/>
            <a:r>
              <a:rPr lang="en-US" altLang="en-US" sz="2000">
                <a:ea typeface="ＭＳ Ｐゴシック" panose="020B0600070205080204" pitchFamily="34" charset="-128"/>
              </a:rPr>
              <a:t>void SetNode(int n, int i, </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 x)</a:t>
            </a:r>
          </a:p>
          <a:p>
            <a:r>
              <a:rPr lang="en-US" altLang="en-US" sz="2400">
                <a:ea typeface="ＭＳ Ｐゴシック" panose="020B0600070205080204" pitchFamily="34" charset="-128"/>
              </a:rPr>
              <a:t>The member function,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GetNode(int n, int i) is repleaced by:</a:t>
            </a:r>
          </a:p>
          <a:p>
            <a:pPr lvl="1"/>
            <a:r>
              <a:rPr lang="en-US" altLang="en-US" sz="2000" b="1" i="1">
                <a:ea typeface="ＭＳ Ｐゴシック" panose="020B0600070205080204" pitchFamily="34" charset="-128"/>
              </a:rPr>
              <a:t>Type</a:t>
            </a:r>
            <a:r>
              <a:rPr lang="en-US" altLang="en-US" sz="2000">
                <a:ea typeface="ＭＳ Ｐゴシック" panose="020B0600070205080204" pitchFamily="34" charset="-128"/>
              </a:rPr>
              <a:t> GetNode(int n, int i)</a:t>
            </a:r>
            <a:endParaRPr lang="en-US" altLang="en-US" sz="2400">
              <a:ea typeface="ＭＳ Ｐゴシック" panose="020B0600070205080204" pitchFamily="34" charset="-128"/>
            </a:endParaRPr>
          </a:p>
          <a:p>
            <a:r>
              <a:rPr lang="en-US" altLang="en-US" sz="2400">
                <a:ea typeface="ＭＳ Ｐゴシック" panose="020B0600070205080204" pitchFamily="34" charset="-128"/>
              </a:rPr>
              <a:t>There is no .cpp file corresponding to BinLattice02.h. A class template can only be compiled after an object has been declared using the template with a specific data type, for example,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substituted for the type parameter.</a:t>
            </a:r>
          </a:p>
        </p:txBody>
      </p:sp>
      <p:sp>
        <p:nvSpPr>
          <p:cNvPr id="1187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3BE23-E36F-4EC7-8EA1-97C8A9E1838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D253BF-29CB-4722-967D-BF7E89113B85}" type="slidenum">
              <a:rPr lang="en-US" altLang="en-US" smtClean="0">
                <a:solidFill>
                  <a:srgbClr val="898989"/>
                </a:solidFill>
                <a:latin typeface="Helvetica" panose="020B0604020202020204" pitchFamily="34" charset="0"/>
              </a:rPr>
              <a:pPr/>
              <a:t>88</a:t>
            </a:fld>
            <a:endParaRPr lang="en-US" altLang="en-US">
              <a:solidFill>
                <a:srgbClr val="898989"/>
              </a:solidFill>
              <a:latin typeface="Helvetica"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Option09.h</a:t>
            </a:r>
          </a:p>
        </p:txBody>
      </p:sp>
      <p:sp>
        <p:nvSpPr>
          <p:cNvPr id="119811"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#include "BinLattice02.h"</a:t>
            </a:r>
          </a:p>
          <a:p>
            <a:pPr>
              <a:buFont typeface="Arial" panose="020B0604020202020204" pitchFamily="34" charset="0"/>
              <a:buNone/>
            </a:pPr>
            <a:r>
              <a:rPr lang="en-US" altLang="en-US" sz="1200">
                <a:ea typeface="ＭＳ Ｐゴシック" panose="020B0600070205080204" pitchFamily="34" charset="-128"/>
              </a:rPr>
              <a:t>#include "BinModel02.h"</a:t>
            </a:r>
          </a:p>
          <a:p>
            <a:pPr>
              <a:buFont typeface="Arial" panose="020B0604020202020204" pitchFamily="34" charset="0"/>
              <a:buNone/>
            </a:pPr>
            <a:r>
              <a:rPr lang="en-US" altLang="en-US" sz="1200">
                <a:ea typeface="ＭＳ Ｐゴシック" panose="020B0600070205080204" pitchFamily="34" charset="-128"/>
              </a:rPr>
              <a:t>class Option</a:t>
            </a:r>
          </a:p>
          <a:p>
            <a:pPr>
              <a:buFont typeface="Arial" panose="020B0604020202020204" pitchFamily="34" charset="0"/>
              <a:buNone/>
            </a:pPr>
            <a:r>
              <a:rPr lang="en-US" altLang="en-US" sz="1200">
                <a:ea typeface="ＭＳ Ｐゴシック" panose="020B0600070205080204" pitchFamily="34" charset="-128"/>
              </a:rPr>
              <a:t>{  private:</a:t>
            </a:r>
          </a:p>
          <a:p>
            <a:pPr>
              <a:buFont typeface="Arial" panose="020B0604020202020204" pitchFamily="34" charset="0"/>
              <a:buNone/>
            </a:pPr>
            <a:r>
              <a:rPr lang="en-US" altLang="en-US" sz="1200">
                <a:ea typeface="ＭＳ Ｐゴシック" panose="020B0600070205080204" pitchFamily="34" charset="-128"/>
              </a:rPr>
              <a:t>      int N; //steps to expiry</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void SetN(int N_){N=N_;}</a:t>
            </a:r>
          </a:p>
          <a:p>
            <a:pPr>
              <a:buFont typeface="Arial" panose="020B0604020202020204" pitchFamily="34" charset="0"/>
              <a:buNone/>
            </a:pPr>
            <a:r>
              <a:rPr lang="en-US" altLang="en-US" sz="1200">
                <a:ea typeface="ＭＳ Ｐゴシック" panose="020B0600070205080204" pitchFamily="34" charset="-128"/>
              </a:rPr>
              <a:t>      int GetN(){return N;}</a:t>
            </a:r>
          </a:p>
          <a:p>
            <a:pPr>
              <a:buFont typeface="Arial" panose="020B0604020202020204" pitchFamily="34" charset="0"/>
              <a:buNone/>
            </a:pPr>
            <a:r>
              <a:rPr lang="en-US" altLang="en-US" sz="1200">
                <a:ea typeface="ＭＳ Ｐゴシック" panose="020B0600070205080204" pitchFamily="34" charset="-128"/>
              </a:rPr>
              <a:t>      virtual double Payoff(double z)=0;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EurOption: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European option</a:t>
            </a:r>
          </a:p>
          <a:p>
            <a:pPr>
              <a:buFont typeface="Arial" panose="020B0604020202020204" pitchFamily="34" charset="0"/>
              <a:buNone/>
            </a:pPr>
            <a:r>
              <a:rPr lang="en-US" altLang="en-US" sz="1200">
                <a:ea typeface="ＭＳ Ｐゴシック" panose="020B0600070205080204" pitchFamily="34" charset="-128"/>
              </a:rPr>
              <a:t>      double PriceByCRR(BinModel Model);</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AmOption: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American option</a:t>
            </a:r>
          </a:p>
          <a:p>
            <a:pPr>
              <a:buFont typeface="Arial" panose="020B0604020202020204" pitchFamily="34" charset="0"/>
              <a:buNone/>
            </a:pPr>
            <a:r>
              <a:rPr lang="en-US" altLang="en-US" sz="1200" b="1" i="1">
                <a:ea typeface="ＭＳ Ｐゴシック" panose="020B0600070205080204" pitchFamily="34" charset="-128"/>
              </a:rPr>
              <a:t>      </a:t>
            </a:r>
            <a:r>
              <a:rPr lang="en-US" altLang="en-US" sz="1600" b="1" i="1">
                <a:ea typeface="ＭＳ Ｐゴシック" panose="020B0600070205080204" pitchFamily="34" charset="-128"/>
              </a:rPr>
              <a:t>double PriceBySnell(BinModel Model, BinLattice&lt;double&gt;&amp; PriceTree,   BinLattice&lt;bool&gt;&amp; StoppingTree);</a:t>
            </a:r>
          </a:p>
          <a:p>
            <a:pPr>
              <a:buFont typeface="Arial" panose="020B0604020202020204" pitchFamily="34" charset="0"/>
              <a:buNone/>
            </a:pPr>
            <a:r>
              <a:rPr lang="en-US" altLang="en-US" sz="1600">
                <a:ea typeface="ＭＳ Ｐゴシック" panose="020B0600070205080204" pitchFamily="34" charset="-128"/>
              </a:rPr>
              <a:t>};</a:t>
            </a:r>
          </a:p>
          <a:p>
            <a:endParaRPr lang="en-US" altLang="en-US" sz="2400">
              <a:ea typeface="ＭＳ Ｐゴシック" panose="020B0600070205080204" pitchFamily="34" charset="-128"/>
            </a:endParaRPr>
          </a:p>
        </p:txBody>
      </p:sp>
      <p:sp>
        <p:nvSpPr>
          <p:cNvPr id="119812" name="Date Placeholder 3"/>
          <p:cNvSpPr>
            <a:spLocks noGrp="1"/>
          </p:cNvSpPr>
          <p:nvPr>
            <p:ph type="dt" sz="quarter" idx="10"/>
          </p:nvPr>
        </p:nvSpPr>
        <p:spPr bwMode="auto">
          <a:xfrm>
            <a:off x="1905000" y="6324600"/>
            <a:ext cx="144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B1A385-EA6D-42A1-A02C-26FF3721DA4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9813" name="Slide Number Placeholder 4"/>
          <p:cNvSpPr>
            <a:spLocks noGrp="1"/>
          </p:cNvSpPr>
          <p:nvPr>
            <p:ph type="sldNum" sz="quarter" idx="12"/>
          </p:nvPr>
        </p:nvSpPr>
        <p:spPr bwMode="auto">
          <a:xfrm>
            <a:off x="6934200" y="5883275"/>
            <a:ext cx="1600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A83CE4-D545-40F4-B3BC-062E55333BA5}" type="slidenum">
              <a:rPr lang="en-US" altLang="en-US" smtClean="0">
                <a:solidFill>
                  <a:srgbClr val="898989"/>
                </a:solidFill>
                <a:latin typeface="Helvetica" panose="020B0604020202020204" pitchFamily="34" charset="0"/>
              </a:rPr>
              <a:pPr/>
              <a:t>89</a:t>
            </a:fld>
            <a:endParaRPr lang="en-US" altLang="en-US">
              <a:solidFill>
                <a:srgbClr val="898989"/>
              </a:solidFill>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Notes:</a:t>
            </a:r>
          </a:p>
          <a:p>
            <a:pPr lvl="1"/>
            <a:r>
              <a:rPr lang="en-US" altLang="en-US">
                <a:ea typeface="ＭＳ Ｐゴシック" panose="020B0600070205080204" pitchFamily="34" charset="-128"/>
              </a:rPr>
              <a:t>A new  class </a:t>
            </a:r>
            <a:r>
              <a:rPr lang="en-US" altLang="en-US" b="1" i="1">
                <a:ea typeface="ＭＳ Ｐゴシック" panose="020B0600070205080204" pitchFamily="34" charset="-128"/>
              </a:rPr>
              <a:t>AmOption</a:t>
            </a:r>
            <a:r>
              <a:rPr lang="en-US" altLang="en-US">
                <a:ea typeface="ＭＳ Ｐゴシック" panose="020B0600070205080204" pitchFamily="34" charset="-128"/>
              </a:rPr>
              <a:t> is introduced, similar to the EurOption class.</a:t>
            </a:r>
          </a:p>
          <a:p>
            <a:pPr lvl="1"/>
            <a:r>
              <a:rPr lang="en-US" altLang="en-US">
                <a:ea typeface="ＭＳ Ｐゴシック" panose="020B0600070205080204" pitchFamily="34" charset="-128"/>
              </a:rPr>
              <a:t>PriceBySnell() in the AmOption class replaces the PriceByCRR() function from the EurOption Class.</a:t>
            </a:r>
          </a:p>
          <a:p>
            <a:pPr lvl="1"/>
            <a:r>
              <a:rPr lang="en-US" altLang="en-US">
                <a:ea typeface="ＭＳ Ｐゴシック" panose="020B0600070205080204" pitchFamily="34" charset="-128"/>
              </a:rPr>
              <a:t>Because puts and calls can be either of European or American types, the Call and Put classes inherit from both the EurOption and AmOption classes, such as </a:t>
            </a:r>
          </a:p>
          <a:p>
            <a:pPr lvl="2">
              <a:buFont typeface="Arial" panose="020B0604020202020204" pitchFamily="34" charset="0"/>
              <a:buNone/>
            </a:pPr>
            <a:r>
              <a:rPr lang="en-US" altLang="en-US" b="1" i="1">
                <a:ea typeface="ＭＳ Ｐゴシック" panose="020B0600070205080204" pitchFamily="34" charset="-128"/>
              </a:rPr>
              <a:t>class Call: public EurOption, public AmOption</a:t>
            </a:r>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9C15AC-3F82-4656-9A12-5DE36684D7BF}"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92B502-6D75-4F6B-B2D1-B2B6BC7316D4}"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Option09.h (continue)</a:t>
            </a:r>
          </a:p>
        </p:txBody>
      </p:sp>
      <p:sp>
        <p:nvSpPr>
          <p:cNvPr id="12083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Call: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class Put: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#endif</a:t>
            </a:r>
          </a:p>
          <a:p>
            <a:pPr>
              <a:buFont typeface="Arial" panose="020B0604020202020204" pitchFamily="34" charset="0"/>
              <a:buNone/>
            </a:pPr>
            <a:endParaRPr lang="en-US" altLang="en-US" sz="2400">
              <a:ea typeface="ＭＳ Ｐゴシック" panose="020B0600070205080204" pitchFamily="34" charset="-128"/>
            </a:endParaRPr>
          </a:p>
        </p:txBody>
      </p:sp>
      <p:sp>
        <p:nvSpPr>
          <p:cNvPr id="120836" name="Date Placeholder 3"/>
          <p:cNvSpPr>
            <a:spLocks noGrp="1"/>
          </p:cNvSpPr>
          <p:nvPr>
            <p:ph type="dt" sz="quarter" idx="10"/>
          </p:nvPr>
        </p:nvSpPr>
        <p:spPr bwMode="auto">
          <a:xfrm>
            <a:off x="2057400" y="6248400"/>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8C7F9B-DCF4-44CB-984B-1E1F4058ECE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1570A7-C403-4008-BF68-2F31DFB94038}" type="slidenum">
              <a:rPr lang="en-US" altLang="en-US" smtClean="0">
                <a:solidFill>
                  <a:srgbClr val="898989"/>
                </a:solidFill>
                <a:latin typeface="Helvetica" panose="020B0604020202020204" pitchFamily="34" charset="0"/>
              </a:rPr>
              <a:pPr/>
              <a:t>90</a:t>
            </a:fld>
            <a:endParaRPr lang="en-US" altLang="en-US">
              <a:solidFill>
                <a:srgbClr val="898989"/>
              </a:solidFill>
              <a:latin typeface="Helvetica"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a:t>
            </a:r>
          </a:p>
        </p:txBody>
      </p:sp>
      <p:sp>
        <p:nvSpPr>
          <p:cNvPr id="12185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121860" name="Date Placeholder 3"/>
          <p:cNvSpPr>
            <a:spLocks noGrp="1"/>
          </p:cNvSpPr>
          <p:nvPr>
            <p:ph type="dt" sz="quarter" idx="10"/>
          </p:nvPr>
        </p:nvSpPr>
        <p:spPr bwMode="auto">
          <a:xfrm>
            <a:off x="22860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683F6A-2F71-4567-A438-BA18D736325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18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DBA8B8-2793-4B0A-B873-016E2DAC29B3}" type="slidenum">
              <a:rPr lang="en-US" altLang="en-US" smtClean="0">
                <a:solidFill>
                  <a:srgbClr val="898989"/>
                </a:solidFill>
                <a:latin typeface="Helvetica" panose="020B0604020202020204" pitchFamily="34" charset="0"/>
              </a:rPr>
              <a:pPr/>
              <a:t>91</a:t>
            </a:fld>
            <a:endParaRPr lang="en-US" altLang="en-US">
              <a:solidFill>
                <a:srgbClr val="898989"/>
              </a:solidFill>
              <a:latin typeface="Helvetica"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28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b="1" i="1" dirty="0">
                <a:ea typeface="ＭＳ Ｐゴシック" panose="020B0600070205080204" pitchFamily="34" charset="-128"/>
              </a:rPr>
              <a:t>double </a:t>
            </a:r>
            <a:r>
              <a:rPr lang="en-US" altLang="en-US" sz="1200" b="1" i="1" dirty="0" err="1">
                <a:ea typeface="ＭＳ Ｐゴシック" panose="020B0600070205080204" pitchFamily="34" charset="-128"/>
              </a:rPr>
              <a:t>AmOption</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PriceBySnell</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BinModel</a:t>
            </a:r>
            <a:r>
              <a:rPr lang="en-US" altLang="en-US" sz="1200" b="1" i="1" dirty="0">
                <a:ea typeface="ＭＳ Ｐゴシック" panose="020B0600070205080204" pitchFamily="34" charset="-128"/>
              </a:rPr>
              <a:t> Model,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&lt;double&gt;&amp; </a:t>
            </a:r>
            <a:r>
              <a:rPr lang="en-US" altLang="en-US" sz="1200" b="1" i="1" dirty="0" err="1">
                <a:ea typeface="ＭＳ Ｐゴシック" panose="020B0600070205080204" pitchFamily="34" charset="-128"/>
              </a:rPr>
              <a:t>PriceTree</a:t>
            </a: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a:t>
            </a:r>
            <a:r>
              <a:rPr lang="en-US" altLang="en-US" sz="1200" b="1" i="1" dirty="0" err="1">
                <a:ea typeface="ＭＳ Ｐゴシック" panose="020B0600070205080204" pitchFamily="34" charset="-128"/>
              </a:rPr>
              <a:t>bool</a:t>
            </a:r>
            <a:r>
              <a:rPr lang="en-US" altLang="en-US" sz="1200" b="1" i="1" dirty="0">
                <a:ea typeface="ＭＳ Ｐゴシック" panose="020B0600070205080204" pitchFamily="34" charset="-128"/>
              </a:rPr>
              <a:t>&gt;&amp; </a:t>
            </a:r>
            <a:r>
              <a:rPr lang="en-US" altLang="en-US" sz="1200" b="1" i="1" dirty="0" err="1">
                <a:ea typeface="ＭＳ Ｐゴシック" panose="020B0600070205080204" pitchFamily="34" charset="-128"/>
              </a:rPr>
              <a:t>StoppingTree</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double q=</a:t>
            </a:r>
            <a:r>
              <a:rPr lang="en-US" altLang="en-US" sz="1200" dirty="0" err="1">
                <a:ea typeface="ＭＳ Ｐゴシック" panose="020B0600070205080204" pitchFamily="34" charset="-128"/>
              </a:rPr>
              <a:t>Model.RiskNeutProb</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b="1" i="1" dirty="0" err="1">
                <a:ea typeface="ＭＳ Ｐゴシック" panose="020B0600070205080204" pitchFamily="34" charset="-128"/>
              </a:rPr>
              <a:t>PriceTree.SetN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r>
              <a:rPr lang="en-US" altLang="en-US" sz="1200" b="1" i="1" dirty="0" smtClean="0">
                <a:ea typeface="ＭＳ Ｐゴシック" panose="020B0600070205080204" pitchFamily="34" charset="-128"/>
              </a:rPr>
              <a:t>); </a:t>
            </a:r>
            <a:r>
              <a:rPr lang="en-US" altLang="en-US" sz="1200" b="1" i="1" dirty="0" smtClean="0">
                <a:solidFill>
                  <a:schemeClr val="accent2"/>
                </a:solidFill>
                <a:ea typeface="ＭＳ Ｐゴシック" panose="020B0600070205080204" pitchFamily="34" charset="-128"/>
              </a:rPr>
              <a:t>//already expired</a:t>
            </a:r>
            <a:endParaRPr lang="en-US" altLang="en-US" sz="12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n=N-1; n&gt;=0; n--)</a:t>
            </a:r>
          </a:p>
          <a:p>
            <a:pPr>
              <a:buFont typeface="Arial" panose="020B0604020202020204" pitchFamily="34" charset="0"/>
              <a:buNone/>
            </a:pPr>
            <a:r>
              <a:rPr lang="en-US" altLang="en-US" sz="1200" dirty="0">
                <a:ea typeface="ＭＳ Ｐゴシック" panose="020B0600070205080204" pitchFamily="34" charset="-128"/>
              </a:rPr>
              <a:t>   {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 +(1-q)*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(n+1,i))/(1+Model.GetR());</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if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&gt;</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n,i,ContVal</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else if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 </a:t>
            </a: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return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2884" name="Date Placeholder 3"/>
          <p:cNvSpPr>
            <a:spLocks noGrp="1"/>
          </p:cNvSpPr>
          <p:nvPr>
            <p:ph type="dt" sz="quarter" idx="10"/>
          </p:nvPr>
        </p:nvSpPr>
        <p:spPr bwMode="auto">
          <a:xfrm>
            <a:off x="55626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62377-5525-40F5-ABAB-E54ACD28D93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A79714-EE9B-4993-A0F1-C9DADDD65876}" type="slidenum">
              <a:rPr lang="en-US" altLang="en-US" smtClean="0">
                <a:solidFill>
                  <a:srgbClr val="898989"/>
                </a:solidFill>
                <a:latin typeface="Helvetica" panose="020B0604020202020204" pitchFamily="34" charset="0"/>
              </a:rPr>
              <a:pPr/>
              <a:t>92</a:t>
            </a:fld>
            <a:endParaRPr lang="en-US" altLang="en-US">
              <a:solidFill>
                <a:srgbClr val="898989"/>
              </a:solidFill>
              <a:latin typeface="Helvetica"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390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int Call::GetInputData()</a:t>
            </a:r>
          </a:p>
          <a:p>
            <a:pPr>
              <a:buFont typeface="Arial" panose="020B0604020202020204" pitchFamily="34" charset="0"/>
              <a:buNone/>
            </a:pPr>
            <a:r>
              <a:rPr lang="en-US" altLang="en-US" sz="1200">
                <a:ea typeface="ＭＳ Ｐゴシック" panose="020B0600070205080204" pitchFamily="34" charset="-128"/>
              </a:rPr>
              <a:t>{ cout &lt;&lt; "Enter call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Call::Payoff(double z)</a:t>
            </a:r>
          </a:p>
          <a:p>
            <a:pPr>
              <a:buFont typeface="Arial" panose="020B0604020202020204" pitchFamily="34" charset="0"/>
              <a:buNone/>
            </a:pPr>
            <a:r>
              <a:rPr lang="en-US" altLang="en-US" sz="1200">
                <a:ea typeface="ＭＳ Ｐゴシック" panose="020B0600070205080204" pitchFamily="34" charset="-128"/>
              </a:rPr>
              <a:t>{ if (z&gt;K) return z-K;</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int Put::GetInputData()</a:t>
            </a:r>
          </a:p>
          <a:p>
            <a:pPr>
              <a:buFont typeface="Arial" panose="020B0604020202020204" pitchFamily="34" charset="0"/>
              <a:buNone/>
            </a:pPr>
            <a:r>
              <a:rPr lang="en-US" altLang="en-US" sz="1200">
                <a:ea typeface="ＭＳ Ｐゴシック" panose="020B0600070205080204" pitchFamily="34" charset="-128"/>
              </a:rPr>
              <a:t>{ cout &lt;&lt; "Enter put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Put::Payoff(double z)</a:t>
            </a:r>
          </a:p>
          <a:p>
            <a:pPr>
              <a:buFont typeface="Arial" panose="020B0604020202020204" pitchFamily="34" charset="0"/>
              <a:buNone/>
            </a:pPr>
            <a:r>
              <a:rPr lang="en-US" altLang="en-US" sz="1200">
                <a:ea typeface="ＭＳ Ｐゴシック" panose="020B0600070205080204" pitchFamily="34" charset="-128"/>
              </a:rPr>
              <a:t>{  if (z&lt;K) return K-z;</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3908" name="Date Placeholder 3"/>
          <p:cNvSpPr>
            <a:spLocks noGrp="1"/>
          </p:cNvSpPr>
          <p:nvPr>
            <p:ph type="dt" sz="quarter" idx="10"/>
          </p:nvPr>
        </p:nvSpPr>
        <p:spPr bwMode="auto">
          <a:xfrm>
            <a:off x="1905000" y="6248400"/>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0E4BC0-3A11-408D-843E-AC56F69E9F0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39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D81DF7-718A-46C4-9D2D-117EFEB1BBAF}" type="slidenum">
              <a:rPr lang="en-US" altLang="en-US" smtClean="0">
                <a:solidFill>
                  <a:srgbClr val="898989"/>
                </a:solidFill>
                <a:latin typeface="Helvetica" panose="020B0604020202020204" pitchFamily="34" charset="0"/>
              </a:rPr>
              <a:pPr/>
              <a:t>93</a:t>
            </a:fld>
            <a:endParaRPr lang="en-US" altLang="en-US">
              <a:solidFill>
                <a:srgbClr val="898989"/>
              </a:solidFill>
              <a:latin typeface="Helvetica"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124931"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Two new objects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are passed by reference to </a:t>
            </a:r>
            <a:r>
              <a:rPr lang="en-US" altLang="en-US" sz="2400" b="1" i="1">
                <a:ea typeface="ＭＳ Ｐゴシック" panose="020B0600070205080204" pitchFamily="34" charset="-128"/>
              </a:rPr>
              <a:t>PriceBySnell().</a:t>
            </a:r>
            <a:r>
              <a:rPr lang="en-US" altLang="en-US" sz="2400">
                <a:ea typeface="ＭＳ Ｐゴシック" panose="020B0600070205080204" pitchFamily="34" charset="-128"/>
              </a:rPr>
              <a:t> We want the values computed and placed at the nodes to remain available after the function terminates.</a:t>
            </a:r>
          </a:p>
          <a:p>
            <a:pPr lvl="1"/>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BinLattice&lt;double&gt; </a:t>
            </a:r>
            <a:r>
              <a:rPr lang="en-US" altLang="en-US" sz="2000">
                <a:ea typeface="ＭＳ Ｐゴシック" panose="020B0600070205080204" pitchFamily="34" charset="-128"/>
              </a:rPr>
              <a:t>class.</a:t>
            </a:r>
          </a:p>
          <a:p>
            <a:pPr lvl="1"/>
            <a:r>
              <a:rPr lang="en-US" altLang="en-US" sz="2000" b="1" i="1">
                <a:ea typeface="ＭＳ Ｐゴシック" panose="020B0600070205080204" pitchFamily="34" charset="-128"/>
              </a:rPr>
              <a:t>StoppingTree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BinLattice&lt;bool&gt; </a:t>
            </a:r>
            <a:r>
              <a:rPr lang="en-US" altLang="en-US" sz="2000">
                <a:ea typeface="ＭＳ Ｐゴシック" panose="020B0600070205080204" pitchFamily="34" charset="-128"/>
              </a:rPr>
              <a:t>class.</a:t>
            </a:r>
          </a:p>
          <a:p>
            <a:pPr lvl="1"/>
            <a:r>
              <a:rPr lang="en-US" altLang="en-US" sz="2000">
                <a:ea typeface="ＭＳ Ｐゴシック" panose="020B0600070205080204" pitchFamily="34" charset="-128"/>
              </a:rPr>
              <a:t>The compiler can generate different classese from the BinLattice&lt;&gt; template. This is achieved by substituting specific type names for the type parameter within the angular brackets &lt;&gt;.</a:t>
            </a:r>
          </a:p>
          <a:p>
            <a:r>
              <a:rPr lang="en-US" altLang="en-US" sz="2400">
                <a:ea typeface="ＭＳ Ｐゴシック" panose="020B0600070205080204" pitchFamily="34" charset="-128"/>
              </a:rPr>
              <a:t>The size of the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is determined by the number of steps to expiry for the option.</a:t>
            </a:r>
          </a:p>
        </p:txBody>
      </p:sp>
      <p:sp>
        <p:nvSpPr>
          <p:cNvPr id="124932" name="Date Placeholder 3"/>
          <p:cNvSpPr>
            <a:spLocks noGrp="1"/>
          </p:cNvSpPr>
          <p:nvPr>
            <p:ph type="dt" sz="quarter" idx="10"/>
          </p:nvPr>
        </p:nvSpPr>
        <p:spPr bwMode="auto">
          <a:xfrm>
            <a:off x="2057400" y="63404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540383-F511-450A-805A-3B124345AB2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49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3198D-F686-4394-AF22-8FF128B74862}" type="slidenum">
              <a:rPr lang="en-US" altLang="en-US" smtClean="0">
                <a:solidFill>
                  <a:srgbClr val="898989"/>
                </a:solidFill>
                <a:latin typeface="Helvetica" panose="020B0604020202020204" pitchFamily="34" charset="0"/>
              </a:rPr>
              <a:pPr/>
              <a:t>94</a:t>
            </a:fld>
            <a:endParaRPr lang="en-US" altLang="en-US">
              <a:solidFill>
                <a:srgbClr val="898989"/>
              </a:solidFill>
              <a:latin typeface="Helvetica"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Main14.cpp</a:t>
            </a:r>
          </a:p>
        </p:txBody>
      </p:sp>
      <p:sp>
        <p:nvSpPr>
          <p:cNvPr id="12595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"BinLattice02.h"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"Options09.h"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main()</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Model.GetInputData</a:t>
            </a:r>
            <a:r>
              <a:rPr lang="en-US" altLang="en-US" sz="1400" dirty="0">
                <a:ea typeface="ＭＳ Ｐゴシック" panose="020B0600070205080204" pitchFamily="34" charset="-128"/>
              </a:rPr>
              <a:t>()==1) return 1;</a:t>
            </a:r>
          </a:p>
          <a:p>
            <a:pPr>
              <a:buFont typeface="Arial" panose="020B0604020202020204" pitchFamily="34" charset="0"/>
              <a:buNone/>
            </a:pPr>
            <a:r>
              <a:rPr lang="en-US" altLang="en-US" sz="1400" dirty="0">
                <a:ea typeface="ＭＳ Ｐゴシック" panose="020B0600070205080204" pitchFamily="34" charset="-128"/>
              </a:rPr>
              <a:t>   Put Option;</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Option.GetInputData</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&lt;double&gt; </a:t>
            </a:r>
            <a:r>
              <a:rPr lang="en-US" altLang="en-US" sz="1400" b="1" i="1" dirty="0" err="1">
                <a:ea typeface="ＭＳ Ｐゴシック" panose="020B0600070205080204" pitchFamily="34" charset="-128"/>
              </a:rPr>
              <a:t>PriceTree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a:t>
            </a:r>
            <a:r>
              <a:rPr lang="en-US" altLang="en-US" sz="1400" b="1" i="1" dirty="0" err="1">
                <a:ea typeface="ＭＳ Ｐゴシック" panose="020B0600070205080204" pitchFamily="34" charset="-128"/>
              </a:rPr>
              <a:t>bool</a:t>
            </a:r>
            <a:r>
              <a:rPr lang="en-US" altLang="en-US" sz="1400" b="1" i="1" dirty="0">
                <a:ea typeface="ＭＳ Ｐゴシック" panose="020B0600070205080204" pitchFamily="34" charset="-128"/>
              </a:rPr>
              <a:t>&gt; </a:t>
            </a:r>
            <a:r>
              <a:rPr lang="en-US" altLang="en-US" sz="1400" b="1" i="1" dirty="0" err="1">
                <a:ea typeface="ＭＳ Ｐゴシック" panose="020B0600070205080204" pitchFamily="34" charset="-128"/>
              </a:rPr>
              <a:t>StoppingTree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Option.PriceBySnell</a:t>
            </a:r>
            <a:r>
              <a:rPr lang="en-US" altLang="en-US" sz="1400" b="1" i="1" dirty="0">
                <a:ea typeface="ＭＳ Ｐゴシック" panose="020B0600070205080204" pitchFamily="34" charset="-128"/>
              </a:rPr>
              <a:t>(</a:t>
            </a:r>
            <a:r>
              <a:rPr lang="en-US" altLang="en-US" sz="1400" b="1" i="1" dirty="0" err="1">
                <a:ea typeface="ＭＳ Ｐゴシック" panose="020B0600070205080204" pitchFamily="34" charset="-128"/>
              </a:rPr>
              <a:t>Model,PriceTree,StoppingTree</a:t>
            </a:r>
            <a:r>
              <a:rPr lang="en-US" altLang="en-US" sz="1400" b="1" i="1" dirty="0" smtClean="0">
                <a:ea typeface="ＭＳ Ｐゴシック" panose="020B0600070205080204" pitchFamily="34" charset="-128"/>
              </a:rPr>
              <a:t>);</a:t>
            </a:r>
            <a:endParaRPr lang="en-US" altLang="en-US" sz="1400" b="1" i="1"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prices:"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PriceTree.Display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exercise policy:"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StoppingTree.Display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return 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59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1E26D6-52CB-4C80-A6C4-0B389CA39F9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59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8B2682-D25F-4FB0-A757-59AEC874BECA}" type="slidenum">
              <a:rPr lang="en-US" altLang="en-US" smtClean="0">
                <a:solidFill>
                  <a:srgbClr val="898989"/>
                </a:solidFill>
                <a:latin typeface="Helvetica" panose="020B0604020202020204" pitchFamily="34" charset="0"/>
              </a:rPr>
              <a:pPr/>
              <a:t>95</a:t>
            </a:fld>
            <a:endParaRPr lang="en-US" altLang="en-US">
              <a:solidFill>
                <a:srgbClr val="898989"/>
              </a:solidFill>
              <a:latin typeface="Helvetica"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609600" y="685800"/>
            <a:ext cx="7924800" cy="427038"/>
          </a:xfrm>
        </p:spPr>
        <p:txBody>
          <a:bodyPr/>
          <a:lstStyle/>
          <a:p>
            <a:r>
              <a:rPr lang="en-US" altLang="en-US" sz="2400">
                <a:ea typeface="ＭＳ Ｐゴシック" panose="020B0600070205080204" pitchFamily="34" charset="-128"/>
                <a:cs typeface="Helvetica Neue" pitchFamily="-65" charset="0"/>
              </a:rPr>
              <a:t>Notes:</a:t>
            </a:r>
          </a:p>
        </p:txBody>
      </p:sp>
      <p:sp>
        <p:nvSpPr>
          <p:cNvPr id="126979" name="Content Placeholder 2"/>
          <p:cNvSpPr>
            <a:spLocks noGrp="1"/>
          </p:cNvSpPr>
          <p:nvPr>
            <p:ph idx="1"/>
          </p:nvPr>
        </p:nvSpPr>
        <p:spPr bwMode="auto">
          <a:xfrm>
            <a:off x="609600" y="1265238"/>
            <a:ext cx="7924800" cy="460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b="1" i="1">
                <a:ea typeface="ＭＳ Ｐゴシック" panose="020B0600070205080204" pitchFamily="34" charset="-128"/>
              </a:rPr>
              <a:t>BinLattice&lt;double&gt; 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BinLattice&lt;bool&gt; StoppingTree</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Create objects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b="1" i="1">
              <a:ea typeface="ＭＳ Ｐゴシック" panose="020B0600070205080204" pitchFamily="34" charset="-128"/>
            </a:endParaRPr>
          </a:p>
          <a:p>
            <a:r>
              <a:rPr lang="en-US" altLang="en-US" sz="2000" b="1" i="1">
                <a:ea typeface="ＭＳ Ｐゴシック" panose="020B0600070205080204" pitchFamily="34" charset="-128"/>
              </a:rPr>
              <a:t> Option.PriceBySnell(Model,PriceTree,StoppingTree)</a:t>
            </a:r>
          </a:p>
          <a:p>
            <a:pPr lvl="1"/>
            <a:r>
              <a:rPr lang="en-US" altLang="en-US" sz="2000">
                <a:ea typeface="ＭＳ Ｐゴシック" panose="020B0600070205080204" pitchFamily="34" charset="-128"/>
              </a:rPr>
              <a:t>Compute the option prices and stopping policy for all nodes and store them inside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a:ea typeface="ＭＳ Ｐゴシック" panose="020B0600070205080204" pitchFamily="34" charset="-128"/>
            </a:endParaRPr>
          </a:p>
          <a:p>
            <a:r>
              <a:rPr lang="en-US" altLang="en-US" sz="2000">
                <a:ea typeface="ＭＳ Ｐゴシック" panose="020B0600070205080204" pitchFamily="34" charset="-128"/>
              </a:rPr>
              <a:t> </a:t>
            </a:r>
            <a:r>
              <a:rPr lang="en-US" altLang="en-US" sz="2000" b="1" i="1">
                <a:ea typeface="ＭＳ Ｐゴシック" panose="020B0600070205080204" pitchFamily="34" charset="-128"/>
              </a:rPr>
              <a:t>PriceTree.Display() </a:t>
            </a:r>
            <a:r>
              <a:rPr lang="en-US" altLang="en-US" sz="2000">
                <a:ea typeface="ＭＳ Ｐゴシック" panose="020B0600070205080204" pitchFamily="34" charset="-128"/>
              </a:rPr>
              <a:t>displays the prices for all nodes.</a:t>
            </a:r>
          </a:p>
          <a:p>
            <a:endParaRPr lang="en-US" altLang="en-US" sz="2000">
              <a:ea typeface="ＭＳ Ｐゴシック" panose="020B0600070205080204" pitchFamily="34" charset="-128"/>
            </a:endParaRPr>
          </a:p>
          <a:p>
            <a:r>
              <a:rPr lang="en-US" altLang="en-US" sz="2000" b="1" i="1">
                <a:ea typeface="ＭＳ Ｐゴシック" panose="020B0600070205080204" pitchFamily="34" charset="-128"/>
              </a:rPr>
              <a:t>StoppingTree.Display() </a:t>
            </a:r>
            <a:r>
              <a:rPr lang="en-US" altLang="en-US" sz="2000">
                <a:ea typeface="ＭＳ Ｐゴシック" panose="020B0600070205080204" pitchFamily="34" charset="-128"/>
              </a:rPr>
              <a:t>displays the stopping policy:</a:t>
            </a:r>
          </a:p>
          <a:p>
            <a:pPr lvl="1"/>
            <a:r>
              <a:rPr lang="en-US" altLang="en-US" sz="2000">
                <a:ea typeface="ＭＳ Ｐゴシック" panose="020B0600070205080204" pitchFamily="34" charset="-128"/>
              </a:rPr>
              <a:t>1s for the nodes where the American option should be exercised (unless exercised already), and 0s for the others.</a:t>
            </a:r>
          </a:p>
        </p:txBody>
      </p:sp>
      <p:sp>
        <p:nvSpPr>
          <p:cNvPr id="1269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511D64-7C5D-4367-8048-C8EC4DB4BFC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E479B-5E2A-4526-83E3-534A8FEF1BA0}" type="slidenum">
              <a:rPr lang="en-US" altLang="en-US" smtClean="0">
                <a:solidFill>
                  <a:srgbClr val="898989"/>
                </a:solidFill>
                <a:latin typeface="Helvetica" panose="020B0604020202020204" pitchFamily="34" charset="0"/>
              </a:rPr>
              <a:pPr/>
              <a:t>96</a:t>
            </a:fld>
            <a:endParaRPr lang="en-US" altLang="en-US">
              <a:solidFill>
                <a:srgbClr val="898989"/>
              </a:solidFill>
              <a:latin typeface="Helvetica"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762000"/>
            <a:ext cx="8001000" cy="655638"/>
          </a:xfrm>
        </p:spPr>
        <p:txBody>
          <a:bodyPr/>
          <a:lstStyle/>
          <a:p>
            <a:r>
              <a:rPr lang="en-US" altLang="en-US">
                <a:ea typeface="ＭＳ Ｐゴシック" panose="020B0600070205080204" pitchFamily="34" charset="-128"/>
                <a:cs typeface="Helvetica Neue" pitchFamily="-65" charset="0"/>
              </a:rPr>
              <a:t>Payoffs</a:t>
            </a:r>
          </a:p>
        </p:txBody>
      </p:sp>
      <p:sp>
        <p:nvSpPr>
          <p:cNvPr id="128003" name="Line 3"/>
          <p:cNvSpPr>
            <a:spLocks noChangeShapeType="1"/>
          </p:cNvSpPr>
          <p:nvPr/>
        </p:nvSpPr>
        <p:spPr bwMode="auto">
          <a:xfrm flipV="1">
            <a:off x="1219200" y="27432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4" name="Line 4"/>
          <p:cNvSpPr>
            <a:spLocks noChangeShapeType="1"/>
          </p:cNvSpPr>
          <p:nvPr/>
        </p:nvSpPr>
        <p:spPr bwMode="auto">
          <a:xfrm>
            <a:off x="1219200" y="33528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5" name="Text Box 5"/>
          <p:cNvSpPr txBox="1">
            <a:spLocks noChangeArrowheads="1"/>
          </p:cNvSpPr>
          <p:nvPr/>
        </p:nvSpPr>
        <p:spPr bwMode="auto">
          <a:xfrm>
            <a:off x="13716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Stock</a:t>
            </a:r>
          </a:p>
        </p:txBody>
      </p:sp>
      <p:sp>
        <p:nvSpPr>
          <p:cNvPr id="128006" name="Text Box 6"/>
          <p:cNvSpPr txBox="1">
            <a:spLocks noChangeArrowheads="1"/>
          </p:cNvSpPr>
          <p:nvPr/>
        </p:nvSpPr>
        <p:spPr bwMode="auto">
          <a:xfrm>
            <a:off x="6096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07" name="Text Box 7"/>
          <p:cNvSpPr txBox="1">
            <a:spLocks noChangeArrowheads="1"/>
          </p:cNvSpPr>
          <p:nvPr/>
        </p:nvSpPr>
        <p:spPr bwMode="auto">
          <a:xfrm>
            <a:off x="2438400" y="2514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137</a:t>
            </a:r>
          </a:p>
        </p:txBody>
      </p:sp>
      <p:sp>
        <p:nvSpPr>
          <p:cNvPr id="128008" name="Text Box 8"/>
          <p:cNvSpPr txBox="1">
            <a:spLocks noChangeArrowheads="1"/>
          </p:cNvSpPr>
          <p:nvPr/>
        </p:nvSpPr>
        <p:spPr bwMode="auto">
          <a:xfrm>
            <a:off x="2514600" y="3733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73</a:t>
            </a:r>
          </a:p>
        </p:txBody>
      </p:sp>
      <p:sp>
        <p:nvSpPr>
          <p:cNvPr id="128009" name="Line 9"/>
          <p:cNvSpPr>
            <a:spLocks noChangeShapeType="1"/>
          </p:cNvSpPr>
          <p:nvPr/>
        </p:nvSpPr>
        <p:spPr bwMode="auto">
          <a:xfrm flipV="1">
            <a:off x="39624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0" name="Line 10"/>
          <p:cNvSpPr>
            <a:spLocks noChangeShapeType="1"/>
          </p:cNvSpPr>
          <p:nvPr/>
        </p:nvSpPr>
        <p:spPr bwMode="auto">
          <a:xfrm>
            <a:off x="39624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1" name="Text Box 11"/>
          <p:cNvSpPr txBox="1">
            <a:spLocks noChangeArrowheads="1"/>
          </p:cNvSpPr>
          <p:nvPr/>
        </p:nvSpPr>
        <p:spPr bwMode="auto">
          <a:xfrm>
            <a:off x="3810000" y="2057400"/>
            <a:ext cx="191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Bond (r</a:t>
            </a:r>
            <a:r>
              <a:rPr lang="en-US" altLang="en-US" sz="2400" baseline="-25000">
                <a:latin typeface="Times New Roman" panose="02020603050405020304" pitchFamily="18" charset="0"/>
              </a:rPr>
              <a:t>F</a:t>
            </a:r>
            <a:r>
              <a:rPr lang="en-US" altLang="en-US" sz="2400">
                <a:latin typeface="Times New Roman" panose="02020603050405020304" pitchFamily="18" charset="0"/>
              </a:rPr>
              <a:t>=2%)</a:t>
            </a:r>
          </a:p>
        </p:txBody>
      </p:sp>
      <p:sp>
        <p:nvSpPr>
          <p:cNvPr id="128012" name="Text Box 12"/>
          <p:cNvSpPr txBox="1">
            <a:spLocks noChangeArrowheads="1"/>
          </p:cNvSpPr>
          <p:nvPr/>
        </p:nvSpPr>
        <p:spPr bwMode="auto">
          <a:xfrm>
            <a:off x="3352800" y="3200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13" name="Text Box 13"/>
          <p:cNvSpPr txBox="1">
            <a:spLocks noChangeArrowheads="1"/>
          </p:cNvSpPr>
          <p:nvPr/>
        </p:nvSpPr>
        <p:spPr bwMode="auto">
          <a:xfrm>
            <a:off x="5181600" y="2590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4" name="Text Box 14"/>
          <p:cNvSpPr txBox="1">
            <a:spLocks noChangeArrowheads="1"/>
          </p:cNvSpPr>
          <p:nvPr/>
        </p:nvSpPr>
        <p:spPr bwMode="auto">
          <a:xfrm>
            <a:off x="51816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5" name="Line 15"/>
          <p:cNvSpPr>
            <a:spLocks noChangeShapeType="1"/>
          </p:cNvSpPr>
          <p:nvPr/>
        </p:nvSpPr>
        <p:spPr bwMode="auto">
          <a:xfrm flipV="1">
            <a:off x="68580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6" name="Line 16"/>
          <p:cNvSpPr>
            <a:spLocks noChangeShapeType="1"/>
          </p:cNvSpPr>
          <p:nvPr/>
        </p:nvSpPr>
        <p:spPr bwMode="auto">
          <a:xfrm>
            <a:off x="68580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7" name="Text Box 17"/>
          <p:cNvSpPr txBox="1">
            <a:spLocks noChangeArrowheads="1"/>
          </p:cNvSpPr>
          <p:nvPr/>
        </p:nvSpPr>
        <p:spPr bwMode="auto">
          <a:xfrm>
            <a:off x="6858000" y="205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Call (E=105)</a:t>
            </a:r>
          </a:p>
        </p:txBody>
      </p:sp>
      <p:sp>
        <p:nvSpPr>
          <p:cNvPr id="128018" name="Text Box 18"/>
          <p:cNvSpPr txBox="1">
            <a:spLocks noChangeArrowheads="1"/>
          </p:cNvSpPr>
          <p:nvPr/>
        </p:nvSpPr>
        <p:spPr bwMode="auto">
          <a:xfrm>
            <a:off x="6477000" y="3200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t>
            </a:r>
          </a:p>
        </p:txBody>
      </p:sp>
      <p:sp>
        <p:nvSpPr>
          <p:cNvPr id="128019" name="Text Box 19"/>
          <p:cNvSpPr txBox="1">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32</a:t>
            </a:r>
          </a:p>
        </p:txBody>
      </p:sp>
      <p:sp>
        <p:nvSpPr>
          <p:cNvPr id="128020" name="Text Box 20"/>
          <p:cNvSpPr txBox="1">
            <a:spLocks noChangeArrowheads="1"/>
          </p:cNvSpPr>
          <p:nvPr/>
        </p:nvSpPr>
        <p:spPr bwMode="auto">
          <a:xfrm>
            <a:off x="815340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0</a:t>
            </a:r>
          </a:p>
        </p:txBody>
      </p:sp>
      <p:sp>
        <p:nvSpPr>
          <p:cNvPr id="128021" name="Text Box 21"/>
          <p:cNvSpPr txBox="1">
            <a:spLocks noChangeArrowheads="1"/>
          </p:cNvSpPr>
          <p:nvPr/>
        </p:nvSpPr>
        <p:spPr bwMode="auto">
          <a:xfrm>
            <a:off x="914400" y="4724400"/>
            <a:ext cx="628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1-year call option, S=100, E=105, r</a:t>
            </a:r>
            <a:r>
              <a:rPr lang="en-US" altLang="en-US" sz="2400" baseline="-25000">
                <a:latin typeface="Times New Roman" panose="02020603050405020304" pitchFamily="18" charset="0"/>
              </a:rPr>
              <a:t>F</a:t>
            </a:r>
            <a:r>
              <a:rPr lang="en-US" altLang="en-US" sz="2400">
                <a:latin typeface="Times New Roman" panose="02020603050405020304" pitchFamily="18" charset="0"/>
              </a:rPr>
              <a:t>=2% (annual)</a:t>
            </a:r>
          </a:p>
          <a:p>
            <a:r>
              <a:rPr lang="en-US" altLang="en-US" sz="2400">
                <a:latin typeface="Times New Roman" panose="02020603050405020304" pitchFamily="18" charset="0"/>
              </a:rPr>
              <a:t>1 step per year</a:t>
            </a:r>
          </a:p>
          <a:p>
            <a:r>
              <a:rPr lang="en-US" altLang="en-US" sz="2400">
                <a:latin typeface="Times New Roman" panose="02020603050405020304" pitchFamily="18" charset="0"/>
              </a:rPr>
              <a:t>Can the call option payoffs be replicated?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ea typeface="ＭＳ Ｐゴシック" panose="020B0600070205080204" pitchFamily="34" charset="-128"/>
                <a:cs typeface="Helvetica Neue" pitchFamily="-65" charset="0"/>
              </a:rPr>
              <a:t>Replicating Strategy</a:t>
            </a:r>
          </a:p>
        </p:txBody>
      </p:sp>
      <p:sp>
        <p:nvSpPr>
          <p:cNvPr id="129027" name="Rectangle 3"/>
          <p:cNvSpPr>
            <a:spLocks noGrp="1" noChangeArrowheads="1"/>
          </p:cNvSpPr>
          <p:nvPr>
            <p:ph type="body" idx="1"/>
          </p:nvPr>
        </p:nvSpPr>
        <p:spPr bwMode="auto">
          <a:xfrm>
            <a:off x="609600" y="1600200"/>
            <a:ext cx="7924800" cy="75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400">
                <a:ea typeface="ＭＳ Ｐゴシック" panose="020B0600070205080204" pitchFamily="34" charset="-128"/>
              </a:rPr>
              <a:t>Buy </a:t>
            </a:r>
            <a:r>
              <a:rPr lang="en-US" altLang="en-US" sz="2800">
                <a:ea typeface="ＭＳ Ｐゴシック" panose="020B0600070205080204" pitchFamily="34" charset="-128"/>
              </a:rPr>
              <a:t>½</a:t>
            </a:r>
            <a:r>
              <a:rPr lang="en-US" altLang="en-US" sz="2400">
                <a:ea typeface="ＭＳ Ｐゴシック" panose="020B0600070205080204" pitchFamily="34" charset="-128"/>
              </a:rPr>
              <a:t> share of stock, borrow $35.78 (at the risk-free rate).</a:t>
            </a:r>
          </a:p>
        </p:txBody>
      </p:sp>
      <p:grpSp>
        <p:nvGrpSpPr>
          <p:cNvPr id="129028" name="Group 4"/>
          <p:cNvGrpSpPr>
            <a:grpSpLocks/>
          </p:cNvGrpSpPr>
          <p:nvPr/>
        </p:nvGrpSpPr>
        <p:grpSpPr bwMode="auto">
          <a:xfrm>
            <a:off x="609600" y="2728913"/>
            <a:ext cx="7781925" cy="2103437"/>
            <a:chOff x="240" y="2400"/>
            <a:chExt cx="4902" cy="1325"/>
          </a:xfrm>
        </p:grpSpPr>
        <p:sp>
          <p:nvSpPr>
            <p:cNvPr id="129030" name="Line 5"/>
            <p:cNvSpPr>
              <a:spLocks noChangeShapeType="1"/>
            </p:cNvSpPr>
            <p:nvPr/>
          </p:nvSpPr>
          <p:spPr bwMode="auto">
            <a:xfrm flipV="1">
              <a:off x="2256" y="2688"/>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6"/>
            <p:cNvSpPr>
              <a:spLocks noChangeShapeType="1"/>
            </p:cNvSpPr>
            <p:nvPr/>
          </p:nvSpPr>
          <p:spPr bwMode="auto">
            <a:xfrm>
              <a:off x="2256" y="3072"/>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Text Box 7"/>
            <p:cNvSpPr txBox="1">
              <a:spLocks noChangeArrowheads="1"/>
            </p:cNvSpPr>
            <p:nvPr/>
          </p:nvSpPr>
          <p:spPr bwMode="auto">
            <a:xfrm>
              <a:off x="240" y="2784"/>
              <a:ext cx="2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Cost</a:t>
              </a:r>
            </a:p>
            <a:p>
              <a:pPr algn="ctr"/>
              <a:r>
                <a:rPr lang="en-US" altLang="en-US" sz="2400">
                  <a:latin typeface="Times New Roman" panose="02020603050405020304" pitchFamily="18" charset="0"/>
                </a:rPr>
                <a:t>(1/2)100 - </a:t>
              </a:r>
              <a:r>
                <a:rPr kumimoji="1" lang="en-US" altLang="en-US" sz="2400">
                  <a:latin typeface="Times New Roman" panose="02020603050405020304" pitchFamily="18" charset="0"/>
                </a:rPr>
                <a:t>35.78 </a:t>
              </a:r>
              <a:r>
                <a:rPr lang="en-US" altLang="en-US" sz="2400">
                  <a:latin typeface="Times New Roman" panose="02020603050405020304" pitchFamily="18" charset="0"/>
                </a:rPr>
                <a:t>= 14.22</a:t>
              </a:r>
            </a:p>
          </p:txBody>
        </p:sp>
        <p:sp>
          <p:nvSpPr>
            <p:cNvPr id="129033" name="Text Box 8"/>
            <p:cNvSpPr txBox="1">
              <a:spLocks noChangeArrowheads="1"/>
            </p:cNvSpPr>
            <p:nvPr/>
          </p:nvSpPr>
          <p:spPr bwMode="auto">
            <a:xfrm>
              <a:off x="2942" y="2400"/>
              <a:ext cx="220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)137 -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32</a:t>
              </a:r>
            </a:p>
          </p:txBody>
        </p:sp>
        <p:sp>
          <p:nvSpPr>
            <p:cNvPr id="129034" name="Text Box 9"/>
            <p:cNvSpPr txBox="1">
              <a:spLocks noChangeArrowheads="1"/>
            </p:cNvSpPr>
            <p:nvPr/>
          </p:nvSpPr>
          <p:spPr bwMode="auto">
            <a:xfrm>
              <a:off x="3038" y="3168"/>
              <a:ext cx="200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)73 -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0</a:t>
              </a:r>
            </a:p>
          </p:txBody>
        </p:sp>
      </p:grpSp>
      <p:sp>
        <p:nvSpPr>
          <p:cNvPr id="129029" name="Text Box 10"/>
          <p:cNvSpPr txBox="1">
            <a:spLocks noChangeArrowheads="1"/>
          </p:cNvSpPr>
          <p:nvPr/>
        </p:nvSpPr>
        <p:spPr bwMode="auto">
          <a:xfrm>
            <a:off x="746125" y="537527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The value of the option is $14.22!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z="4000">
                <a:ea typeface="ＭＳ Ｐゴシック" panose="020B0600070205080204" pitchFamily="34" charset="-128"/>
                <a:cs typeface="Helvetica Neue" pitchFamily="-65" charset="0"/>
              </a:rPr>
              <a:t>Solving for the Replicating Strategy</a:t>
            </a:r>
            <a:endParaRPr lang="en-US" altLang="en-US">
              <a:ea typeface="ＭＳ Ｐゴシック" panose="020B0600070205080204" pitchFamily="34" charset="-128"/>
              <a:cs typeface="Helvetica Neue" pitchFamily="-65" charset="0"/>
            </a:endParaRPr>
          </a:p>
        </p:txBody>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ea typeface="ＭＳ Ｐゴシック" panose="020B0600070205080204" pitchFamily="34" charset="-128"/>
              </a:rPr>
              <a:t>The call option is equivalent to a levered position in the stock (i.e., a position in the stock financed by borrowing).</a:t>
            </a:r>
          </a:p>
          <a:p>
            <a:pPr marL="0" indent="0" algn="ctr">
              <a:buFontTx/>
              <a:buNone/>
            </a:pPr>
            <a:r>
              <a:rPr lang="en-US" altLang="en-US" sz="2400">
                <a:ea typeface="ＭＳ Ｐゴシック" panose="020B0600070205080204" pitchFamily="34" charset="-128"/>
              </a:rPr>
              <a:t>137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32</a:t>
            </a:r>
          </a:p>
          <a:p>
            <a:pPr marL="0" indent="0" algn="ctr">
              <a:buFontTx/>
              <a:buNone/>
            </a:pPr>
            <a:r>
              <a:rPr lang="en-US" altLang="en-US" sz="2400">
                <a:ea typeface="ＭＳ Ｐゴシック" panose="020B0600070205080204" pitchFamily="34" charset="-128"/>
              </a:rPr>
              <a:t>73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0</a:t>
            </a:r>
          </a:p>
          <a:p>
            <a:pPr marL="0" indent="0">
              <a:buFont typeface="Symbol" panose="05050102010706020507" pitchFamily="18" charset="2"/>
              <a:buChar char="Þ"/>
            </a:pPr>
            <a:r>
              <a:rPr lang="en-US" altLang="en-US" sz="2400">
                <a:ea typeface="ＭＳ Ｐゴシック" panose="020B0600070205080204" pitchFamily="34" charset="-128"/>
                <a:sym typeface="Symbol" panose="05050102010706020507" pitchFamily="18" charset="2"/>
              </a:rPr>
              <a:t>   H</a:t>
            </a:r>
            <a:r>
              <a:rPr lang="en-US" altLang="en-US" sz="2400">
                <a:ea typeface="ＭＳ Ｐゴシック" panose="020B0600070205080204" pitchFamily="34" charset="-128"/>
              </a:rPr>
              <a:t> (delta) = ½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a:t>
            </a:r>
          </a:p>
          <a:p>
            <a:pPr marL="0" indent="0">
              <a:buFont typeface="Symbol" panose="05050102010706020507" pitchFamily="18" charset="2"/>
              <a:buNone/>
            </a:pPr>
            <a:r>
              <a:rPr lang="en-US" altLang="en-US" sz="2400">
                <a:ea typeface="ＭＳ Ｐゴシック" panose="020B0600070205080204" pitchFamily="34" charset="-128"/>
              </a:rPr>
              <a:t>       B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H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)/(1+ r</a:t>
            </a:r>
            <a:r>
              <a:rPr lang="en-US" altLang="en-US" sz="2400" baseline="-25000">
                <a:ea typeface="ＭＳ Ｐゴシック" panose="020B0600070205080204" pitchFamily="34" charset="-128"/>
              </a:rPr>
              <a:t>F</a:t>
            </a:r>
            <a:r>
              <a:rPr lang="en-US" altLang="en-US" sz="2400">
                <a:ea typeface="ＭＳ Ｐゴシック" panose="020B0600070205080204" pitchFamily="34" charset="-128"/>
              </a:rPr>
              <a:t>) = 35.78</a:t>
            </a:r>
          </a:p>
          <a:p>
            <a:pPr marL="0" indent="0">
              <a:buFontTx/>
              <a:buNone/>
            </a:pPr>
            <a:endParaRPr lang="en-US" altLang="en-US" sz="2400">
              <a:ea typeface="ＭＳ Ｐゴシック" panose="020B0600070205080204" pitchFamily="34" charset="-128"/>
            </a:endParaRPr>
          </a:p>
          <a:p>
            <a:pPr marL="0" indent="0">
              <a:buFontTx/>
              <a:buNone/>
            </a:pPr>
            <a:r>
              <a:rPr lang="en-US" altLang="en-US" sz="2400">
                <a:ea typeface="ＭＳ Ｐゴシック" panose="020B0600070205080204" pitchFamily="34" charset="-128"/>
              </a:rPr>
              <a:t>Note: the value is (apparently) independent of probabilities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8526</TotalTime>
  <Words>6953</Words>
  <Application>Microsoft Macintosh PowerPoint</Application>
  <PresentationFormat>On-screen Show (4:3)</PresentationFormat>
  <Paragraphs>1343</Paragraphs>
  <Slides>104</Slides>
  <Notes>25</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26" baseType="lpstr">
      <vt:lpstr>Cordia New</vt:lpstr>
      <vt:lpstr>Monotype Sorts</vt:lpstr>
      <vt:lpstr>ＭＳ Ｐゴシック</vt:lpstr>
      <vt:lpstr>Perpetua</vt:lpstr>
      <vt:lpstr>PMingLiU</vt:lpstr>
      <vt:lpstr>Symbol</vt:lpstr>
      <vt:lpstr>Times Roman</vt:lpstr>
      <vt:lpstr>Verdana</vt:lpstr>
      <vt:lpstr>Wingdings 2</vt:lpstr>
      <vt:lpstr>Wingdings 3</vt:lpstr>
      <vt:lpstr>宋体</vt:lpstr>
      <vt:lpstr>新細明體</vt:lpstr>
      <vt:lpstr>Arial</vt:lpstr>
      <vt:lpstr>Calibri</vt:lpstr>
      <vt:lpstr>Courier New</vt:lpstr>
      <vt:lpstr>Gautami</vt:lpstr>
      <vt:lpstr>Helvetica</vt:lpstr>
      <vt:lpstr>Helvetica Neue</vt:lpstr>
      <vt:lpstr>Times New Roman</vt:lpstr>
      <vt:lpstr>Office Theme</vt:lpstr>
      <vt:lpstr>1_Office Theme</vt:lpstr>
      <vt:lpstr>Equation</vt:lpstr>
      <vt:lpstr>Financial Applications Using Data Structures and Templates </vt:lpstr>
      <vt:lpstr>Overview</vt:lpstr>
      <vt:lpstr>American Options</vt:lpstr>
      <vt:lpstr>PowerPoint Presentation</vt:lpstr>
      <vt:lpstr>Multiple Inheritance</vt:lpstr>
      <vt:lpstr>Options07.h</vt:lpstr>
      <vt:lpstr>Options07.h (continue)</vt:lpstr>
      <vt:lpstr>Options07.h (continue)</vt:lpstr>
      <vt:lpstr>PowerPoint Presentation</vt:lpstr>
      <vt:lpstr>Options07.cpp</vt:lpstr>
      <vt:lpstr>PowerPoint Presentation</vt:lpstr>
      <vt:lpstr>PowerPoint Presentation</vt:lpstr>
      <vt:lpstr>PowerPoint Presentation</vt:lpstr>
      <vt:lpstr>PowerPoint Presentation</vt:lpstr>
      <vt:lpstr>PowerPoint Presentation</vt:lpstr>
      <vt:lpstr>Main12.cpp</vt:lpstr>
      <vt:lpstr>Virtual Inheritance</vt:lpstr>
      <vt:lpstr>PowerPoint Presentation</vt:lpstr>
      <vt:lpstr>Virtual Inheritance</vt:lpstr>
      <vt:lpstr>Multiple Inheritance</vt:lpstr>
      <vt:lpstr>Example</vt:lpstr>
      <vt:lpstr>Example</vt:lpstr>
      <vt:lpstr>Example</vt:lpstr>
      <vt:lpstr>Example</vt:lpstr>
      <vt:lpstr>Example</vt:lpstr>
      <vt:lpstr>Virtual base classes</vt:lpstr>
      <vt:lpstr>Example</vt:lpstr>
      <vt:lpstr>Example</vt:lpstr>
      <vt:lpstr>Example</vt:lpstr>
      <vt:lpstr>PowerPoint Presentation</vt:lpstr>
      <vt:lpstr>Virtual Base Classes</vt:lpstr>
      <vt:lpstr>Options08.h</vt:lpstr>
      <vt:lpstr>PowerPoint Presentation</vt:lpstr>
      <vt:lpstr>PowerPoint Presentation</vt:lpstr>
      <vt:lpstr>Option08.cpp</vt:lpstr>
      <vt:lpstr>PowerPoint Presentation</vt:lpstr>
      <vt:lpstr>PowerPoint Presentation</vt:lpstr>
      <vt:lpstr>PowerPoint Presentation</vt:lpstr>
      <vt:lpstr>Main13.cpp</vt:lpstr>
      <vt:lpstr>What’s in STL</vt:lpstr>
      <vt:lpstr>STL – C++ Standard Template Library</vt:lpstr>
      <vt:lpstr>STL – Standard Template Library</vt:lpstr>
      <vt:lpstr>STL Containers</vt:lpstr>
      <vt:lpstr>STL Containers</vt:lpstr>
      <vt:lpstr>Vector Container</vt:lpstr>
      <vt:lpstr>Vector Container</vt:lpstr>
      <vt:lpstr>Vector Container </vt:lpstr>
      <vt:lpstr>Vector</vt:lpstr>
      <vt:lpstr>Example of vectors</vt:lpstr>
      <vt:lpstr>Vector Operations</vt:lpstr>
      <vt:lpstr>List Container</vt:lpstr>
      <vt:lpstr>PowerPoint Presentation</vt:lpstr>
      <vt:lpstr>Stack Container</vt:lpstr>
      <vt:lpstr>Queue Container</vt:lpstr>
      <vt:lpstr>Priority Queue Container</vt:lpstr>
      <vt:lpstr>Set Container</vt:lpstr>
      <vt:lpstr>Map Container</vt:lpstr>
      <vt:lpstr>Multi-Set Container </vt:lpstr>
      <vt:lpstr>How to access Components - Iterator</vt:lpstr>
      <vt:lpstr>Common Iterator Operations</vt:lpstr>
      <vt:lpstr>STL List Class</vt:lpstr>
      <vt:lpstr>STL List </vt:lpstr>
      <vt:lpstr>STL Map Example</vt:lpstr>
      <vt:lpstr>Writing classes that work with the STL</vt:lpstr>
      <vt:lpstr>Standard Template Library</vt:lpstr>
      <vt:lpstr>Class Templates</vt:lpstr>
      <vt:lpstr>PowerPoint Presentation</vt:lpstr>
      <vt:lpstr>BinLattice01.h</vt:lpstr>
      <vt:lpstr>Notes:</vt:lpstr>
      <vt:lpstr>Class Template for BinLattice class</vt:lpstr>
      <vt:lpstr>C++ Function Templates</vt:lpstr>
      <vt:lpstr>Approach 1: Naive Approach</vt:lpstr>
      <vt:lpstr>PowerPoint Presentation</vt:lpstr>
      <vt:lpstr>Approach 2: Function Overloading – Review</vt:lpstr>
      <vt:lpstr>PowerPoint Presentation</vt:lpstr>
      <vt:lpstr>Approach 3: Function Template</vt:lpstr>
      <vt:lpstr>PowerPoint Presentation</vt:lpstr>
      <vt:lpstr>Instantiating a Function Template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BinLattice02.h</vt:lpstr>
      <vt:lpstr>Notes:</vt:lpstr>
      <vt:lpstr>Option09.h</vt:lpstr>
      <vt:lpstr>Option09.h (continue)</vt:lpstr>
      <vt:lpstr>Option09.cpp</vt:lpstr>
      <vt:lpstr>Option09.cpp (continue)</vt:lpstr>
      <vt:lpstr>Option09.cpp (continue)</vt:lpstr>
      <vt:lpstr>Notes:</vt:lpstr>
      <vt:lpstr>Main14.cpp</vt:lpstr>
      <vt:lpstr>Notes:</vt:lpstr>
      <vt:lpstr>Payoffs</vt:lpstr>
      <vt:lpstr>Replicating Strategy</vt:lpstr>
      <vt:lpstr>Solving for the Replicating Strategy</vt:lpstr>
      <vt:lpstr>Assignment #1</vt:lpstr>
      <vt:lpstr>PowerPoint Presentation</vt:lpstr>
      <vt:lpstr>PowerPoint Presentation</vt:lpstr>
      <vt:lpstr>Assignment #2</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Xiaowen Wang</cp:lastModifiedBy>
  <cp:revision>132</cp:revision>
  <dcterms:created xsi:type="dcterms:W3CDTF">2009-12-14T23:09:28Z</dcterms:created>
  <dcterms:modified xsi:type="dcterms:W3CDTF">2018-10-23T19:43:15Z</dcterms:modified>
  <cp:category/>
</cp:coreProperties>
</file>