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94" r:id="rId2"/>
  </p:sldMasterIdLst>
  <p:notesMasterIdLst>
    <p:notesMasterId r:id="rId107"/>
  </p:notesMasterIdLst>
  <p:handoutMasterIdLst>
    <p:handoutMasterId r:id="rId108"/>
  </p:handoutMasterIdLst>
  <p:sldIdLst>
    <p:sldId id="259" r:id="rId3"/>
    <p:sldId id="25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369" r:id="rId19"/>
    <p:sldId id="370" r:id="rId20"/>
    <p:sldId id="371" r:id="rId21"/>
    <p:sldId id="372" r:id="rId22"/>
    <p:sldId id="373" r:id="rId23"/>
    <p:sldId id="374" r:id="rId24"/>
    <p:sldId id="375" r:id="rId25"/>
    <p:sldId id="376" r:id="rId26"/>
    <p:sldId id="377" r:id="rId27"/>
    <p:sldId id="378" r:id="rId28"/>
    <p:sldId id="379" r:id="rId29"/>
    <p:sldId id="380" r:id="rId30"/>
    <p:sldId id="381" r:id="rId31"/>
    <p:sldId id="382" r:id="rId32"/>
    <p:sldId id="384" r:id="rId33"/>
    <p:sldId id="385" r:id="rId34"/>
    <p:sldId id="386" r:id="rId35"/>
    <p:sldId id="387" r:id="rId36"/>
    <p:sldId id="388" r:id="rId37"/>
    <p:sldId id="389" r:id="rId38"/>
    <p:sldId id="390" r:id="rId39"/>
    <p:sldId id="391" r:id="rId40"/>
    <p:sldId id="392" r:id="rId41"/>
    <p:sldId id="361" r:id="rId42"/>
    <p:sldId id="303" r:id="rId43"/>
    <p:sldId id="305" r:id="rId44"/>
    <p:sldId id="306" r:id="rId45"/>
    <p:sldId id="307" r:id="rId46"/>
    <p:sldId id="308" r:id="rId47"/>
    <p:sldId id="309" r:id="rId48"/>
    <p:sldId id="310" r:id="rId49"/>
    <p:sldId id="362" r:id="rId50"/>
    <p:sldId id="363" r:id="rId51"/>
    <p:sldId id="311" r:id="rId52"/>
    <p:sldId id="312" r:id="rId53"/>
    <p:sldId id="394" r:id="rId54"/>
    <p:sldId id="314" r:id="rId55"/>
    <p:sldId id="315" r:id="rId56"/>
    <p:sldId id="316" r:id="rId57"/>
    <p:sldId id="317" r:id="rId58"/>
    <p:sldId id="319" r:id="rId59"/>
    <p:sldId id="395" r:id="rId60"/>
    <p:sldId id="321" r:id="rId61"/>
    <p:sldId id="322" r:id="rId62"/>
    <p:sldId id="323" r:id="rId63"/>
    <p:sldId id="324" r:id="rId64"/>
    <p:sldId id="396" r:id="rId65"/>
    <p:sldId id="325" r:id="rId66"/>
    <p:sldId id="393" r:id="rId67"/>
    <p:sldId id="285" r:id="rId68"/>
    <p:sldId id="286" r:id="rId69"/>
    <p:sldId id="287" r:id="rId70"/>
    <p:sldId id="288" r:id="rId71"/>
    <p:sldId id="289" r:id="rId72"/>
    <p:sldId id="343" r:id="rId73"/>
    <p:sldId id="344" r:id="rId74"/>
    <p:sldId id="345" r:id="rId75"/>
    <p:sldId id="346" r:id="rId76"/>
    <p:sldId id="347" r:id="rId77"/>
    <p:sldId id="348" r:id="rId78"/>
    <p:sldId id="349" r:id="rId79"/>
    <p:sldId id="350" r:id="rId80"/>
    <p:sldId id="352" r:id="rId81"/>
    <p:sldId id="353" r:id="rId82"/>
    <p:sldId id="354" r:id="rId83"/>
    <p:sldId id="355" r:id="rId84"/>
    <p:sldId id="356" r:id="rId85"/>
    <p:sldId id="357" r:id="rId86"/>
    <p:sldId id="358" r:id="rId87"/>
    <p:sldId id="359" r:id="rId88"/>
    <p:sldId id="290" r:id="rId89"/>
    <p:sldId id="291" r:id="rId90"/>
    <p:sldId id="292" r:id="rId91"/>
    <p:sldId id="293" r:id="rId92"/>
    <p:sldId id="294" r:id="rId93"/>
    <p:sldId id="295" r:id="rId94"/>
    <p:sldId id="296" r:id="rId95"/>
    <p:sldId id="297" r:id="rId96"/>
    <p:sldId id="298" r:id="rId97"/>
    <p:sldId id="299" r:id="rId98"/>
    <p:sldId id="364" r:id="rId99"/>
    <p:sldId id="365" r:id="rId100"/>
    <p:sldId id="366" r:id="rId101"/>
    <p:sldId id="300" r:id="rId102"/>
    <p:sldId id="367" r:id="rId103"/>
    <p:sldId id="368" r:id="rId104"/>
    <p:sldId id="301" r:id="rId105"/>
    <p:sldId id="302" r:id="rId106"/>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61B5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649" autoAdjust="0"/>
  </p:normalViewPr>
  <p:slideViewPr>
    <p:cSldViewPr snapToObjects="1">
      <p:cViewPr varScale="1">
        <p:scale>
          <a:sx n="56" d="100"/>
          <a:sy n="56" d="100"/>
        </p:scale>
        <p:origin x="1214"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310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notesMaster" Target="notesMasters/notesMaster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presProps" Target="pres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65" charset="0"/>
                <a:ea typeface="ＭＳ Ｐゴシック" pitchFamily="-65"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65" charset="0"/>
                <a:ea typeface="ＭＳ Ｐゴシック" pitchFamily="-65" charset="-128"/>
              </a:defRPr>
            </a:lvl1pPr>
          </a:lstStyle>
          <a:p>
            <a:pPr>
              <a:defRPr/>
            </a:pPr>
            <a:fld id="{6EADC66E-5CFD-4E7D-8962-ACD3157A5200}" type="datetime1">
              <a:rPr lang="en-US"/>
              <a:pPr>
                <a:defRPr/>
              </a:pPr>
              <a:t>10/23/2017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65" charset="0"/>
                <a:ea typeface="ＭＳ Ｐゴシック" pitchFamily="-65"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26E91D2-85B0-4C81-A657-4B82C8436CD7}" type="slidenum">
              <a:rPr lang="en-US" altLang="en-US"/>
              <a:pPr>
                <a:defRPr/>
              </a:pPr>
              <a:t>‹#›</a:t>
            </a:fld>
            <a:endParaRPr lang="en-US" altLang="en-US"/>
          </a:p>
        </p:txBody>
      </p:sp>
    </p:spTree>
    <p:extLst>
      <p:ext uri="{BB962C8B-B14F-4D97-AF65-F5344CB8AC3E}">
        <p14:creationId xmlns:p14="http://schemas.microsoft.com/office/powerpoint/2010/main" val="3174211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65" charset="0"/>
                <a:ea typeface="ＭＳ Ｐゴシック" pitchFamily="-65"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65" charset="0"/>
                <a:ea typeface="ＭＳ Ｐゴシック" pitchFamily="-65" charset="-128"/>
              </a:defRPr>
            </a:lvl1pPr>
          </a:lstStyle>
          <a:p>
            <a:pPr>
              <a:defRPr/>
            </a:pPr>
            <a:fld id="{8FF49260-B8D3-403D-90A9-530F64FB4A5E}" type="datetime1">
              <a:rPr lang="en-US"/>
              <a:pPr>
                <a:defRPr/>
              </a:pPr>
              <a:t>10/23/2017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65" charset="0"/>
                <a:ea typeface="ＭＳ Ｐゴシック" pitchFamily="-65"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7CEE0CD3-5DEE-4995-846B-94D3771C79B6}" type="slidenum">
              <a:rPr lang="en-US" altLang="en-US"/>
              <a:pPr>
                <a:defRPr/>
              </a:pPr>
              <a:t>‹#›</a:t>
            </a:fld>
            <a:endParaRPr lang="en-US" altLang="en-US"/>
          </a:p>
        </p:txBody>
      </p:sp>
    </p:spTree>
    <p:extLst>
      <p:ext uri="{BB962C8B-B14F-4D97-AF65-F5344CB8AC3E}">
        <p14:creationId xmlns:p14="http://schemas.microsoft.com/office/powerpoint/2010/main" val="2804481319"/>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ＭＳ Ｐゴシック" pitchFamily="-65"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CEE0CD3-5DEE-4995-846B-94D3771C79B6}" type="slidenum">
              <a:rPr lang="en-US" altLang="en-US" smtClean="0"/>
              <a:pPr>
                <a:defRPr/>
              </a:pPr>
              <a:t>11</a:t>
            </a:fld>
            <a:endParaRPr lang="en-US" altLang="en-US"/>
          </a:p>
        </p:txBody>
      </p:sp>
    </p:spTree>
    <p:extLst>
      <p:ext uri="{BB962C8B-B14F-4D97-AF65-F5344CB8AC3E}">
        <p14:creationId xmlns:p14="http://schemas.microsoft.com/office/powerpoint/2010/main" val="1096822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AF4E65DB-B64A-4E63-9283-4402A37F6E2B}" type="slidenum">
              <a:rPr lang="en-US" altLang="zh-CN" smtClean="0"/>
              <a:pPr>
                <a:spcBef>
                  <a:spcPct val="0"/>
                </a:spcBef>
              </a:pPr>
              <a:t>74</a:t>
            </a:fld>
            <a:endParaRPr lang="en-US" altLang="zh-CN"/>
          </a:p>
        </p:txBody>
      </p:sp>
      <p:sp>
        <p:nvSpPr>
          <p:cNvPr id="921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673328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D2AF7E4D-3379-4521-9875-0612D1F29EC6}" type="slidenum">
              <a:rPr lang="en-US" altLang="zh-CN" smtClean="0"/>
              <a:pPr>
                <a:spcBef>
                  <a:spcPct val="0"/>
                </a:spcBef>
              </a:pPr>
              <a:t>75</a:t>
            </a:fld>
            <a:endParaRPr lang="en-US" altLang="zh-CN"/>
          </a:p>
        </p:txBody>
      </p:sp>
      <p:sp>
        <p:nvSpPr>
          <p:cNvPr id="942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158859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BB65570B-FF58-4A8B-BABA-56219747A921}" type="slidenum">
              <a:rPr lang="en-US" altLang="zh-CN" smtClean="0"/>
              <a:pPr>
                <a:spcBef>
                  <a:spcPct val="0"/>
                </a:spcBef>
              </a:pPr>
              <a:t>76</a:t>
            </a:fld>
            <a:endParaRPr lang="en-US" altLang="zh-CN"/>
          </a:p>
        </p:txBody>
      </p:sp>
      <p:sp>
        <p:nvSpPr>
          <p:cNvPr id="962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797307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C76C9EF7-55F9-44D0-A597-01D46263CCE6}" type="slidenum">
              <a:rPr lang="en-US" altLang="zh-CN" smtClean="0"/>
              <a:pPr>
                <a:spcBef>
                  <a:spcPct val="0"/>
                </a:spcBef>
              </a:pPr>
              <a:t>77</a:t>
            </a:fld>
            <a:endParaRPr lang="en-US" altLang="zh-CN"/>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744790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05E453D0-71C1-4F07-BD15-C52E857A9A68}" type="slidenum">
              <a:rPr lang="en-US" altLang="zh-CN" smtClean="0"/>
              <a:pPr>
                <a:spcBef>
                  <a:spcPct val="0"/>
                </a:spcBef>
              </a:pPr>
              <a:t>78</a:t>
            </a:fld>
            <a:endParaRPr lang="en-US" altLang="zh-CN"/>
          </a:p>
        </p:txBody>
      </p:sp>
      <p:sp>
        <p:nvSpPr>
          <p:cNvPr id="1003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694222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6437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45A97A31-FCA5-4063-92E4-93308797FA32}" type="slidenum">
              <a:rPr lang="en-US" altLang="zh-CN" smtClean="0"/>
              <a:pPr>
                <a:spcBef>
                  <a:spcPct val="0"/>
                </a:spcBef>
              </a:pPr>
              <a:t>80</a:t>
            </a:fld>
            <a:endParaRPr lang="en-US" altLang="zh-CN"/>
          </a:p>
        </p:txBody>
      </p:sp>
      <p:sp>
        <p:nvSpPr>
          <p:cNvPr id="1044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465853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EF68A8B7-110F-4BBB-871E-FCC7D2E69A55}" type="slidenum">
              <a:rPr lang="en-US" altLang="zh-CN" smtClean="0"/>
              <a:pPr>
                <a:spcBef>
                  <a:spcPct val="0"/>
                </a:spcBef>
              </a:pPr>
              <a:t>81</a:t>
            </a:fld>
            <a:endParaRPr lang="en-US" altLang="zh-CN"/>
          </a:p>
        </p:txBody>
      </p:sp>
      <p:sp>
        <p:nvSpPr>
          <p:cNvPr id="1064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547871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B51F5F99-C325-44B8-BB6B-557A4FA35E14}" type="slidenum">
              <a:rPr lang="en-US" altLang="zh-CN" smtClean="0"/>
              <a:pPr>
                <a:spcBef>
                  <a:spcPct val="0"/>
                </a:spcBef>
              </a:pPr>
              <a:t>82</a:t>
            </a:fld>
            <a:endParaRPr lang="en-US" altLang="zh-CN"/>
          </a:p>
        </p:txBody>
      </p:sp>
      <p:sp>
        <p:nvSpPr>
          <p:cNvPr id="1085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695640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92DED99B-D8BB-48FB-B73D-93DBB65B51FC}" type="slidenum">
              <a:rPr lang="en-US" altLang="zh-CN" smtClean="0"/>
              <a:pPr>
                <a:spcBef>
                  <a:spcPct val="0"/>
                </a:spcBef>
              </a:pPr>
              <a:t>83</a:t>
            </a:fld>
            <a:endParaRPr lang="en-US" altLang="zh-CN"/>
          </a:p>
        </p:txBody>
      </p:sp>
      <p:sp>
        <p:nvSpPr>
          <p:cNvPr id="1105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666437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D9D22293-9ACE-475A-8517-FF86433D9B8A}" type="slidenum">
              <a:rPr lang="en-US" altLang="zh-CN" smtClean="0"/>
              <a:pPr>
                <a:spcBef>
                  <a:spcPct val="0"/>
                </a:spcBef>
              </a:pPr>
              <a:t>40</a:t>
            </a:fld>
            <a:endParaRPr lang="en-US" altLang="zh-CN"/>
          </a:p>
        </p:txBody>
      </p:sp>
      <p:sp>
        <p:nvSpPr>
          <p:cNvPr id="276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835345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0329181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2781702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5925691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91B09F5F-9AE3-4000-9805-11F21D596C0D}" type="slidenum">
              <a:rPr lang="en-US" altLang="en-US" smtClean="0"/>
              <a:pPr>
                <a:spcBef>
                  <a:spcPct val="0"/>
                </a:spcBef>
              </a:pPr>
              <a:t>98</a:t>
            </a:fld>
            <a:endParaRPr lang="en-US" altLang="en-US"/>
          </a:p>
        </p:txBody>
      </p:sp>
      <p:sp>
        <p:nvSpPr>
          <p:cNvPr id="130051" name="Rectangle 2"/>
          <p:cNvSpPr>
            <a:spLocks noGrp="1" noRot="1" noChangeAspect="1" noChangeArrowheads="1" noTextEdit="1"/>
          </p:cNvSpPr>
          <p:nvPr>
            <p:ph type="sldImg"/>
          </p:nvPr>
        </p:nvSpPr>
        <p:spPr bwMode="auto">
          <a:xfrm>
            <a:off x="1106488" y="654050"/>
            <a:ext cx="4646612" cy="34845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2" name="Rectangle 3"/>
          <p:cNvSpPr>
            <a:spLocks noGrp="1" noChangeArrowheads="1"/>
          </p:cNvSpPr>
          <p:nvPr>
            <p:ph type="body" idx="1"/>
          </p:nvPr>
        </p:nvSpPr>
        <p:spPr bwMode="auto">
          <a:xfrm>
            <a:off x="928688" y="4354513"/>
            <a:ext cx="5000625" cy="413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extLst>
      <p:ext uri="{BB962C8B-B14F-4D97-AF65-F5344CB8AC3E}">
        <p14:creationId xmlns:p14="http://schemas.microsoft.com/office/powerpoint/2010/main" val="1649659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D2DAC0F8-DD18-4D2F-B0E2-5F3754210D10}" type="slidenum">
              <a:rPr lang="en-US" altLang="en-US" smtClean="0"/>
              <a:pPr>
                <a:spcBef>
                  <a:spcPct val="0"/>
                </a:spcBef>
              </a:pPr>
              <a:t>99</a:t>
            </a:fld>
            <a:endParaRPr lang="en-US" altLang="en-US"/>
          </a:p>
        </p:txBody>
      </p:sp>
      <p:sp>
        <p:nvSpPr>
          <p:cNvPr id="132099" name="Rectangle 2"/>
          <p:cNvSpPr>
            <a:spLocks noGrp="1" noRot="1" noChangeAspect="1" noChangeArrowheads="1" noTextEdit="1"/>
          </p:cNvSpPr>
          <p:nvPr>
            <p:ph type="sldImg"/>
          </p:nvPr>
        </p:nvSpPr>
        <p:spPr bwMode="auto">
          <a:xfrm>
            <a:off x="1106488" y="654050"/>
            <a:ext cx="4646612" cy="34845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100" name="Rectangle 3"/>
          <p:cNvSpPr>
            <a:spLocks noGrp="1" noChangeArrowheads="1"/>
          </p:cNvSpPr>
          <p:nvPr>
            <p:ph type="body" idx="1"/>
          </p:nvPr>
        </p:nvSpPr>
        <p:spPr bwMode="auto">
          <a:xfrm>
            <a:off x="928688" y="4354513"/>
            <a:ext cx="5000625" cy="413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extLst>
      <p:ext uri="{BB962C8B-B14F-4D97-AF65-F5344CB8AC3E}">
        <p14:creationId xmlns:p14="http://schemas.microsoft.com/office/powerpoint/2010/main" val="32671730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CEE0CD3-5DEE-4995-846B-94D3771C79B6}" type="slidenum">
              <a:rPr lang="en-US" altLang="en-US" smtClean="0"/>
              <a:pPr>
                <a:defRPr/>
              </a:pPr>
              <a:t>100</a:t>
            </a:fld>
            <a:endParaRPr lang="en-US" altLang="en-US"/>
          </a:p>
        </p:txBody>
      </p:sp>
    </p:spTree>
    <p:extLst>
      <p:ext uri="{BB962C8B-B14F-4D97-AF65-F5344CB8AC3E}">
        <p14:creationId xmlns:p14="http://schemas.microsoft.com/office/powerpoint/2010/main" val="314357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84136266-449D-4EF1-9B0B-135CFA330CEB}" type="slidenum">
              <a:rPr lang="en-US" altLang="zh-CN" smtClean="0"/>
              <a:pPr>
                <a:spcBef>
                  <a:spcPct val="0"/>
                </a:spcBef>
              </a:pPr>
              <a:t>48</a:t>
            </a:fld>
            <a:endParaRPr lang="en-US" altLang="zh-CN"/>
          </a:p>
        </p:txBody>
      </p:sp>
      <p:sp>
        <p:nvSpPr>
          <p:cNvPr id="368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816235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413429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ＭＳ Ｐゴシック" pitchFamily="-65" charset="-128"/>
                <a:cs typeface="ＭＳ Ｐゴシック" pitchFamily="-65" charset="-128"/>
              </a:rPr>
              <a:t>/*</a:t>
            </a:r>
          </a:p>
          <a:p>
            <a:r>
              <a:rPr lang="en-US" sz="1200" kern="1200" dirty="0">
                <a:solidFill>
                  <a:schemeClr val="tx1"/>
                </a:solidFill>
                <a:latin typeface="+mn-lt"/>
                <a:ea typeface="ＭＳ Ｐゴシック" pitchFamily="-65" charset="-128"/>
                <a:cs typeface="ＭＳ Ｐゴシック" pitchFamily="-65" charset="-128"/>
              </a:rPr>
              <a:t>x: 11</a:t>
            </a:r>
          </a:p>
          <a:p>
            <a:r>
              <a:rPr lang="en-US" sz="1200" kern="1200" dirty="0">
                <a:solidFill>
                  <a:schemeClr val="tx1"/>
                </a:solidFill>
                <a:latin typeface="+mn-lt"/>
                <a:ea typeface="ＭＳ Ｐゴシック" pitchFamily="-65" charset="-128"/>
                <a:cs typeface="ＭＳ Ｐゴシック" pitchFamily="-65" charset="-128"/>
              </a:rPr>
              <a:t>z2: 0</a:t>
            </a:r>
          </a:p>
          <a:p>
            <a:r>
              <a:rPr lang="en-US" sz="1200" kern="1200" dirty="0">
                <a:solidFill>
                  <a:schemeClr val="tx1"/>
                </a:solidFill>
                <a:latin typeface="+mn-lt"/>
                <a:ea typeface="ＭＳ Ｐゴシック" pitchFamily="-65" charset="-128"/>
                <a:cs typeface="ＭＳ Ｐゴシック" pitchFamily="-65" charset="-128"/>
              </a:rPr>
              <a:t>Press any key to continue . . .</a:t>
            </a:r>
          </a:p>
          <a:p>
            <a:r>
              <a:rPr lang="en-US" sz="1200" kern="1200" dirty="0">
                <a:solidFill>
                  <a:schemeClr val="tx1"/>
                </a:solidFill>
                <a:latin typeface="+mn-lt"/>
                <a:ea typeface="ＭＳ Ｐゴシック" pitchFamily="-65" charset="-128"/>
                <a:cs typeface="ＭＳ Ｐゴシック" pitchFamily="-65" charset="-128"/>
              </a:rPr>
              <a:t>*/</a:t>
            </a:r>
          </a:p>
          <a:p>
            <a:endParaRPr lang="en-US" dirty="0"/>
          </a:p>
        </p:txBody>
      </p:sp>
      <p:sp>
        <p:nvSpPr>
          <p:cNvPr id="4" name="Slide Number Placeholder 3"/>
          <p:cNvSpPr>
            <a:spLocks noGrp="1"/>
          </p:cNvSpPr>
          <p:nvPr>
            <p:ph type="sldNum" sz="quarter" idx="10"/>
          </p:nvPr>
        </p:nvSpPr>
        <p:spPr/>
        <p:txBody>
          <a:bodyPr/>
          <a:lstStyle/>
          <a:p>
            <a:pPr>
              <a:defRPr/>
            </a:pPr>
            <a:fld id="{7CEE0CD3-5DEE-4995-846B-94D3771C79B6}" type="slidenum">
              <a:rPr lang="en-US" altLang="en-US" smtClean="0"/>
              <a:pPr>
                <a:defRPr/>
              </a:pPr>
              <a:t>63</a:t>
            </a:fld>
            <a:endParaRPr lang="en-US" altLang="en-US"/>
          </a:p>
        </p:txBody>
      </p:sp>
    </p:spTree>
    <p:extLst>
      <p:ext uri="{BB962C8B-B14F-4D97-AF65-F5344CB8AC3E}">
        <p14:creationId xmlns:p14="http://schemas.microsoft.com/office/powerpoint/2010/main" val="1229931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715839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A635E319-DAFF-4B17-A543-0C1ED714C354}" type="slidenum">
              <a:rPr lang="en-US" altLang="zh-CN" smtClean="0"/>
              <a:pPr>
                <a:spcBef>
                  <a:spcPct val="0"/>
                </a:spcBef>
              </a:pPr>
              <a:t>71</a:t>
            </a:fld>
            <a:endParaRPr lang="en-US" altLang="zh-CN"/>
          </a:p>
        </p:txBody>
      </p:sp>
      <p:sp>
        <p:nvSpPr>
          <p:cNvPr id="860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510037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13AFB883-127C-4BB1-85AB-8537DBD25562}" type="slidenum">
              <a:rPr lang="en-US" altLang="zh-CN" smtClean="0"/>
              <a:pPr>
                <a:spcBef>
                  <a:spcPct val="0"/>
                </a:spcBef>
              </a:pPr>
              <a:t>72</a:t>
            </a:fld>
            <a:endParaRPr lang="en-US" altLang="zh-CN"/>
          </a:p>
        </p:txBody>
      </p:sp>
      <p:sp>
        <p:nvSpPr>
          <p:cNvPr id="880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450706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7F6F8DA4-6779-48CC-8E00-CEADEE84D0F1}" type="slidenum">
              <a:rPr lang="en-US" altLang="zh-CN" smtClean="0"/>
              <a:pPr>
                <a:spcBef>
                  <a:spcPct val="0"/>
                </a:spcBef>
              </a:pPr>
              <a:t>73</a:t>
            </a:fld>
            <a:endParaRPr lang="en-US" altLang="zh-CN"/>
          </a:p>
        </p:txBody>
      </p:sp>
      <p:sp>
        <p:nvSpPr>
          <p:cNvPr id="901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740859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14700"/>
            <a:ext cx="7772400" cy="685800"/>
          </a:xfrm>
          <a:prstGeom prst="rect">
            <a:avLst/>
          </a:prstGeom>
        </p:spPr>
        <p:txBody>
          <a:bodyPr/>
          <a:lstStyle>
            <a:lvl1pPr algn="ctr">
              <a:defRPr/>
            </a:lvl1pPr>
          </a:lstStyle>
          <a:p>
            <a:r>
              <a:rPr lang="en-US" dirty="0"/>
              <a:t>Click to edit Master title style</a:t>
            </a:r>
          </a:p>
        </p:txBody>
      </p:sp>
      <p:sp>
        <p:nvSpPr>
          <p:cNvPr id="3" name="Subtitle 2"/>
          <p:cNvSpPr>
            <a:spLocks noGrp="1"/>
          </p:cNvSpPr>
          <p:nvPr>
            <p:ph type="subTitle" idx="1"/>
          </p:nvPr>
        </p:nvSpPr>
        <p:spPr>
          <a:xfrm>
            <a:off x="685800" y="4000500"/>
            <a:ext cx="7772400" cy="533400"/>
          </a:xfrm>
          <a:prstGeom prst="rect">
            <a:avLst/>
          </a:prstGeom>
        </p:spPr>
        <p:txBody>
          <a:bodyPr/>
          <a:lstStyle>
            <a:lvl1pPr marL="0" indent="0" algn="ctr">
              <a:buNone/>
              <a:defRPr>
                <a:solidFill>
                  <a:schemeClr val="tx1">
                    <a:tint val="75000"/>
                  </a:schemeClr>
                </a:solidFill>
                <a:latin typeface="Helvetica Neue"/>
                <a:cs typeface="Helvetica Neu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533400" y="5502275"/>
            <a:ext cx="838200" cy="365125"/>
          </a:xfrm>
        </p:spPr>
        <p:txBody>
          <a:bodyPr/>
          <a:lstStyle>
            <a:lvl1pPr>
              <a:defRPr/>
            </a:lvl1pPr>
          </a:lstStyle>
          <a:p>
            <a:pPr>
              <a:defRPr/>
            </a:pPr>
            <a:fld id="{748E1799-C5B6-4324-8760-6CC5ADD9F25B}" type="datetime1">
              <a:rPr lang="en-US"/>
              <a:pPr>
                <a:defRPr/>
              </a:pPr>
              <a:t>10/23/2017</a:t>
            </a:fld>
            <a:endParaRPr lang="en-US"/>
          </a:p>
        </p:txBody>
      </p:sp>
      <p:sp>
        <p:nvSpPr>
          <p:cNvPr id="5" name="Footer Placeholder 4"/>
          <p:cNvSpPr>
            <a:spLocks noGrp="1"/>
          </p:cNvSpPr>
          <p:nvPr>
            <p:ph type="ftr" sz="quarter" idx="11"/>
          </p:nvPr>
        </p:nvSpPr>
        <p:spPr>
          <a:xfrm>
            <a:off x="1371600" y="5518150"/>
            <a:ext cx="1981200" cy="34925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477000" y="5502275"/>
            <a:ext cx="2133600" cy="365125"/>
          </a:xfrm>
        </p:spPr>
        <p:txBody>
          <a:bodyPr/>
          <a:lstStyle>
            <a:lvl1pPr>
              <a:defRPr/>
            </a:lvl1pPr>
          </a:lstStyle>
          <a:p>
            <a:pPr>
              <a:defRPr/>
            </a:pPr>
            <a:fld id="{21601717-F0B2-40B0-A04A-1BCE9DF9E342}" type="slidenum">
              <a:rPr lang="en-US" altLang="en-US"/>
              <a:pPr>
                <a:defRPr/>
              </a:pPr>
              <a:t>‹#›</a:t>
            </a:fld>
            <a:endParaRPr lang="en-US" altLang="en-US"/>
          </a:p>
        </p:txBody>
      </p:sp>
    </p:spTree>
    <p:extLst>
      <p:ext uri="{BB962C8B-B14F-4D97-AF65-F5344CB8AC3E}">
        <p14:creationId xmlns:p14="http://schemas.microsoft.com/office/powerpoint/2010/main" val="1342133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001000" cy="914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001000" cy="4525963"/>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EACE47F7-49D9-4BC9-95B2-3A8C4A034867}" type="datetime1">
              <a:rPr lang="en-US"/>
              <a:pPr>
                <a:defRPr/>
              </a:pPr>
              <a:t>10/23/2017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7677C54-9236-434B-AB85-2B8B066C808E}" type="slidenum">
              <a:rPr lang="en-US" altLang="en-US"/>
              <a:pPr>
                <a:defRPr/>
              </a:pPr>
              <a:t>‹#›</a:t>
            </a:fld>
            <a:endParaRPr lang="en-US" altLang="en-US"/>
          </a:p>
        </p:txBody>
      </p:sp>
    </p:spTree>
    <p:extLst>
      <p:ext uri="{BB962C8B-B14F-4D97-AF65-F5344CB8AC3E}">
        <p14:creationId xmlns:p14="http://schemas.microsoft.com/office/powerpoint/2010/main" val="3677723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5197476"/>
          </a:xfrm>
          <a:prstGeom prst="rect">
            <a:avLst/>
          </a:prstGeo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457200" y="685801"/>
            <a:ext cx="6019800" cy="5181599"/>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CB904F62-88B6-4785-9B04-7E2A183C9F5F}" type="datetime1">
              <a:rPr lang="en-US"/>
              <a:pPr>
                <a:defRPr/>
              </a:pPr>
              <a:t>10/23/2017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7BA8E01-60C1-413D-9292-5E9C35FB3AE4}" type="slidenum">
              <a:rPr lang="en-US" altLang="en-US"/>
              <a:pPr>
                <a:defRPr/>
              </a:pPr>
              <a:t>‹#›</a:t>
            </a:fld>
            <a:endParaRPr lang="en-US" altLang="en-US"/>
          </a:p>
        </p:txBody>
      </p:sp>
    </p:spTree>
    <p:extLst>
      <p:ext uri="{BB962C8B-B14F-4D97-AF65-F5344CB8AC3E}">
        <p14:creationId xmlns:p14="http://schemas.microsoft.com/office/powerpoint/2010/main" val="1063608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14700"/>
            <a:ext cx="7772400" cy="685800"/>
          </a:xfrm>
          <a:prstGeom prst="rect">
            <a:avLst/>
          </a:prstGeom>
        </p:spPr>
        <p:txBody>
          <a:bodyPr/>
          <a:lstStyle>
            <a:lvl1pPr algn="ctr">
              <a:defRPr/>
            </a:lvl1pPr>
          </a:lstStyle>
          <a:p>
            <a:r>
              <a:rPr lang="en-US" dirty="0"/>
              <a:t>Click to edit Master title style</a:t>
            </a:r>
          </a:p>
        </p:txBody>
      </p:sp>
      <p:sp>
        <p:nvSpPr>
          <p:cNvPr id="3" name="Subtitle 2"/>
          <p:cNvSpPr>
            <a:spLocks noGrp="1"/>
          </p:cNvSpPr>
          <p:nvPr>
            <p:ph type="subTitle" idx="1"/>
          </p:nvPr>
        </p:nvSpPr>
        <p:spPr>
          <a:xfrm>
            <a:off x="685800" y="4000500"/>
            <a:ext cx="7772400" cy="533400"/>
          </a:xfrm>
          <a:prstGeom prst="rect">
            <a:avLst/>
          </a:prstGeom>
        </p:spPr>
        <p:txBody>
          <a:bodyPr/>
          <a:lstStyle>
            <a:lvl1pPr marL="0" indent="0" algn="ctr">
              <a:buNone/>
              <a:defRPr>
                <a:solidFill>
                  <a:schemeClr val="tx1">
                    <a:tint val="75000"/>
                  </a:schemeClr>
                </a:solidFill>
                <a:latin typeface="Helvetica Neue"/>
                <a:cs typeface="Helvetica Neu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a:extLst>
              <a:ext uri="{FF2B5EF4-FFF2-40B4-BE49-F238E27FC236}">
                <a16:creationId xmlns:a16="http://schemas.microsoft.com/office/drawing/2014/main" id="{C36818F3-F6B4-4983-BA2B-3A0381923E2E}"/>
              </a:ext>
            </a:extLst>
          </p:cNvPr>
          <p:cNvSpPr>
            <a:spLocks noGrp="1"/>
          </p:cNvSpPr>
          <p:nvPr>
            <p:ph type="dt" sz="half" idx="10"/>
          </p:nvPr>
        </p:nvSpPr>
        <p:spPr>
          <a:xfrm>
            <a:off x="533400" y="5502275"/>
            <a:ext cx="838200" cy="365125"/>
          </a:xfrm>
        </p:spPr>
        <p:txBody>
          <a:bodyPr/>
          <a:lstStyle>
            <a:lvl1pPr>
              <a:defRPr/>
            </a:lvl1pPr>
          </a:lstStyle>
          <a:p>
            <a:fld id="{5C9006B2-E11B-4BBB-933C-181408A09A0C}" type="datetime1">
              <a:rPr lang="en-US" altLang="en-US"/>
              <a:pPr/>
              <a:t>10/23/2017</a:t>
            </a:fld>
            <a:endParaRPr lang="en-US" altLang="en-US"/>
          </a:p>
        </p:txBody>
      </p:sp>
      <p:sp>
        <p:nvSpPr>
          <p:cNvPr id="5" name="Footer Placeholder 4">
            <a:extLst>
              <a:ext uri="{FF2B5EF4-FFF2-40B4-BE49-F238E27FC236}">
                <a16:creationId xmlns:a16="http://schemas.microsoft.com/office/drawing/2014/main" id="{FCAC1BAE-7070-4A4A-9611-4BF3B26CF59E}"/>
              </a:ext>
            </a:extLst>
          </p:cNvPr>
          <p:cNvSpPr>
            <a:spLocks noGrp="1"/>
          </p:cNvSpPr>
          <p:nvPr>
            <p:ph type="ftr" sz="quarter" idx="11"/>
          </p:nvPr>
        </p:nvSpPr>
        <p:spPr>
          <a:xfrm>
            <a:off x="1371600" y="5518150"/>
            <a:ext cx="1981200" cy="349250"/>
          </a:xfrm>
        </p:spPr>
        <p:txBody>
          <a:bodyPr/>
          <a:lstStyle>
            <a:lvl1pPr>
              <a:defRPr smtClean="0"/>
            </a:lvl1pPr>
          </a:lstStyle>
          <a:p>
            <a:pPr>
              <a:defRPr/>
            </a:pPr>
            <a:endParaRPr lang="en-US"/>
          </a:p>
        </p:txBody>
      </p:sp>
      <p:sp>
        <p:nvSpPr>
          <p:cNvPr id="6" name="Slide Number Placeholder 5">
            <a:extLst>
              <a:ext uri="{FF2B5EF4-FFF2-40B4-BE49-F238E27FC236}">
                <a16:creationId xmlns:a16="http://schemas.microsoft.com/office/drawing/2014/main" id="{F000E1BD-8D02-4B80-A326-1B2E0F506F4B}"/>
              </a:ext>
            </a:extLst>
          </p:cNvPr>
          <p:cNvSpPr>
            <a:spLocks noGrp="1"/>
          </p:cNvSpPr>
          <p:nvPr>
            <p:ph type="sldNum" sz="quarter" idx="12"/>
          </p:nvPr>
        </p:nvSpPr>
        <p:spPr>
          <a:xfrm>
            <a:off x="6477000" y="5502275"/>
            <a:ext cx="2133600" cy="365125"/>
          </a:xfrm>
        </p:spPr>
        <p:txBody>
          <a:bodyPr/>
          <a:lstStyle>
            <a:lvl1pPr>
              <a:defRPr/>
            </a:lvl1pPr>
          </a:lstStyle>
          <a:p>
            <a:fld id="{33E2C541-F143-4BA9-88CE-A0D8FCF34118}" type="slidenum">
              <a:rPr lang="en-US" altLang="en-US"/>
              <a:pPr/>
              <a:t>‹#›</a:t>
            </a:fld>
            <a:endParaRPr lang="en-US" altLang="en-US"/>
          </a:p>
        </p:txBody>
      </p:sp>
    </p:spTree>
    <p:extLst>
      <p:ext uri="{BB962C8B-B14F-4D97-AF65-F5344CB8AC3E}">
        <p14:creationId xmlns:p14="http://schemas.microsoft.com/office/powerpoint/2010/main" val="4064658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7924800" cy="808038"/>
          </a:xfrm>
          <a:prstGeom prst="rect">
            <a:avLst/>
          </a:prstGeo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600200"/>
            <a:ext cx="7924800" cy="4525963"/>
          </a:xfrm>
          <a:prstGeom prst="rect">
            <a:avLst/>
          </a:prstGeom>
        </p:spPr>
        <p:txBody>
          <a:bodyPr/>
          <a:lstStyle>
            <a:lvl1pPr>
              <a:buClr>
                <a:srgbClr val="61B546"/>
              </a:buClr>
              <a:defRPr baseline="0">
                <a:latin typeface="Calibri" pitchFamily="34" charset="0"/>
                <a:cs typeface="Helvetica Neue"/>
              </a:defRPr>
            </a:lvl1pPr>
            <a:lvl2pPr>
              <a:buClr>
                <a:srgbClr val="61B546"/>
              </a:buClr>
              <a:defRPr baseline="0">
                <a:latin typeface="Calibri" pitchFamily="34" charset="0"/>
                <a:cs typeface="Helvetica Neue"/>
              </a:defRPr>
            </a:lvl2pPr>
            <a:lvl3pPr>
              <a:buClr>
                <a:srgbClr val="61B546"/>
              </a:buClr>
              <a:defRPr baseline="0">
                <a:latin typeface="Calibri" pitchFamily="34" charset="0"/>
                <a:cs typeface="Helvetica Neue"/>
              </a:defRPr>
            </a:lvl3pPr>
            <a:lvl4pPr>
              <a:buClr>
                <a:srgbClr val="61B546"/>
              </a:buClr>
              <a:defRPr baseline="0">
                <a:latin typeface="Calibri" pitchFamily="34" charset="0"/>
                <a:cs typeface="Helvetica Neue"/>
              </a:defRPr>
            </a:lvl4pPr>
            <a:lvl5pPr>
              <a:buClr>
                <a:srgbClr val="61B546"/>
              </a:buClr>
              <a:defRPr baseline="0">
                <a:latin typeface="Calibri" pitchFamily="34" charset="0"/>
                <a:cs typeface="Helvetica Neu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D94054-509B-44CF-974D-1B7F60EECEE6}"/>
              </a:ext>
            </a:extLst>
          </p:cNvPr>
          <p:cNvSpPr>
            <a:spLocks noGrp="1"/>
          </p:cNvSpPr>
          <p:nvPr>
            <p:ph type="dt" sz="half" idx="10"/>
          </p:nvPr>
        </p:nvSpPr>
        <p:spPr>
          <a:xfrm>
            <a:off x="2133600" y="6416675"/>
            <a:ext cx="1066800" cy="365125"/>
          </a:xfrm>
        </p:spPr>
        <p:txBody>
          <a:bodyPr/>
          <a:lstStyle>
            <a:lvl1pPr>
              <a:defRPr/>
            </a:lvl1pPr>
          </a:lstStyle>
          <a:p>
            <a:fld id="{82C90B50-8504-46DB-A648-59176CB9158B}" type="datetime1">
              <a:rPr lang="en-US" altLang="en-US"/>
              <a:pPr/>
              <a:t>10/23/2017</a:t>
            </a:fld>
            <a:endParaRPr lang="en-US" altLang="en-US"/>
          </a:p>
        </p:txBody>
      </p:sp>
      <p:sp>
        <p:nvSpPr>
          <p:cNvPr id="5" name="Footer Placeholder 4">
            <a:extLst>
              <a:ext uri="{FF2B5EF4-FFF2-40B4-BE49-F238E27FC236}">
                <a16:creationId xmlns:a16="http://schemas.microsoft.com/office/drawing/2014/main" id="{823B597C-8703-44B8-BAFD-B1D3B989CB83}"/>
              </a:ext>
            </a:extLst>
          </p:cNvPr>
          <p:cNvSpPr>
            <a:spLocks noGrp="1"/>
          </p:cNvSpPr>
          <p:nvPr>
            <p:ph type="ftr" sz="quarter" idx="11"/>
          </p:nvPr>
        </p:nvSpPr>
        <p:spPr/>
        <p:txBody>
          <a:bodyPr/>
          <a:lstStyle>
            <a:lvl1pPr>
              <a:defRPr smtClean="0"/>
            </a:lvl1pPr>
          </a:lstStyle>
          <a:p>
            <a:pPr>
              <a:defRPr/>
            </a:pPr>
            <a:endParaRPr lang="en-US"/>
          </a:p>
        </p:txBody>
      </p:sp>
      <p:sp>
        <p:nvSpPr>
          <p:cNvPr id="6" name="Slide Number Placeholder 5">
            <a:extLst>
              <a:ext uri="{FF2B5EF4-FFF2-40B4-BE49-F238E27FC236}">
                <a16:creationId xmlns:a16="http://schemas.microsoft.com/office/drawing/2014/main" id="{4B6F9902-88FA-4E80-903F-38F5B1FF0C17}"/>
              </a:ext>
            </a:extLst>
          </p:cNvPr>
          <p:cNvSpPr>
            <a:spLocks noGrp="1"/>
          </p:cNvSpPr>
          <p:nvPr>
            <p:ph type="sldNum" sz="quarter" idx="12"/>
          </p:nvPr>
        </p:nvSpPr>
        <p:spPr/>
        <p:txBody>
          <a:bodyPr/>
          <a:lstStyle>
            <a:lvl1pPr>
              <a:defRPr/>
            </a:lvl1pPr>
          </a:lstStyle>
          <a:p>
            <a:fld id="{EC3DA800-C793-4579-A7D0-DB88C1A4EF05}" type="slidenum">
              <a:rPr lang="en-US" altLang="en-US"/>
              <a:pPr/>
              <a:t>‹#›</a:t>
            </a:fld>
            <a:endParaRPr lang="en-US" altLang="en-US"/>
          </a:p>
        </p:txBody>
      </p:sp>
    </p:spTree>
    <p:extLst>
      <p:ext uri="{BB962C8B-B14F-4D97-AF65-F5344CB8AC3E}">
        <p14:creationId xmlns:p14="http://schemas.microsoft.com/office/powerpoint/2010/main" val="3079907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3656806"/>
            <a:ext cx="7772400" cy="1362075"/>
          </a:xfrm>
          <a:prstGeom prst="rect">
            <a:avLst/>
          </a:prstGeo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156619"/>
            <a:ext cx="7772400" cy="1500187"/>
          </a:xfrm>
          <a:prstGeom prst="rect">
            <a:avLst/>
          </a:prstGeom>
        </p:spPr>
        <p:txBody>
          <a:bodyPr anchor="b"/>
          <a:lstStyle>
            <a:lvl1pPr marL="0" indent="0">
              <a:buNone/>
              <a:defRPr sz="2000">
                <a:solidFill>
                  <a:schemeClr val="tx1">
                    <a:tint val="75000"/>
                  </a:schemeClr>
                </a:solidFill>
                <a:latin typeface="Helvetica Neue"/>
                <a:cs typeface="Helvetica Neu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45B86DB-F73D-404A-A110-2F0122172A69}"/>
              </a:ext>
            </a:extLst>
          </p:cNvPr>
          <p:cNvSpPr>
            <a:spLocks noGrp="1"/>
          </p:cNvSpPr>
          <p:nvPr>
            <p:ph type="dt" sz="half" idx="10"/>
          </p:nvPr>
        </p:nvSpPr>
        <p:spPr>
          <a:xfrm>
            <a:off x="533400" y="5486400"/>
            <a:ext cx="838200" cy="365125"/>
          </a:xfrm>
        </p:spPr>
        <p:txBody>
          <a:bodyPr/>
          <a:lstStyle>
            <a:lvl1pPr>
              <a:defRPr/>
            </a:lvl1pPr>
          </a:lstStyle>
          <a:p>
            <a:fld id="{3EA0BA76-161B-40E0-9FB2-9108ED0F118B}" type="datetime1">
              <a:rPr lang="en-US" altLang="en-US"/>
              <a:pPr/>
              <a:t>10/23/2017</a:t>
            </a:fld>
            <a:endParaRPr lang="en-US" altLang="en-US"/>
          </a:p>
        </p:txBody>
      </p:sp>
      <p:sp>
        <p:nvSpPr>
          <p:cNvPr id="5" name="Footer Placeholder 4">
            <a:extLst>
              <a:ext uri="{FF2B5EF4-FFF2-40B4-BE49-F238E27FC236}">
                <a16:creationId xmlns:a16="http://schemas.microsoft.com/office/drawing/2014/main" id="{95E8D5BD-F802-4934-8690-253708C0A4DE}"/>
              </a:ext>
            </a:extLst>
          </p:cNvPr>
          <p:cNvSpPr>
            <a:spLocks noGrp="1"/>
          </p:cNvSpPr>
          <p:nvPr>
            <p:ph type="ftr" sz="quarter" idx="11"/>
          </p:nvPr>
        </p:nvSpPr>
        <p:spPr>
          <a:xfrm>
            <a:off x="1371600" y="5502275"/>
            <a:ext cx="1981200" cy="349250"/>
          </a:xfrm>
        </p:spPr>
        <p:txBody>
          <a:bodyPr/>
          <a:lstStyle>
            <a:lvl1pPr>
              <a:defRPr smtClean="0"/>
            </a:lvl1pPr>
          </a:lstStyle>
          <a:p>
            <a:pPr>
              <a:defRPr/>
            </a:pPr>
            <a:endParaRPr lang="en-US"/>
          </a:p>
        </p:txBody>
      </p:sp>
      <p:sp>
        <p:nvSpPr>
          <p:cNvPr id="6" name="Slide Number Placeholder 5">
            <a:extLst>
              <a:ext uri="{FF2B5EF4-FFF2-40B4-BE49-F238E27FC236}">
                <a16:creationId xmlns:a16="http://schemas.microsoft.com/office/drawing/2014/main" id="{B3630D9B-5C81-4B0B-B0CE-7E46A56DAE89}"/>
              </a:ext>
            </a:extLst>
          </p:cNvPr>
          <p:cNvSpPr>
            <a:spLocks noGrp="1"/>
          </p:cNvSpPr>
          <p:nvPr>
            <p:ph type="sldNum" sz="quarter" idx="12"/>
          </p:nvPr>
        </p:nvSpPr>
        <p:spPr>
          <a:xfrm>
            <a:off x="6477000" y="5502275"/>
            <a:ext cx="2133600" cy="365125"/>
          </a:xfrm>
        </p:spPr>
        <p:txBody>
          <a:bodyPr/>
          <a:lstStyle>
            <a:lvl1pPr>
              <a:defRPr/>
            </a:lvl1pPr>
          </a:lstStyle>
          <a:p>
            <a:fld id="{277B287B-CA36-4ECA-A332-941D40932E53}" type="slidenum">
              <a:rPr lang="en-US" altLang="en-US"/>
              <a:pPr/>
              <a:t>‹#›</a:t>
            </a:fld>
            <a:endParaRPr lang="en-US" altLang="en-US"/>
          </a:p>
        </p:txBody>
      </p:sp>
    </p:spTree>
    <p:extLst>
      <p:ext uri="{BB962C8B-B14F-4D97-AF65-F5344CB8AC3E}">
        <p14:creationId xmlns:p14="http://schemas.microsoft.com/office/powerpoint/2010/main" val="3595907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772400" cy="731838"/>
          </a:xfrm>
          <a:prstGeom prst="rect">
            <a:avLst/>
          </a:prstGeo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85800" y="1600200"/>
            <a:ext cx="38100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3962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a:extLst>
              <a:ext uri="{FF2B5EF4-FFF2-40B4-BE49-F238E27FC236}">
                <a16:creationId xmlns:a16="http://schemas.microsoft.com/office/drawing/2014/main" id="{6D222D73-8C7B-4F45-8687-5AB9E1BF6AAA}"/>
              </a:ext>
            </a:extLst>
          </p:cNvPr>
          <p:cNvSpPr>
            <a:spLocks noGrp="1"/>
          </p:cNvSpPr>
          <p:nvPr>
            <p:ph type="dt" sz="half" idx="10"/>
          </p:nvPr>
        </p:nvSpPr>
        <p:spPr/>
        <p:txBody>
          <a:bodyPr/>
          <a:lstStyle>
            <a:lvl1pPr>
              <a:defRPr/>
            </a:lvl1pPr>
          </a:lstStyle>
          <a:p>
            <a:fld id="{B87E329C-F0C7-460D-8F17-BC8B30BCA3EE}" type="datetime1">
              <a:rPr lang="en-US" altLang="en-US"/>
              <a:pPr/>
              <a:t>10/23/2017</a:t>
            </a:fld>
            <a:endParaRPr lang="en-US" altLang="en-US"/>
          </a:p>
        </p:txBody>
      </p:sp>
      <p:sp>
        <p:nvSpPr>
          <p:cNvPr id="6" name="Footer Placeholder 4">
            <a:extLst>
              <a:ext uri="{FF2B5EF4-FFF2-40B4-BE49-F238E27FC236}">
                <a16:creationId xmlns:a16="http://schemas.microsoft.com/office/drawing/2014/main" id="{5D499863-2EDE-4894-A921-51E54618CA1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A3A5509-E630-444A-846C-C7D82EB30864}"/>
              </a:ext>
            </a:extLst>
          </p:cNvPr>
          <p:cNvSpPr>
            <a:spLocks noGrp="1"/>
          </p:cNvSpPr>
          <p:nvPr>
            <p:ph type="sldNum" sz="quarter" idx="12"/>
          </p:nvPr>
        </p:nvSpPr>
        <p:spPr/>
        <p:txBody>
          <a:bodyPr/>
          <a:lstStyle>
            <a:lvl1pPr>
              <a:defRPr/>
            </a:lvl1pPr>
          </a:lstStyle>
          <a:p>
            <a:fld id="{3406061D-C620-435B-850B-77FC1DFCABF2}" type="slidenum">
              <a:rPr lang="en-US" altLang="en-US"/>
              <a:pPr/>
              <a:t>‹#›</a:t>
            </a:fld>
            <a:endParaRPr lang="en-US" altLang="en-US"/>
          </a:p>
        </p:txBody>
      </p:sp>
    </p:spTree>
    <p:extLst>
      <p:ext uri="{BB962C8B-B14F-4D97-AF65-F5344CB8AC3E}">
        <p14:creationId xmlns:p14="http://schemas.microsoft.com/office/powerpoint/2010/main" val="2782113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46906" y="1535113"/>
            <a:ext cx="38877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46906" y="2174875"/>
            <a:ext cx="38877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D25C69B-1E92-47B7-9FA0-6093C8EBAF8A}"/>
              </a:ext>
            </a:extLst>
          </p:cNvPr>
          <p:cNvSpPr>
            <a:spLocks noGrp="1"/>
          </p:cNvSpPr>
          <p:nvPr>
            <p:ph type="dt" sz="half" idx="10"/>
          </p:nvPr>
        </p:nvSpPr>
        <p:spPr>
          <a:xfrm>
            <a:off x="457200" y="6356350"/>
            <a:ext cx="2133600" cy="365125"/>
          </a:xfrm>
        </p:spPr>
        <p:txBody>
          <a:bodyPr/>
          <a:lstStyle>
            <a:lvl1pPr>
              <a:defRPr/>
            </a:lvl1pPr>
          </a:lstStyle>
          <a:p>
            <a:fld id="{0B08EADC-90BE-4A0D-93E4-62637F77CDA8}" type="datetime1">
              <a:rPr lang="en-US" altLang="en-US"/>
              <a:pPr/>
              <a:t>10/23/2017</a:t>
            </a:fld>
            <a:endParaRPr lang="en-US" altLang="en-US"/>
          </a:p>
        </p:txBody>
      </p:sp>
      <p:sp>
        <p:nvSpPr>
          <p:cNvPr id="8" name="Footer Placeholder 7">
            <a:extLst>
              <a:ext uri="{FF2B5EF4-FFF2-40B4-BE49-F238E27FC236}">
                <a16:creationId xmlns:a16="http://schemas.microsoft.com/office/drawing/2014/main" id="{8946EDCA-2F89-4500-A932-3BF86BCF9108}"/>
              </a:ext>
            </a:extLst>
          </p:cNvPr>
          <p:cNvSpPr>
            <a:spLocks noGrp="1"/>
          </p:cNvSpPr>
          <p:nvPr>
            <p:ph type="ftr" sz="quarter" idx="11"/>
          </p:nvPr>
        </p:nvSpPr>
        <p:spPr>
          <a:xfrm>
            <a:off x="3124200" y="6356350"/>
            <a:ext cx="2895600" cy="365125"/>
          </a:xfrm>
        </p:spPr>
        <p:txBody>
          <a:bodyPr/>
          <a:lstStyle>
            <a:lvl1pPr>
              <a:defRPr smtClean="0"/>
            </a:lvl1pPr>
          </a:lstStyle>
          <a:p>
            <a:pPr>
              <a:defRPr/>
            </a:pPr>
            <a:endParaRPr lang="en-US"/>
          </a:p>
        </p:txBody>
      </p:sp>
      <p:sp>
        <p:nvSpPr>
          <p:cNvPr id="9" name="Slide Number Placeholder 8">
            <a:extLst>
              <a:ext uri="{FF2B5EF4-FFF2-40B4-BE49-F238E27FC236}">
                <a16:creationId xmlns:a16="http://schemas.microsoft.com/office/drawing/2014/main" id="{3825ACCA-DCAB-493D-B836-0CD48B547253}"/>
              </a:ext>
            </a:extLst>
          </p:cNvPr>
          <p:cNvSpPr>
            <a:spLocks noGrp="1"/>
          </p:cNvSpPr>
          <p:nvPr>
            <p:ph type="sldNum" sz="quarter" idx="12"/>
          </p:nvPr>
        </p:nvSpPr>
        <p:spPr>
          <a:xfrm>
            <a:off x="6553200" y="6356350"/>
            <a:ext cx="2133600" cy="365125"/>
          </a:xfrm>
        </p:spPr>
        <p:txBody>
          <a:bodyPr/>
          <a:lstStyle>
            <a:lvl1pPr>
              <a:defRPr/>
            </a:lvl1pPr>
          </a:lstStyle>
          <a:p>
            <a:fld id="{F65E23BB-3209-4AC2-B121-F503795022A0}" type="slidenum">
              <a:rPr lang="en-US" altLang="en-US"/>
              <a:pPr/>
              <a:t>‹#›</a:t>
            </a:fld>
            <a:endParaRPr lang="en-US" altLang="en-US"/>
          </a:p>
        </p:txBody>
      </p:sp>
    </p:spTree>
    <p:extLst>
      <p:ext uri="{BB962C8B-B14F-4D97-AF65-F5344CB8AC3E}">
        <p14:creationId xmlns:p14="http://schemas.microsoft.com/office/powerpoint/2010/main" val="1459510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8001000" cy="655638"/>
          </a:xfrm>
          <a:prstGeom prst="rect">
            <a:avLst/>
          </a:prstGeom>
        </p:spPr>
        <p:txBody>
          <a:bodyPr/>
          <a:lstStyle>
            <a:lvl1pPr algn="l">
              <a:defRPr/>
            </a:lvl1pPr>
          </a:lstStyle>
          <a:p>
            <a:r>
              <a:rPr lang="en-US" dirty="0"/>
              <a:t>Click to edit Master title style</a:t>
            </a:r>
          </a:p>
        </p:txBody>
      </p:sp>
      <p:sp>
        <p:nvSpPr>
          <p:cNvPr id="3" name="Date Placeholder 3">
            <a:extLst>
              <a:ext uri="{FF2B5EF4-FFF2-40B4-BE49-F238E27FC236}">
                <a16:creationId xmlns:a16="http://schemas.microsoft.com/office/drawing/2014/main" id="{C7A807F2-997D-4B0E-90BD-824BD0A8327D}"/>
              </a:ext>
            </a:extLst>
          </p:cNvPr>
          <p:cNvSpPr>
            <a:spLocks noGrp="1"/>
          </p:cNvSpPr>
          <p:nvPr>
            <p:ph type="dt" sz="half" idx="10"/>
          </p:nvPr>
        </p:nvSpPr>
        <p:spPr/>
        <p:txBody>
          <a:bodyPr/>
          <a:lstStyle>
            <a:lvl1pPr>
              <a:defRPr/>
            </a:lvl1pPr>
          </a:lstStyle>
          <a:p>
            <a:fld id="{A2879A7B-4B75-45BD-BB6A-C9E4C7D889DF}" type="datetime1">
              <a:rPr lang="en-US" altLang="en-US"/>
              <a:pPr/>
              <a:t>10/23/2017</a:t>
            </a:fld>
            <a:endParaRPr lang="en-US" altLang="en-US"/>
          </a:p>
        </p:txBody>
      </p:sp>
      <p:sp>
        <p:nvSpPr>
          <p:cNvPr id="4" name="Footer Placeholder 4">
            <a:extLst>
              <a:ext uri="{FF2B5EF4-FFF2-40B4-BE49-F238E27FC236}">
                <a16:creationId xmlns:a16="http://schemas.microsoft.com/office/drawing/2014/main" id="{66FF805A-E0E1-449C-82F4-31E8CD297449}"/>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1B7384C7-0D5E-4109-9DD7-55F221D9681A}"/>
              </a:ext>
            </a:extLst>
          </p:cNvPr>
          <p:cNvSpPr>
            <a:spLocks noGrp="1"/>
          </p:cNvSpPr>
          <p:nvPr>
            <p:ph type="sldNum" sz="quarter" idx="12"/>
          </p:nvPr>
        </p:nvSpPr>
        <p:spPr/>
        <p:txBody>
          <a:bodyPr/>
          <a:lstStyle>
            <a:lvl1pPr>
              <a:defRPr/>
            </a:lvl1pPr>
          </a:lstStyle>
          <a:p>
            <a:fld id="{5AD9046D-D85A-46C5-9E5F-AC216E99EFC8}" type="slidenum">
              <a:rPr lang="en-US" altLang="en-US"/>
              <a:pPr/>
              <a:t>‹#›</a:t>
            </a:fld>
            <a:endParaRPr lang="en-US" altLang="en-US"/>
          </a:p>
        </p:txBody>
      </p:sp>
    </p:spTree>
    <p:extLst>
      <p:ext uri="{BB962C8B-B14F-4D97-AF65-F5344CB8AC3E}">
        <p14:creationId xmlns:p14="http://schemas.microsoft.com/office/powerpoint/2010/main" val="37735377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B18180D-751F-463E-B6D4-ADCB5625DC81}"/>
              </a:ext>
            </a:extLst>
          </p:cNvPr>
          <p:cNvSpPr>
            <a:spLocks noGrp="1"/>
          </p:cNvSpPr>
          <p:nvPr>
            <p:ph type="dt" sz="half" idx="10"/>
          </p:nvPr>
        </p:nvSpPr>
        <p:spPr/>
        <p:txBody>
          <a:bodyPr/>
          <a:lstStyle>
            <a:lvl1pPr>
              <a:defRPr/>
            </a:lvl1pPr>
          </a:lstStyle>
          <a:p>
            <a:fld id="{B3C21CDA-AEE9-4F9A-AE8C-4D6F5248CE12}" type="datetime1">
              <a:rPr lang="en-US" altLang="en-US"/>
              <a:pPr/>
              <a:t>10/23/2017</a:t>
            </a:fld>
            <a:endParaRPr lang="en-US" altLang="en-US"/>
          </a:p>
        </p:txBody>
      </p:sp>
      <p:sp>
        <p:nvSpPr>
          <p:cNvPr id="3" name="Footer Placeholder 4">
            <a:extLst>
              <a:ext uri="{FF2B5EF4-FFF2-40B4-BE49-F238E27FC236}">
                <a16:creationId xmlns:a16="http://schemas.microsoft.com/office/drawing/2014/main" id="{DBADEA9D-A5C4-454D-B8BE-E8D657709D2E}"/>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BB9FE503-EFA4-4C13-ABAC-A6AA2BB62901}"/>
              </a:ext>
            </a:extLst>
          </p:cNvPr>
          <p:cNvSpPr>
            <a:spLocks noGrp="1"/>
          </p:cNvSpPr>
          <p:nvPr>
            <p:ph type="sldNum" sz="quarter" idx="12"/>
          </p:nvPr>
        </p:nvSpPr>
        <p:spPr/>
        <p:txBody>
          <a:bodyPr/>
          <a:lstStyle>
            <a:lvl1pPr>
              <a:defRPr/>
            </a:lvl1pPr>
          </a:lstStyle>
          <a:p>
            <a:fld id="{325704E7-8CDC-419F-A971-5AF9A600074B}" type="slidenum">
              <a:rPr lang="en-US" altLang="en-US"/>
              <a:pPr/>
              <a:t>‹#›</a:t>
            </a:fld>
            <a:endParaRPr lang="en-US" altLang="en-US"/>
          </a:p>
        </p:txBody>
      </p:sp>
    </p:spTree>
    <p:extLst>
      <p:ext uri="{BB962C8B-B14F-4D97-AF65-F5344CB8AC3E}">
        <p14:creationId xmlns:p14="http://schemas.microsoft.com/office/powerpoint/2010/main" val="38968586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2779713" cy="67310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762000"/>
            <a:ext cx="5111750" cy="53641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1435101"/>
            <a:ext cx="2779713" cy="44323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3DDBCDC-7A17-4064-9074-67EBB684EA74}"/>
              </a:ext>
            </a:extLst>
          </p:cNvPr>
          <p:cNvSpPr>
            <a:spLocks noGrp="1"/>
          </p:cNvSpPr>
          <p:nvPr>
            <p:ph type="dt" sz="half" idx="10"/>
          </p:nvPr>
        </p:nvSpPr>
        <p:spPr/>
        <p:txBody>
          <a:bodyPr/>
          <a:lstStyle>
            <a:lvl1pPr>
              <a:defRPr/>
            </a:lvl1pPr>
          </a:lstStyle>
          <a:p>
            <a:fld id="{BF24D0F8-7724-47D7-B961-7462915B75B4}" type="datetime1">
              <a:rPr lang="en-US" altLang="en-US"/>
              <a:pPr/>
              <a:t>10/23/2017</a:t>
            </a:fld>
            <a:endParaRPr lang="en-US" altLang="en-US"/>
          </a:p>
        </p:txBody>
      </p:sp>
      <p:sp>
        <p:nvSpPr>
          <p:cNvPr id="6" name="Footer Placeholder 4">
            <a:extLst>
              <a:ext uri="{FF2B5EF4-FFF2-40B4-BE49-F238E27FC236}">
                <a16:creationId xmlns:a16="http://schemas.microsoft.com/office/drawing/2014/main" id="{CE0136C2-A7DD-4AC0-AADB-E59AE679EE2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F5FCCFA-189E-4CD1-87F9-837F034BF242}"/>
              </a:ext>
            </a:extLst>
          </p:cNvPr>
          <p:cNvSpPr>
            <a:spLocks noGrp="1"/>
          </p:cNvSpPr>
          <p:nvPr>
            <p:ph type="sldNum" sz="quarter" idx="12"/>
          </p:nvPr>
        </p:nvSpPr>
        <p:spPr/>
        <p:txBody>
          <a:bodyPr/>
          <a:lstStyle>
            <a:lvl1pPr>
              <a:defRPr/>
            </a:lvl1pPr>
          </a:lstStyle>
          <a:p>
            <a:fld id="{6F3E0527-6BF4-4FFA-90D2-0B4BB9D8BCA0}" type="slidenum">
              <a:rPr lang="en-US" altLang="en-US"/>
              <a:pPr/>
              <a:t>‹#›</a:t>
            </a:fld>
            <a:endParaRPr lang="en-US" altLang="en-US"/>
          </a:p>
        </p:txBody>
      </p:sp>
    </p:spTree>
    <p:extLst>
      <p:ext uri="{BB962C8B-B14F-4D97-AF65-F5344CB8AC3E}">
        <p14:creationId xmlns:p14="http://schemas.microsoft.com/office/powerpoint/2010/main" val="3431595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7924800" cy="808038"/>
          </a:xfrm>
          <a:prstGeom prst="rect">
            <a:avLst/>
          </a:prstGeo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600200"/>
            <a:ext cx="7924800" cy="4525963"/>
          </a:xfrm>
          <a:prstGeom prst="rect">
            <a:avLst/>
          </a:prstGeom>
        </p:spPr>
        <p:txBody>
          <a:bodyPr/>
          <a:lstStyle>
            <a:lvl1pPr>
              <a:buClr>
                <a:srgbClr val="61B546"/>
              </a:buClr>
              <a:defRPr baseline="0">
                <a:latin typeface="Calibri" pitchFamily="34" charset="0"/>
                <a:cs typeface="Helvetica Neue"/>
              </a:defRPr>
            </a:lvl1pPr>
            <a:lvl2pPr>
              <a:buClr>
                <a:srgbClr val="61B546"/>
              </a:buClr>
              <a:defRPr baseline="0">
                <a:latin typeface="Calibri" pitchFamily="34" charset="0"/>
                <a:cs typeface="Helvetica Neue"/>
              </a:defRPr>
            </a:lvl2pPr>
            <a:lvl3pPr>
              <a:buClr>
                <a:srgbClr val="61B546"/>
              </a:buClr>
              <a:defRPr baseline="0">
                <a:latin typeface="Calibri" pitchFamily="34" charset="0"/>
                <a:cs typeface="Helvetica Neue"/>
              </a:defRPr>
            </a:lvl3pPr>
            <a:lvl4pPr>
              <a:buClr>
                <a:srgbClr val="61B546"/>
              </a:buClr>
              <a:defRPr baseline="0">
                <a:latin typeface="Calibri" pitchFamily="34" charset="0"/>
                <a:cs typeface="Helvetica Neue"/>
              </a:defRPr>
            </a:lvl4pPr>
            <a:lvl5pPr>
              <a:buClr>
                <a:srgbClr val="61B546"/>
              </a:buClr>
              <a:defRPr baseline="0">
                <a:latin typeface="Calibri" pitchFamily="34" charset="0"/>
                <a:cs typeface="Helvetica Neu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2133600" y="6416675"/>
            <a:ext cx="1066800" cy="365125"/>
          </a:xfrm>
        </p:spPr>
        <p:txBody>
          <a:bodyPr/>
          <a:lstStyle>
            <a:lvl1pPr>
              <a:defRPr/>
            </a:lvl1pPr>
          </a:lstStyle>
          <a:p>
            <a:pPr>
              <a:defRPr/>
            </a:pPr>
            <a:fld id="{457BC206-79E7-4B5C-BC3B-84B77AC2E792}" type="datetime1">
              <a:rPr lang="en-US"/>
              <a:pPr>
                <a:defRPr/>
              </a:pPr>
              <a:t>10/23/2017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5379857-196A-4940-9C0F-732206D9F2D1}" type="slidenum">
              <a:rPr lang="en-US" altLang="en-US"/>
              <a:pPr>
                <a:defRPr/>
              </a:pPr>
              <a:t>‹#›</a:t>
            </a:fld>
            <a:endParaRPr lang="en-US" altLang="en-US"/>
          </a:p>
        </p:txBody>
      </p:sp>
    </p:spTree>
    <p:extLst>
      <p:ext uri="{BB962C8B-B14F-4D97-AF65-F5344CB8AC3E}">
        <p14:creationId xmlns:p14="http://schemas.microsoft.com/office/powerpoint/2010/main" val="9586730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38199"/>
            <a:ext cx="5486400" cy="38893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5000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9426098-EBC7-49E7-8FD3-743F232A1BD2}"/>
              </a:ext>
            </a:extLst>
          </p:cNvPr>
          <p:cNvSpPr>
            <a:spLocks noGrp="1"/>
          </p:cNvSpPr>
          <p:nvPr>
            <p:ph type="dt" sz="half" idx="10"/>
          </p:nvPr>
        </p:nvSpPr>
        <p:spPr/>
        <p:txBody>
          <a:bodyPr/>
          <a:lstStyle>
            <a:lvl1pPr>
              <a:defRPr/>
            </a:lvl1pPr>
          </a:lstStyle>
          <a:p>
            <a:fld id="{A674DF6D-9B7B-441D-A919-851DA9F2D681}" type="datetime1">
              <a:rPr lang="en-US" altLang="en-US"/>
              <a:pPr/>
              <a:t>10/23/2017</a:t>
            </a:fld>
            <a:endParaRPr lang="en-US" altLang="en-US"/>
          </a:p>
        </p:txBody>
      </p:sp>
      <p:sp>
        <p:nvSpPr>
          <p:cNvPr id="6" name="Footer Placeholder 4">
            <a:extLst>
              <a:ext uri="{FF2B5EF4-FFF2-40B4-BE49-F238E27FC236}">
                <a16:creationId xmlns:a16="http://schemas.microsoft.com/office/drawing/2014/main" id="{9287A9DF-E333-4D83-93A8-E0218FF6299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346451E-E03C-4429-94BA-63798FFCC082}"/>
              </a:ext>
            </a:extLst>
          </p:cNvPr>
          <p:cNvSpPr>
            <a:spLocks noGrp="1"/>
          </p:cNvSpPr>
          <p:nvPr>
            <p:ph type="sldNum" sz="quarter" idx="12"/>
          </p:nvPr>
        </p:nvSpPr>
        <p:spPr/>
        <p:txBody>
          <a:bodyPr/>
          <a:lstStyle>
            <a:lvl1pPr>
              <a:defRPr/>
            </a:lvl1pPr>
          </a:lstStyle>
          <a:p>
            <a:fld id="{A51094ED-7B8C-44C4-B55C-42D6282C3DB3}" type="slidenum">
              <a:rPr lang="en-US" altLang="en-US"/>
              <a:pPr/>
              <a:t>‹#›</a:t>
            </a:fld>
            <a:endParaRPr lang="en-US" altLang="en-US"/>
          </a:p>
        </p:txBody>
      </p:sp>
    </p:spTree>
    <p:extLst>
      <p:ext uri="{BB962C8B-B14F-4D97-AF65-F5344CB8AC3E}">
        <p14:creationId xmlns:p14="http://schemas.microsoft.com/office/powerpoint/2010/main" val="37746172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001000" cy="914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001000" cy="4525963"/>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3D4C0B3-69B1-4A0A-B103-B7E773E5EFBE}"/>
              </a:ext>
            </a:extLst>
          </p:cNvPr>
          <p:cNvSpPr>
            <a:spLocks noGrp="1"/>
          </p:cNvSpPr>
          <p:nvPr>
            <p:ph type="dt" sz="half" idx="10"/>
          </p:nvPr>
        </p:nvSpPr>
        <p:spPr/>
        <p:txBody>
          <a:bodyPr/>
          <a:lstStyle>
            <a:lvl1pPr>
              <a:defRPr/>
            </a:lvl1pPr>
          </a:lstStyle>
          <a:p>
            <a:fld id="{E3CAC9D0-D971-424A-8978-1BFB5B589C7F}" type="datetime1">
              <a:rPr lang="en-US" altLang="en-US"/>
              <a:pPr/>
              <a:t>10/23/2017</a:t>
            </a:fld>
            <a:endParaRPr lang="en-US" altLang="en-US"/>
          </a:p>
        </p:txBody>
      </p:sp>
      <p:sp>
        <p:nvSpPr>
          <p:cNvPr id="5" name="Footer Placeholder 4">
            <a:extLst>
              <a:ext uri="{FF2B5EF4-FFF2-40B4-BE49-F238E27FC236}">
                <a16:creationId xmlns:a16="http://schemas.microsoft.com/office/drawing/2014/main" id="{E0883E55-AC82-4658-8F63-13632AF0A49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538001D-D7FB-4F09-8D10-51735C50C5A4}"/>
              </a:ext>
            </a:extLst>
          </p:cNvPr>
          <p:cNvSpPr>
            <a:spLocks noGrp="1"/>
          </p:cNvSpPr>
          <p:nvPr>
            <p:ph type="sldNum" sz="quarter" idx="12"/>
          </p:nvPr>
        </p:nvSpPr>
        <p:spPr/>
        <p:txBody>
          <a:bodyPr/>
          <a:lstStyle>
            <a:lvl1pPr>
              <a:defRPr/>
            </a:lvl1pPr>
          </a:lstStyle>
          <a:p>
            <a:fld id="{305FDC92-779B-4942-A00F-4FC8123763C8}" type="slidenum">
              <a:rPr lang="en-US" altLang="en-US"/>
              <a:pPr/>
              <a:t>‹#›</a:t>
            </a:fld>
            <a:endParaRPr lang="en-US" altLang="en-US"/>
          </a:p>
        </p:txBody>
      </p:sp>
    </p:spTree>
    <p:extLst>
      <p:ext uri="{BB962C8B-B14F-4D97-AF65-F5344CB8AC3E}">
        <p14:creationId xmlns:p14="http://schemas.microsoft.com/office/powerpoint/2010/main" val="5332333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5197476"/>
          </a:xfrm>
          <a:prstGeom prst="rect">
            <a:avLst/>
          </a:prstGeo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457200" y="685801"/>
            <a:ext cx="6019800" cy="5181599"/>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1FB745C-1F39-448A-8310-A15844CB65F3}"/>
              </a:ext>
            </a:extLst>
          </p:cNvPr>
          <p:cNvSpPr>
            <a:spLocks noGrp="1"/>
          </p:cNvSpPr>
          <p:nvPr>
            <p:ph type="dt" sz="half" idx="10"/>
          </p:nvPr>
        </p:nvSpPr>
        <p:spPr/>
        <p:txBody>
          <a:bodyPr/>
          <a:lstStyle>
            <a:lvl1pPr>
              <a:defRPr/>
            </a:lvl1pPr>
          </a:lstStyle>
          <a:p>
            <a:fld id="{EA46B79F-E6F3-42BF-AEF2-D5D8BE253D50}" type="datetime1">
              <a:rPr lang="en-US" altLang="en-US"/>
              <a:pPr/>
              <a:t>10/23/2017</a:t>
            </a:fld>
            <a:endParaRPr lang="en-US" altLang="en-US"/>
          </a:p>
        </p:txBody>
      </p:sp>
      <p:sp>
        <p:nvSpPr>
          <p:cNvPr id="5" name="Footer Placeholder 4">
            <a:extLst>
              <a:ext uri="{FF2B5EF4-FFF2-40B4-BE49-F238E27FC236}">
                <a16:creationId xmlns:a16="http://schemas.microsoft.com/office/drawing/2014/main" id="{D7A5F71A-8542-452F-B5A3-56BA4413E47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65B207A-4273-41F9-B9D6-D59C495A3C92}"/>
              </a:ext>
            </a:extLst>
          </p:cNvPr>
          <p:cNvSpPr>
            <a:spLocks noGrp="1"/>
          </p:cNvSpPr>
          <p:nvPr>
            <p:ph type="sldNum" sz="quarter" idx="12"/>
          </p:nvPr>
        </p:nvSpPr>
        <p:spPr/>
        <p:txBody>
          <a:bodyPr/>
          <a:lstStyle>
            <a:lvl1pPr>
              <a:defRPr/>
            </a:lvl1pPr>
          </a:lstStyle>
          <a:p>
            <a:fld id="{0B9B0016-A92F-4A98-A26D-4999C8095085}" type="slidenum">
              <a:rPr lang="en-US" altLang="en-US"/>
              <a:pPr/>
              <a:t>‹#›</a:t>
            </a:fld>
            <a:endParaRPr lang="en-US" altLang="en-US"/>
          </a:p>
        </p:txBody>
      </p:sp>
    </p:spTree>
    <p:extLst>
      <p:ext uri="{BB962C8B-B14F-4D97-AF65-F5344CB8AC3E}">
        <p14:creationId xmlns:p14="http://schemas.microsoft.com/office/powerpoint/2010/main" val="3631713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3656806"/>
            <a:ext cx="7772400" cy="1362075"/>
          </a:xfrm>
          <a:prstGeom prst="rect">
            <a:avLst/>
          </a:prstGeo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156619"/>
            <a:ext cx="7772400" cy="1500187"/>
          </a:xfrm>
          <a:prstGeom prst="rect">
            <a:avLst/>
          </a:prstGeom>
        </p:spPr>
        <p:txBody>
          <a:bodyPr anchor="b"/>
          <a:lstStyle>
            <a:lvl1pPr marL="0" indent="0">
              <a:buNone/>
              <a:defRPr sz="2000">
                <a:solidFill>
                  <a:schemeClr val="tx1">
                    <a:tint val="75000"/>
                  </a:schemeClr>
                </a:solidFill>
                <a:latin typeface="Helvetica Neue"/>
                <a:cs typeface="Helvetica Neu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533400" y="5486400"/>
            <a:ext cx="838200" cy="365125"/>
          </a:xfrm>
        </p:spPr>
        <p:txBody>
          <a:bodyPr/>
          <a:lstStyle>
            <a:lvl1pPr>
              <a:defRPr/>
            </a:lvl1pPr>
          </a:lstStyle>
          <a:p>
            <a:pPr>
              <a:defRPr/>
            </a:pPr>
            <a:fld id="{517B1DBA-93C9-4F64-A4DD-3B594D01E14C}" type="datetime1">
              <a:rPr lang="en-US"/>
              <a:pPr>
                <a:defRPr/>
              </a:pPr>
              <a:t>10/23/2017</a:t>
            </a:fld>
            <a:endParaRPr lang="en-US"/>
          </a:p>
        </p:txBody>
      </p:sp>
      <p:sp>
        <p:nvSpPr>
          <p:cNvPr id="5" name="Footer Placeholder 4"/>
          <p:cNvSpPr>
            <a:spLocks noGrp="1"/>
          </p:cNvSpPr>
          <p:nvPr>
            <p:ph type="ftr" sz="quarter" idx="11"/>
          </p:nvPr>
        </p:nvSpPr>
        <p:spPr>
          <a:xfrm>
            <a:off x="1371600" y="5502275"/>
            <a:ext cx="1981200" cy="34925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477000" y="5502275"/>
            <a:ext cx="2133600" cy="365125"/>
          </a:xfrm>
        </p:spPr>
        <p:txBody>
          <a:bodyPr/>
          <a:lstStyle>
            <a:lvl1pPr>
              <a:defRPr/>
            </a:lvl1pPr>
          </a:lstStyle>
          <a:p>
            <a:pPr>
              <a:defRPr/>
            </a:pPr>
            <a:fld id="{6BB77A69-3D12-40AE-A1BA-0366CC2F3F15}" type="slidenum">
              <a:rPr lang="en-US" altLang="en-US"/>
              <a:pPr>
                <a:defRPr/>
              </a:pPr>
              <a:t>‹#›</a:t>
            </a:fld>
            <a:endParaRPr lang="en-US" altLang="en-US"/>
          </a:p>
        </p:txBody>
      </p:sp>
    </p:spTree>
    <p:extLst>
      <p:ext uri="{BB962C8B-B14F-4D97-AF65-F5344CB8AC3E}">
        <p14:creationId xmlns:p14="http://schemas.microsoft.com/office/powerpoint/2010/main" val="1493464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772400" cy="731838"/>
          </a:xfrm>
          <a:prstGeom prst="rect">
            <a:avLst/>
          </a:prstGeo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85800" y="1600200"/>
            <a:ext cx="38100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3962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a:defRPr/>
            </a:lvl1pPr>
          </a:lstStyle>
          <a:p>
            <a:pPr>
              <a:defRPr/>
            </a:pPr>
            <a:fld id="{A36EE978-AD3E-44F8-BD62-36894204B859}" type="datetime1">
              <a:rPr lang="en-US"/>
              <a:pPr>
                <a:defRPr/>
              </a:pPr>
              <a:t>10/23/2017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3FAA139-F95A-4F1D-8C8F-6127B63F9817}" type="slidenum">
              <a:rPr lang="en-US" altLang="en-US"/>
              <a:pPr>
                <a:defRPr/>
              </a:pPr>
              <a:t>‹#›</a:t>
            </a:fld>
            <a:endParaRPr lang="en-US" altLang="en-US"/>
          </a:p>
        </p:txBody>
      </p:sp>
    </p:spTree>
    <p:extLst>
      <p:ext uri="{BB962C8B-B14F-4D97-AF65-F5344CB8AC3E}">
        <p14:creationId xmlns:p14="http://schemas.microsoft.com/office/powerpoint/2010/main" val="345012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46906" y="1535113"/>
            <a:ext cx="38877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46906" y="2174875"/>
            <a:ext cx="38877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457200" y="6356350"/>
            <a:ext cx="2133600" cy="365125"/>
          </a:xfrm>
        </p:spPr>
        <p:txBody>
          <a:bodyPr/>
          <a:lstStyle>
            <a:lvl1pPr>
              <a:defRPr/>
            </a:lvl1pPr>
          </a:lstStyle>
          <a:p>
            <a:pPr>
              <a:defRPr/>
            </a:pPr>
            <a:fld id="{3AE8545E-7123-4FDD-94B5-B17742E5CAC4}" type="datetime1">
              <a:rPr lang="en-US"/>
              <a:pPr>
                <a:defRPr/>
              </a:pPr>
              <a:t>10/23/2017</a:t>
            </a:fld>
            <a:endParaRPr lang="en-US"/>
          </a:p>
        </p:txBody>
      </p:sp>
      <p:sp>
        <p:nvSpPr>
          <p:cNvPr id="8" name="Footer Placeholder 7"/>
          <p:cNvSpPr>
            <a:spLocks noGrp="1"/>
          </p:cNvSpPr>
          <p:nvPr>
            <p:ph type="ftr" sz="quarter" idx="11"/>
          </p:nvPr>
        </p:nvSpPr>
        <p:spPr>
          <a:xfrm>
            <a:off x="3124200" y="6356350"/>
            <a:ext cx="2895600" cy="365125"/>
          </a:xfrm>
        </p:spPr>
        <p:txBody>
          <a:bodyPr/>
          <a:lstStyle>
            <a:lvl1pPr>
              <a:defRPr/>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p:spPr>
        <p:txBody>
          <a:bodyPr/>
          <a:lstStyle>
            <a:lvl1pPr>
              <a:defRPr/>
            </a:lvl1pPr>
          </a:lstStyle>
          <a:p>
            <a:pPr>
              <a:defRPr/>
            </a:pPr>
            <a:fld id="{8892ED33-CF86-44F4-976F-448EFF60EE1E}" type="slidenum">
              <a:rPr lang="en-US" altLang="en-US"/>
              <a:pPr>
                <a:defRPr/>
              </a:pPr>
              <a:t>‹#›</a:t>
            </a:fld>
            <a:endParaRPr lang="en-US" altLang="en-US"/>
          </a:p>
        </p:txBody>
      </p:sp>
    </p:spTree>
    <p:extLst>
      <p:ext uri="{BB962C8B-B14F-4D97-AF65-F5344CB8AC3E}">
        <p14:creationId xmlns:p14="http://schemas.microsoft.com/office/powerpoint/2010/main" val="1750037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8001000" cy="655638"/>
          </a:xfrm>
          <a:prstGeom prst="rect">
            <a:avLst/>
          </a:prstGeom>
        </p:spPr>
        <p:txBody>
          <a:bodyPr/>
          <a:lstStyle>
            <a:lvl1pPr algn="l">
              <a:defRPr/>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fld id="{174F018C-AE82-40C6-A17C-B92488325728}" type="datetime1">
              <a:rPr lang="en-US"/>
              <a:pPr>
                <a:defRPr/>
              </a:pPr>
              <a:t>10/23/2017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3B0BB5A-C80B-4C9E-B7F6-9D616595A7ED}" type="slidenum">
              <a:rPr lang="en-US" altLang="en-US"/>
              <a:pPr>
                <a:defRPr/>
              </a:pPr>
              <a:t>‹#›</a:t>
            </a:fld>
            <a:endParaRPr lang="en-US" altLang="en-US"/>
          </a:p>
        </p:txBody>
      </p:sp>
    </p:spTree>
    <p:extLst>
      <p:ext uri="{BB962C8B-B14F-4D97-AF65-F5344CB8AC3E}">
        <p14:creationId xmlns:p14="http://schemas.microsoft.com/office/powerpoint/2010/main" val="694200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CB503FC-858C-450F-92D8-AD1C55F59A25}" type="datetime1">
              <a:rPr lang="en-US"/>
              <a:pPr>
                <a:defRPr/>
              </a:pPr>
              <a:t>10/23/2017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71088BE-C411-4298-A5E0-E4B7A37D72F1}" type="slidenum">
              <a:rPr lang="en-US" altLang="en-US"/>
              <a:pPr>
                <a:defRPr/>
              </a:pPr>
              <a:t>‹#›</a:t>
            </a:fld>
            <a:endParaRPr lang="en-US" altLang="en-US"/>
          </a:p>
        </p:txBody>
      </p:sp>
    </p:spTree>
    <p:extLst>
      <p:ext uri="{BB962C8B-B14F-4D97-AF65-F5344CB8AC3E}">
        <p14:creationId xmlns:p14="http://schemas.microsoft.com/office/powerpoint/2010/main" val="1870260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2779713" cy="67310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762000"/>
            <a:ext cx="5111750" cy="53641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1435101"/>
            <a:ext cx="2779713" cy="44323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2C749B3-C0A5-431B-A1BD-B972DBF874D2}" type="datetime1">
              <a:rPr lang="en-US"/>
              <a:pPr>
                <a:defRPr/>
              </a:pPr>
              <a:t>10/23/2017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5F7AB9C-43DD-407F-9A9D-410BE41F6B57}" type="slidenum">
              <a:rPr lang="en-US" altLang="en-US"/>
              <a:pPr>
                <a:defRPr/>
              </a:pPr>
              <a:t>‹#›</a:t>
            </a:fld>
            <a:endParaRPr lang="en-US" altLang="en-US"/>
          </a:p>
        </p:txBody>
      </p:sp>
    </p:spTree>
    <p:extLst>
      <p:ext uri="{BB962C8B-B14F-4D97-AF65-F5344CB8AC3E}">
        <p14:creationId xmlns:p14="http://schemas.microsoft.com/office/powerpoint/2010/main" val="1783519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38199"/>
            <a:ext cx="5486400" cy="38893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5000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F32BFCA-00E7-4016-B9F2-9E48674ADCD3}" type="datetime1">
              <a:rPr lang="en-US"/>
              <a:pPr>
                <a:defRPr/>
              </a:pPr>
              <a:t>10/23/2017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BDAA6EB-307B-46DF-B71A-2595103F89AB}" type="slidenum">
              <a:rPr lang="en-US" altLang="en-US"/>
              <a:pPr>
                <a:defRPr/>
              </a:pPr>
              <a:t>‹#›</a:t>
            </a:fld>
            <a:endParaRPr lang="en-US" altLang="en-US"/>
          </a:p>
        </p:txBody>
      </p:sp>
    </p:spTree>
    <p:extLst>
      <p:ext uri="{BB962C8B-B14F-4D97-AF65-F5344CB8AC3E}">
        <p14:creationId xmlns:p14="http://schemas.microsoft.com/office/powerpoint/2010/main" val="3843900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85800" y="6858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9" name="Date Placeholder 3"/>
          <p:cNvSpPr>
            <a:spLocks noGrp="1"/>
          </p:cNvSpPr>
          <p:nvPr>
            <p:ph type="dt" sz="half" idx="2"/>
          </p:nvPr>
        </p:nvSpPr>
        <p:spPr>
          <a:xfrm>
            <a:off x="533400" y="5867400"/>
            <a:ext cx="8382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Helvetica" pitchFamily="-65" charset="0"/>
                <a:ea typeface="ＭＳ Ｐゴシック" pitchFamily="-65" charset="-128"/>
                <a:cs typeface="Helvetica" pitchFamily="-65" charset="0"/>
              </a:defRPr>
            </a:lvl1pPr>
          </a:lstStyle>
          <a:p>
            <a:pPr>
              <a:defRPr/>
            </a:pPr>
            <a:fld id="{3365D860-DB2C-4538-8452-46F28BC5D5D3}" type="datetime1">
              <a:rPr lang="en-US"/>
              <a:pPr>
                <a:defRPr/>
              </a:pPr>
              <a:t>10/23/2017</a:t>
            </a:fld>
            <a:endParaRPr lang="en-US"/>
          </a:p>
        </p:txBody>
      </p:sp>
      <p:sp>
        <p:nvSpPr>
          <p:cNvPr id="10" name="Footer Placeholder 4"/>
          <p:cNvSpPr>
            <a:spLocks noGrp="1"/>
          </p:cNvSpPr>
          <p:nvPr>
            <p:ph type="ftr" sz="quarter" idx="3"/>
          </p:nvPr>
        </p:nvSpPr>
        <p:spPr>
          <a:xfrm>
            <a:off x="1371600" y="5883275"/>
            <a:ext cx="1981200" cy="349250"/>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Helvetica" pitchFamily="-65" charset="0"/>
                <a:ea typeface="ＭＳ Ｐゴシック" pitchFamily="-65" charset="-128"/>
                <a:cs typeface="Helvetica" pitchFamily="-65" charset="0"/>
              </a:defRPr>
            </a:lvl1pPr>
          </a:lstStyle>
          <a:p>
            <a:pPr>
              <a:defRPr/>
            </a:pPr>
            <a:endParaRPr lang="en-US"/>
          </a:p>
        </p:txBody>
      </p:sp>
      <p:sp>
        <p:nvSpPr>
          <p:cNvPr id="11" name="Slide Number Placeholder 5"/>
          <p:cNvSpPr>
            <a:spLocks noGrp="1"/>
          </p:cNvSpPr>
          <p:nvPr>
            <p:ph type="sldNum" sz="quarter" idx="4"/>
          </p:nvPr>
        </p:nvSpPr>
        <p:spPr>
          <a:xfrm>
            <a:off x="6477000" y="58832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Helvetica" panose="020B0604020202020204" pitchFamily="34" charset="0"/>
                <a:cs typeface="Helvetica" panose="020B0604020202020204" pitchFamily="34" charset="0"/>
              </a:defRPr>
            </a:lvl1pPr>
          </a:lstStyle>
          <a:p>
            <a:pPr>
              <a:defRPr/>
            </a:pPr>
            <a:fld id="{9D46891E-CD8B-443D-B52B-C5068CA5710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83" r:id="rId4"/>
    <p:sldLayoutId id="2147483893" r:id="rId5"/>
    <p:sldLayoutId id="2147483884" r:id="rId6"/>
    <p:sldLayoutId id="2147483885" r:id="rId7"/>
    <p:sldLayoutId id="2147483886" r:id="rId8"/>
    <p:sldLayoutId id="2147483887" r:id="rId9"/>
    <p:sldLayoutId id="2147483888" r:id="rId10"/>
    <p:sldLayoutId id="2147483889" r:id="rId11"/>
  </p:sldLayoutIdLst>
  <p:hf hdr="0" ftr="0"/>
  <p:txStyles>
    <p:titleStyle>
      <a:lvl1pPr algn="l" defTabSz="457200" rtl="0" eaLnBrk="0" fontAlgn="base" hangingPunct="0">
        <a:spcBef>
          <a:spcPct val="0"/>
        </a:spcBef>
        <a:spcAft>
          <a:spcPct val="0"/>
        </a:spcAft>
        <a:defRPr sz="3600" b="1" kern="1200">
          <a:solidFill>
            <a:srgbClr val="0033CC"/>
          </a:solidFill>
          <a:latin typeface="Calibri" pitchFamily="34" charset="0"/>
          <a:ea typeface="ＭＳ Ｐゴシック" pitchFamily="-65" charset="-128"/>
          <a:cs typeface="Helvetica Neue"/>
        </a:defRPr>
      </a:lvl1pPr>
      <a:lvl2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2pPr>
      <a:lvl3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3pPr>
      <a:lvl4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4pPr>
      <a:lvl5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5pPr>
      <a:lvl6pPr marL="4572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6pPr>
      <a:lvl7pPr marL="9144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7pPr>
      <a:lvl8pPr marL="13716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8pPr>
      <a:lvl9pPr marL="18288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pitchFamily="-65" charset="-128"/>
          <a:cs typeface="ＭＳ Ｐゴシック" pitchFamily="-65"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pitchFamily="-65"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8E06627-B5A9-4F27-96E1-67053F5752EE}"/>
              </a:ext>
            </a:extLst>
          </p:cNvPr>
          <p:cNvSpPr>
            <a:spLocks noGrp="1"/>
          </p:cNvSpPr>
          <p:nvPr>
            <p:ph type="title"/>
          </p:nvPr>
        </p:nvSpPr>
        <p:spPr bwMode="auto">
          <a:xfrm>
            <a:off x="685800" y="6858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9" name="Date Placeholder 3">
            <a:extLst>
              <a:ext uri="{FF2B5EF4-FFF2-40B4-BE49-F238E27FC236}">
                <a16:creationId xmlns:a16="http://schemas.microsoft.com/office/drawing/2014/main" id="{CF307A94-9A94-4061-B891-4172ABC1EAC3}"/>
              </a:ext>
            </a:extLst>
          </p:cNvPr>
          <p:cNvSpPr>
            <a:spLocks noGrp="1"/>
          </p:cNvSpPr>
          <p:nvPr>
            <p:ph type="dt" sz="half" idx="2"/>
          </p:nvPr>
        </p:nvSpPr>
        <p:spPr>
          <a:xfrm>
            <a:off x="533400" y="5867400"/>
            <a:ext cx="8382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Helvetica" panose="020B0604020202020204" pitchFamily="34" charset="0"/>
              </a:defRPr>
            </a:lvl1pPr>
          </a:lstStyle>
          <a:p>
            <a:fld id="{992FC0C0-D22A-42E0-80D7-51CC30ABCCB1}" type="datetime1">
              <a:rPr lang="en-US" altLang="en-US"/>
              <a:pPr/>
              <a:t>10/23/2017</a:t>
            </a:fld>
            <a:endParaRPr lang="en-US" altLang="en-US"/>
          </a:p>
        </p:txBody>
      </p:sp>
      <p:sp>
        <p:nvSpPr>
          <p:cNvPr id="10" name="Footer Placeholder 4">
            <a:extLst>
              <a:ext uri="{FF2B5EF4-FFF2-40B4-BE49-F238E27FC236}">
                <a16:creationId xmlns:a16="http://schemas.microsoft.com/office/drawing/2014/main" id="{96A7C1C5-0A76-41F5-806F-437B4E9B3A82}"/>
              </a:ext>
            </a:extLst>
          </p:cNvPr>
          <p:cNvSpPr>
            <a:spLocks noGrp="1"/>
          </p:cNvSpPr>
          <p:nvPr>
            <p:ph type="ftr" sz="quarter" idx="3"/>
          </p:nvPr>
        </p:nvSpPr>
        <p:spPr>
          <a:xfrm>
            <a:off x="1371600" y="5883275"/>
            <a:ext cx="1981200" cy="349250"/>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rgbClr val="898989"/>
                </a:solidFill>
                <a:latin typeface="Helvetica" charset="0"/>
                <a:ea typeface="ＭＳ Ｐゴシック" charset="0"/>
                <a:cs typeface="Helvetica" charset="0"/>
              </a:defRPr>
            </a:lvl1pPr>
          </a:lstStyle>
          <a:p>
            <a:pPr>
              <a:defRPr/>
            </a:pPr>
            <a:endParaRPr lang="en-US"/>
          </a:p>
        </p:txBody>
      </p:sp>
      <p:sp>
        <p:nvSpPr>
          <p:cNvPr id="11" name="Slide Number Placeholder 5">
            <a:extLst>
              <a:ext uri="{FF2B5EF4-FFF2-40B4-BE49-F238E27FC236}">
                <a16:creationId xmlns:a16="http://schemas.microsoft.com/office/drawing/2014/main" id="{C4348A20-3985-4717-B5FB-BBEB85E3BCF5}"/>
              </a:ext>
            </a:extLst>
          </p:cNvPr>
          <p:cNvSpPr>
            <a:spLocks noGrp="1"/>
          </p:cNvSpPr>
          <p:nvPr>
            <p:ph type="sldNum" sz="quarter" idx="4"/>
          </p:nvPr>
        </p:nvSpPr>
        <p:spPr>
          <a:xfrm>
            <a:off x="6477000" y="58832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Helvetica" panose="020B0604020202020204" pitchFamily="34" charset="0"/>
              </a:defRPr>
            </a:lvl1pPr>
          </a:lstStyle>
          <a:p>
            <a:fld id="{618BF806-F1EC-4740-8E8C-870945CD9A62}" type="slidenum">
              <a:rPr lang="en-US" altLang="en-US"/>
              <a:pPr/>
              <a:t>‹#›</a:t>
            </a:fld>
            <a:endParaRPr lang="en-US" altLang="en-US"/>
          </a:p>
        </p:txBody>
      </p:sp>
    </p:spTree>
    <p:extLst>
      <p:ext uri="{BB962C8B-B14F-4D97-AF65-F5344CB8AC3E}">
        <p14:creationId xmlns:p14="http://schemas.microsoft.com/office/powerpoint/2010/main" val="1356174761"/>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hf hdr="0" ftr="0"/>
  <p:txStyles>
    <p:titleStyle>
      <a:lvl1pPr algn="l" defTabSz="457200" rtl="0" eaLnBrk="0" fontAlgn="base" hangingPunct="0">
        <a:spcBef>
          <a:spcPct val="0"/>
        </a:spcBef>
        <a:spcAft>
          <a:spcPct val="0"/>
        </a:spcAft>
        <a:defRPr sz="3600" b="1" kern="1200">
          <a:solidFill>
            <a:srgbClr val="0033CC"/>
          </a:solidFill>
          <a:latin typeface="Calibri" pitchFamily="34" charset="0"/>
          <a:ea typeface="ＭＳ Ｐゴシック" pitchFamily="-65" charset="-128"/>
          <a:cs typeface="Helvetica Neue"/>
        </a:defRPr>
      </a:lvl1pPr>
      <a:lvl2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2pPr>
      <a:lvl3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3pPr>
      <a:lvl4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4pPr>
      <a:lvl5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5pPr>
      <a:lvl6pPr marL="4572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6pPr>
      <a:lvl7pPr marL="9144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7pPr>
      <a:lvl8pPr marL="13716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8pPr>
      <a:lvl9pPr marL="18288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pitchFamily="-65" charset="-128"/>
          <a:cs typeface="ＭＳ Ｐゴシック" pitchFamily="-65"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pitchFamily="-65"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6.wmf"/><Relationship Id="rId4" Type="http://schemas.openxmlformats.org/officeDocument/2006/relationships/oleObject" Target="../embeddings/oleObject2.bin"/></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5.bin"/><Relationship Id="rId4" Type="http://schemas.openxmlformats.org/officeDocument/2006/relationships/image" Target="../media/image8.wmf"/></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www.cplusplus.com/reference/list/list/" TargetMode="Externa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a:xfrm>
            <a:off x="685800" y="3314700"/>
            <a:ext cx="7924800" cy="1104900"/>
          </a:xfrm>
        </p:spPr>
        <p:txBody>
          <a:bodyPr/>
          <a:lstStyle/>
          <a:p>
            <a:r>
              <a:rPr lang="en-US" altLang="en-US">
                <a:ea typeface="ＭＳ Ｐゴシック" panose="020B0600070205080204" pitchFamily="34" charset="-128"/>
                <a:cs typeface="Helvetica Neue" pitchFamily="-65" charset="0"/>
              </a:rPr>
              <a:t>Financial Applications Using Data Structures and Templates </a:t>
            </a:r>
          </a:p>
        </p:txBody>
      </p:sp>
      <p:sp>
        <p:nvSpPr>
          <p:cNvPr id="8195" name="Date Placeholder 3"/>
          <p:cNvSpPr>
            <a:spLocks noGrp="1"/>
          </p:cNvSpPr>
          <p:nvPr>
            <p:ph type="dt" sz="quarter" idx="10"/>
          </p:nvPr>
        </p:nvSpPr>
        <p:spPr bwMode="auto">
          <a:xfrm>
            <a:off x="533400" y="5502275"/>
            <a:ext cx="1143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122C226-B2E9-4BF1-B715-171F98EAA9BC}"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819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BDF6880-77B4-43B7-ADEE-CAD5D3495EAA}" type="slidenum">
              <a:rPr lang="en-US" altLang="en-US" smtClean="0">
                <a:solidFill>
                  <a:srgbClr val="898989"/>
                </a:solidFill>
                <a:latin typeface="Helvetica" panose="020B0604020202020204" pitchFamily="34" charset="0"/>
              </a:rPr>
              <a:pPr/>
              <a:t>1</a:t>
            </a:fld>
            <a:endParaRPr lang="en-US" altLang="en-US">
              <a:solidFill>
                <a:srgbClr val="898989"/>
              </a:solidFill>
              <a:latin typeface="Helvetica" panose="020B0604020202020204" pitchFamily="34" charset="0"/>
            </a:endParaRPr>
          </a:p>
        </p:txBody>
      </p:sp>
      <p:pic>
        <p:nvPicPr>
          <p:cNvPr id="6" name="Picture 3">
            <a:extLst>
              <a:ext uri="{FF2B5EF4-FFF2-40B4-BE49-F238E27FC236}">
                <a16:creationId xmlns:a16="http://schemas.microsoft.com/office/drawing/2014/main" id="{9300D7C6-58F4-428E-9A13-92BE82E9C2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8804" y="1673225"/>
            <a:ext cx="7086600"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09600" y="685800"/>
            <a:ext cx="7924800" cy="381000"/>
          </a:xfrm>
        </p:spPr>
        <p:txBody>
          <a:bodyPr/>
          <a:lstStyle/>
          <a:p>
            <a:r>
              <a:rPr lang="en-US" altLang="en-US" sz="2000">
                <a:ea typeface="ＭＳ Ｐゴシック" panose="020B0600070205080204" pitchFamily="34" charset="-128"/>
                <a:cs typeface="Helvetica Neue" pitchFamily="-65" charset="0"/>
              </a:rPr>
              <a:t>Options07.cpp</a:t>
            </a:r>
          </a:p>
        </p:txBody>
      </p:sp>
      <p:sp>
        <p:nvSpPr>
          <p:cNvPr id="17411" name="Content Placeholder 2"/>
          <p:cNvSpPr>
            <a:spLocks noGrp="1"/>
          </p:cNvSpPr>
          <p:nvPr>
            <p:ph idx="1"/>
          </p:nvPr>
        </p:nvSpPr>
        <p:spPr bwMode="auto">
          <a:xfrm>
            <a:off x="609600" y="1066800"/>
            <a:ext cx="7924800" cy="5486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dirty="0">
                <a:ea typeface="ＭＳ Ｐゴシック" panose="020B0600070205080204" pitchFamily="34" charset="-128"/>
              </a:rPr>
              <a:t>#include "Options07.h"</a:t>
            </a:r>
          </a:p>
          <a:p>
            <a:pPr>
              <a:buFont typeface="Arial" panose="020B0604020202020204" pitchFamily="34" charset="0"/>
              <a:buNone/>
            </a:pPr>
            <a:r>
              <a:rPr lang="en-US" altLang="en-US" sz="1400" dirty="0">
                <a:ea typeface="ＭＳ Ｐゴシック" panose="020B0600070205080204" pitchFamily="34" charset="-128"/>
              </a:rPr>
              <a:t>#include "BinModel02.h"</a:t>
            </a:r>
          </a:p>
          <a:p>
            <a:pPr>
              <a:buFont typeface="Arial" panose="020B0604020202020204" pitchFamily="34" charset="0"/>
              <a:buNone/>
            </a:pPr>
            <a:r>
              <a:rPr lang="en-US" altLang="en-US" sz="1400" dirty="0">
                <a:ea typeface="ＭＳ Ｐゴシック" panose="020B0600070205080204" pitchFamily="34" charset="-128"/>
              </a:rPr>
              <a:t>#include &lt;</a:t>
            </a:r>
            <a:r>
              <a:rPr lang="en-US" altLang="en-US" sz="1400" dirty="0" err="1">
                <a:ea typeface="ＭＳ Ｐゴシック" panose="020B0600070205080204" pitchFamily="34" charset="-128"/>
              </a:rPr>
              <a:t>iostream</a:t>
            </a:r>
            <a:r>
              <a:rPr lang="en-US" altLang="en-US" sz="1400" dirty="0">
                <a:ea typeface="ＭＳ Ｐゴシック" panose="020B0600070205080204" pitchFamily="34" charset="-128"/>
              </a:rPr>
              <a:t>&gt;</a:t>
            </a:r>
          </a:p>
          <a:p>
            <a:pPr>
              <a:buFont typeface="Arial" panose="020B0604020202020204" pitchFamily="34" charset="0"/>
              <a:buNone/>
            </a:pPr>
            <a:r>
              <a:rPr lang="en-US" altLang="en-US" sz="1400" dirty="0">
                <a:ea typeface="ＭＳ Ｐゴシック" panose="020B0600070205080204" pitchFamily="34" charset="-128"/>
              </a:rPr>
              <a:t>#include &lt;</a:t>
            </a:r>
            <a:r>
              <a:rPr lang="en-US" altLang="en-US" sz="1400" dirty="0" err="1">
                <a:ea typeface="ＭＳ Ｐゴシック" panose="020B0600070205080204" pitchFamily="34" charset="-128"/>
              </a:rPr>
              <a:t>cmath</a:t>
            </a:r>
            <a:r>
              <a:rPr lang="en-US" altLang="en-US" sz="1400" dirty="0">
                <a:ea typeface="ＭＳ Ｐゴシック" panose="020B0600070205080204" pitchFamily="34" charset="-128"/>
              </a:rPr>
              <a:t>&gt;</a:t>
            </a:r>
          </a:p>
          <a:p>
            <a:pPr>
              <a:buFont typeface="Arial" panose="020B0604020202020204" pitchFamily="34" charset="0"/>
              <a:buNone/>
            </a:pPr>
            <a:r>
              <a:rPr lang="en-US" altLang="en-US" sz="1400" b="1" i="1" u="sng" dirty="0">
                <a:ea typeface="ＭＳ Ｐゴシック" panose="020B0600070205080204" pitchFamily="34" charset="-128"/>
              </a:rPr>
              <a:t>#include &lt;vector&gt;</a:t>
            </a:r>
          </a:p>
          <a:p>
            <a:pPr>
              <a:buFont typeface="Arial" panose="020B0604020202020204" pitchFamily="34" charset="0"/>
              <a:buNone/>
            </a:pPr>
            <a:r>
              <a:rPr lang="en-US" altLang="en-US" sz="1400" dirty="0">
                <a:ea typeface="ＭＳ Ｐゴシック" panose="020B0600070205080204" pitchFamily="34" charset="-128"/>
              </a:rPr>
              <a:t>using namespace </a:t>
            </a:r>
            <a:r>
              <a:rPr lang="en-US" altLang="en-US" sz="1400" dirty="0" err="1">
                <a:ea typeface="ＭＳ Ｐゴシック" panose="020B0600070205080204" pitchFamily="34" charset="-128"/>
              </a:rPr>
              <a:t>std</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double </a:t>
            </a:r>
            <a:r>
              <a:rPr lang="en-US" altLang="en-US" sz="1400" dirty="0" err="1">
                <a:ea typeface="ＭＳ Ｐゴシック" panose="020B0600070205080204" pitchFamily="34" charset="-128"/>
              </a:rPr>
              <a:t>EurOption</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PriceByCRR</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BinModel</a:t>
            </a:r>
            <a:r>
              <a:rPr lang="en-US" altLang="en-US" sz="1400" dirty="0">
                <a:ea typeface="ＭＳ Ｐゴシック" panose="020B0600070205080204" pitchFamily="34" charset="-128"/>
              </a:rPr>
              <a:t> Model)</a:t>
            </a:r>
          </a:p>
          <a:p>
            <a:pPr>
              <a:buFont typeface="Arial" panose="020B0604020202020204" pitchFamily="34" charset="0"/>
              <a:buNone/>
            </a:pP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double q=</a:t>
            </a:r>
            <a:r>
              <a:rPr lang="en-US" altLang="en-US" sz="1400" dirty="0" err="1">
                <a:ea typeface="ＭＳ Ｐゴシック" panose="020B0600070205080204" pitchFamily="34" charset="-128"/>
              </a:rPr>
              <a:t>Model.RiskNeutProb</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b="1" i="1" u="sng" dirty="0">
                <a:ea typeface="ＭＳ Ｐゴシック" panose="020B0600070205080204" pitchFamily="34" charset="-128"/>
              </a:rPr>
              <a:t>vector&lt;double&gt; Price(N+1);</a:t>
            </a:r>
          </a:p>
          <a:p>
            <a:pPr>
              <a:buFont typeface="Arial" panose="020B0604020202020204" pitchFamily="34" charset="0"/>
              <a:buNone/>
            </a:pPr>
            <a:r>
              <a:rPr lang="en-US" altLang="en-US" sz="1400" dirty="0">
                <a:ea typeface="ＭＳ Ｐゴシック" panose="020B0600070205080204" pitchFamily="34" charset="-128"/>
              </a:rPr>
              <a:t>   for (</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=0;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&lt;=N;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	</a:t>
            </a:r>
            <a:r>
              <a:rPr lang="en-US" altLang="en-US" sz="1400" b="1" dirty="0">
                <a:ea typeface="ＭＳ Ｐゴシック" panose="020B0600070205080204" pitchFamily="34" charset="-128"/>
              </a:rPr>
              <a:t>Price[</a:t>
            </a:r>
            <a:r>
              <a:rPr lang="en-US" altLang="en-US" sz="1400" b="1" dirty="0" err="1">
                <a:ea typeface="ＭＳ Ｐゴシック" panose="020B0600070205080204" pitchFamily="34" charset="-128"/>
              </a:rPr>
              <a:t>i</a:t>
            </a:r>
            <a:r>
              <a:rPr lang="en-US" altLang="en-US" sz="1400" b="1" dirty="0">
                <a:ea typeface="ＭＳ Ｐゴシック" panose="020B0600070205080204" pitchFamily="34" charset="-128"/>
              </a:rPr>
              <a:t>]=Payoff(</a:t>
            </a:r>
            <a:r>
              <a:rPr lang="en-US" altLang="en-US" sz="1400" b="1" dirty="0" err="1">
                <a:ea typeface="ＭＳ Ｐゴシック" panose="020B0600070205080204" pitchFamily="34" charset="-128"/>
              </a:rPr>
              <a:t>Model.S</a:t>
            </a:r>
            <a:r>
              <a:rPr lang="en-US" altLang="en-US" sz="1400" b="1" dirty="0">
                <a:ea typeface="ＭＳ Ｐゴシック" panose="020B0600070205080204" pitchFamily="34" charset="-128"/>
              </a:rPr>
              <a:t>(</a:t>
            </a:r>
            <a:r>
              <a:rPr lang="en-US" altLang="en-US" sz="1400" b="1" dirty="0" err="1">
                <a:ea typeface="ＭＳ Ｐゴシック" panose="020B0600070205080204" pitchFamily="34" charset="-128"/>
              </a:rPr>
              <a:t>N,i</a:t>
            </a:r>
            <a:r>
              <a:rPr lang="en-US" altLang="en-US" sz="1400" b="1" dirty="0">
                <a:ea typeface="ＭＳ Ｐゴシック" panose="020B0600070205080204" pitchFamily="34" charset="-128"/>
              </a:rPr>
              <a:t>));</a:t>
            </a: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for (</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n=N-1; n&gt;=0; n--)</a:t>
            </a:r>
          </a:p>
          <a:p>
            <a:pPr>
              <a:buFont typeface="Arial" panose="020B0604020202020204" pitchFamily="34" charset="0"/>
              <a:buNone/>
            </a:pPr>
            <a:r>
              <a:rPr lang="en-US" altLang="en-US" sz="1400" dirty="0">
                <a:ea typeface="ＭＳ Ｐゴシック" panose="020B0600070205080204" pitchFamily="34" charset="-128"/>
              </a:rPr>
              <a:t>   {	for (</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=0;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&lt;=n;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Price[</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]=(q*Price[i+1]+(1-q)*Price[</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])/(1+Model.GetR());</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return Price[0];</a:t>
            </a:r>
          </a:p>
          <a:p>
            <a:pPr>
              <a:buFont typeface="Arial" panose="020B0604020202020204" pitchFamily="34" charset="0"/>
              <a:buNone/>
            </a:pPr>
            <a:r>
              <a:rPr lang="en-US" altLang="en-US" sz="1400" dirty="0">
                <a:ea typeface="ＭＳ Ｐゴシック" panose="020B0600070205080204" pitchFamily="34" charset="-128"/>
              </a:rPr>
              <a:t>}</a:t>
            </a:r>
          </a:p>
          <a:p>
            <a:pPr>
              <a:buFont typeface="Arial" panose="020B0604020202020204" pitchFamily="34" charset="0"/>
              <a:buNone/>
            </a:pPr>
            <a:endParaRPr lang="en-US" altLang="en-US" sz="2000" dirty="0">
              <a:ea typeface="ＭＳ Ｐゴシック" panose="020B0600070205080204" pitchFamily="34" charset="-128"/>
            </a:endParaRPr>
          </a:p>
        </p:txBody>
      </p:sp>
      <p:sp>
        <p:nvSpPr>
          <p:cNvPr id="1741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93B1F73-30FD-4AF0-82FC-7D27F24E5C82}"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1741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6915BA1-8068-4E5B-A923-1E81F1180805}" type="slidenum">
              <a:rPr lang="en-US" altLang="en-US" smtClean="0">
                <a:solidFill>
                  <a:srgbClr val="898989"/>
                </a:solidFill>
                <a:latin typeface="Helvetica" panose="020B0604020202020204" pitchFamily="34" charset="0"/>
              </a:rPr>
              <a:pPr/>
              <a:t>10</a:t>
            </a:fld>
            <a:endParaRPr lang="en-US" altLang="en-US">
              <a:solidFill>
                <a:srgbClr val="898989"/>
              </a:solidFill>
              <a:latin typeface="Helvetica" panose="020B0604020202020204" pitchFamily="34"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a:xfrm>
            <a:off x="609600" y="685800"/>
            <a:ext cx="7924800" cy="381000"/>
          </a:xfrm>
        </p:spPr>
        <p:txBody>
          <a:bodyPr/>
          <a:lstStyle/>
          <a:p>
            <a:r>
              <a:rPr lang="en-US" altLang="en-US" sz="2400">
                <a:ea typeface="ＭＳ Ｐゴシック" panose="020B0600070205080204" pitchFamily="34" charset="-128"/>
                <a:cs typeface="Helvetica Neue" pitchFamily="-65" charset="0"/>
              </a:rPr>
              <a:t>Assignment #1</a:t>
            </a:r>
          </a:p>
        </p:txBody>
      </p:sp>
      <p:sp>
        <p:nvSpPr>
          <p:cNvPr id="133123" name="Content Placeholder 2"/>
          <p:cNvSpPr>
            <a:spLocks noGrp="1"/>
          </p:cNvSpPr>
          <p:nvPr>
            <p:ph idx="1"/>
          </p:nvPr>
        </p:nvSpPr>
        <p:spPr bwMode="auto">
          <a:xfrm>
            <a:off x="609600" y="1066800"/>
            <a:ext cx="7924800" cy="502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000" dirty="0">
                <a:ea typeface="ＭＳ Ｐゴシック" panose="020B0600070205080204" pitchFamily="34" charset="-128"/>
              </a:rPr>
              <a:t>Modify the </a:t>
            </a:r>
            <a:r>
              <a:rPr lang="en-US" altLang="en-US" sz="2000" b="1" i="1" dirty="0" err="1">
                <a:ea typeface="ＭＳ Ｐゴシック" panose="020B0600070205080204" pitchFamily="34" charset="-128"/>
              </a:rPr>
              <a:t>PriceByCRR</a:t>
            </a:r>
            <a:r>
              <a:rPr lang="en-US" altLang="en-US" sz="2000" b="1" i="1" dirty="0">
                <a:ea typeface="ＭＳ Ｐゴシック" panose="020B0600070205080204" pitchFamily="34" charset="-128"/>
              </a:rPr>
              <a:t>() </a:t>
            </a:r>
            <a:r>
              <a:rPr lang="en-US" altLang="en-US" sz="2000" dirty="0">
                <a:ea typeface="ＭＳ Ｐゴシック" panose="020B0600070205080204" pitchFamily="34" charset="-128"/>
              </a:rPr>
              <a:t>function in </a:t>
            </a:r>
            <a:r>
              <a:rPr lang="en-US" altLang="en-US" sz="2000" b="1" i="1" dirty="0">
                <a:ea typeface="ＭＳ Ｐゴシック" panose="020B0600070205080204" pitchFamily="34" charset="-128"/>
              </a:rPr>
              <a:t>Options09.h </a:t>
            </a:r>
            <a:r>
              <a:rPr lang="en-US" altLang="en-US" sz="2000" dirty="0">
                <a:ea typeface="ＭＳ Ｐゴシック" panose="020B0600070205080204" pitchFamily="34" charset="-128"/>
              </a:rPr>
              <a:t>and </a:t>
            </a:r>
            <a:r>
              <a:rPr lang="en-US" altLang="en-US" sz="2000" b="1" i="1" dirty="0">
                <a:ea typeface="ＭＳ Ｐゴシック" panose="020B0600070205080204" pitchFamily="34" charset="-128"/>
              </a:rPr>
              <a:t>Options09.cpp </a:t>
            </a:r>
            <a:r>
              <a:rPr lang="en-US" altLang="en-US" sz="2000" dirty="0">
                <a:ea typeface="ＭＳ Ｐゴシック" panose="020B0600070205080204" pitchFamily="34" charset="-128"/>
              </a:rPr>
              <a:t>to compute the replicating strategy for a European option in the binomial tree model, using the </a:t>
            </a:r>
            <a:r>
              <a:rPr lang="en-US" altLang="en-US" sz="2000" b="1" i="1" dirty="0" err="1">
                <a:ea typeface="ＭＳ Ｐゴシック" panose="020B0600070205080204" pitchFamily="34" charset="-128"/>
              </a:rPr>
              <a:t>BinLattice</a:t>
            </a:r>
            <a:r>
              <a:rPr lang="en-US" altLang="en-US" sz="2000" b="1" i="1" dirty="0">
                <a:ea typeface="ＭＳ Ｐゴシック" panose="020B0600070205080204" pitchFamily="34" charset="-128"/>
              </a:rPr>
              <a:t>&lt;&gt;</a:t>
            </a:r>
            <a:r>
              <a:rPr lang="en-US" altLang="en-US" sz="2000" dirty="0">
                <a:ea typeface="ＭＳ Ｐゴシック" panose="020B0600070205080204" pitchFamily="34" charset="-128"/>
              </a:rPr>
              <a:t> class template to store the stock and money market account positions in the replicating strategy at the nodes of the binomial tree. X(n, </a:t>
            </a:r>
            <a:r>
              <a:rPr lang="en-US" altLang="en-US" sz="2000" dirty="0" err="1">
                <a:ea typeface="ＭＳ Ｐゴシック" panose="020B0600070205080204" pitchFamily="34" charset="-128"/>
              </a:rPr>
              <a:t>i</a:t>
            </a:r>
            <a:r>
              <a:rPr lang="en-US" altLang="en-US" sz="2000" dirty="0">
                <a:ea typeface="ＭＳ Ｐゴシック" panose="020B0600070205080204" pitchFamily="34" charset="-128"/>
              </a:rPr>
              <a:t>) is the delta (fraction) of share of stock at each node on the stock tree, y(n, </a:t>
            </a:r>
            <a:r>
              <a:rPr lang="en-US" altLang="en-US" sz="2000" dirty="0" err="1">
                <a:ea typeface="ＭＳ Ｐゴシック" panose="020B0600070205080204" pitchFamily="34" charset="-128"/>
              </a:rPr>
              <a:t>i</a:t>
            </a:r>
            <a:r>
              <a:rPr lang="en-US" altLang="en-US" sz="2000" dirty="0">
                <a:ea typeface="ＭＳ Ｐゴシック" panose="020B0600070205080204" pitchFamily="34" charset="-128"/>
              </a:rPr>
              <a:t>) is the money market position at each node on the money market tree. Negative value mean borrowed money:</a:t>
            </a: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pPr>
              <a:buFont typeface="Arial" panose="020B0604020202020204" pitchFamily="34" charset="0"/>
              <a:buNone/>
            </a:pPr>
            <a:endParaRPr lang="en-US" altLang="en-US" sz="2000" dirty="0">
              <a:ea typeface="ＭＳ Ｐゴシック" panose="020B0600070205080204" pitchFamily="34" charset="-128"/>
            </a:endParaRPr>
          </a:p>
          <a:p>
            <a:pPr>
              <a:buFont typeface="Arial" panose="020B0604020202020204" pitchFamily="34" charset="0"/>
              <a:buNone/>
            </a:pPr>
            <a:r>
              <a:rPr lang="en-US" altLang="en-US" sz="2000" dirty="0">
                <a:ea typeface="ＭＳ Ｐゴシック" panose="020B0600070205080204" pitchFamily="34" charset="-128"/>
              </a:rPr>
              <a:t>	for n = 0, 1, …, N-1 and </a:t>
            </a:r>
            <a:r>
              <a:rPr lang="en-US" altLang="en-US" sz="2000" dirty="0" err="1">
                <a:ea typeface="ＭＳ Ｐゴシック" panose="020B0600070205080204" pitchFamily="34" charset="-128"/>
              </a:rPr>
              <a:t>i</a:t>
            </a:r>
            <a:r>
              <a:rPr lang="en-US" altLang="en-US" sz="2000" dirty="0">
                <a:ea typeface="ＭＳ Ｐゴシック" panose="020B0600070205080204" pitchFamily="34" charset="-128"/>
              </a:rPr>
              <a:t> = 0, 1, …, n, where S(n, </a:t>
            </a:r>
            <a:r>
              <a:rPr lang="en-US" altLang="en-US" sz="2000" dirty="0" err="1">
                <a:ea typeface="ＭＳ Ｐゴシック" panose="020B0600070205080204" pitchFamily="34" charset="-128"/>
              </a:rPr>
              <a:t>i</a:t>
            </a:r>
            <a:r>
              <a:rPr lang="en-US" altLang="en-US" sz="2000" dirty="0">
                <a:ea typeface="ＭＳ Ｐゴシック" panose="020B0600070205080204" pitchFamily="34" charset="-128"/>
              </a:rPr>
              <a:t>) and H(n, </a:t>
            </a:r>
            <a:r>
              <a:rPr lang="en-US" altLang="en-US" sz="2000" dirty="0" err="1">
                <a:ea typeface="ＭＳ Ｐゴシック" panose="020B0600070205080204" pitchFamily="34" charset="-128"/>
              </a:rPr>
              <a:t>i</a:t>
            </a:r>
            <a:r>
              <a:rPr lang="en-US" altLang="en-US" sz="2000" dirty="0">
                <a:ea typeface="ＭＳ Ｐゴシック" panose="020B0600070205080204" pitchFamily="34" charset="-128"/>
              </a:rPr>
              <a:t>) denote the stock and option prices at time </a:t>
            </a:r>
            <a:r>
              <a:rPr lang="en-US" altLang="en-US" sz="2000" i="1" dirty="0">
                <a:ea typeface="ＭＳ Ｐゴシック" panose="020B0600070205080204" pitchFamily="34" charset="-128"/>
              </a:rPr>
              <a:t>n</a:t>
            </a:r>
            <a:r>
              <a:rPr lang="en-US" altLang="en-US" sz="2000" dirty="0">
                <a:ea typeface="ＭＳ Ｐゴシック" panose="020B0600070205080204" pitchFamily="34" charset="-128"/>
              </a:rPr>
              <a:t> and node</a:t>
            </a:r>
            <a:r>
              <a:rPr lang="en-US" altLang="en-US" sz="2000" i="1" dirty="0">
                <a:ea typeface="ＭＳ Ｐゴシック" panose="020B0600070205080204" pitchFamily="34" charset="-128"/>
              </a:rPr>
              <a:t> </a:t>
            </a:r>
            <a:r>
              <a:rPr lang="en-US" altLang="en-US" sz="2000" i="1" dirty="0" err="1">
                <a:ea typeface="ＭＳ Ｐゴシック" panose="020B0600070205080204" pitchFamily="34" charset="-128"/>
              </a:rPr>
              <a:t>i</a:t>
            </a:r>
            <a:r>
              <a:rPr lang="en-US" altLang="en-US" sz="2000" dirty="0">
                <a:ea typeface="ＭＳ Ｐゴシック" panose="020B0600070205080204" pitchFamily="34" charset="-128"/>
              </a:rPr>
              <a:t>.</a:t>
            </a:r>
          </a:p>
        </p:txBody>
      </p:sp>
      <p:sp>
        <p:nvSpPr>
          <p:cNvPr id="13312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07A07EA-052E-4C9D-AF95-0EA1DBF7CD65}"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13312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A8E2F80-AC98-4301-BF45-18484FC0DAC1}" type="slidenum">
              <a:rPr lang="en-US" altLang="en-US" smtClean="0">
                <a:solidFill>
                  <a:srgbClr val="898989"/>
                </a:solidFill>
                <a:latin typeface="Helvetica" panose="020B0604020202020204" pitchFamily="34" charset="0"/>
              </a:rPr>
              <a:pPr/>
              <a:t>100</a:t>
            </a:fld>
            <a:endParaRPr lang="en-US" altLang="en-US">
              <a:solidFill>
                <a:srgbClr val="898989"/>
              </a:solidFill>
              <a:latin typeface="Helvetica" panose="020B0604020202020204" pitchFamily="34" charset="0"/>
            </a:endParaRPr>
          </a:p>
        </p:txBody>
      </p:sp>
      <p:graphicFrame>
        <p:nvGraphicFramePr>
          <p:cNvPr id="133126" name="Object 2"/>
          <p:cNvGraphicFramePr>
            <a:graphicFrameLocks noChangeAspect="1"/>
          </p:cNvGraphicFramePr>
          <p:nvPr>
            <p:extLst>
              <p:ext uri="{D42A27DB-BD31-4B8C-83A1-F6EECF244321}">
                <p14:modId xmlns:p14="http://schemas.microsoft.com/office/powerpoint/2010/main" val="618863214"/>
              </p:ext>
            </p:extLst>
          </p:nvPr>
        </p:nvGraphicFramePr>
        <p:xfrm>
          <a:off x="2733675" y="3276600"/>
          <a:ext cx="5303838" cy="895350"/>
        </p:xfrm>
        <a:graphic>
          <a:graphicData uri="http://schemas.openxmlformats.org/presentationml/2006/ole">
            <mc:AlternateContent xmlns:mc="http://schemas.openxmlformats.org/markup-compatibility/2006">
              <mc:Choice xmlns:v="urn:schemas-microsoft-com:vml" Requires="v">
                <p:oleObj spid="_x0000_s133156" name="Equation" r:id="rId4" imgW="2158920" imgH="419040" progId="Equation.3">
                  <p:embed/>
                </p:oleObj>
              </mc:Choice>
              <mc:Fallback>
                <p:oleObj name="Equation" r:id="rId4" imgW="2158920" imgH="419040" progId="Equation.3">
                  <p:embed/>
                  <p:pic>
                    <p:nvPicPr>
                      <p:cNvPr id="0" name="Object 2"/>
                      <p:cNvPicPr>
                        <a:picLocks noChangeAspect="1" noChangeArrowheads="1"/>
                      </p:cNvPicPr>
                      <p:nvPr/>
                    </p:nvPicPr>
                    <p:blipFill>
                      <a:blip r:embed="rId5"/>
                      <a:srcRect/>
                      <a:stretch>
                        <a:fillRect/>
                      </a:stretch>
                    </p:blipFill>
                    <p:spPr bwMode="auto">
                      <a:xfrm>
                        <a:off x="2733675" y="3276600"/>
                        <a:ext cx="5303838"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27" name="Object 3"/>
          <p:cNvGraphicFramePr>
            <a:graphicFrameLocks noChangeAspect="1"/>
          </p:cNvGraphicFramePr>
          <p:nvPr>
            <p:extLst>
              <p:ext uri="{D42A27DB-BD31-4B8C-83A1-F6EECF244321}">
                <p14:modId xmlns:p14="http://schemas.microsoft.com/office/powerpoint/2010/main" val="1625502"/>
              </p:ext>
            </p:extLst>
          </p:nvPr>
        </p:nvGraphicFramePr>
        <p:xfrm>
          <a:off x="2921000" y="4217988"/>
          <a:ext cx="4465638" cy="809625"/>
        </p:xfrm>
        <a:graphic>
          <a:graphicData uri="http://schemas.openxmlformats.org/presentationml/2006/ole">
            <mc:AlternateContent xmlns:mc="http://schemas.openxmlformats.org/markup-compatibility/2006">
              <mc:Choice xmlns:v="urn:schemas-microsoft-com:vml" Requires="v">
                <p:oleObj spid="_x0000_s133157" name="Equation" r:id="rId6" imgW="2311200" imgH="419040" progId="Equation.3">
                  <p:embed/>
                </p:oleObj>
              </mc:Choice>
              <mc:Fallback>
                <p:oleObj name="Equation" r:id="rId6" imgW="2311200" imgH="419040" progId="Equation.3">
                  <p:embed/>
                  <p:pic>
                    <p:nvPicPr>
                      <p:cNvPr id="0" name="Object 3"/>
                      <p:cNvPicPr>
                        <a:picLocks noChangeAspect="1" noChangeArrowheads="1"/>
                      </p:cNvPicPr>
                      <p:nvPr/>
                    </p:nvPicPr>
                    <p:blipFill>
                      <a:blip r:embed="rId7"/>
                      <a:srcRect/>
                      <a:stretch>
                        <a:fillRect/>
                      </a:stretch>
                    </p:blipFill>
                    <p:spPr bwMode="auto">
                      <a:xfrm>
                        <a:off x="2921000" y="4217988"/>
                        <a:ext cx="4465638"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Content Placeholder 2"/>
          <p:cNvSpPr>
            <a:spLocks noGrp="1"/>
          </p:cNvSpPr>
          <p:nvPr>
            <p:ph idx="1"/>
          </p:nvPr>
        </p:nvSpPr>
        <p:spPr bwMode="auto">
          <a:xfrm>
            <a:off x="685800" y="685800"/>
            <a:ext cx="7239000" cy="5562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600">
                <a:ea typeface="ＭＳ Ｐゴシック" panose="020B0600070205080204" pitchFamily="34" charset="-128"/>
              </a:rPr>
              <a:t>#include "BinLattice02.h"</a:t>
            </a:r>
          </a:p>
          <a:p>
            <a:pPr>
              <a:buFont typeface="Arial" panose="020B0604020202020204" pitchFamily="34" charset="0"/>
              <a:buNone/>
            </a:pPr>
            <a:r>
              <a:rPr lang="en-US" altLang="en-US" sz="1600">
                <a:ea typeface="ＭＳ Ｐゴシック" panose="020B0600070205080204" pitchFamily="34" charset="-128"/>
              </a:rPr>
              <a:t>#include "BinModel02.h"</a:t>
            </a:r>
          </a:p>
          <a:p>
            <a:pPr>
              <a:buFont typeface="Arial" panose="020B0604020202020204" pitchFamily="34" charset="0"/>
              <a:buNone/>
            </a:pPr>
            <a:r>
              <a:rPr lang="en-US" altLang="en-US" sz="1600">
                <a:ea typeface="ＭＳ Ｐゴシック" panose="020B0600070205080204" pitchFamily="34" charset="-128"/>
              </a:rPr>
              <a:t>#include "Options09.h"</a:t>
            </a:r>
          </a:p>
          <a:p>
            <a:pPr>
              <a:buFont typeface="Arial" panose="020B0604020202020204" pitchFamily="34" charset="0"/>
              <a:buNone/>
            </a:pPr>
            <a:r>
              <a:rPr lang="en-US" altLang="en-US" sz="1600">
                <a:ea typeface="ＭＳ Ｐゴシック" panose="020B0600070205080204" pitchFamily="34" charset="-128"/>
              </a:rPr>
              <a:t>#include &lt;iostream&gt;</a:t>
            </a:r>
          </a:p>
          <a:p>
            <a:pPr>
              <a:buFont typeface="Arial" panose="020B0604020202020204" pitchFamily="34" charset="0"/>
              <a:buNone/>
            </a:pPr>
            <a:r>
              <a:rPr lang="en-US" altLang="en-US" sz="1600" b="1">
                <a:ea typeface="ＭＳ Ｐゴシック" panose="020B0600070205080204" pitchFamily="34" charset="-128"/>
              </a:rPr>
              <a:t>#include &lt;fstream&gt;</a:t>
            </a:r>
          </a:p>
          <a:p>
            <a:pPr>
              <a:buFont typeface="Arial" panose="020B0604020202020204" pitchFamily="34" charset="0"/>
              <a:buNone/>
            </a:pPr>
            <a:r>
              <a:rPr lang="en-US" altLang="en-US" sz="1600">
                <a:ea typeface="ＭＳ Ｐゴシック" panose="020B0600070205080204" pitchFamily="34" charset="-128"/>
              </a:rPr>
              <a:t>using namespace std;</a:t>
            </a:r>
          </a:p>
          <a:p>
            <a:pPr>
              <a:buFont typeface="Arial" panose="020B0604020202020204" pitchFamily="34" charset="0"/>
              <a:buNone/>
            </a:pPr>
            <a:r>
              <a:rPr lang="en-US" altLang="en-US" sz="1600">
                <a:ea typeface="ＭＳ Ｐゴシック" panose="020B0600070205080204" pitchFamily="34" charset="-128"/>
              </a:rPr>
              <a:t>int main()</a:t>
            </a:r>
          </a:p>
          <a:p>
            <a:pPr>
              <a:buFont typeface="Arial" panose="020B0604020202020204" pitchFamily="34" charset="0"/>
              <a:buNone/>
            </a:pPr>
            <a:r>
              <a:rPr lang="en-US" altLang="en-US" sz="1600">
                <a:ea typeface="ＭＳ Ｐゴシック" panose="020B0600070205080204" pitchFamily="34" charset="-128"/>
              </a:rPr>
              <a:t>{  </a:t>
            </a:r>
          </a:p>
          <a:p>
            <a:pPr>
              <a:buFont typeface="Arial" panose="020B0604020202020204" pitchFamily="34" charset="0"/>
              <a:buNone/>
            </a:pPr>
            <a:r>
              <a:rPr lang="en-US" altLang="en-US" sz="1600">
                <a:ea typeface="ＭＳ Ｐゴシック" panose="020B0600070205080204" pitchFamily="34" charset="-128"/>
              </a:rPr>
              <a:t>   BinModel Model;</a:t>
            </a:r>
          </a:p>
          <a:p>
            <a:pPr>
              <a:buFont typeface="Arial" panose="020B0604020202020204" pitchFamily="34" charset="0"/>
              <a:buNone/>
            </a:pPr>
            <a:r>
              <a:rPr lang="en-US" altLang="en-US" sz="1600">
                <a:ea typeface="ＭＳ Ｐゴシック" panose="020B0600070205080204" pitchFamily="34" charset="-128"/>
              </a:rPr>
              <a:t>   if (Model.GetInputData()==1) return 1;</a:t>
            </a:r>
          </a:p>
          <a:p>
            <a:pPr>
              <a:buFont typeface="Arial" panose="020B0604020202020204" pitchFamily="34" charset="0"/>
              <a:buNone/>
            </a:pPr>
            <a:endParaRPr lang="en-US" altLang="en-US" sz="1600">
              <a:ea typeface="ＭＳ Ｐゴシック" panose="020B0600070205080204" pitchFamily="34" charset="-128"/>
            </a:endParaRPr>
          </a:p>
          <a:p>
            <a:pPr>
              <a:buFont typeface="Arial" panose="020B0604020202020204" pitchFamily="34" charset="0"/>
              <a:buNone/>
            </a:pPr>
            <a:r>
              <a:rPr lang="en-US" altLang="en-US" sz="1600">
                <a:ea typeface="ＭＳ Ｐゴシック" panose="020B0600070205080204" pitchFamily="34" charset="-128"/>
              </a:rPr>
              <a:t>   </a:t>
            </a:r>
            <a:r>
              <a:rPr lang="en-US" altLang="en-US" sz="1600" b="1">
                <a:ea typeface="ＭＳ Ｐゴシック" panose="020B0600070205080204" pitchFamily="34" charset="-128"/>
              </a:rPr>
              <a:t>ofstream fout;</a:t>
            </a:r>
          </a:p>
          <a:p>
            <a:pPr>
              <a:buFont typeface="Arial" panose="020B0604020202020204" pitchFamily="34" charset="0"/>
              <a:buNone/>
            </a:pPr>
            <a:r>
              <a:rPr lang="en-US" altLang="en-US" sz="1600" b="1">
                <a:ea typeface="ＭＳ Ｐゴシック" panose="020B0600070205080204" pitchFamily="34" charset="-128"/>
              </a:rPr>
              <a:t>   fout.open("Results.txt");</a:t>
            </a:r>
          </a:p>
          <a:p>
            <a:pPr>
              <a:buFont typeface="Arial" panose="020B0604020202020204" pitchFamily="34" charset="0"/>
              <a:buNone/>
            </a:pPr>
            <a:r>
              <a:rPr lang="en-US" altLang="en-US" sz="1600">
                <a:ea typeface="ＭＳ Ｐゴシック" panose="020B0600070205080204" pitchFamily="34" charset="-128"/>
              </a:rPr>
              <a:t>   </a:t>
            </a:r>
          </a:p>
          <a:p>
            <a:pPr>
              <a:buFont typeface="Arial" panose="020B0604020202020204" pitchFamily="34" charset="0"/>
              <a:buNone/>
            </a:pPr>
            <a:r>
              <a:rPr lang="en-US" altLang="en-US" sz="1600">
                <a:ea typeface="ＭＳ Ｐゴシック" panose="020B0600070205080204" pitchFamily="34" charset="-128"/>
              </a:rPr>
              <a:t>   Call Option1;</a:t>
            </a:r>
          </a:p>
          <a:p>
            <a:pPr>
              <a:buFont typeface="Arial" panose="020B0604020202020204" pitchFamily="34" charset="0"/>
              <a:buNone/>
            </a:pPr>
            <a:r>
              <a:rPr lang="en-US" altLang="en-US" sz="1600">
                <a:ea typeface="ＭＳ Ｐゴシック" panose="020B0600070205080204" pitchFamily="34" charset="-128"/>
              </a:rPr>
              <a:t>   Option1.GetInputData();</a:t>
            </a:r>
          </a:p>
          <a:p>
            <a:pPr>
              <a:buFont typeface="Arial" panose="020B0604020202020204" pitchFamily="34" charset="0"/>
              <a:buNone/>
            </a:pPr>
            <a:r>
              <a:rPr lang="en-US" altLang="en-US" sz="1600">
                <a:ea typeface="ＭＳ Ｐゴシック" panose="020B0600070205080204" pitchFamily="34" charset="-128"/>
              </a:rPr>
              <a:t>   BinLattice&lt;double&gt; PriceTree;</a:t>
            </a:r>
          </a:p>
          <a:p>
            <a:pPr>
              <a:buFont typeface="Arial" panose="020B0604020202020204" pitchFamily="34" charset="0"/>
              <a:buNone/>
            </a:pPr>
            <a:r>
              <a:rPr lang="en-US" altLang="en-US" sz="1600">
                <a:ea typeface="ＭＳ Ｐゴシック" panose="020B0600070205080204" pitchFamily="34" charset="-128"/>
              </a:rPr>
              <a:t>   BinLattice&lt;double&gt; XTree;</a:t>
            </a:r>
          </a:p>
          <a:p>
            <a:pPr>
              <a:buFont typeface="Arial" panose="020B0604020202020204" pitchFamily="34" charset="0"/>
              <a:buNone/>
            </a:pPr>
            <a:r>
              <a:rPr lang="en-US" altLang="en-US" sz="1600">
                <a:ea typeface="ＭＳ Ｐゴシック" panose="020B0600070205080204" pitchFamily="34" charset="-128"/>
              </a:rPr>
              <a:t>   BinLattice&lt;double&gt; YTree;</a:t>
            </a:r>
          </a:p>
          <a:p>
            <a:pPr>
              <a:buFont typeface="Arial" panose="020B0604020202020204" pitchFamily="34" charset="0"/>
              <a:buNone/>
            </a:pPr>
            <a:endParaRPr lang="en-US" altLang="en-US" sz="1400" b="1">
              <a:ea typeface="ＭＳ Ｐゴシック" panose="020B0600070205080204" pitchFamily="34" charset="-128"/>
            </a:endParaRPr>
          </a:p>
          <a:p>
            <a:pPr>
              <a:buFont typeface="Arial" panose="020B0604020202020204" pitchFamily="34" charset="0"/>
              <a:buNone/>
            </a:pPr>
            <a:r>
              <a:rPr lang="en-US" altLang="en-US" sz="1400" b="1">
                <a:ea typeface="ＭＳ Ｐゴシック" panose="020B0600070205080204" pitchFamily="34" charset="-128"/>
              </a:rPr>
              <a:t>   </a:t>
            </a:r>
          </a:p>
        </p:txBody>
      </p:sp>
      <p:sp>
        <p:nvSpPr>
          <p:cNvPr id="13414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FF71AF9-41B9-4D4D-8ED4-06D0CBCA5CFF}"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13414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9D87C3E-8DAA-4C64-ADA8-2253C3FD8A34}" type="slidenum">
              <a:rPr lang="en-US" altLang="en-US" smtClean="0">
                <a:solidFill>
                  <a:srgbClr val="898989"/>
                </a:solidFill>
                <a:latin typeface="Helvetica" panose="020B0604020202020204" pitchFamily="34" charset="0"/>
              </a:rPr>
              <a:pPr/>
              <a:t>101</a:t>
            </a:fld>
            <a:endParaRPr lang="en-US" altLang="en-US">
              <a:solidFill>
                <a:srgbClr val="898989"/>
              </a:solidFill>
              <a:latin typeface="Helvetica" panose="020B0604020202020204" pitchFamily="34" charset="0"/>
            </a:endParaRPr>
          </a:p>
        </p:txBody>
      </p:sp>
      <p:sp>
        <p:nvSpPr>
          <p:cNvPr id="134149" name="Content Placeholder 2"/>
          <p:cNvSpPr txBox="1">
            <a:spLocks/>
          </p:cNvSpPr>
          <p:nvPr/>
        </p:nvSpPr>
        <p:spPr bwMode="auto">
          <a:xfrm>
            <a:off x="4495800" y="685800"/>
            <a:ext cx="4114800" cy="544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8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1302A90-A2C4-4406-8452-8717225F5230}"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13517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248D1DD-702B-475F-9196-50088330E266}" type="slidenum">
              <a:rPr lang="en-US" altLang="en-US" smtClean="0">
                <a:solidFill>
                  <a:srgbClr val="898989"/>
                </a:solidFill>
                <a:latin typeface="Helvetica" panose="020B0604020202020204" pitchFamily="34" charset="0"/>
              </a:rPr>
              <a:pPr/>
              <a:t>102</a:t>
            </a:fld>
            <a:endParaRPr lang="en-US" altLang="en-US">
              <a:solidFill>
                <a:srgbClr val="898989"/>
              </a:solidFill>
              <a:latin typeface="Helvetica" panose="020B0604020202020204" pitchFamily="34" charset="0"/>
            </a:endParaRPr>
          </a:p>
        </p:txBody>
      </p:sp>
      <p:sp>
        <p:nvSpPr>
          <p:cNvPr id="6" name="Rectangle 5"/>
          <p:cNvSpPr/>
          <p:nvPr/>
        </p:nvSpPr>
        <p:spPr>
          <a:xfrm>
            <a:off x="609600" y="762000"/>
            <a:ext cx="8153400" cy="5294313"/>
          </a:xfrm>
          <a:prstGeom prst="rect">
            <a:avLst/>
          </a:prstGeom>
        </p:spPr>
        <p:txBody>
          <a:bodyPr>
            <a:spAutoFit/>
          </a:bodyPr>
          <a:lstStyle/>
          <a:p>
            <a:pPr eaLnBrk="1" hangingPunct="1">
              <a:defRPr/>
            </a:pPr>
            <a:r>
              <a:rPr lang="en-US" sz="1600" dirty="0" err="1">
                <a:latin typeface="+mn-lt"/>
              </a:rPr>
              <a:t>fout</a:t>
            </a:r>
            <a:r>
              <a:rPr lang="en-US" sz="1600" dirty="0">
                <a:latin typeface="+mn-lt"/>
              </a:rPr>
              <a:t> &lt;&lt; "S0 = " &lt;&lt; Model.GetS0() &lt;&lt; </a:t>
            </a:r>
            <a:r>
              <a:rPr lang="en-US" sz="1600" dirty="0" err="1">
                <a:latin typeface="+mn-lt"/>
              </a:rPr>
              <a:t>endl</a:t>
            </a:r>
            <a:endParaRPr lang="en-US" sz="1600" dirty="0">
              <a:latin typeface="+mn-lt"/>
            </a:endParaRPr>
          </a:p>
          <a:p>
            <a:pPr eaLnBrk="1" hangingPunct="1">
              <a:defRPr/>
            </a:pPr>
            <a:r>
              <a:rPr lang="en-US" sz="1600" dirty="0">
                <a:latin typeface="+mn-lt"/>
              </a:rPr>
              <a:t>          &lt;&lt; "U = " &lt;&lt; </a:t>
            </a:r>
            <a:r>
              <a:rPr lang="en-US" sz="1600" dirty="0" err="1">
                <a:latin typeface="+mn-lt"/>
              </a:rPr>
              <a:t>Model.GetU</a:t>
            </a:r>
            <a:r>
              <a:rPr lang="en-US" sz="1600" dirty="0">
                <a:latin typeface="+mn-lt"/>
              </a:rPr>
              <a:t>() &lt;&lt; </a:t>
            </a:r>
            <a:r>
              <a:rPr lang="en-US" sz="1600" dirty="0" err="1">
                <a:latin typeface="+mn-lt"/>
              </a:rPr>
              <a:t>endl</a:t>
            </a:r>
            <a:endParaRPr lang="en-US" sz="1600" dirty="0">
              <a:latin typeface="+mn-lt"/>
            </a:endParaRPr>
          </a:p>
          <a:p>
            <a:pPr eaLnBrk="1" hangingPunct="1">
              <a:defRPr/>
            </a:pPr>
            <a:r>
              <a:rPr lang="en-US" sz="1600" dirty="0">
                <a:latin typeface="+mn-lt"/>
              </a:rPr>
              <a:t>          &lt;&lt; "D = " &lt;&lt; </a:t>
            </a:r>
            <a:r>
              <a:rPr lang="en-US" sz="1600" dirty="0" err="1">
                <a:latin typeface="+mn-lt"/>
              </a:rPr>
              <a:t>Model.GetD</a:t>
            </a:r>
            <a:r>
              <a:rPr lang="en-US" sz="1600" dirty="0">
                <a:latin typeface="+mn-lt"/>
              </a:rPr>
              <a:t>() &lt;&lt; </a:t>
            </a:r>
            <a:r>
              <a:rPr lang="en-US" sz="1600" dirty="0" err="1">
                <a:latin typeface="+mn-lt"/>
              </a:rPr>
              <a:t>endl</a:t>
            </a:r>
            <a:endParaRPr lang="en-US" sz="1600" dirty="0">
              <a:latin typeface="+mn-lt"/>
            </a:endParaRPr>
          </a:p>
          <a:p>
            <a:pPr eaLnBrk="1" hangingPunct="1">
              <a:defRPr/>
            </a:pPr>
            <a:r>
              <a:rPr lang="en-US" sz="1600" dirty="0">
                <a:latin typeface="+mn-lt"/>
              </a:rPr>
              <a:t>          &lt;&lt; "R = " &lt;&lt; </a:t>
            </a:r>
            <a:r>
              <a:rPr lang="en-US" sz="1600" dirty="0" err="1">
                <a:latin typeface="+mn-lt"/>
              </a:rPr>
              <a:t>Model.GetR</a:t>
            </a:r>
            <a:r>
              <a:rPr lang="en-US" sz="1600" dirty="0">
                <a:latin typeface="+mn-lt"/>
              </a:rPr>
              <a:t>() &lt;&lt; </a:t>
            </a:r>
            <a:r>
              <a:rPr lang="en-US" sz="1600" dirty="0" err="1">
                <a:latin typeface="+mn-lt"/>
              </a:rPr>
              <a:t>endl</a:t>
            </a:r>
            <a:r>
              <a:rPr lang="en-US" sz="1600" dirty="0">
                <a:latin typeface="+mn-lt"/>
              </a:rPr>
              <a:t>;</a:t>
            </a:r>
          </a:p>
          <a:p>
            <a:pPr eaLnBrk="1" hangingPunct="1">
              <a:defRPr/>
            </a:pPr>
            <a:endParaRPr lang="en-US" sz="1600" dirty="0">
              <a:latin typeface="+mn-lt"/>
            </a:endParaRPr>
          </a:p>
          <a:p>
            <a:pPr eaLnBrk="1" hangingPunct="1">
              <a:defRPr/>
            </a:pPr>
            <a:r>
              <a:rPr lang="en-US" sz="1600" dirty="0" err="1">
                <a:latin typeface="+mn-lt"/>
              </a:rPr>
              <a:t>fout</a:t>
            </a:r>
            <a:r>
              <a:rPr lang="en-US" sz="1600" dirty="0">
                <a:latin typeface="+mn-lt"/>
              </a:rPr>
              <a:t> &lt;&lt; "N = " &lt;&lt; Option1.GetN() &lt;&lt; </a:t>
            </a:r>
            <a:r>
              <a:rPr lang="en-US" sz="1600" dirty="0" err="1">
                <a:latin typeface="+mn-lt"/>
              </a:rPr>
              <a:t>endl</a:t>
            </a:r>
            <a:endParaRPr lang="en-US" sz="1600" dirty="0">
              <a:latin typeface="+mn-lt"/>
            </a:endParaRPr>
          </a:p>
          <a:p>
            <a:pPr eaLnBrk="1" hangingPunct="1">
              <a:defRPr/>
            </a:pPr>
            <a:r>
              <a:rPr lang="en-US" sz="1600" dirty="0">
                <a:latin typeface="+mn-lt"/>
              </a:rPr>
              <a:t>            &lt;&lt; "K = " &lt;&lt; Option1.GetK() &lt;&lt; </a:t>
            </a:r>
            <a:r>
              <a:rPr lang="en-US" sz="1600" dirty="0" err="1">
                <a:latin typeface="+mn-lt"/>
              </a:rPr>
              <a:t>endl</a:t>
            </a:r>
            <a:r>
              <a:rPr lang="en-US" sz="1600" dirty="0">
                <a:latin typeface="+mn-lt"/>
              </a:rPr>
              <a:t>;</a:t>
            </a:r>
          </a:p>
          <a:p>
            <a:pPr eaLnBrk="1" hangingPunct="1">
              <a:defRPr/>
            </a:pPr>
            <a:endParaRPr lang="en-US" sz="1600" dirty="0">
              <a:latin typeface="+mn-lt"/>
            </a:endParaRPr>
          </a:p>
          <a:p>
            <a:pPr eaLnBrk="1" hangingPunct="1">
              <a:defRPr/>
            </a:pPr>
            <a:r>
              <a:rPr lang="en-US" sz="1600" dirty="0" err="1">
                <a:latin typeface="+mn-lt"/>
              </a:rPr>
              <a:t>fout</a:t>
            </a:r>
            <a:r>
              <a:rPr lang="en-US" sz="1600" dirty="0">
                <a:latin typeface="+mn-lt"/>
              </a:rPr>
              <a:t> &lt;&lt; "European call prices by </a:t>
            </a:r>
            <a:r>
              <a:rPr lang="en-US" sz="1600" dirty="0" err="1">
                <a:latin typeface="+mn-lt"/>
              </a:rPr>
              <a:t>PriceByCRR</a:t>
            </a:r>
            <a:r>
              <a:rPr lang="en-US" sz="1600" dirty="0">
                <a:latin typeface="+mn-lt"/>
              </a:rPr>
              <a:t>:“ </a:t>
            </a:r>
          </a:p>
          <a:p>
            <a:pPr eaLnBrk="1" hangingPunct="1">
              <a:defRPr/>
            </a:pPr>
            <a:r>
              <a:rPr lang="en-US" sz="1600" dirty="0">
                <a:latin typeface="+mn-lt"/>
              </a:rPr>
              <a:t>         &lt;&lt; Option1.PriceByCRR(Model) &lt;&lt; </a:t>
            </a:r>
            <a:r>
              <a:rPr lang="en-US" sz="1600" dirty="0" err="1">
                <a:latin typeface="+mn-lt"/>
              </a:rPr>
              <a:t>endl</a:t>
            </a:r>
            <a:r>
              <a:rPr lang="en-US" sz="1600" dirty="0">
                <a:latin typeface="+mn-lt"/>
              </a:rPr>
              <a:t> &lt;&lt; </a:t>
            </a:r>
            <a:r>
              <a:rPr lang="en-US" sz="1600" dirty="0" err="1">
                <a:latin typeface="+mn-lt"/>
              </a:rPr>
              <a:t>endl</a:t>
            </a:r>
            <a:r>
              <a:rPr lang="en-US" sz="1600" dirty="0">
                <a:latin typeface="+mn-lt"/>
              </a:rPr>
              <a:t>;</a:t>
            </a:r>
          </a:p>
          <a:p>
            <a:pPr eaLnBrk="1" hangingPunct="1">
              <a:defRPr/>
            </a:pPr>
            <a:endParaRPr lang="en-US" sz="1600" dirty="0">
              <a:latin typeface="+mn-lt"/>
            </a:endParaRPr>
          </a:p>
          <a:p>
            <a:pPr eaLnBrk="1" hangingPunct="1">
              <a:defRPr/>
            </a:pPr>
            <a:r>
              <a:rPr lang="en-US" sz="1600" dirty="0" err="1">
                <a:latin typeface="+mn-lt"/>
              </a:rPr>
              <a:t>fout</a:t>
            </a:r>
            <a:r>
              <a:rPr lang="en-US" sz="1600" dirty="0">
                <a:latin typeface="+mn-lt"/>
              </a:rPr>
              <a:t> &lt;&lt; "European call prices by PriceByCRRHW6:"</a:t>
            </a:r>
          </a:p>
          <a:p>
            <a:pPr eaLnBrk="1" hangingPunct="1">
              <a:defRPr/>
            </a:pPr>
            <a:r>
              <a:rPr lang="en-US" sz="1600" dirty="0">
                <a:latin typeface="+mn-lt"/>
              </a:rPr>
              <a:t>         &lt;&lt; Option1.PriceByCRRHW6(</a:t>
            </a:r>
            <a:r>
              <a:rPr lang="en-US" sz="1600" dirty="0" err="1">
                <a:latin typeface="+mn-lt"/>
              </a:rPr>
              <a:t>Model,PriceTree,XTree,YTree</a:t>
            </a:r>
            <a:r>
              <a:rPr lang="en-US" sz="1600" dirty="0">
                <a:latin typeface="+mn-lt"/>
              </a:rPr>
              <a:t>)</a:t>
            </a:r>
          </a:p>
          <a:p>
            <a:pPr eaLnBrk="1" hangingPunct="1">
              <a:defRPr/>
            </a:pPr>
            <a:r>
              <a:rPr lang="en-US" sz="1600" dirty="0">
                <a:latin typeface="+mn-lt"/>
              </a:rPr>
              <a:t>          &lt;&lt; </a:t>
            </a:r>
            <a:r>
              <a:rPr lang="en-US" sz="1600" dirty="0" err="1">
                <a:latin typeface="+mn-lt"/>
              </a:rPr>
              <a:t>endl</a:t>
            </a:r>
            <a:r>
              <a:rPr lang="en-US" sz="1600" dirty="0">
                <a:latin typeface="+mn-lt"/>
              </a:rPr>
              <a:t> &lt;&lt; </a:t>
            </a:r>
            <a:r>
              <a:rPr lang="en-US" sz="1600" dirty="0" err="1">
                <a:latin typeface="+mn-lt"/>
              </a:rPr>
              <a:t>endl</a:t>
            </a:r>
            <a:r>
              <a:rPr lang="en-US" sz="1600" dirty="0">
                <a:latin typeface="+mn-lt"/>
              </a:rPr>
              <a:t>;</a:t>
            </a:r>
          </a:p>
          <a:p>
            <a:pPr eaLnBrk="1" hangingPunct="1">
              <a:defRPr/>
            </a:pPr>
            <a:r>
              <a:rPr lang="en-US" sz="1600" dirty="0" err="1">
                <a:latin typeface="+mn-lt"/>
              </a:rPr>
              <a:t>PriceTree.Display</a:t>
            </a:r>
            <a:r>
              <a:rPr lang="en-US" sz="1600" dirty="0">
                <a:latin typeface="+mn-lt"/>
              </a:rPr>
              <a:t>(</a:t>
            </a:r>
            <a:r>
              <a:rPr lang="en-US" sz="1600" dirty="0" err="1">
                <a:latin typeface="+mn-lt"/>
              </a:rPr>
              <a:t>fout</a:t>
            </a:r>
            <a:r>
              <a:rPr lang="en-US" sz="1600" dirty="0">
                <a:latin typeface="+mn-lt"/>
              </a:rPr>
              <a:t>);</a:t>
            </a:r>
          </a:p>
          <a:p>
            <a:pPr eaLnBrk="1" hangingPunct="1">
              <a:defRPr/>
            </a:pPr>
            <a:r>
              <a:rPr lang="en-US" sz="1600" dirty="0" err="1">
                <a:latin typeface="+mn-lt"/>
              </a:rPr>
              <a:t>fout</a:t>
            </a:r>
            <a:r>
              <a:rPr lang="en-US" sz="1600" dirty="0">
                <a:latin typeface="+mn-lt"/>
              </a:rPr>
              <a:t> &lt;&lt; "Stock positions in replicating strategy:“ &lt;&lt; </a:t>
            </a:r>
            <a:r>
              <a:rPr lang="en-US" sz="1600" dirty="0" err="1">
                <a:latin typeface="+mn-lt"/>
              </a:rPr>
              <a:t>endl</a:t>
            </a:r>
            <a:r>
              <a:rPr lang="en-US" sz="1600" dirty="0">
                <a:latin typeface="+mn-lt"/>
              </a:rPr>
              <a:t> &lt;&lt; </a:t>
            </a:r>
            <a:r>
              <a:rPr lang="en-US" sz="1600" dirty="0" err="1">
                <a:latin typeface="+mn-lt"/>
              </a:rPr>
              <a:t>endl</a:t>
            </a:r>
            <a:r>
              <a:rPr lang="en-US" sz="1600" dirty="0">
                <a:latin typeface="+mn-lt"/>
              </a:rPr>
              <a:t>;</a:t>
            </a:r>
          </a:p>
          <a:p>
            <a:pPr eaLnBrk="1" hangingPunct="1">
              <a:defRPr/>
            </a:pPr>
            <a:r>
              <a:rPr lang="en-US" sz="1600" dirty="0" err="1">
                <a:latin typeface="+mn-lt"/>
              </a:rPr>
              <a:t>XTree.Display</a:t>
            </a:r>
            <a:r>
              <a:rPr lang="en-US" sz="1600" dirty="0">
                <a:latin typeface="+mn-lt"/>
              </a:rPr>
              <a:t>(</a:t>
            </a:r>
            <a:r>
              <a:rPr lang="en-US" sz="1600" dirty="0" err="1">
                <a:latin typeface="+mn-lt"/>
              </a:rPr>
              <a:t>fout</a:t>
            </a:r>
            <a:r>
              <a:rPr lang="en-US" sz="1600" dirty="0">
                <a:latin typeface="+mn-lt"/>
              </a:rPr>
              <a:t>); </a:t>
            </a:r>
          </a:p>
          <a:p>
            <a:pPr eaLnBrk="1" hangingPunct="1">
              <a:defRPr/>
            </a:pPr>
            <a:r>
              <a:rPr lang="en-US" sz="1600" dirty="0" err="1">
                <a:latin typeface="+mn-lt"/>
              </a:rPr>
              <a:t>fout</a:t>
            </a:r>
            <a:r>
              <a:rPr lang="en-US" sz="1600" dirty="0">
                <a:latin typeface="+mn-lt"/>
              </a:rPr>
              <a:t> &lt;&lt; "Money market account positions in replicating strategy:“ &lt;&lt; </a:t>
            </a:r>
            <a:r>
              <a:rPr lang="en-US" sz="1600" dirty="0" err="1">
                <a:latin typeface="+mn-lt"/>
              </a:rPr>
              <a:t>endl</a:t>
            </a:r>
            <a:r>
              <a:rPr lang="en-US" sz="1600" dirty="0">
                <a:latin typeface="+mn-lt"/>
              </a:rPr>
              <a:t> &lt;&lt; </a:t>
            </a:r>
            <a:r>
              <a:rPr lang="en-US" sz="1600" dirty="0" err="1">
                <a:latin typeface="+mn-lt"/>
              </a:rPr>
              <a:t>endl</a:t>
            </a:r>
            <a:r>
              <a:rPr lang="en-US" sz="1600" dirty="0">
                <a:latin typeface="+mn-lt"/>
              </a:rPr>
              <a:t>;</a:t>
            </a:r>
          </a:p>
          <a:p>
            <a:pPr eaLnBrk="1" hangingPunct="1">
              <a:defRPr/>
            </a:pPr>
            <a:r>
              <a:rPr lang="en-US" sz="1600" dirty="0" err="1">
                <a:latin typeface="+mn-lt"/>
              </a:rPr>
              <a:t>YTree.Display</a:t>
            </a:r>
            <a:r>
              <a:rPr lang="en-US" sz="1600" dirty="0">
                <a:latin typeface="+mn-lt"/>
              </a:rPr>
              <a:t>(</a:t>
            </a:r>
            <a:r>
              <a:rPr lang="en-US" sz="1600" dirty="0" err="1">
                <a:latin typeface="+mn-lt"/>
              </a:rPr>
              <a:t>fout</a:t>
            </a:r>
            <a:r>
              <a:rPr lang="en-US" sz="1600" dirty="0">
                <a:latin typeface="+mn-lt"/>
              </a:rPr>
              <a:t>);</a:t>
            </a:r>
          </a:p>
          <a:p>
            <a:pPr eaLnBrk="1" hangingPunct="1">
              <a:defRPr/>
            </a:pPr>
            <a:r>
              <a:rPr lang="en-US" sz="1600" dirty="0">
                <a:latin typeface="+mn-lt"/>
              </a:rPr>
              <a:t>……….</a:t>
            </a:r>
          </a:p>
          <a:p>
            <a:pPr eaLnBrk="1" hangingPunct="1">
              <a:defRPr/>
            </a:pP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p:cNvSpPr>
            <a:spLocks noGrp="1"/>
          </p:cNvSpPr>
          <p:nvPr>
            <p:ph type="title"/>
          </p:nvPr>
        </p:nvSpPr>
        <p:spPr>
          <a:xfrm>
            <a:off x="609600" y="685800"/>
            <a:ext cx="7924800" cy="457200"/>
          </a:xfrm>
        </p:spPr>
        <p:txBody>
          <a:bodyPr/>
          <a:lstStyle/>
          <a:p>
            <a:r>
              <a:rPr lang="en-US" altLang="en-US" sz="2400">
                <a:ea typeface="ＭＳ Ｐゴシック" panose="020B0600070205080204" pitchFamily="34" charset="-128"/>
                <a:cs typeface="Helvetica Neue" pitchFamily="-65" charset="0"/>
              </a:rPr>
              <a:t>Assignment #2</a:t>
            </a:r>
          </a:p>
        </p:txBody>
      </p:sp>
      <p:sp>
        <p:nvSpPr>
          <p:cNvPr id="136195" name="Content Placeholder 2"/>
          <p:cNvSpPr>
            <a:spLocks noGrp="1"/>
          </p:cNvSpPr>
          <p:nvPr>
            <p:ph idx="1"/>
          </p:nvPr>
        </p:nvSpPr>
        <p:spPr bwMode="auto">
          <a:xfrm>
            <a:off x="609600" y="1143000"/>
            <a:ext cx="7924800" cy="4983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000" dirty="0">
                <a:ea typeface="ＭＳ Ｐゴシック" panose="020B0600070205080204" pitchFamily="34" charset="-128"/>
              </a:rPr>
              <a:t>The binomial model can be employed to approximate the Black-Scholes model. One of several possible approximation schemes is the following. Divide the time interval [0, T] into </a:t>
            </a:r>
            <a:r>
              <a:rPr lang="en-US" altLang="en-US" sz="2000" b="1" i="1" dirty="0">
                <a:ea typeface="ＭＳ Ｐゴシック" panose="020B0600070205080204" pitchFamily="34" charset="-128"/>
              </a:rPr>
              <a:t>N</a:t>
            </a:r>
            <a:r>
              <a:rPr lang="en-US" altLang="en-US" sz="2000" dirty="0">
                <a:ea typeface="ＭＳ Ｐゴシック" panose="020B0600070205080204" pitchFamily="34" charset="-128"/>
              </a:rPr>
              <a:t> steps of length </a:t>
            </a:r>
            <a:r>
              <a:rPr lang="en-US" altLang="en-US" sz="2000" b="1" i="1" dirty="0">
                <a:ea typeface="ＭＳ Ｐゴシック" panose="020B0600070205080204" pitchFamily="34" charset="-128"/>
              </a:rPr>
              <a:t>h = T/N</a:t>
            </a:r>
            <a:r>
              <a:rPr lang="en-US" altLang="en-US" sz="2000" dirty="0">
                <a:ea typeface="ＭＳ Ｐゴシック" panose="020B0600070205080204" pitchFamily="34" charset="-128"/>
              </a:rPr>
              <a:t>, and set the parameters of the binomial model to be</a:t>
            </a: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b="1" i="1" dirty="0">
              <a:ea typeface="ＭＳ Ｐゴシック" panose="020B0600070205080204" pitchFamily="34" charset="-128"/>
            </a:endParaRPr>
          </a:p>
          <a:p>
            <a:pPr>
              <a:buFont typeface="Arial" panose="020B0604020202020204" pitchFamily="34" charset="0"/>
              <a:buNone/>
            </a:pPr>
            <a:r>
              <a:rPr lang="en-US" altLang="en-US" sz="2000" b="1" i="1" dirty="0">
                <a:ea typeface="ＭＳ Ｐゴシック" panose="020B0600070205080204" pitchFamily="34" charset="-128"/>
              </a:rPr>
              <a:t>	</a:t>
            </a:r>
            <a:r>
              <a:rPr lang="en-US" altLang="en-US" sz="2000" dirty="0">
                <a:ea typeface="ＭＳ Ｐゴシック" panose="020B0600070205080204" pitchFamily="34" charset="-128"/>
              </a:rPr>
              <a:t>where </a:t>
            </a:r>
            <a:r>
              <a:rPr lang="el-GR" altLang="en-US" sz="2000" dirty="0">
                <a:ea typeface="ＭＳ Ｐゴシック" panose="020B0600070205080204" pitchFamily="34" charset="-128"/>
              </a:rPr>
              <a:t>σ</a:t>
            </a:r>
            <a:r>
              <a:rPr lang="en-US" altLang="en-US" sz="2000" dirty="0">
                <a:ea typeface="ＭＳ Ｐゴシック" panose="020B0600070205080204" pitchFamily="34" charset="-128"/>
              </a:rPr>
              <a:t> is the volatility and </a:t>
            </a:r>
            <a:r>
              <a:rPr lang="en-US" altLang="en-US" sz="2000" i="1" dirty="0">
                <a:ea typeface="ＭＳ Ｐゴシック" panose="020B0600070205080204" pitchFamily="34" charset="-128"/>
              </a:rPr>
              <a:t>r </a:t>
            </a:r>
            <a:r>
              <a:rPr lang="en-US" altLang="en-US" sz="2000" dirty="0">
                <a:ea typeface="ＭＳ Ｐゴシック" panose="020B0600070205080204" pitchFamily="34" charset="-128"/>
              </a:rPr>
              <a:t>is the continuously compounded interest rate in the Black-Scholes model.</a:t>
            </a:r>
          </a:p>
          <a:p>
            <a:r>
              <a:rPr lang="en-US" altLang="en-US" sz="2000">
                <a:ea typeface="ＭＳ Ｐゴシック" panose="020B0600070205080204" pitchFamily="34" charset="-128"/>
              </a:rPr>
              <a:t>Develop code to compute the approximate price for an American call option in the Black-Scholes model by means of this binomial tree approximation. </a:t>
            </a:r>
          </a:p>
        </p:txBody>
      </p:sp>
      <p:sp>
        <p:nvSpPr>
          <p:cNvPr id="13619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94D68E2-97F4-4EAD-AA6E-046F55A591E3}"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13619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333734B-31CA-4E73-AFCF-3A7B5D06768B}" type="slidenum">
              <a:rPr lang="en-US" altLang="en-US" smtClean="0">
                <a:solidFill>
                  <a:srgbClr val="898989"/>
                </a:solidFill>
                <a:latin typeface="Helvetica" panose="020B0604020202020204" pitchFamily="34" charset="0"/>
              </a:rPr>
              <a:pPr/>
              <a:t>103</a:t>
            </a:fld>
            <a:endParaRPr lang="en-US" altLang="en-US">
              <a:solidFill>
                <a:srgbClr val="898989"/>
              </a:solidFill>
              <a:latin typeface="Helvetica" panose="020B0604020202020204" pitchFamily="34" charset="0"/>
            </a:endParaRPr>
          </a:p>
        </p:txBody>
      </p:sp>
      <p:graphicFrame>
        <p:nvGraphicFramePr>
          <p:cNvPr id="136198" name="Object 2"/>
          <p:cNvGraphicFramePr>
            <a:graphicFrameLocks noChangeAspect="1"/>
          </p:cNvGraphicFramePr>
          <p:nvPr/>
        </p:nvGraphicFramePr>
        <p:xfrm>
          <a:off x="2552700" y="2438400"/>
          <a:ext cx="3108325" cy="609600"/>
        </p:xfrm>
        <a:graphic>
          <a:graphicData uri="http://schemas.openxmlformats.org/presentationml/2006/ole">
            <mc:AlternateContent xmlns:mc="http://schemas.openxmlformats.org/markup-compatibility/2006">
              <mc:Choice xmlns:v="urn:schemas-microsoft-com:vml" Requires="v">
                <p:oleObj spid="_x0000_s136243" name="Equation" r:id="rId3" imgW="1295400" imgH="254000" progId="Equation.3">
                  <p:embed/>
                </p:oleObj>
              </mc:Choice>
              <mc:Fallback>
                <p:oleObj name="Equation" r:id="rId3" imgW="1295400" imgH="254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2700" y="2438400"/>
                        <a:ext cx="310832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199" name="Object 3"/>
          <p:cNvGraphicFramePr>
            <a:graphicFrameLocks noChangeAspect="1"/>
          </p:cNvGraphicFramePr>
          <p:nvPr/>
        </p:nvGraphicFramePr>
        <p:xfrm>
          <a:off x="2552700" y="3048000"/>
          <a:ext cx="2933700" cy="604838"/>
        </p:xfrm>
        <a:graphic>
          <a:graphicData uri="http://schemas.openxmlformats.org/presentationml/2006/ole">
            <mc:AlternateContent xmlns:mc="http://schemas.openxmlformats.org/markup-compatibility/2006">
              <mc:Choice xmlns:v="urn:schemas-microsoft-com:vml" Requires="v">
                <p:oleObj spid="_x0000_s136244" name="Equation" r:id="rId5" imgW="1295400" imgH="254000" progId="Equation.3">
                  <p:embed/>
                </p:oleObj>
              </mc:Choice>
              <mc:Fallback>
                <p:oleObj name="Equation" r:id="rId5" imgW="1295400" imgH="2540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2700" y="3048000"/>
                        <a:ext cx="2933700" cy="604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200" name="Object 4"/>
          <p:cNvGraphicFramePr>
            <a:graphicFrameLocks noChangeAspect="1"/>
          </p:cNvGraphicFramePr>
          <p:nvPr/>
        </p:nvGraphicFramePr>
        <p:xfrm>
          <a:off x="2552700" y="3652838"/>
          <a:ext cx="1943100" cy="647700"/>
        </p:xfrm>
        <a:graphic>
          <a:graphicData uri="http://schemas.openxmlformats.org/presentationml/2006/ole">
            <mc:AlternateContent xmlns:mc="http://schemas.openxmlformats.org/markup-compatibility/2006">
              <mc:Choice xmlns:v="urn:schemas-microsoft-com:vml" Requires="v">
                <p:oleObj spid="_x0000_s136245" name="Equation" r:id="rId7" imgW="685800" imgH="228600" progId="Equation.3">
                  <p:embed/>
                </p:oleObj>
              </mc:Choice>
              <mc:Fallback>
                <p:oleObj name="Equation" r:id="rId7" imgW="685800" imgH="228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2700" y="3652838"/>
                        <a:ext cx="19431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609600" y="685800"/>
            <a:ext cx="7924800" cy="533400"/>
          </a:xfrm>
        </p:spPr>
        <p:txBody>
          <a:bodyPr/>
          <a:lstStyle/>
          <a:p>
            <a:pPr eaLnBrk="1" hangingPunct="1">
              <a:defRPr/>
            </a:pPr>
            <a:r>
              <a:rPr lang="en-US" sz="2800" dirty="0">
                <a:latin typeface="+mj-lt"/>
                <a:cs typeface="Gautami" pitchFamily="2"/>
              </a:rPr>
              <a:t>References</a:t>
            </a:r>
          </a:p>
        </p:txBody>
      </p:sp>
      <p:sp>
        <p:nvSpPr>
          <p:cNvPr id="137219" name="Content Placeholder 2"/>
          <p:cNvSpPr>
            <a:spLocks noGrp="1"/>
          </p:cNvSpPr>
          <p:nvPr>
            <p:ph idx="1"/>
          </p:nvPr>
        </p:nvSpPr>
        <p:spPr bwMode="auto">
          <a:xfrm>
            <a:off x="609600" y="1600200"/>
            <a:ext cx="79248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000">
                <a:ea typeface="ＭＳ Ｐゴシック" panose="020B0600070205080204" pitchFamily="34" charset="-128"/>
              </a:rPr>
              <a:t>Numerical Methods in Finance with C++ (Mastering Mathematical Finance), by Maciej J. Capinski and Tomasz Zastawniak, Cambridge University Press, 2012, ISBN-10: 0521177162</a:t>
            </a:r>
          </a:p>
          <a:p>
            <a:pPr eaLnBrk="1" hangingPunct="1"/>
            <a:r>
              <a:rPr lang="en-US" altLang="en-US" sz="2000" i="1">
                <a:ea typeface="ＭＳ Ｐゴシック" panose="020B0600070205080204" pitchFamily="34" charset="-128"/>
              </a:rPr>
              <a:t>Financial Instrument Pricing Using C++, Daniel J. Duffy, ISBN 0470855096, Wiley, 2004.</a:t>
            </a:r>
          </a:p>
          <a:p>
            <a:pPr eaLnBrk="1" hangingPunct="1"/>
            <a:r>
              <a:rPr lang="en-US" altLang="en-US" sz="2000" i="1">
                <a:ea typeface="ＭＳ Ｐゴシック" panose="020B0600070205080204" pitchFamily="34" charset="-128"/>
              </a:rPr>
              <a:t>C++ STL, www.cs.mtsu.edu/~jhankins/files/3110/presentations/stl.ppt</a:t>
            </a:r>
          </a:p>
          <a:p>
            <a:pPr eaLnBrk="1" hangingPunct="1"/>
            <a:r>
              <a:rPr lang="en-US" altLang="en-US" sz="2000" i="1">
                <a:ea typeface="ＭＳ Ｐゴシック" panose="020B0600070205080204" pitchFamily="34" charset="-128"/>
              </a:rPr>
              <a:t>Inheritance in C++, cs.njit.edu/maura/ClassNotes/CIS601/lecture6.ppt</a:t>
            </a:r>
          </a:p>
          <a:p>
            <a:pPr eaLnBrk="1" hangingPunct="1"/>
            <a:r>
              <a:rPr lang="en-US" altLang="en-US" sz="2000" i="1">
                <a:ea typeface="ＭＳ Ｐゴシック" panose="020B0600070205080204" pitchFamily="34" charset="-128"/>
              </a:rPr>
              <a:t>Function Templates; C++ Class Templates, web.cse.ohio-state.edu/~neelam/courses/45922/Au05Somasund/PPT/Lecture7.ppt</a:t>
            </a:r>
          </a:p>
          <a:p>
            <a:pPr eaLnBrk="1" hangingPunct="1"/>
            <a:endParaRPr lang="en-US" altLang="en-US" sz="2000">
              <a:ea typeface="ＭＳ Ｐゴシック" panose="020B0600070205080204" pitchFamily="34" charset="-128"/>
            </a:endParaRPr>
          </a:p>
        </p:txBody>
      </p:sp>
      <p:sp>
        <p:nvSpPr>
          <p:cNvPr id="137220" name="Date Placeholder 3"/>
          <p:cNvSpPr>
            <a:spLocks noGrp="1"/>
          </p:cNvSpPr>
          <p:nvPr>
            <p:ph type="dt" sz="quarter" idx="10"/>
          </p:nvPr>
        </p:nvSpPr>
        <p:spPr bwMode="auto">
          <a:xfrm>
            <a:off x="457200" y="5943600"/>
            <a:ext cx="2133600" cy="182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26D0D5D-8782-401A-8D80-1C7DE3E8CBB9}"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137221" name="Slide Number Placeholder 4"/>
          <p:cNvSpPr>
            <a:spLocks noGrp="1"/>
          </p:cNvSpPr>
          <p:nvPr>
            <p:ph type="sldNum" sz="quarter" idx="12"/>
          </p:nvPr>
        </p:nvSpPr>
        <p:spPr bwMode="auto">
          <a:xfrm>
            <a:off x="6553200" y="5943600"/>
            <a:ext cx="2133600" cy="182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17859EC-49B4-4E1A-98C0-328D4E0F1E34}" type="slidenum">
              <a:rPr lang="en-US" altLang="en-US" smtClean="0">
                <a:solidFill>
                  <a:srgbClr val="898989"/>
                </a:solidFill>
                <a:latin typeface="Helvetica" panose="020B0604020202020204" pitchFamily="34" charset="0"/>
              </a:rPr>
              <a:pPr/>
              <a:t>104</a:t>
            </a:fld>
            <a:endParaRPr lang="en-US" altLang="en-US">
              <a:solidFill>
                <a:srgbClr val="898989"/>
              </a:solidFill>
              <a:latin typeface="Helvetica"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bwMode="auto">
          <a:xfrm>
            <a:off x="609600" y="685800"/>
            <a:ext cx="7924800" cy="5181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b="1" i="1" u="sng" dirty="0">
                <a:ea typeface="ＭＳ Ｐゴシック" panose="020B0600070205080204" pitchFamily="34" charset="-128"/>
              </a:rPr>
              <a:t>double </a:t>
            </a:r>
            <a:r>
              <a:rPr lang="en-US" altLang="en-US" sz="1400" b="1" i="1" u="sng" dirty="0" err="1">
                <a:ea typeface="ＭＳ Ｐゴシック" panose="020B0600070205080204" pitchFamily="34" charset="-128"/>
              </a:rPr>
              <a:t>AmOption</a:t>
            </a:r>
            <a:r>
              <a:rPr lang="en-US" altLang="en-US" sz="1400" b="1" i="1" u="sng" dirty="0">
                <a:ea typeface="ＭＳ Ｐゴシック" panose="020B0600070205080204" pitchFamily="34" charset="-128"/>
              </a:rPr>
              <a:t>::</a:t>
            </a:r>
            <a:r>
              <a:rPr lang="en-US" altLang="en-US" sz="1400" b="1" i="1" u="sng" dirty="0" err="1">
                <a:ea typeface="ＭＳ Ｐゴシック" panose="020B0600070205080204" pitchFamily="34" charset="-128"/>
              </a:rPr>
              <a:t>PriceBySnell</a:t>
            </a:r>
            <a:r>
              <a:rPr lang="en-US" altLang="en-US" sz="1400" b="1" i="1" u="sng" dirty="0">
                <a:ea typeface="ＭＳ Ｐゴシック" panose="020B0600070205080204" pitchFamily="34" charset="-128"/>
              </a:rPr>
              <a:t>(</a:t>
            </a:r>
            <a:r>
              <a:rPr lang="en-US" altLang="en-US" sz="1400" b="1" i="1" u="sng" dirty="0" err="1">
                <a:ea typeface="ＭＳ Ｐゴシック" panose="020B0600070205080204" pitchFamily="34" charset="-128"/>
              </a:rPr>
              <a:t>BinModel</a:t>
            </a:r>
            <a:r>
              <a:rPr lang="en-US" altLang="en-US" sz="1400" b="1" i="1" u="sng" dirty="0">
                <a:ea typeface="ＭＳ Ｐゴシック" panose="020B0600070205080204" pitchFamily="34" charset="-128"/>
              </a:rPr>
              <a:t> Model)</a:t>
            </a:r>
          </a:p>
          <a:p>
            <a:pPr>
              <a:buFont typeface="Arial" panose="020B0604020202020204" pitchFamily="34" charset="0"/>
              <a:buNone/>
            </a:pP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double q=</a:t>
            </a:r>
            <a:r>
              <a:rPr lang="en-US" altLang="en-US" sz="1400" dirty="0" err="1">
                <a:ea typeface="ＭＳ Ｐゴシック" panose="020B0600070205080204" pitchFamily="34" charset="-128"/>
              </a:rPr>
              <a:t>Model.RiskNeutProb</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b="1" i="1" u="sng" dirty="0">
                <a:ea typeface="ＭＳ Ｐゴシック" panose="020B0600070205080204" pitchFamily="34" charset="-128"/>
              </a:rPr>
              <a:t>vector&lt;double&gt; Price(N+1);</a:t>
            </a:r>
          </a:p>
          <a:p>
            <a:pPr>
              <a:buFont typeface="Arial" panose="020B0604020202020204" pitchFamily="34" charset="0"/>
              <a:buNone/>
            </a:pPr>
            <a:r>
              <a:rPr lang="en-US" altLang="en-US" sz="1400" dirty="0">
                <a:ea typeface="ＭＳ Ｐゴシック" panose="020B0600070205080204" pitchFamily="34" charset="-128"/>
              </a:rPr>
              <a:t>   double </a:t>
            </a:r>
            <a:r>
              <a:rPr lang="en-US" altLang="en-US" sz="1400" dirty="0" err="1">
                <a:ea typeface="ＭＳ Ｐゴシック" panose="020B0600070205080204" pitchFamily="34" charset="-128"/>
              </a:rPr>
              <a:t>PayOffVal</a:t>
            </a:r>
            <a:r>
              <a:rPr lang="en-US" altLang="en-US" sz="1400" dirty="0">
                <a:ea typeface="ＭＳ Ｐゴシック" panose="020B0600070205080204" pitchFamily="34" charset="-128"/>
              </a:rPr>
              <a:t> = 0.0;</a:t>
            </a:r>
          </a:p>
          <a:p>
            <a:pPr>
              <a:buFont typeface="Arial" panose="020B0604020202020204" pitchFamily="34" charset="0"/>
              <a:buNone/>
            </a:pPr>
            <a:r>
              <a:rPr lang="en-US" altLang="en-US" sz="1400" dirty="0">
                <a:ea typeface="ＭＳ Ｐゴシック" panose="020B0600070205080204" pitchFamily="34" charset="-128"/>
              </a:rPr>
              <a:t>   for (</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=0;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&lt;=N;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b="1" i="1" dirty="0">
                <a:ea typeface="ＭＳ Ｐゴシック" panose="020B0600070205080204" pitchFamily="34" charset="-128"/>
              </a:rPr>
              <a:t>      </a:t>
            </a:r>
            <a:r>
              <a:rPr lang="en-US" altLang="en-US" sz="1400" b="1" i="1" u="sng" dirty="0">
                <a:ea typeface="ＭＳ Ｐゴシック" panose="020B0600070205080204" pitchFamily="34" charset="-128"/>
              </a:rPr>
              <a:t>Price[</a:t>
            </a:r>
            <a:r>
              <a:rPr lang="en-US" altLang="en-US" sz="1400" b="1" i="1" u="sng" dirty="0" err="1">
                <a:ea typeface="ＭＳ Ｐゴシック" panose="020B0600070205080204" pitchFamily="34" charset="-128"/>
              </a:rPr>
              <a:t>i</a:t>
            </a:r>
            <a:r>
              <a:rPr lang="en-US" altLang="en-US" sz="1400" b="1" i="1" u="sng" dirty="0">
                <a:ea typeface="ＭＳ Ｐゴシック" panose="020B0600070205080204" pitchFamily="34" charset="-128"/>
              </a:rPr>
              <a:t>]=Payoff(</a:t>
            </a:r>
            <a:r>
              <a:rPr lang="en-US" altLang="en-US" sz="1400" b="1" i="1" u="sng" dirty="0" err="1">
                <a:ea typeface="ＭＳ Ｐゴシック" panose="020B0600070205080204" pitchFamily="34" charset="-128"/>
              </a:rPr>
              <a:t>Model.S</a:t>
            </a:r>
            <a:r>
              <a:rPr lang="en-US" altLang="en-US" sz="1400" b="1" i="1" u="sng" dirty="0">
                <a:ea typeface="ＭＳ Ｐゴシック" panose="020B0600070205080204" pitchFamily="34" charset="-128"/>
              </a:rPr>
              <a:t>(</a:t>
            </a:r>
            <a:r>
              <a:rPr lang="en-US" altLang="en-US" sz="1400" b="1" i="1" u="sng" dirty="0" err="1">
                <a:ea typeface="ＭＳ Ｐゴシック" panose="020B0600070205080204" pitchFamily="34" charset="-128"/>
              </a:rPr>
              <a:t>N,i</a:t>
            </a:r>
            <a:r>
              <a:rPr lang="en-US" altLang="en-US" sz="1400" b="1" i="1" u="sng"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for (</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n=N-1; n&gt;=0; n--)</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for (</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=0;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&lt;=n;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p>
          <a:p>
            <a:pPr>
              <a:buNone/>
            </a:pPr>
            <a:r>
              <a:rPr lang="en-US" altLang="en-US" sz="1400" dirty="0">
                <a:ea typeface="ＭＳ Ｐゴシック" panose="020B0600070205080204" pitchFamily="34" charset="-128"/>
              </a:rPr>
              <a:t>         Price[</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]=(q*Price[i+1]+(1-q)*Price[</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])/(1+Model.GetR());</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PayOffVal</a:t>
            </a:r>
            <a:r>
              <a:rPr lang="en-US" altLang="en-US" sz="1400" dirty="0">
                <a:ea typeface="ＭＳ Ｐゴシック" panose="020B0600070205080204" pitchFamily="34" charset="-128"/>
              </a:rPr>
              <a:t>=Payoff(</a:t>
            </a:r>
            <a:r>
              <a:rPr lang="en-US" altLang="en-US" sz="1400" dirty="0" err="1">
                <a:ea typeface="ＭＳ Ｐゴシック" panose="020B0600070205080204" pitchFamily="34" charset="-128"/>
              </a:rPr>
              <a:t>Model.S</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n,i</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if (</a:t>
            </a:r>
            <a:r>
              <a:rPr lang="en-US" altLang="en-US" sz="1400" dirty="0" err="1">
                <a:ea typeface="ＭＳ Ｐゴシック" panose="020B0600070205080204" pitchFamily="34" charset="-128"/>
              </a:rPr>
              <a:t>PayOffVal</a:t>
            </a:r>
            <a:r>
              <a:rPr lang="en-US" altLang="en-US" sz="1400" dirty="0">
                <a:ea typeface="ＭＳ Ｐゴシック" panose="020B0600070205080204" pitchFamily="34" charset="-128"/>
              </a:rPr>
              <a:t>&gt;Price[</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 Price[</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PayOffVal</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return Price[0];</a:t>
            </a:r>
          </a:p>
          <a:p>
            <a:pPr>
              <a:buFont typeface="Arial" panose="020B0604020202020204" pitchFamily="34" charset="0"/>
              <a:buNone/>
            </a:pPr>
            <a:r>
              <a:rPr lang="en-US" altLang="en-US" sz="1400" dirty="0">
                <a:ea typeface="ＭＳ Ｐゴシック" panose="020B0600070205080204" pitchFamily="34" charset="-128"/>
              </a:rPr>
              <a:t>}</a:t>
            </a:r>
          </a:p>
        </p:txBody>
      </p:sp>
      <p:sp>
        <p:nvSpPr>
          <p:cNvPr id="18435"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75C8FBB-5709-4AF6-91F7-20999CDD10F0}"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1843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D2498CC-7020-4129-9430-5F2EBB363294}" type="slidenum">
              <a:rPr lang="en-US" altLang="en-US" smtClean="0">
                <a:solidFill>
                  <a:srgbClr val="898989"/>
                </a:solidFill>
                <a:latin typeface="Helvetica" panose="020B0604020202020204" pitchFamily="34" charset="0"/>
              </a:rPr>
              <a:pPr/>
              <a:t>11</a:t>
            </a:fld>
            <a:endParaRPr lang="en-US" altLang="en-US">
              <a:solidFill>
                <a:srgbClr val="898989"/>
              </a:solidFill>
              <a:latin typeface="Helvetica"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2000">
                <a:ea typeface="ＭＳ Ｐゴシック" panose="020B0600070205080204" pitchFamily="34" charset="-128"/>
              </a:rPr>
              <a:t>int Call::GetInputData()</a:t>
            </a:r>
          </a:p>
          <a:p>
            <a:pPr>
              <a:buFont typeface="Arial" panose="020B0604020202020204" pitchFamily="34" charset="0"/>
              <a:buNone/>
            </a:pPr>
            <a:r>
              <a:rPr lang="en-US" altLang="en-US" sz="2000">
                <a:ea typeface="ＭＳ Ｐゴシック" panose="020B0600070205080204" pitchFamily="34" charset="-128"/>
              </a:rPr>
              <a:t>{</a:t>
            </a:r>
          </a:p>
          <a:p>
            <a:pPr>
              <a:buFont typeface="Arial" panose="020B0604020202020204" pitchFamily="34" charset="0"/>
              <a:buNone/>
            </a:pPr>
            <a:r>
              <a:rPr lang="en-US" altLang="en-US" sz="2000">
                <a:ea typeface="ＭＳ Ｐゴシック" panose="020B0600070205080204" pitchFamily="34" charset="-128"/>
              </a:rPr>
              <a:t>   cout &lt;&lt; "Enter call option data:" &lt;&lt; endl;</a:t>
            </a:r>
          </a:p>
          <a:p>
            <a:pPr>
              <a:buFont typeface="Arial" panose="020B0604020202020204" pitchFamily="34" charset="0"/>
              <a:buNone/>
            </a:pPr>
            <a:r>
              <a:rPr lang="en-US" altLang="en-US" sz="2000">
                <a:ea typeface="ＭＳ Ｐゴシック" panose="020B0600070205080204" pitchFamily="34" charset="-128"/>
              </a:rPr>
              <a:t>   int N;</a:t>
            </a:r>
          </a:p>
          <a:p>
            <a:pPr>
              <a:buFont typeface="Arial" panose="020B0604020202020204" pitchFamily="34" charset="0"/>
              <a:buNone/>
            </a:pPr>
            <a:r>
              <a:rPr lang="en-US" altLang="en-US" sz="2000">
                <a:ea typeface="ＭＳ Ｐゴシック" panose="020B0600070205080204" pitchFamily="34" charset="-128"/>
              </a:rPr>
              <a:t>   cout &lt;&lt; "Enter steps to expiry N: "; cin &gt;&gt; N;</a:t>
            </a:r>
          </a:p>
          <a:p>
            <a:pPr>
              <a:buFont typeface="Arial" panose="020B0604020202020204" pitchFamily="34" charset="0"/>
              <a:buNone/>
            </a:pPr>
            <a:r>
              <a:rPr lang="en-US" altLang="en-US" sz="2000">
                <a:ea typeface="ＭＳ Ｐゴシック" panose="020B0600070205080204" pitchFamily="34" charset="-128"/>
              </a:rPr>
              <a:t>   </a:t>
            </a:r>
            <a:r>
              <a:rPr lang="en-US" altLang="en-US" sz="2000" b="1" i="1" u="sng">
                <a:ea typeface="ＭＳ Ｐゴシック" panose="020B0600070205080204" pitchFamily="34" charset="-128"/>
              </a:rPr>
              <a:t>EurOption::SetN(N); AmOption::SetN(N);</a:t>
            </a:r>
          </a:p>
          <a:p>
            <a:pPr>
              <a:buFont typeface="Arial" panose="020B0604020202020204" pitchFamily="34" charset="0"/>
              <a:buNone/>
            </a:pPr>
            <a:r>
              <a:rPr lang="en-US" altLang="en-US" sz="2000">
                <a:ea typeface="ＭＳ Ｐゴシック" panose="020B0600070205080204" pitchFamily="34" charset="-128"/>
              </a:rPr>
              <a:t>   cout &lt;&lt; "Enter strike price K:    "; cin &gt;&gt; K;</a:t>
            </a:r>
          </a:p>
          <a:p>
            <a:pPr>
              <a:buFont typeface="Arial" panose="020B0604020202020204" pitchFamily="34" charset="0"/>
              <a:buNone/>
            </a:pPr>
            <a:r>
              <a:rPr lang="en-US" altLang="en-US" sz="2000">
                <a:ea typeface="ＭＳ Ｐゴシック" panose="020B0600070205080204" pitchFamily="34" charset="-128"/>
              </a:rPr>
              <a:t>   cout &lt;&lt; endl;</a:t>
            </a:r>
          </a:p>
          <a:p>
            <a:pPr>
              <a:buFont typeface="Arial" panose="020B0604020202020204" pitchFamily="34" charset="0"/>
              <a:buNone/>
            </a:pPr>
            <a:r>
              <a:rPr lang="en-US" altLang="en-US" sz="2000">
                <a:ea typeface="ＭＳ Ｐゴシック" panose="020B0600070205080204" pitchFamily="34" charset="-128"/>
              </a:rPr>
              <a:t>   return 0;</a:t>
            </a:r>
          </a:p>
          <a:p>
            <a:pPr>
              <a:buFont typeface="Arial" panose="020B0604020202020204" pitchFamily="34" charset="0"/>
              <a:buNone/>
            </a:pPr>
            <a:r>
              <a:rPr lang="en-US" altLang="en-US" sz="2000">
                <a:ea typeface="ＭＳ Ｐゴシック" panose="020B0600070205080204" pitchFamily="34" charset="-128"/>
              </a:rPr>
              <a:t>}</a:t>
            </a:r>
          </a:p>
          <a:p>
            <a:pPr>
              <a:buFont typeface="Arial" panose="020B0604020202020204" pitchFamily="34" charset="0"/>
              <a:buNone/>
            </a:pPr>
            <a:r>
              <a:rPr lang="en-US" altLang="en-US" sz="2000">
                <a:ea typeface="ＭＳ Ｐゴシック" panose="020B0600070205080204" pitchFamily="34" charset="-128"/>
              </a:rPr>
              <a:t>double Call::Payoff(double z)</a:t>
            </a:r>
          </a:p>
          <a:p>
            <a:pPr>
              <a:buFont typeface="Arial" panose="020B0604020202020204" pitchFamily="34" charset="0"/>
              <a:buNone/>
            </a:pPr>
            <a:r>
              <a:rPr lang="en-US" altLang="en-US" sz="2000">
                <a:ea typeface="ＭＳ Ｐゴシック" panose="020B0600070205080204" pitchFamily="34" charset="-128"/>
              </a:rPr>
              <a:t>{</a:t>
            </a:r>
          </a:p>
          <a:p>
            <a:pPr>
              <a:buFont typeface="Arial" panose="020B0604020202020204" pitchFamily="34" charset="0"/>
              <a:buNone/>
            </a:pPr>
            <a:r>
              <a:rPr lang="en-US" altLang="en-US" sz="2000">
                <a:ea typeface="ＭＳ Ｐゴシック" panose="020B0600070205080204" pitchFamily="34" charset="-128"/>
              </a:rPr>
              <a:t>   if (z&gt;K) return z-K;</a:t>
            </a:r>
          </a:p>
          <a:p>
            <a:pPr>
              <a:buFont typeface="Arial" panose="020B0604020202020204" pitchFamily="34" charset="0"/>
              <a:buNone/>
            </a:pPr>
            <a:r>
              <a:rPr lang="en-US" altLang="en-US" sz="2000">
                <a:ea typeface="ＭＳ Ｐゴシック" panose="020B0600070205080204" pitchFamily="34" charset="-128"/>
              </a:rPr>
              <a:t>   return 0.0;</a:t>
            </a:r>
          </a:p>
          <a:p>
            <a:pPr>
              <a:buFont typeface="Arial" panose="020B0604020202020204" pitchFamily="34" charset="0"/>
              <a:buNone/>
            </a:pPr>
            <a:r>
              <a:rPr lang="en-US" altLang="en-US" sz="2000">
                <a:ea typeface="ＭＳ Ｐゴシック" panose="020B0600070205080204" pitchFamily="34" charset="-128"/>
              </a:rPr>
              <a:t>}</a:t>
            </a:r>
          </a:p>
        </p:txBody>
      </p:sp>
      <p:sp>
        <p:nvSpPr>
          <p:cNvPr id="1945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C85D3CB-6AB4-4F9E-B4CD-EBB35BCB21B8}"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1946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61810E7-5FED-4898-B8A4-5208670A2237}" type="slidenum">
              <a:rPr lang="en-US" altLang="en-US" smtClean="0">
                <a:solidFill>
                  <a:srgbClr val="898989"/>
                </a:solidFill>
                <a:latin typeface="Helvetica" panose="020B0604020202020204" pitchFamily="34" charset="0"/>
              </a:rPr>
              <a:pPr/>
              <a:t>12</a:t>
            </a:fld>
            <a:endParaRPr lang="en-US" altLang="en-US">
              <a:solidFill>
                <a:srgbClr val="898989"/>
              </a:solidFill>
              <a:latin typeface="Helvetica"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2000">
                <a:ea typeface="ＭＳ Ｐゴシック" panose="020B0600070205080204" pitchFamily="34" charset="-128"/>
              </a:rPr>
              <a:t>int Put::GetInputData()</a:t>
            </a:r>
          </a:p>
          <a:p>
            <a:pPr>
              <a:buFont typeface="Arial" panose="020B0604020202020204" pitchFamily="34" charset="0"/>
              <a:buNone/>
            </a:pPr>
            <a:r>
              <a:rPr lang="en-US" altLang="en-US" sz="2000">
                <a:ea typeface="ＭＳ Ｐゴシック" panose="020B0600070205080204" pitchFamily="34" charset="-128"/>
              </a:rPr>
              <a:t>{</a:t>
            </a:r>
          </a:p>
          <a:p>
            <a:pPr>
              <a:buFont typeface="Arial" panose="020B0604020202020204" pitchFamily="34" charset="0"/>
              <a:buNone/>
            </a:pPr>
            <a:r>
              <a:rPr lang="en-US" altLang="en-US" sz="2000">
                <a:ea typeface="ＭＳ Ｐゴシック" panose="020B0600070205080204" pitchFamily="34" charset="-128"/>
              </a:rPr>
              <a:t>   cout &lt;&lt; "Enter put option data:" &lt;&lt; endl;</a:t>
            </a:r>
          </a:p>
          <a:p>
            <a:pPr>
              <a:buFont typeface="Arial" panose="020B0604020202020204" pitchFamily="34" charset="0"/>
              <a:buNone/>
            </a:pPr>
            <a:r>
              <a:rPr lang="en-US" altLang="en-US" sz="2000">
                <a:ea typeface="ＭＳ Ｐゴシック" panose="020B0600070205080204" pitchFamily="34" charset="-128"/>
              </a:rPr>
              <a:t>   int N;</a:t>
            </a:r>
          </a:p>
          <a:p>
            <a:pPr>
              <a:buFont typeface="Arial" panose="020B0604020202020204" pitchFamily="34" charset="0"/>
              <a:buNone/>
            </a:pPr>
            <a:r>
              <a:rPr lang="en-US" altLang="en-US" sz="2000">
                <a:ea typeface="ＭＳ Ｐゴシック" panose="020B0600070205080204" pitchFamily="34" charset="-128"/>
              </a:rPr>
              <a:t>   cout &lt;&lt; "Enter steps to expiry N: "; cin &gt;&gt; N;</a:t>
            </a:r>
          </a:p>
          <a:p>
            <a:pPr>
              <a:buFont typeface="Arial" panose="020B0604020202020204" pitchFamily="34" charset="0"/>
              <a:buNone/>
            </a:pPr>
            <a:r>
              <a:rPr lang="en-US" altLang="en-US" sz="2000" b="1" i="1" u="sng">
                <a:ea typeface="ＭＳ Ｐゴシック" panose="020B0600070205080204" pitchFamily="34" charset="-128"/>
              </a:rPr>
              <a:t>   EurOption::SetN(N); AmOption::SetN(N);</a:t>
            </a:r>
          </a:p>
          <a:p>
            <a:pPr>
              <a:buFont typeface="Arial" panose="020B0604020202020204" pitchFamily="34" charset="0"/>
              <a:buNone/>
            </a:pPr>
            <a:r>
              <a:rPr lang="en-US" altLang="en-US" sz="2000">
                <a:ea typeface="ＭＳ Ｐゴシック" panose="020B0600070205080204" pitchFamily="34" charset="-128"/>
              </a:rPr>
              <a:t>   cout &lt;&lt; "Enter strike price K:    "; cin &gt;&gt; K;</a:t>
            </a:r>
          </a:p>
          <a:p>
            <a:pPr>
              <a:buFont typeface="Arial" panose="020B0604020202020204" pitchFamily="34" charset="0"/>
              <a:buNone/>
            </a:pPr>
            <a:r>
              <a:rPr lang="en-US" altLang="en-US" sz="2000">
                <a:ea typeface="ＭＳ Ｐゴシック" panose="020B0600070205080204" pitchFamily="34" charset="-128"/>
              </a:rPr>
              <a:t>   cout &lt;&lt; endl;</a:t>
            </a:r>
          </a:p>
          <a:p>
            <a:pPr>
              <a:buFont typeface="Arial" panose="020B0604020202020204" pitchFamily="34" charset="0"/>
              <a:buNone/>
            </a:pPr>
            <a:r>
              <a:rPr lang="en-US" altLang="en-US" sz="2000">
                <a:ea typeface="ＭＳ Ｐゴシック" panose="020B0600070205080204" pitchFamily="34" charset="-128"/>
              </a:rPr>
              <a:t>   return 0;</a:t>
            </a:r>
          </a:p>
          <a:p>
            <a:pPr>
              <a:buFont typeface="Arial" panose="020B0604020202020204" pitchFamily="34" charset="0"/>
              <a:buNone/>
            </a:pPr>
            <a:r>
              <a:rPr lang="en-US" altLang="en-US" sz="2000">
                <a:ea typeface="ＭＳ Ｐゴシック" panose="020B0600070205080204" pitchFamily="34" charset="-128"/>
              </a:rPr>
              <a:t>}</a:t>
            </a:r>
          </a:p>
          <a:p>
            <a:pPr>
              <a:buFont typeface="Arial" panose="020B0604020202020204" pitchFamily="34" charset="0"/>
              <a:buNone/>
            </a:pPr>
            <a:r>
              <a:rPr lang="en-US" altLang="en-US" sz="2000">
                <a:ea typeface="ＭＳ Ｐゴシック" panose="020B0600070205080204" pitchFamily="34" charset="-128"/>
              </a:rPr>
              <a:t>double Put::Payoff(double z)</a:t>
            </a:r>
          </a:p>
          <a:p>
            <a:pPr>
              <a:buFont typeface="Arial" panose="020B0604020202020204" pitchFamily="34" charset="0"/>
              <a:buNone/>
            </a:pPr>
            <a:r>
              <a:rPr lang="en-US" altLang="en-US" sz="2000">
                <a:ea typeface="ＭＳ Ｐゴシック" panose="020B0600070205080204" pitchFamily="34" charset="-128"/>
              </a:rPr>
              <a:t>{</a:t>
            </a:r>
          </a:p>
          <a:p>
            <a:pPr>
              <a:buFont typeface="Arial" panose="020B0604020202020204" pitchFamily="34" charset="0"/>
              <a:buNone/>
            </a:pPr>
            <a:r>
              <a:rPr lang="en-US" altLang="en-US" sz="2000">
                <a:ea typeface="ＭＳ Ｐゴシック" panose="020B0600070205080204" pitchFamily="34" charset="-128"/>
              </a:rPr>
              <a:t>   if (z&lt;K) return K-z;</a:t>
            </a:r>
          </a:p>
          <a:p>
            <a:pPr>
              <a:buFont typeface="Arial" panose="020B0604020202020204" pitchFamily="34" charset="0"/>
              <a:buNone/>
            </a:pPr>
            <a:r>
              <a:rPr lang="en-US" altLang="en-US" sz="2000">
                <a:ea typeface="ＭＳ Ｐゴシック" panose="020B0600070205080204" pitchFamily="34" charset="-128"/>
              </a:rPr>
              <a:t>   return 0.0;</a:t>
            </a:r>
          </a:p>
          <a:p>
            <a:pPr>
              <a:buFont typeface="Arial" panose="020B0604020202020204" pitchFamily="34" charset="0"/>
              <a:buNone/>
            </a:pPr>
            <a:r>
              <a:rPr lang="en-US" altLang="en-US" sz="2000">
                <a:ea typeface="ＭＳ Ｐゴシック" panose="020B0600070205080204" pitchFamily="34" charset="-128"/>
              </a:rPr>
              <a:t>}</a:t>
            </a:r>
          </a:p>
        </p:txBody>
      </p:sp>
      <p:sp>
        <p:nvSpPr>
          <p:cNvPr id="2048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8D0B19E-F300-4412-9DF5-E5C419E287D2}"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2048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D4857E8-8AAC-4BD9-A0D3-A9FC455F44BF}" type="slidenum">
              <a:rPr lang="en-US" altLang="en-US" smtClean="0">
                <a:solidFill>
                  <a:srgbClr val="898989"/>
                </a:solidFill>
                <a:latin typeface="Helvetica" panose="020B0604020202020204" pitchFamily="34" charset="0"/>
              </a:rPr>
              <a:pPr/>
              <a:t>13</a:t>
            </a:fld>
            <a:endParaRPr lang="en-US" altLang="en-US">
              <a:solidFill>
                <a:srgbClr val="898989"/>
              </a:solidFill>
              <a:latin typeface="Helvetica"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ea typeface="ＭＳ Ｐゴシック" panose="020B0600070205080204" pitchFamily="34" charset="-128"/>
              </a:rPr>
              <a:t>Notes:</a:t>
            </a:r>
          </a:p>
          <a:p>
            <a:pPr lvl="1"/>
            <a:r>
              <a:rPr lang="en-US" altLang="en-US" sz="2400">
                <a:ea typeface="ＭＳ Ｐゴシック" panose="020B0600070205080204" pitchFamily="34" charset="-128"/>
              </a:rPr>
              <a:t>The main new addition is the function, </a:t>
            </a:r>
            <a:r>
              <a:rPr lang="en-US" altLang="en-US" sz="2400" b="1" i="1" u="sng">
                <a:ea typeface="ＭＳ Ｐゴシック" panose="020B0600070205080204" pitchFamily="34" charset="-128"/>
              </a:rPr>
              <a:t>PriceBySnell()</a:t>
            </a:r>
            <a:r>
              <a:rPr lang="en-US" altLang="en-US" sz="2400">
                <a:ea typeface="ＭＳ Ｐゴシック" panose="020B0600070205080204" pitchFamily="34" charset="-128"/>
              </a:rPr>
              <a:t>, belonging to the AmOption class. The Snell envelope procedure is implemented in this function, returning the option price at time 0.</a:t>
            </a:r>
          </a:p>
          <a:p>
            <a:pPr lvl="1"/>
            <a:r>
              <a:rPr lang="en-US" altLang="en-US" sz="2400">
                <a:ea typeface="ＭＳ Ｐゴシック" panose="020B0600070205080204" pitchFamily="34" charset="-128"/>
              </a:rPr>
              <a:t>An interesting feature used in the PriceBySnell() function (as well as PriceByCRR()) is the </a:t>
            </a:r>
            <a:r>
              <a:rPr lang="en-US" altLang="en-US" sz="2400" b="1" i="1" u="sng">
                <a:ea typeface="ＭＳ Ｐゴシック" panose="020B0600070205080204" pitchFamily="34" charset="-128"/>
              </a:rPr>
              <a:t>vector&lt;&gt; template </a:t>
            </a:r>
            <a:r>
              <a:rPr lang="en-US" altLang="en-US" sz="2400">
                <a:ea typeface="ＭＳ Ｐゴシック" panose="020B0600070205080204" pitchFamily="34" charset="-128"/>
              </a:rPr>
              <a:t>from the </a:t>
            </a:r>
            <a:r>
              <a:rPr lang="en-US" altLang="en-US" sz="2400" b="1" i="1" u="sng">
                <a:ea typeface="ＭＳ Ｐゴシック" panose="020B0600070205080204" pitchFamily="34" charset="-128"/>
              </a:rPr>
              <a:t>Standard Template Library (STL):</a:t>
            </a:r>
            <a:endParaRPr lang="en-US" altLang="en-US" sz="2400">
              <a:ea typeface="ＭＳ Ｐゴシック" panose="020B0600070205080204" pitchFamily="34" charset="-128"/>
            </a:endParaRPr>
          </a:p>
          <a:p>
            <a:pPr lvl="2"/>
            <a:r>
              <a:rPr lang="en-US" altLang="en-US" sz="2000">
                <a:ea typeface="ＭＳ Ｐゴシック" panose="020B0600070205080204" pitchFamily="34" charset="-128"/>
              </a:rPr>
              <a:t>#include &lt;vector&gt;, loads the appropriate library to make vectors available in the program.</a:t>
            </a:r>
          </a:p>
          <a:p>
            <a:pPr lvl="2"/>
            <a:r>
              <a:rPr lang="en-US" altLang="en-US" sz="2000">
                <a:ea typeface="ＭＳ Ｐゴシック" panose="020B0600070205080204" pitchFamily="34" charset="-128"/>
              </a:rPr>
              <a:t>In addition to vectors, the STL contains many other useful predefined data structures we will talk in the details later.</a:t>
            </a:r>
          </a:p>
          <a:p>
            <a:pPr lvl="1">
              <a:buFont typeface="Arial" panose="020B0604020202020204" pitchFamily="34" charset="0"/>
              <a:buNone/>
            </a:pPr>
            <a:endParaRPr lang="en-US" altLang="en-US">
              <a:ea typeface="ＭＳ Ｐゴシック" panose="020B0600070205080204" pitchFamily="34" charset="-128"/>
            </a:endParaRPr>
          </a:p>
          <a:p>
            <a:pPr lvl="2"/>
            <a:endParaRPr lang="en-US" altLang="en-US" sz="2000">
              <a:ea typeface="ＭＳ Ｐゴシック" panose="020B0600070205080204" pitchFamily="34" charset="-128"/>
            </a:endParaRPr>
          </a:p>
        </p:txBody>
      </p:sp>
      <p:sp>
        <p:nvSpPr>
          <p:cNvPr id="2150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CC52FBB-E701-46FB-8B8A-9C32357B2BC9}"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2150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ABD23D0-C3DC-4BF9-A78C-0FDC2CB03F2F}" type="slidenum">
              <a:rPr lang="en-US" altLang="en-US" smtClean="0">
                <a:solidFill>
                  <a:srgbClr val="898989"/>
                </a:solidFill>
                <a:latin typeface="Helvetica" panose="020B0604020202020204" pitchFamily="34" charset="0"/>
              </a:rPr>
              <a:pPr/>
              <a:t>14</a:t>
            </a:fld>
            <a:endParaRPr lang="en-US" altLang="en-US">
              <a:solidFill>
                <a:srgbClr val="898989"/>
              </a:solidFill>
              <a:latin typeface="Helvetica"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ea typeface="ＭＳ Ｐゴシック" panose="020B0600070205080204" pitchFamily="34" charset="-128"/>
              </a:rPr>
              <a:t>Notes (Continue)</a:t>
            </a:r>
          </a:p>
          <a:p>
            <a:pPr lvl="1"/>
            <a:r>
              <a:rPr lang="en-US" altLang="en-US" sz="2400">
                <a:ea typeface="ＭＳ Ｐゴシック" panose="020B0600070205080204" pitchFamily="34" charset="-128"/>
              </a:rPr>
              <a:t>vector&lt;double&gt; Price(N+1);</a:t>
            </a:r>
          </a:p>
          <a:p>
            <a:pPr lvl="2"/>
            <a:r>
              <a:rPr lang="en-US" altLang="en-US" sz="2000">
                <a:ea typeface="ＭＳ Ｐゴシック" panose="020B0600070205080204" pitchFamily="34" charset="-128"/>
              </a:rPr>
              <a:t>Declares a vector comprising N+1 variables of type double.</a:t>
            </a:r>
          </a:p>
          <a:p>
            <a:pPr lvl="1"/>
            <a:r>
              <a:rPr lang="en-US" altLang="en-US" sz="2400">
                <a:ea typeface="ＭＳ Ｐゴシック" panose="020B0600070205080204" pitchFamily="34" charset="-128"/>
              </a:rPr>
              <a:t>Price[i]=Payoff(Model.S(N,i));</a:t>
            </a:r>
          </a:p>
          <a:p>
            <a:pPr lvl="2"/>
            <a:r>
              <a:rPr lang="en-US" altLang="en-US" sz="2000">
                <a:ea typeface="ＭＳ Ｐゴシック" panose="020B0600070205080204" pitchFamily="34" charset="-128"/>
              </a:rPr>
              <a:t>Component i of the vector is referred to by Price[i]  in the code, similar to using an array of type double.</a:t>
            </a:r>
          </a:p>
          <a:p>
            <a:pPr lvl="1"/>
            <a:r>
              <a:rPr lang="en-US" altLang="en-US" sz="2400">
                <a:ea typeface="ＭＳ Ｐゴシック" panose="020B0600070205080204" pitchFamily="34" charset="-128"/>
              </a:rPr>
              <a:t>EurOption::SetN(N); AmOption::SetN(N);</a:t>
            </a:r>
          </a:p>
          <a:p>
            <a:pPr lvl="2"/>
            <a:r>
              <a:rPr lang="en-US" altLang="en-US" sz="2000">
                <a:ea typeface="ＭＳ Ｐゴシック" panose="020B0600070205080204" pitchFamily="34" charset="-128"/>
              </a:rPr>
              <a:t>To set the value N in both of the EurOption and AmOption classes.</a:t>
            </a:r>
          </a:p>
          <a:p>
            <a:pPr lvl="2"/>
            <a:r>
              <a:rPr lang="en-US" altLang="en-US" sz="2000">
                <a:ea typeface="ＭＳ Ｐゴシック" panose="020B0600070205080204" pitchFamily="34" charset="-128"/>
              </a:rPr>
              <a:t>There are two separate variables </a:t>
            </a:r>
            <a:r>
              <a:rPr lang="en-US" altLang="en-US" sz="2000" b="1" i="1" u="sng">
                <a:ea typeface="ＭＳ Ｐゴシック" panose="020B0600070205080204" pitchFamily="34" charset="-128"/>
              </a:rPr>
              <a:t>N</a:t>
            </a:r>
            <a:r>
              <a:rPr lang="en-US" altLang="en-US" sz="2000">
                <a:ea typeface="ＭＳ Ｐゴシック" panose="020B0600070205080204" pitchFamily="34" charset="-128"/>
              </a:rPr>
              <a:t> in the EurOption and AmOption classes, both holding the same value for the expiry date. </a:t>
            </a:r>
            <a:r>
              <a:rPr lang="en-US" altLang="en-US" sz="2000" b="1" i="1">
                <a:ea typeface="ＭＳ Ｐゴシック" panose="020B0600070205080204" pitchFamily="34" charset="-128"/>
              </a:rPr>
              <a:t>It is arguably a design flaw since one variable should be sufficient. We are going to improve it via </a:t>
            </a:r>
            <a:r>
              <a:rPr lang="en-US" altLang="en-US" sz="2000" b="1" i="1" u="sng">
                <a:ea typeface="ＭＳ Ｐゴシック" panose="020B0600070205080204" pitchFamily="34" charset="-128"/>
              </a:rPr>
              <a:t>Virtual Inheritance.</a:t>
            </a:r>
            <a:endParaRPr lang="en-US" altLang="en-US" sz="2000">
              <a:ea typeface="ＭＳ Ｐゴシック" panose="020B0600070205080204" pitchFamily="34" charset="-128"/>
            </a:endParaRPr>
          </a:p>
          <a:p>
            <a:pPr lvl="1"/>
            <a:endParaRPr lang="en-US" altLang="en-US">
              <a:ea typeface="ＭＳ Ｐゴシック" panose="020B0600070205080204" pitchFamily="34" charset="-128"/>
            </a:endParaRPr>
          </a:p>
        </p:txBody>
      </p:sp>
      <p:sp>
        <p:nvSpPr>
          <p:cNvPr id="2253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671BE16-A218-4D9B-AC17-12A1DAFF5361}"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2253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AB61646-E2B6-4A73-930B-AB5109AD3710}" type="slidenum">
              <a:rPr lang="en-US" altLang="en-US" smtClean="0">
                <a:solidFill>
                  <a:srgbClr val="898989"/>
                </a:solidFill>
                <a:latin typeface="Helvetica" panose="020B0604020202020204" pitchFamily="34" charset="0"/>
              </a:rPr>
              <a:pPr/>
              <a:t>15</a:t>
            </a:fld>
            <a:endParaRPr lang="en-US" altLang="en-US">
              <a:solidFill>
                <a:srgbClr val="898989"/>
              </a:solidFill>
              <a:latin typeface="Helvetica"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09600" y="685800"/>
            <a:ext cx="7924800" cy="381000"/>
          </a:xfrm>
        </p:spPr>
        <p:txBody>
          <a:bodyPr/>
          <a:lstStyle/>
          <a:p>
            <a:r>
              <a:rPr lang="en-US" altLang="en-US" sz="2000">
                <a:ea typeface="ＭＳ Ｐゴシック" panose="020B0600070205080204" pitchFamily="34" charset="-128"/>
                <a:cs typeface="Helvetica Neue" pitchFamily="-65" charset="0"/>
              </a:rPr>
              <a:t>Main12.cpp</a:t>
            </a:r>
          </a:p>
        </p:txBody>
      </p:sp>
      <p:sp>
        <p:nvSpPr>
          <p:cNvPr id="23555" name="Content Placeholder 2"/>
          <p:cNvSpPr>
            <a:spLocks noGrp="1"/>
          </p:cNvSpPr>
          <p:nvPr>
            <p:ph idx="1"/>
          </p:nvPr>
        </p:nvSpPr>
        <p:spPr bwMode="auto">
          <a:xfrm>
            <a:off x="609600" y="1066800"/>
            <a:ext cx="7924800" cy="480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a:ea typeface="ＭＳ Ｐゴシック" panose="020B0600070205080204" pitchFamily="34" charset="-128"/>
              </a:rPr>
              <a:t>#include "BinModel02.h"</a:t>
            </a:r>
          </a:p>
          <a:p>
            <a:pPr>
              <a:buFont typeface="Arial" panose="020B0604020202020204" pitchFamily="34" charset="0"/>
              <a:buNone/>
            </a:pPr>
            <a:r>
              <a:rPr lang="en-US" altLang="en-US" sz="1400">
                <a:ea typeface="ＭＳ Ｐゴシック" panose="020B0600070205080204" pitchFamily="34" charset="-128"/>
              </a:rPr>
              <a:t>#include "Options08.h"</a:t>
            </a:r>
          </a:p>
          <a:p>
            <a:pPr>
              <a:buFont typeface="Arial" panose="020B0604020202020204" pitchFamily="34" charset="0"/>
              <a:buNone/>
            </a:pPr>
            <a:r>
              <a:rPr lang="en-US" altLang="en-US" sz="1400">
                <a:ea typeface="ＭＳ Ｐゴシック" panose="020B0600070205080204" pitchFamily="34" charset="-128"/>
              </a:rPr>
              <a:t>#include &lt;iostream&gt;</a:t>
            </a:r>
          </a:p>
          <a:p>
            <a:pPr>
              <a:buFont typeface="Arial" panose="020B0604020202020204" pitchFamily="34" charset="0"/>
              <a:buNone/>
            </a:pPr>
            <a:r>
              <a:rPr lang="en-US" altLang="en-US" sz="1400">
                <a:ea typeface="ＭＳ Ｐゴシック" panose="020B0600070205080204" pitchFamily="34" charset="-128"/>
              </a:rPr>
              <a:t>using namespace std;</a:t>
            </a:r>
          </a:p>
          <a:p>
            <a:pPr>
              <a:buFont typeface="Arial" panose="020B0604020202020204" pitchFamily="34" charset="0"/>
              <a:buNone/>
            </a:pPr>
            <a:r>
              <a:rPr lang="en-US" altLang="en-US" sz="1400">
                <a:ea typeface="ＭＳ Ｐゴシック" panose="020B0600070205080204" pitchFamily="34" charset="-128"/>
              </a:rPr>
              <a:t>int main()</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r>
              <a:rPr lang="en-US" altLang="en-US" sz="1400">
                <a:ea typeface="ＭＳ Ｐゴシック" panose="020B0600070205080204" pitchFamily="34" charset="-128"/>
              </a:rPr>
              <a:t>   BinModel Model;</a:t>
            </a:r>
          </a:p>
          <a:p>
            <a:pPr>
              <a:buFont typeface="Arial" panose="020B0604020202020204" pitchFamily="34" charset="0"/>
              <a:buNone/>
            </a:pPr>
            <a:r>
              <a:rPr lang="en-US" altLang="en-US" sz="1400">
                <a:ea typeface="ＭＳ Ｐゴシック" panose="020B0600070205080204" pitchFamily="34" charset="-128"/>
              </a:rPr>
              <a:t>   if (Model.GetInputData()==1) return 1;</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Call Option1;</a:t>
            </a:r>
          </a:p>
          <a:p>
            <a:pPr>
              <a:buFont typeface="Arial" panose="020B0604020202020204" pitchFamily="34" charset="0"/>
              <a:buNone/>
            </a:pPr>
            <a:r>
              <a:rPr lang="en-US" altLang="en-US" sz="1400">
                <a:ea typeface="ＭＳ Ｐゴシック" panose="020B0600070205080204" pitchFamily="34" charset="-128"/>
              </a:rPr>
              <a:t>   Option1.GetInputData();</a:t>
            </a:r>
          </a:p>
          <a:p>
            <a:pPr>
              <a:buFont typeface="Arial" panose="020B0604020202020204" pitchFamily="34" charset="0"/>
              <a:buNone/>
            </a:pPr>
            <a:r>
              <a:rPr lang="en-US" altLang="en-US" sz="1400">
                <a:ea typeface="ＭＳ Ｐゴシック" panose="020B0600070205080204" pitchFamily="34" charset="-128"/>
              </a:rPr>
              <a:t>   cout &lt;&lt; "European call option price = “ &lt;&lt; Option1.PriceByCRR(Model) &lt;&lt; endl;</a:t>
            </a:r>
          </a:p>
          <a:p>
            <a:pPr>
              <a:buFont typeface="Arial" panose="020B0604020202020204" pitchFamily="34" charset="0"/>
              <a:buNone/>
            </a:pPr>
            <a:r>
              <a:rPr lang="en-US" altLang="en-US" sz="1400">
                <a:ea typeface="ＭＳ Ｐゴシック" panose="020B0600070205080204" pitchFamily="34" charset="-128"/>
              </a:rPr>
              <a:t>   cout &lt;&lt; "American call option price = “ &lt;&lt; Option1.PriceBySnell(Model) &lt;&lt; endl &lt;&lt; endl;</a:t>
            </a:r>
          </a:p>
          <a:p>
            <a:pPr>
              <a:buFont typeface="Arial" panose="020B0604020202020204" pitchFamily="34" charset="0"/>
              <a:buNone/>
            </a:pPr>
            <a:endParaRPr lang="en-US" altLang="en-US" sz="1400">
              <a:ea typeface="ＭＳ Ｐゴシック" panose="020B0600070205080204" pitchFamily="34" charset="-128"/>
            </a:endParaRPr>
          </a:p>
          <a:p>
            <a:pPr>
              <a:buFont typeface="Arial" panose="020B0604020202020204" pitchFamily="34" charset="0"/>
              <a:buNone/>
            </a:pPr>
            <a:r>
              <a:rPr lang="en-US" altLang="en-US" sz="1400">
                <a:ea typeface="ＭＳ Ｐゴシック" panose="020B0600070205080204" pitchFamily="34" charset="-128"/>
              </a:rPr>
              <a:t>   Put Option2;</a:t>
            </a:r>
          </a:p>
          <a:p>
            <a:pPr>
              <a:buFont typeface="Arial" panose="020B0604020202020204" pitchFamily="34" charset="0"/>
              <a:buNone/>
            </a:pPr>
            <a:r>
              <a:rPr lang="en-US" altLang="en-US" sz="1400">
                <a:ea typeface="ＭＳ Ｐゴシック" panose="020B0600070205080204" pitchFamily="34" charset="-128"/>
              </a:rPr>
              <a:t>   Option2.GetInputData();</a:t>
            </a:r>
          </a:p>
          <a:p>
            <a:pPr>
              <a:buFont typeface="Arial" panose="020B0604020202020204" pitchFamily="34" charset="0"/>
              <a:buNone/>
            </a:pPr>
            <a:r>
              <a:rPr lang="en-US" altLang="en-US" sz="1400">
                <a:ea typeface="ＭＳ Ｐゴシック" panose="020B0600070205080204" pitchFamily="34" charset="-128"/>
              </a:rPr>
              <a:t>   cout &lt;&lt; "European put option price = “ &lt;&lt; Option2.PriceByCRR(Model) &lt;&lt; endl;</a:t>
            </a:r>
          </a:p>
          <a:p>
            <a:pPr>
              <a:buFont typeface="Arial" panose="020B0604020202020204" pitchFamily="34" charset="0"/>
              <a:buNone/>
            </a:pPr>
            <a:r>
              <a:rPr lang="en-US" altLang="en-US" sz="1400">
                <a:ea typeface="ＭＳ Ｐゴシック" panose="020B0600070205080204" pitchFamily="34" charset="-128"/>
              </a:rPr>
              <a:t>   cout &lt;&lt; "American put option price = “ &lt;&lt; Option2.PriceBySnell(Model) &lt;&lt; endl &lt;&lt; endl;</a:t>
            </a:r>
          </a:p>
          <a:p>
            <a:pPr>
              <a:buFont typeface="Arial" panose="020B0604020202020204" pitchFamily="34" charset="0"/>
              <a:buNone/>
            </a:pPr>
            <a:endParaRPr lang="en-US" altLang="en-US" sz="1400">
              <a:ea typeface="ＭＳ Ｐゴシック" panose="020B0600070205080204" pitchFamily="34" charset="-128"/>
            </a:endParaRPr>
          </a:p>
          <a:p>
            <a:pPr>
              <a:buFont typeface="Arial" panose="020B0604020202020204" pitchFamily="34" charset="0"/>
              <a:buNone/>
            </a:pPr>
            <a:r>
              <a:rPr lang="en-US" altLang="en-US" sz="1400">
                <a:ea typeface="ＭＳ Ｐゴシック" panose="020B0600070205080204" pitchFamily="34" charset="-128"/>
              </a:rPr>
              <a:t>   return 0;</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endParaRPr lang="en-US" altLang="en-US" sz="2000">
              <a:ea typeface="ＭＳ Ｐゴシック" panose="020B0600070205080204" pitchFamily="34" charset="-128"/>
            </a:endParaRPr>
          </a:p>
        </p:txBody>
      </p:sp>
      <p:sp>
        <p:nvSpPr>
          <p:cNvPr id="2355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4E6D42A-39A0-4566-A2E9-4E52D880AC04}"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2355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6DEBD46-4015-48C3-B091-7886CD60AE83}" type="slidenum">
              <a:rPr lang="en-US" altLang="en-US" smtClean="0">
                <a:solidFill>
                  <a:srgbClr val="898989"/>
                </a:solidFill>
                <a:latin typeface="Helvetica" panose="020B0604020202020204" pitchFamily="34" charset="0"/>
              </a:rPr>
              <a:pPr/>
              <a:t>16</a:t>
            </a:fld>
            <a:endParaRPr lang="en-US" altLang="en-US">
              <a:solidFill>
                <a:srgbClr val="898989"/>
              </a:solidFill>
              <a:latin typeface="Helvetica"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tLang="en-US">
                <a:ea typeface="ＭＳ Ｐゴシック" panose="020B0600070205080204" pitchFamily="34" charset="-128"/>
                <a:cs typeface="Helvetica Neue" pitchFamily="-65" charset="0"/>
              </a:rPr>
              <a:t>Virtual Inheritance</a:t>
            </a:r>
          </a:p>
        </p:txBody>
      </p:sp>
      <p:sp>
        <p:nvSpPr>
          <p:cNvPr id="55299"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a:ea typeface="ＭＳ Ｐゴシック" panose="020B0600070205080204" pitchFamily="34" charset="-128"/>
              </a:rPr>
              <a:t>Our previous codes including American options suffers from a drawback. The EurOption and AmOption class each have their own variable N to store the expiry date:</a:t>
            </a:r>
          </a:p>
          <a:p>
            <a:pPr lvl="1"/>
            <a:r>
              <a:rPr lang="en-US" altLang="en-US" sz="2000">
                <a:ea typeface="ＭＳ Ｐゴシック" panose="020B0600070205080204" pitchFamily="34" charset="-128"/>
              </a:rPr>
              <a:t>EurOption::SetN(N); AmOption::SetN(N);</a:t>
            </a:r>
          </a:p>
          <a:p>
            <a:pPr lvl="1"/>
            <a:r>
              <a:rPr lang="en-US" altLang="en-US" sz="2000">
                <a:ea typeface="ＭＳ Ｐゴシック" panose="020B0600070205080204" pitchFamily="34" charset="-128"/>
              </a:rPr>
              <a:t>The variable N had to be initialized by the same value separately for European and American options. It is redundant to have two copies for the same number. The expiry date is a common feature shared by all options. What we need is </a:t>
            </a:r>
            <a:r>
              <a:rPr lang="en-US" altLang="en-US" sz="2000" b="1" i="1">
                <a:ea typeface="ＭＳ Ｐゴシック" panose="020B0600070205080204" pitchFamily="34" charset="-128"/>
              </a:rPr>
              <a:t>a single copy </a:t>
            </a:r>
            <a:r>
              <a:rPr lang="en-US" altLang="en-US" sz="2000">
                <a:ea typeface="ＭＳ Ｐゴシック" panose="020B0600070205080204" pitchFamily="34" charset="-128"/>
              </a:rPr>
              <a:t>of N shared between the EurOption and AmOption. </a:t>
            </a:r>
          </a:p>
          <a:p>
            <a:pPr lvl="1"/>
            <a:r>
              <a:rPr lang="en-US" altLang="en-US" sz="2000">
                <a:ea typeface="ＭＳ Ｐゴシック" panose="020B0600070205080204" pitchFamily="34" charset="-128"/>
              </a:rPr>
              <a:t>Similar remark apply the PayOff() function.  </a:t>
            </a:r>
          </a:p>
        </p:txBody>
      </p:sp>
      <p:sp>
        <p:nvSpPr>
          <p:cNvPr id="5530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075D31E-F79E-446B-95E5-95F8445FF588}"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5530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F0D855C-3FBC-4674-9F6A-2C5C9AA7AE42}" type="slidenum">
              <a:rPr lang="en-US" altLang="en-US" smtClean="0">
                <a:solidFill>
                  <a:srgbClr val="898989"/>
                </a:solidFill>
                <a:latin typeface="Helvetica" panose="020B0604020202020204" pitchFamily="34" charset="0"/>
              </a:rPr>
              <a:pPr/>
              <a:t>17</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384985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ntent Placeholder 2"/>
          <p:cNvSpPr>
            <a:spLocks noGrp="1"/>
          </p:cNvSpPr>
          <p:nvPr>
            <p:ph idx="1"/>
          </p:nvPr>
        </p:nvSpPr>
        <p:spPr bwMode="auto">
          <a:xfrm>
            <a:off x="609600" y="685800"/>
            <a:ext cx="8001000" cy="1905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ea typeface="ＭＳ Ｐゴシック" panose="020B0600070205080204" pitchFamily="34" charset="-128"/>
              </a:rPr>
              <a:t>To achieve this, we create a new class, </a:t>
            </a:r>
            <a:r>
              <a:rPr lang="en-US" altLang="en-US" b="1" i="1">
                <a:ea typeface="ＭＳ Ｐゴシック" panose="020B0600070205080204" pitchFamily="34" charset="-128"/>
              </a:rPr>
              <a:t>Option</a:t>
            </a:r>
            <a:r>
              <a:rPr lang="en-US" altLang="en-US">
                <a:ea typeface="ＭＳ Ｐゴシック" panose="020B0600070205080204" pitchFamily="34" charset="-128"/>
              </a:rPr>
              <a:t>. The new base class contains the common features shared by all options such as the expiry date and a payoff function. </a:t>
            </a:r>
          </a:p>
          <a:p>
            <a:r>
              <a:rPr lang="en-US" altLang="en-US">
                <a:ea typeface="ＭＳ Ｐゴシック" panose="020B0600070205080204" pitchFamily="34" charset="-128"/>
              </a:rPr>
              <a:t>The </a:t>
            </a:r>
            <a:r>
              <a:rPr lang="en-US" altLang="en-US" b="1">
                <a:ea typeface="ＭＳ Ｐゴシック" panose="020B0600070205080204" pitchFamily="34" charset="-128"/>
              </a:rPr>
              <a:t>EurOption</a:t>
            </a:r>
            <a:r>
              <a:rPr lang="en-US" altLang="en-US">
                <a:ea typeface="ＭＳ Ｐゴシック" panose="020B0600070205080204" pitchFamily="34" charset="-128"/>
              </a:rPr>
              <a:t> and </a:t>
            </a:r>
            <a:r>
              <a:rPr lang="en-US" altLang="en-US" b="1">
                <a:ea typeface="ＭＳ Ｐゴシック" panose="020B0600070205080204" pitchFamily="34" charset="-128"/>
              </a:rPr>
              <a:t>AmOption</a:t>
            </a:r>
            <a:r>
              <a:rPr lang="en-US" altLang="en-US">
                <a:ea typeface="ＭＳ Ｐゴシック" panose="020B0600070205080204" pitchFamily="34" charset="-128"/>
              </a:rPr>
              <a:t> classes become subclasses of the </a:t>
            </a:r>
            <a:r>
              <a:rPr lang="en-US" altLang="en-US" b="1">
                <a:ea typeface="ＭＳ Ｐゴシック" panose="020B0600070205080204" pitchFamily="34" charset="-128"/>
              </a:rPr>
              <a:t>Option</a:t>
            </a:r>
            <a:r>
              <a:rPr lang="en-US" altLang="en-US">
                <a:ea typeface="ＭＳ Ｐゴシック" panose="020B0600070205080204" pitchFamily="34" charset="-128"/>
              </a:rPr>
              <a:t> class.</a:t>
            </a:r>
          </a:p>
        </p:txBody>
      </p:sp>
      <p:sp>
        <p:nvSpPr>
          <p:cNvPr id="5632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C0F72EE-EF76-4584-91DA-C4A2D0200E42}"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5632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FA1C7E6-EF1D-4A87-B6CC-36D0118572C1}" type="slidenum">
              <a:rPr lang="en-US" altLang="en-US" smtClean="0">
                <a:solidFill>
                  <a:srgbClr val="898989"/>
                </a:solidFill>
                <a:latin typeface="Helvetica" panose="020B0604020202020204" pitchFamily="34" charset="0"/>
              </a:rPr>
              <a:pPr/>
              <a:t>18</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34977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tLang="en-US">
                <a:ea typeface="ＭＳ Ｐゴシック" panose="020B0600070205080204" pitchFamily="34" charset="-128"/>
                <a:cs typeface="Helvetica Neue" pitchFamily="-65" charset="0"/>
              </a:rPr>
              <a:t>Virtual Inheritance</a:t>
            </a:r>
          </a:p>
        </p:txBody>
      </p:sp>
      <p:sp>
        <p:nvSpPr>
          <p:cNvPr id="5734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3C8A6A8-3417-4634-9B43-5031DEA85B69}"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5734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D256508-50E9-4F64-9610-AFC424A429E6}" type="slidenum">
              <a:rPr lang="en-US" altLang="en-US" smtClean="0">
                <a:solidFill>
                  <a:srgbClr val="898989"/>
                </a:solidFill>
                <a:latin typeface="Helvetica" panose="020B0604020202020204" pitchFamily="34" charset="0"/>
              </a:rPr>
              <a:pPr/>
              <a:t>19</a:t>
            </a:fld>
            <a:endParaRPr lang="en-US" altLang="en-US">
              <a:solidFill>
                <a:srgbClr val="898989"/>
              </a:solidFill>
              <a:latin typeface="Helvetica" panose="020B0604020202020204" pitchFamily="34" charset="0"/>
            </a:endParaRPr>
          </a:p>
        </p:txBody>
      </p:sp>
      <p:sp>
        <p:nvSpPr>
          <p:cNvPr id="7" name="Rectangle 6"/>
          <p:cNvSpPr/>
          <p:nvPr/>
        </p:nvSpPr>
        <p:spPr>
          <a:xfrm>
            <a:off x="2209800" y="2971800"/>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err="1">
                <a:solidFill>
                  <a:schemeClr val="tx1"/>
                </a:solidFill>
              </a:rPr>
              <a:t>EurOption</a:t>
            </a:r>
            <a:endParaRPr lang="en-US" b="1" dirty="0">
              <a:solidFill>
                <a:schemeClr val="tx1"/>
              </a:solidFill>
            </a:endParaRPr>
          </a:p>
        </p:txBody>
      </p:sp>
      <p:sp>
        <p:nvSpPr>
          <p:cNvPr id="8" name="Rectangle 7"/>
          <p:cNvSpPr/>
          <p:nvPr/>
        </p:nvSpPr>
        <p:spPr>
          <a:xfrm>
            <a:off x="5143500" y="2971800"/>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err="1">
                <a:solidFill>
                  <a:schemeClr val="tx1"/>
                </a:solidFill>
              </a:rPr>
              <a:t>AmOption</a:t>
            </a:r>
            <a:endParaRPr lang="en-US" b="1" dirty="0">
              <a:solidFill>
                <a:schemeClr val="tx1"/>
              </a:solidFill>
            </a:endParaRPr>
          </a:p>
        </p:txBody>
      </p:sp>
      <p:sp>
        <p:nvSpPr>
          <p:cNvPr id="9" name="Rectangle 8"/>
          <p:cNvSpPr/>
          <p:nvPr/>
        </p:nvSpPr>
        <p:spPr>
          <a:xfrm>
            <a:off x="2209800" y="4648200"/>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a:solidFill>
                  <a:schemeClr val="tx1"/>
                </a:solidFill>
              </a:rPr>
              <a:t>Call</a:t>
            </a:r>
          </a:p>
        </p:txBody>
      </p:sp>
      <p:sp>
        <p:nvSpPr>
          <p:cNvPr id="10" name="Rectangle 9"/>
          <p:cNvSpPr/>
          <p:nvPr/>
        </p:nvSpPr>
        <p:spPr>
          <a:xfrm>
            <a:off x="5181600" y="4648200"/>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a:solidFill>
                  <a:schemeClr val="tx1"/>
                </a:solidFill>
              </a:rPr>
              <a:t>Put</a:t>
            </a:r>
          </a:p>
        </p:txBody>
      </p:sp>
      <p:cxnSp>
        <p:nvCxnSpPr>
          <p:cNvPr id="11" name="Straight Arrow Connector 10"/>
          <p:cNvCxnSpPr>
            <a:endCxn id="8" idx="2"/>
          </p:cNvCxnSpPr>
          <p:nvPr/>
        </p:nvCxnSpPr>
        <p:spPr>
          <a:xfrm flipV="1">
            <a:off x="6019800" y="3810000"/>
            <a:ext cx="0" cy="838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3962400" y="3810000"/>
            <a:ext cx="1181100" cy="838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flipV="1">
            <a:off x="3962400" y="3810000"/>
            <a:ext cx="1219200" cy="838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3048000" y="3810000"/>
            <a:ext cx="0" cy="838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3733800" y="1493838"/>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a:solidFill>
                  <a:schemeClr val="tx1"/>
                </a:solidFill>
              </a:rPr>
              <a:t>Option</a:t>
            </a:r>
          </a:p>
        </p:txBody>
      </p:sp>
      <p:cxnSp>
        <p:nvCxnSpPr>
          <p:cNvPr id="29" name="Straight Arrow Connector 28"/>
          <p:cNvCxnSpPr/>
          <p:nvPr/>
        </p:nvCxnSpPr>
        <p:spPr>
          <a:xfrm flipV="1">
            <a:off x="3048000" y="2332038"/>
            <a:ext cx="1295400" cy="6397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4972050" y="2332038"/>
            <a:ext cx="1028700" cy="6397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4999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n-US" sz="2800">
                <a:ea typeface="ＭＳ Ｐゴシック" panose="020B0600070205080204" pitchFamily="34" charset="-128"/>
                <a:cs typeface="Helvetica Neue" pitchFamily="-65" charset="0"/>
              </a:rPr>
              <a:t>Overview</a:t>
            </a:r>
          </a:p>
        </p:txBody>
      </p:sp>
      <p:sp>
        <p:nvSpPr>
          <p:cNvPr id="9219" name="Content Placeholder 2"/>
          <p:cNvSpPr>
            <a:spLocks noGrp="1"/>
          </p:cNvSpPr>
          <p:nvPr>
            <p:ph idx="1"/>
          </p:nvPr>
        </p:nvSpPr>
        <p:spPr bwMode="auto">
          <a:xfrm>
            <a:off x="609600" y="1600200"/>
            <a:ext cx="7924800" cy="3962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400">
                <a:ea typeface="ＭＳ Ｐゴシック" panose="020B0600070205080204" pitchFamily="34" charset="-128"/>
              </a:rPr>
              <a:t>Introduce advanced object-oriented programming techniques and demonstrate how these techniques could be applied to solve complicated problems in quantitative finance. </a:t>
            </a:r>
          </a:p>
          <a:p>
            <a:pPr eaLnBrk="1" hangingPunct="1"/>
            <a:r>
              <a:rPr lang="en-US" altLang="en-US" sz="2400">
                <a:ea typeface="ＭＳ Ｐゴシック" panose="020B0600070205080204" pitchFamily="34" charset="-128"/>
              </a:rPr>
              <a:t>Implement American options by using C++ data structures, inheritance and templates.</a:t>
            </a:r>
          </a:p>
          <a:p>
            <a:pPr eaLnBrk="1" hangingPunct="1"/>
            <a:endParaRPr lang="en-US" altLang="en-US">
              <a:latin typeface="Helvetica Neue" pitchFamily="-65" charset="0"/>
              <a:ea typeface="ＭＳ Ｐゴシック" panose="020B0600070205080204" pitchFamily="34" charset="-128"/>
            </a:endParaRPr>
          </a:p>
        </p:txBody>
      </p:sp>
      <p:sp>
        <p:nvSpPr>
          <p:cNvPr id="9220" name="Date Placeholder 3"/>
          <p:cNvSpPr>
            <a:spLocks noGrp="1"/>
          </p:cNvSpPr>
          <p:nvPr>
            <p:ph type="dt" sz="quarter" idx="10"/>
          </p:nvPr>
        </p:nvSpPr>
        <p:spPr bwMode="auto">
          <a:xfrm>
            <a:off x="457200" y="5943600"/>
            <a:ext cx="2133600" cy="182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BF81051-1F06-47DE-908B-356E681B898E}"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9221" name="Slide Number Placeholder 4"/>
          <p:cNvSpPr>
            <a:spLocks noGrp="1"/>
          </p:cNvSpPr>
          <p:nvPr>
            <p:ph type="sldNum" sz="quarter" idx="12"/>
          </p:nvPr>
        </p:nvSpPr>
        <p:spPr bwMode="auto">
          <a:xfrm>
            <a:off x="6553200" y="5943600"/>
            <a:ext cx="2133600" cy="182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B74E5AC-5228-47EB-8B65-25B4EB21BEC5}" type="slidenum">
              <a:rPr lang="en-US" altLang="en-US" smtClean="0">
                <a:solidFill>
                  <a:srgbClr val="898989"/>
                </a:solidFill>
                <a:latin typeface="Helvetica" panose="020B0604020202020204" pitchFamily="34" charset="0"/>
              </a:rPr>
              <a:pPr/>
              <a:t>2</a:t>
            </a:fld>
            <a:endParaRPr lang="en-US" altLang="en-US">
              <a:solidFill>
                <a:srgbClr val="898989"/>
              </a:solidFill>
              <a:latin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p:spPr>
        <p:txBody>
          <a:bodyPr/>
          <a:lstStyle/>
          <a:p>
            <a:r>
              <a:rPr lang="en-US" altLang="zh-CN">
                <a:ea typeface="ＭＳ Ｐゴシック" panose="020B0600070205080204" pitchFamily="34" charset="-128"/>
                <a:cs typeface="Helvetica Neue" pitchFamily="-65" charset="0"/>
              </a:rPr>
              <a:t>Multiple Inheritance</a:t>
            </a:r>
          </a:p>
        </p:txBody>
      </p:sp>
      <p:sp>
        <p:nvSpPr>
          <p:cNvPr id="58371" name="Rectangle 3"/>
          <p:cNvSpPr>
            <a:spLocks noChangeArrowheads="1"/>
          </p:cNvSpPr>
          <p:nvPr/>
        </p:nvSpPr>
        <p:spPr bwMode="auto">
          <a:xfrm>
            <a:off x="1585913" y="2454275"/>
            <a:ext cx="14081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2800">
                <a:latin typeface="Helvetica" panose="020B0604020202020204" pitchFamily="34" charset="0"/>
              </a:rPr>
              <a:t>Student</a:t>
            </a:r>
          </a:p>
        </p:txBody>
      </p:sp>
      <p:sp>
        <p:nvSpPr>
          <p:cNvPr id="58372" name="Rectangle 4"/>
          <p:cNvSpPr>
            <a:spLocks noChangeArrowheads="1"/>
          </p:cNvSpPr>
          <p:nvPr/>
        </p:nvSpPr>
        <p:spPr bwMode="auto">
          <a:xfrm>
            <a:off x="5334000" y="2354284"/>
            <a:ext cx="178254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2800" dirty="0">
                <a:latin typeface="Helvetica" panose="020B0604020202020204" pitchFamily="34" charset="0"/>
              </a:rPr>
              <a:t>Employee</a:t>
            </a:r>
          </a:p>
        </p:txBody>
      </p:sp>
      <p:sp>
        <p:nvSpPr>
          <p:cNvPr id="58373" name="Rectangle 5"/>
          <p:cNvSpPr>
            <a:spLocks noChangeArrowheads="1"/>
          </p:cNvSpPr>
          <p:nvPr/>
        </p:nvSpPr>
        <p:spPr bwMode="auto">
          <a:xfrm>
            <a:off x="3200400" y="4800600"/>
            <a:ext cx="3109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2800">
                <a:latin typeface="Helvetica" panose="020B0604020202020204" pitchFamily="34" charset="0"/>
              </a:rPr>
              <a:t>GraduateAssistant</a:t>
            </a:r>
          </a:p>
        </p:txBody>
      </p:sp>
      <p:sp>
        <p:nvSpPr>
          <p:cNvPr id="58374" name="Line 6"/>
          <p:cNvSpPr>
            <a:spLocks noChangeShapeType="1"/>
          </p:cNvSpPr>
          <p:nvPr/>
        </p:nvSpPr>
        <p:spPr bwMode="auto">
          <a:xfrm>
            <a:off x="2825750" y="3054350"/>
            <a:ext cx="1358900" cy="17399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77" name="Line 9"/>
          <p:cNvSpPr>
            <a:spLocks noChangeShapeType="1"/>
          </p:cNvSpPr>
          <p:nvPr/>
        </p:nvSpPr>
        <p:spPr bwMode="auto">
          <a:xfrm flipH="1">
            <a:off x="4572000" y="3054350"/>
            <a:ext cx="1371600" cy="182245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49558089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019800" y="914400"/>
            <a:ext cx="2655888" cy="709613"/>
          </a:xfrm>
        </p:spPr>
        <p:txBody>
          <a:bodyPr/>
          <a:lstStyle/>
          <a:p>
            <a:r>
              <a:rPr lang="en-US" altLang="zh-CN" dirty="0">
                <a:ea typeface="ＭＳ Ｐゴシック" panose="020B0600070205080204" pitchFamily="34" charset="-128"/>
                <a:cs typeface="Helvetica Neue" pitchFamily="-65" charset="0"/>
              </a:rPr>
              <a:t>Example</a:t>
            </a:r>
          </a:p>
        </p:txBody>
      </p:sp>
      <p:sp>
        <p:nvSpPr>
          <p:cNvPr id="59395" name="Rectangle 3"/>
          <p:cNvSpPr>
            <a:spLocks noGrp="1" noChangeArrowheads="1"/>
          </p:cNvSpPr>
          <p:nvPr>
            <p:ph type="body" idx="1"/>
          </p:nvPr>
        </p:nvSpPr>
        <p:spPr bwMode="auto">
          <a:xfrm>
            <a:off x="1219200" y="762000"/>
            <a:ext cx="6705600" cy="5105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Arial" panose="020B0604020202020204" pitchFamily="34" charset="0"/>
              <a:buNone/>
            </a:pPr>
            <a:r>
              <a:rPr lang="en-US" altLang="zh-CN" sz="2000" dirty="0">
                <a:ea typeface="ＭＳ Ｐゴシック" panose="020B0600070205080204" pitchFamily="34" charset="-128"/>
              </a:rPr>
              <a:t>#include &lt;</a:t>
            </a:r>
            <a:r>
              <a:rPr lang="en-US" altLang="zh-CN" sz="2000" dirty="0" err="1">
                <a:ea typeface="ＭＳ Ｐゴシック" panose="020B0600070205080204" pitchFamily="34" charset="-128"/>
              </a:rPr>
              <a:t>iostream</a:t>
            </a:r>
            <a:r>
              <a:rPr lang="en-US" altLang="zh-CN" sz="2000" dirty="0">
                <a:ea typeface="ＭＳ Ｐゴシック" panose="020B0600070205080204" pitchFamily="34" charset="-128"/>
              </a:rPr>
              <a:t>&gt;</a:t>
            </a:r>
          </a:p>
          <a:p>
            <a:pPr>
              <a:lnSpc>
                <a:spcPct val="90000"/>
              </a:lnSpc>
              <a:buFont typeface="Arial" panose="020B0604020202020204" pitchFamily="34" charset="0"/>
              <a:buNone/>
            </a:pPr>
            <a:r>
              <a:rPr lang="en-US" altLang="zh-CN" sz="2000" dirty="0">
                <a:ea typeface="ＭＳ Ｐゴシック" panose="020B0600070205080204" pitchFamily="34" charset="-128"/>
              </a:rPr>
              <a:t>#include &lt;string&gt;</a:t>
            </a:r>
          </a:p>
          <a:p>
            <a:pPr>
              <a:lnSpc>
                <a:spcPct val="90000"/>
              </a:lnSpc>
              <a:buFont typeface="Arial" panose="020B0604020202020204" pitchFamily="34" charset="0"/>
              <a:buNone/>
            </a:pPr>
            <a:r>
              <a:rPr lang="en-US" altLang="zh-CN" sz="2000" dirty="0">
                <a:ea typeface="ＭＳ Ｐゴシック" panose="020B0600070205080204" pitchFamily="34" charset="-128"/>
              </a:rPr>
              <a:t>class Student {</a:t>
            </a:r>
          </a:p>
          <a:p>
            <a:pPr>
              <a:lnSpc>
                <a:spcPct val="90000"/>
              </a:lnSpc>
              <a:buFont typeface="Arial" panose="020B0604020202020204" pitchFamily="34" charset="0"/>
              <a:buNone/>
            </a:pPr>
            <a:r>
              <a:rPr lang="en-US" altLang="zh-CN" sz="2000" dirty="0">
                <a:ea typeface="ＭＳ Ｐゴシック" panose="020B0600070205080204" pitchFamily="34" charset="-128"/>
              </a:rPr>
              <a:t>public:</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GetAge</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const</a:t>
            </a:r>
            <a:r>
              <a:rPr lang="en-US" altLang="zh-CN" sz="2000" dirty="0">
                <a:ea typeface="ＭＳ Ｐゴシック" panose="020B0600070205080204" pitchFamily="34" charset="-128"/>
              </a:rPr>
              <a:t>;</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GetId</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const</a:t>
            </a:r>
            <a:r>
              <a:rPr lang="en-US" altLang="zh-CN" sz="2000" dirty="0">
                <a:ea typeface="ＭＳ Ｐゴシック" panose="020B0600070205080204" pitchFamily="34" charset="-128"/>
              </a:rPr>
              <a:t>;</a:t>
            </a:r>
          </a:p>
          <a:p>
            <a:pPr>
              <a:lnSpc>
                <a:spcPct val="90000"/>
              </a:lnSpc>
              <a:buFont typeface="Arial" panose="020B0604020202020204" pitchFamily="34" charset="0"/>
              <a:buNone/>
            </a:pPr>
            <a:r>
              <a:rPr lang="en-US" altLang="zh-CN" sz="2000" dirty="0">
                <a:ea typeface="ＭＳ Ｐゴシック" panose="020B0600070205080204" pitchFamily="34" charset="-128"/>
              </a:rPr>
              <a:t>  double </a:t>
            </a:r>
            <a:r>
              <a:rPr lang="en-US" altLang="zh-CN" sz="2000" dirty="0" err="1">
                <a:ea typeface="ＭＳ Ｐゴシック" panose="020B0600070205080204" pitchFamily="34" charset="-128"/>
              </a:rPr>
              <a:t>GetGPA</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const</a:t>
            </a:r>
            <a:r>
              <a:rPr lang="en-US" altLang="zh-CN" sz="2000" dirty="0">
                <a:ea typeface="ＭＳ Ｐゴシック" panose="020B0600070205080204" pitchFamily="34" charset="-128"/>
              </a:rPr>
              <a:t>;</a:t>
            </a:r>
          </a:p>
          <a:p>
            <a:pPr>
              <a:lnSpc>
                <a:spcPct val="90000"/>
              </a:lnSpc>
              <a:buFont typeface="Arial" panose="020B0604020202020204" pitchFamily="34" charset="0"/>
              <a:buNone/>
            </a:pPr>
            <a:r>
              <a:rPr lang="en-US" altLang="zh-CN" sz="2000" dirty="0">
                <a:ea typeface="ＭＳ Ｐゴシック" panose="020B0600070205080204" pitchFamily="34" charset="-128"/>
              </a:rPr>
              <a:t>  void </a:t>
            </a:r>
            <a:r>
              <a:rPr lang="en-US" altLang="zh-CN" sz="2000" dirty="0" err="1">
                <a:ea typeface="ＭＳ Ｐゴシック" panose="020B0600070205080204" pitchFamily="34" charset="-128"/>
              </a:rPr>
              <a:t>SetAge</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age_ );</a:t>
            </a:r>
          </a:p>
          <a:p>
            <a:pPr>
              <a:lnSpc>
                <a:spcPct val="90000"/>
              </a:lnSpc>
              <a:buFont typeface="Arial" panose="020B0604020202020204" pitchFamily="34" charset="0"/>
              <a:buNone/>
            </a:pPr>
            <a:r>
              <a:rPr lang="en-US" altLang="zh-CN" sz="2000" dirty="0">
                <a:ea typeface="ＭＳ Ｐゴシック" panose="020B0600070205080204" pitchFamily="34" charset="-128"/>
              </a:rPr>
              <a:t>  void </a:t>
            </a:r>
            <a:r>
              <a:rPr lang="en-US" altLang="zh-CN" sz="2000" dirty="0" err="1">
                <a:ea typeface="ＭＳ Ｐゴシック" panose="020B0600070205080204" pitchFamily="34" charset="-128"/>
              </a:rPr>
              <a:t>SetId</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id_ );</a:t>
            </a:r>
          </a:p>
          <a:p>
            <a:pPr>
              <a:lnSpc>
                <a:spcPct val="90000"/>
              </a:lnSpc>
              <a:buFont typeface="Arial" panose="020B0604020202020204" pitchFamily="34" charset="0"/>
              <a:buNone/>
            </a:pPr>
            <a:r>
              <a:rPr lang="en-US" altLang="zh-CN" sz="2000" dirty="0">
                <a:ea typeface="ＭＳ Ｐゴシック" panose="020B0600070205080204" pitchFamily="34" charset="-128"/>
              </a:rPr>
              <a:t>  void </a:t>
            </a:r>
            <a:r>
              <a:rPr lang="en-US" altLang="zh-CN" sz="2000" dirty="0" err="1">
                <a:ea typeface="ＭＳ Ｐゴシック" panose="020B0600070205080204" pitchFamily="34" charset="-128"/>
              </a:rPr>
              <a:t>SetGPA</a:t>
            </a:r>
            <a:r>
              <a:rPr lang="en-US" altLang="zh-CN" sz="2000" dirty="0">
                <a:ea typeface="ＭＳ Ｐゴシック" panose="020B0600070205080204" pitchFamily="34" charset="-128"/>
              </a:rPr>
              <a:t>( double </a:t>
            </a:r>
            <a:r>
              <a:rPr lang="en-US" altLang="zh-CN" sz="2000" dirty="0" err="1">
                <a:ea typeface="ＭＳ Ｐゴシック" panose="020B0600070205080204" pitchFamily="34" charset="-128"/>
              </a:rPr>
              <a:t>gpa</a:t>
            </a:r>
            <a:r>
              <a:rPr lang="en-US" altLang="zh-CN" sz="2000" dirty="0">
                <a:ea typeface="ＭＳ Ｐゴシック" panose="020B0600070205080204" pitchFamily="34" charset="-128"/>
              </a:rPr>
              <a:t>_ );</a:t>
            </a:r>
          </a:p>
          <a:p>
            <a:pPr>
              <a:lnSpc>
                <a:spcPct val="90000"/>
              </a:lnSpc>
              <a:buFont typeface="Arial" panose="020B0604020202020204" pitchFamily="34" charset="0"/>
              <a:buNone/>
            </a:pPr>
            <a:r>
              <a:rPr lang="en-US" altLang="zh-CN" sz="2000" dirty="0">
                <a:ea typeface="ＭＳ Ｐゴシック" panose="020B0600070205080204" pitchFamily="34" charset="-128"/>
              </a:rPr>
              <a:t>private:</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age;</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id;</a:t>
            </a:r>
          </a:p>
          <a:p>
            <a:pPr>
              <a:lnSpc>
                <a:spcPct val="90000"/>
              </a:lnSpc>
              <a:buFont typeface="Arial" panose="020B0604020202020204" pitchFamily="34" charset="0"/>
              <a:buNone/>
            </a:pPr>
            <a:r>
              <a:rPr lang="en-US" altLang="zh-CN" sz="2000" dirty="0">
                <a:ea typeface="ＭＳ Ｐゴシック" panose="020B0600070205080204" pitchFamily="34" charset="-128"/>
              </a:rPr>
              <a:t>  double </a:t>
            </a:r>
            <a:r>
              <a:rPr lang="en-US" altLang="zh-CN" sz="2000" dirty="0" err="1">
                <a:ea typeface="ＭＳ Ｐゴシック" panose="020B0600070205080204" pitchFamily="34" charset="-128"/>
              </a:rPr>
              <a:t>gpa</a:t>
            </a:r>
            <a:r>
              <a:rPr lang="en-US" altLang="zh-CN" sz="2000" dirty="0">
                <a:ea typeface="ＭＳ Ｐゴシック" panose="020B0600070205080204" pitchFamily="34" charset="-128"/>
              </a:rPr>
              <a:t>;</a:t>
            </a:r>
          </a:p>
          <a:p>
            <a:pPr>
              <a:lnSpc>
                <a:spcPct val="90000"/>
              </a:lnSpc>
              <a:buFont typeface="Arial" panose="020B0604020202020204" pitchFamily="34" charset="0"/>
              <a:buNone/>
            </a:pPr>
            <a:r>
              <a:rPr lang="en-US" altLang="zh-CN" sz="2000" dirty="0">
                <a:ea typeface="ＭＳ Ｐゴシック" panose="020B0600070205080204" pitchFamily="34" charset="-128"/>
              </a:rPr>
              <a:t>};</a:t>
            </a:r>
          </a:p>
        </p:txBody>
      </p:sp>
    </p:spTree>
    <p:extLst>
      <p:ext uri="{BB962C8B-B14F-4D97-AF65-F5344CB8AC3E}">
        <p14:creationId xmlns:p14="http://schemas.microsoft.com/office/powerpoint/2010/main" val="3990392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248400" y="914400"/>
            <a:ext cx="2427288" cy="709613"/>
          </a:xfrm>
        </p:spPr>
        <p:txBody>
          <a:bodyPr/>
          <a:lstStyle/>
          <a:p>
            <a:r>
              <a:rPr lang="en-US" altLang="zh-CN">
                <a:ea typeface="ＭＳ Ｐゴシック" panose="020B0600070205080204" pitchFamily="34" charset="-128"/>
                <a:cs typeface="Helvetica Neue" pitchFamily="-65" charset="0"/>
              </a:rPr>
              <a:t>Example</a:t>
            </a:r>
          </a:p>
        </p:txBody>
      </p:sp>
      <p:sp>
        <p:nvSpPr>
          <p:cNvPr id="60419" name="Rectangle 3"/>
          <p:cNvSpPr>
            <a:spLocks noGrp="1" noChangeArrowheads="1"/>
          </p:cNvSpPr>
          <p:nvPr>
            <p:ph type="body" idx="1"/>
          </p:nvPr>
        </p:nvSpPr>
        <p:spPr bwMode="auto">
          <a:xfrm>
            <a:off x="990600" y="838200"/>
            <a:ext cx="7162800" cy="502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zh-CN" sz="2000" dirty="0">
                <a:ea typeface="ＭＳ Ｐゴシック" panose="020B0600070205080204" pitchFamily="34" charset="-128"/>
              </a:rPr>
              <a:t>class Employee {</a:t>
            </a:r>
          </a:p>
          <a:p>
            <a:pPr>
              <a:buFont typeface="Arial" panose="020B0604020202020204" pitchFamily="34" charset="0"/>
              <a:buNone/>
            </a:pPr>
            <a:r>
              <a:rPr lang="en-US" altLang="zh-CN" sz="2000" dirty="0">
                <a:ea typeface="ＭＳ Ｐゴシック" panose="020B0600070205080204" pitchFamily="34" charset="-128"/>
              </a:rPr>
              <a:t>public:</a:t>
            </a:r>
          </a:p>
          <a:p>
            <a:pPr>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GetAge</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const</a:t>
            </a:r>
            <a:r>
              <a:rPr lang="en-US" altLang="zh-CN" sz="2000" dirty="0">
                <a:ea typeface="ＭＳ Ｐゴシック" panose="020B0600070205080204" pitchFamily="34" charset="-128"/>
              </a:rPr>
              <a:t>;</a:t>
            </a:r>
          </a:p>
          <a:p>
            <a:pPr>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const</a:t>
            </a:r>
            <a:r>
              <a:rPr lang="en-US" altLang="zh-CN" sz="2000" dirty="0">
                <a:ea typeface="ＭＳ Ｐゴシック" panose="020B0600070205080204" pitchFamily="34" charset="-128"/>
              </a:rPr>
              <a:t> string &amp; </a:t>
            </a:r>
            <a:r>
              <a:rPr lang="en-US" altLang="zh-CN" sz="2000" dirty="0" err="1">
                <a:ea typeface="ＭＳ Ｐゴシック" panose="020B0600070205080204" pitchFamily="34" charset="-128"/>
              </a:rPr>
              <a:t>GetBenefits</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const</a:t>
            </a:r>
            <a:r>
              <a:rPr lang="en-US" altLang="zh-CN" sz="2000" dirty="0">
                <a:ea typeface="ＭＳ Ｐゴシック" panose="020B0600070205080204" pitchFamily="34" charset="-128"/>
              </a:rPr>
              <a:t>;</a:t>
            </a:r>
          </a:p>
          <a:p>
            <a:pPr>
              <a:buFont typeface="Arial" panose="020B0604020202020204" pitchFamily="34" charset="0"/>
              <a:buNone/>
            </a:pPr>
            <a:r>
              <a:rPr lang="en-US" altLang="zh-CN" sz="2000" dirty="0">
                <a:ea typeface="ＭＳ Ｐゴシック" panose="020B0600070205080204" pitchFamily="34" charset="-128"/>
              </a:rPr>
              <a:t>  double </a:t>
            </a:r>
            <a:r>
              <a:rPr lang="en-US" altLang="zh-CN" sz="2000" dirty="0" err="1">
                <a:ea typeface="ＭＳ Ｐゴシック" panose="020B0600070205080204" pitchFamily="34" charset="-128"/>
              </a:rPr>
              <a:t>GetSalary</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const</a:t>
            </a:r>
            <a:r>
              <a:rPr lang="en-US" altLang="zh-CN" sz="2000" dirty="0">
                <a:ea typeface="ＭＳ Ｐゴシック" panose="020B0600070205080204" pitchFamily="34" charset="-128"/>
              </a:rPr>
              <a:t>;</a:t>
            </a:r>
          </a:p>
          <a:p>
            <a:pPr>
              <a:buFont typeface="Arial" panose="020B0604020202020204" pitchFamily="34" charset="0"/>
              <a:buNone/>
            </a:pPr>
            <a:r>
              <a:rPr lang="en-US" altLang="zh-CN" sz="2000" dirty="0">
                <a:ea typeface="ＭＳ Ｐゴシック" panose="020B0600070205080204" pitchFamily="34" charset="-128"/>
              </a:rPr>
              <a:t>  void </a:t>
            </a:r>
            <a:r>
              <a:rPr lang="en-US" altLang="zh-CN" sz="2000" dirty="0" err="1">
                <a:ea typeface="ＭＳ Ｐゴシック" panose="020B0600070205080204" pitchFamily="34" charset="-128"/>
              </a:rPr>
              <a:t>SetAge</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age_ );</a:t>
            </a:r>
          </a:p>
          <a:p>
            <a:pPr>
              <a:buFont typeface="Arial" panose="020B0604020202020204" pitchFamily="34" charset="0"/>
              <a:buNone/>
            </a:pPr>
            <a:r>
              <a:rPr lang="en-US" altLang="zh-CN" sz="2000" dirty="0">
                <a:ea typeface="ＭＳ Ｐゴシック" panose="020B0600070205080204" pitchFamily="34" charset="-128"/>
              </a:rPr>
              <a:t>  void </a:t>
            </a:r>
            <a:r>
              <a:rPr lang="en-US" altLang="zh-CN" sz="2000" dirty="0" err="1">
                <a:ea typeface="ＭＳ Ｐゴシック" panose="020B0600070205080204" pitchFamily="34" charset="-128"/>
              </a:rPr>
              <a:t>SetBenefits</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const</a:t>
            </a:r>
            <a:r>
              <a:rPr lang="en-US" altLang="zh-CN" sz="2000" dirty="0">
                <a:ea typeface="ＭＳ Ｐゴシック" panose="020B0600070205080204" pitchFamily="34" charset="-128"/>
              </a:rPr>
              <a:t> string &amp; benefits_ );</a:t>
            </a:r>
          </a:p>
          <a:p>
            <a:pPr>
              <a:buFont typeface="Arial" panose="020B0604020202020204" pitchFamily="34" charset="0"/>
              <a:buNone/>
            </a:pPr>
            <a:r>
              <a:rPr lang="en-US" altLang="zh-CN" sz="2000" dirty="0">
                <a:ea typeface="ＭＳ Ｐゴシック" panose="020B0600070205080204" pitchFamily="34" charset="-128"/>
              </a:rPr>
              <a:t>  void </a:t>
            </a:r>
            <a:r>
              <a:rPr lang="en-US" altLang="zh-CN" sz="2000" dirty="0" err="1">
                <a:ea typeface="ＭＳ Ｐゴシック" panose="020B0600070205080204" pitchFamily="34" charset="-128"/>
              </a:rPr>
              <a:t>SetSalary</a:t>
            </a:r>
            <a:r>
              <a:rPr lang="en-US" altLang="zh-CN" sz="2000" dirty="0">
                <a:ea typeface="ＭＳ Ｐゴシック" panose="020B0600070205080204" pitchFamily="34" charset="-128"/>
              </a:rPr>
              <a:t>( double salary_ );</a:t>
            </a:r>
          </a:p>
          <a:p>
            <a:pPr>
              <a:buFont typeface="Arial" panose="020B0604020202020204" pitchFamily="34" charset="0"/>
              <a:buNone/>
            </a:pPr>
            <a:r>
              <a:rPr lang="en-US" altLang="zh-CN" sz="2000" dirty="0">
                <a:ea typeface="ＭＳ Ｐゴシック" panose="020B0600070205080204" pitchFamily="34" charset="-128"/>
              </a:rPr>
              <a:t>private:</a:t>
            </a:r>
          </a:p>
          <a:p>
            <a:pPr>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age;</a:t>
            </a:r>
          </a:p>
          <a:p>
            <a:pPr>
              <a:buFont typeface="Arial" panose="020B0604020202020204" pitchFamily="34" charset="0"/>
              <a:buNone/>
            </a:pPr>
            <a:r>
              <a:rPr lang="en-US" altLang="zh-CN" sz="2000" dirty="0">
                <a:ea typeface="ＭＳ Ｐゴシック" panose="020B0600070205080204" pitchFamily="34" charset="-128"/>
              </a:rPr>
              <a:t>  string benefits;</a:t>
            </a:r>
          </a:p>
          <a:p>
            <a:pPr>
              <a:buFont typeface="Arial" panose="020B0604020202020204" pitchFamily="34" charset="0"/>
              <a:buNone/>
            </a:pPr>
            <a:r>
              <a:rPr lang="en-US" altLang="zh-CN" sz="2000" dirty="0">
                <a:ea typeface="ＭＳ Ｐゴシック" panose="020B0600070205080204" pitchFamily="34" charset="-128"/>
              </a:rPr>
              <a:t>  double salary;</a:t>
            </a:r>
          </a:p>
          <a:p>
            <a:pPr>
              <a:buFont typeface="Arial" panose="020B0604020202020204" pitchFamily="34" charset="0"/>
              <a:buNone/>
            </a:pPr>
            <a:r>
              <a:rPr lang="en-US" altLang="zh-CN" sz="2000" dirty="0">
                <a:ea typeface="ＭＳ Ｐゴシック" panose="020B0600070205080204" pitchFamily="34" charset="-128"/>
              </a:rPr>
              <a:t>};</a:t>
            </a:r>
          </a:p>
        </p:txBody>
      </p:sp>
    </p:spTree>
    <p:extLst>
      <p:ext uri="{BB962C8B-B14F-4D97-AF65-F5344CB8AC3E}">
        <p14:creationId xmlns:p14="http://schemas.microsoft.com/office/powerpoint/2010/main" val="2065173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248400" y="914400"/>
            <a:ext cx="2427288" cy="709613"/>
          </a:xfrm>
        </p:spPr>
        <p:txBody>
          <a:bodyPr/>
          <a:lstStyle/>
          <a:p>
            <a:r>
              <a:rPr lang="en-US" altLang="zh-CN">
                <a:ea typeface="ＭＳ Ｐゴシック" panose="020B0600070205080204" pitchFamily="34" charset="-128"/>
                <a:cs typeface="Helvetica Neue" pitchFamily="-65" charset="0"/>
              </a:rPr>
              <a:t>Example</a:t>
            </a:r>
          </a:p>
        </p:txBody>
      </p:sp>
      <p:sp>
        <p:nvSpPr>
          <p:cNvPr id="61443" name="Rectangle 3"/>
          <p:cNvSpPr>
            <a:spLocks noGrp="1" noChangeArrowheads="1"/>
          </p:cNvSpPr>
          <p:nvPr>
            <p:ph type="body" idx="1"/>
          </p:nvPr>
        </p:nvSpPr>
        <p:spPr bwMode="auto">
          <a:xfrm>
            <a:off x="609600" y="990600"/>
            <a:ext cx="7848600" cy="449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Arial" panose="020B0604020202020204" pitchFamily="34" charset="0"/>
              <a:buNone/>
            </a:pPr>
            <a:endParaRPr lang="en-US" altLang="zh-CN" sz="2000" dirty="0">
              <a:ea typeface="ＭＳ Ｐゴシック" panose="020B0600070205080204" pitchFamily="34" charset="-128"/>
            </a:endParaRPr>
          </a:p>
          <a:p>
            <a:pPr>
              <a:lnSpc>
                <a:spcPct val="90000"/>
              </a:lnSpc>
              <a:buFont typeface="Arial" panose="020B0604020202020204" pitchFamily="34" charset="0"/>
              <a:buNone/>
            </a:pPr>
            <a:endParaRPr lang="en-US" altLang="zh-CN" sz="2000" dirty="0">
              <a:ea typeface="ＭＳ Ｐゴシック" panose="020B0600070205080204" pitchFamily="34" charset="-128"/>
            </a:endParaRPr>
          </a:p>
          <a:p>
            <a:pPr>
              <a:lnSpc>
                <a:spcPct val="90000"/>
              </a:lnSpc>
              <a:buFont typeface="Arial" panose="020B0604020202020204" pitchFamily="34" charset="0"/>
              <a:buNone/>
            </a:pPr>
            <a:r>
              <a:rPr lang="en-US" altLang="zh-CN" sz="2000" dirty="0">
                <a:ea typeface="ＭＳ Ｐゴシック" panose="020B0600070205080204" pitchFamily="34" charset="-128"/>
              </a:rPr>
              <a:t>class </a:t>
            </a:r>
            <a:r>
              <a:rPr lang="en-US" altLang="zh-CN" sz="2000" dirty="0" err="1">
                <a:ea typeface="ＭＳ Ｐゴシック" panose="020B0600070205080204" pitchFamily="34" charset="-128"/>
              </a:rPr>
              <a:t>GradAssistant</a:t>
            </a:r>
            <a:r>
              <a:rPr lang="en-US" altLang="zh-CN" sz="2000" dirty="0">
                <a:ea typeface="ＭＳ Ｐゴシック" panose="020B0600070205080204" pitchFamily="34" charset="-128"/>
              </a:rPr>
              <a:t> :public Student, public Employee {</a:t>
            </a:r>
          </a:p>
          <a:p>
            <a:pPr>
              <a:lnSpc>
                <a:spcPct val="90000"/>
              </a:lnSpc>
              <a:buFont typeface="Arial" panose="020B0604020202020204" pitchFamily="34" charset="0"/>
              <a:buNone/>
            </a:pPr>
            <a:r>
              <a:rPr lang="en-US" altLang="zh-CN" sz="2000" dirty="0">
                <a:ea typeface="ＭＳ Ｐゴシック" panose="020B0600070205080204" pitchFamily="34" charset="-128"/>
              </a:rPr>
              <a:t>public:</a:t>
            </a:r>
          </a:p>
          <a:p>
            <a:pPr>
              <a:lnSpc>
                <a:spcPct val="90000"/>
              </a:lnSpc>
              <a:buFont typeface="Arial" panose="020B0604020202020204" pitchFamily="34" charset="0"/>
              <a:buNone/>
            </a:pPr>
            <a:r>
              <a:rPr lang="en-US" altLang="zh-CN" sz="2000" dirty="0">
                <a:ea typeface="ＭＳ Ｐゴシック" panose="020B0600070205080204" pitchFamily="34" charset="-128"/>
              </a:rPr>
              <a:t>  void Display() </a:t>
            </a:r>
            <a:r>
              <a:rPr lang="en-US" altLang="zh-CN" sz="2000" dirty="0" err="1">
                <a:ea typeface="ＭＳ Ｐゴシック" panose="020B0600070205080204" pitchFamily="34" charset="-128"/>
              </a:rPr>
              <a:t>const</a:t>
            </a:r>
            <a:r>
              <a:rPr lang="en-US" altLang="zh-CN" sz="2000" dirty="0">
                <a:ea typeface="ＭＳ Ｐゴシック" panose="020B0600070205080204" pitchFamily="34" charset="-128"/>
              </a:rPr>
              <a:t>;</a:t>
            </a:r>
          </a:p>
          <a:p>
            <a:pPr>
              <a:lnSpc>
                <a:spcPct val="90000"/>
              </a:lnSpc>
              <a:buFont typeface="Arial" panose="020B0604020202020204" pitchFamily="34" charset="0"/>
              <a:buNone/>
            </a:pPr>
            <a:r>
              <a:rPr lang="en-US" altLang="zh-CN" sz="2000" dirty="0">
                <a:ea typeface="ＭＳ Ｐゴシック" panose="020B0600070205080204" pitchFamily="34" charset="-128"/>
              </a:rPr>
              <a:t>};</a:t>
            </a:r>
          </a:p>
          <a:p>
            <a:pPr>
              <a:lnSpc>
                <a:spcPct val="90000"/>
              </a:lnSpc>
              <a:buFont typeface="Arial" panose="020B0604020202020204" pitchFamily="34" charset="0"/>
              <a:buNone/>
            </a:pPr>
            <a:endParaRPr lang="en-US" altLang="zh-CN" sz="2000" dirty="0">
              <a:ea typeface="ＭＳ Ｐゴシック" panose="020B0600070205080204" pitchFamily="34" charset="-128"/>
            </a:endParaRPr>
          </a:p>
          <a:p>
            <a:pPr>
              <a:lnSpc>
                <a:spcPct val="90000"/>
              </a:lnSpc>
              <a:buNone/>
            </a:pPr>
            <a:r>
              <a:rPr lang="en-US" altLang="zh-CN" sz="2000" dirty="0">
                <a:ea typeface="ＭＳ Ｐゴシック" panose="020B0600070205080204" pitchFamily="34" charset="-128"/>
              </a:rPr>
              <a:t>void </a:t>
            </a:r>
            <a:r>
              <a:rPr lang="en-US" altLang="zh-CN" sz="2000" dirty="0" err="1">
                <a:ea typeface="ＭＳ Ｐゴシック" panose="020B0600070205080204" pitchFamily="34" charset="-128"/>
              </a:rPr>
              <a:t>GradAssistant</a:t>
            </a:r>
            <a:r>
              <a:rPr lang="en-US" altLang="zh-CN" sz="2000" dirty="0">
                <a:ea typeface="ＭＳ Ｐゴシック" panose="020B0600070205080204" pitchFamily="34" charset="-128"/>
              </a:rPr>
              <a:t>::Display() </a:t>
            </a:r>
            <a:r>
              <a:rPr lang="en-US" altLang="zh-CN" sz="2000" dirty="0" err="1">
                <a:ea typeface="ＭＳ Ｐゴシック" panose="020B0600070205080204" pitchFamily="34" charset="-128"/>
              </a:rPr>
              <a:t>const</a:t>
            </a:r>
            <a:endParaRPr lang="en-US" altLang="zh-CN" sz="2000" dirty="0">
              <a:ea typeface="ＭＳ Ｐゴシック" panose="020B0600070205080204" pitchFamily="34" charset="-128"/>
            </a:endParaRPr>
          </a:p>
          <a:p>
            <a:pPr>
              <a:lnSpc>
                <a:spcPct val="90000"/>
              </a:lnSpc>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cout</a:t>
            </a:r>
            <a:r>
              <a:rPr lang="en-US" altLang="zh-CN" sz="2000" dirty="0">
                <a:ea typeface="ＭＳ Ｐゴシック" panose="020B0600070205080204" pitchFamily="34" charset="-128"/>
              </a:rPr>
              <a:t> &lt;&lt; </a:t>
            </a:r>
            <a:r>
              <a:rPr lang="en-US" altLang="zh-CN" sz="2000" dirty="0" err="1">
                <a:ea typeface="ＭＳ Ｐゴシック" panose="020B0600070205080204" pitchFamily="34" charset="-128"/>
              </a:rPr>
              <a:t>GetId</a:t>
            </a:r>
            <a:r>
              <a:rPr lang="en-US" altLang="zh-CN" sz="2000" dirty="0">
                <a:ea typeface="ＭＳ Ｐゴシック" panose="020B0600070205080204" pitchFamily="34" charset="-128"/>
              </a:rPr>
              <a:t>() &lt;&lt; ','</a:t>
            </a:r>
          </a:p>
          <a:p>
            <a:pPr>
              <a:lnSpc>
                <a:spcPct val="90000"/>
              </a:lnSpc>
              <a:buNone/>
            </a:pPr>
            <a:r>
              <a:rPr lang="en-US" altLang="zh-CN" sz="2000" dirty="0">
                <a:ea typeface="ＭＳ Ｐゴシック" panose="020B0600070205080204" pitchFamily="34" charset="-128"/>
              </a:rPr>
              <a:t>                &lt;&lt; </a:t>
            </a:r>
            <a:r>
              <a:rPr lang="en-US" altLang="zh-CN" sz="2000" dirty="0" err="1">
                <a:ea typeface="ＭＳ Ｐゴシック" panose="020B0600070205080204" pitchFamily="34" charset="-128"/>
              </a:rPr>
              <a:t>GetGPA</a:t>
            </a:r>
            <a:r>
              <a:rPr lang="en-US" altLang="zh-CN" sz="2000" dirty="0">
                <a:ea typeface="ＭＳ Ｐゴシック" panose="020B0600070205080204" pitchFamily="34" charset="-128"/>
              </a:rPr>
              <a:t>() &lt;&lt; ','</a:t>
            </a:r>
          </a:p>
          <a:p>
            <a:pPr>
              <a:lnSpc>
                <a:spcPct val="90000"/>
              </a:lnSpc>
              <a:buNone/>
            </a:pPr>
            <a:r>
              <a:rPr lang="en-US" altLang="zh-CN" sz="2000" dirty="0">
                <a:ea typeface="ＭＳ Ｐゴシック" panose="020B0600070205080204" pitchFamily="34" charset="-128"/>
              </a:rPr>
              <a:t>                &lt;&lt; </a:t>
            </a:r>
            <a:r>
              <a:rPr lang="en-US" altLang="zh-CN" sz="2000" dirty="0" err="1">
                <a:ea typeface="ＭＳ Ｐゴシック" panose="020B0600070205080204" pitchFamily="34" charset="-128"/>
              </a:rPr>
              <a:t>GetSalary</a:t>
            </a:r>
            <a:r>
              <a:rPr lang="en-US" altLang="zh-CN" sz="2000" dirty="0">
                <a:ea typeface="ＭＳ Ｐゴシック" panose="020B0600070205080204" pitchFamily="34" charset="-128"/>
              </a:rPr>
              <a:t>() &lt;&lt; ','</a:t>
            </a:r>
          </a:p>
          <a:p>
            <a:pPr>
              <a:lnSpc>
                <a:spcPct val="90000"/>
              </a:lnSpc>
              <a:buNone/>
            </a:pPr>
            <a:r>
              <a:rPr lang="en-US" altLang="zh-CN" sz="2000" dirty="0">
                <a:ea typeface="ＭＳ Ｐゴシック" panose="020B0600070205080204" pitchFamily="34" charset="-128"/>
              </a:rPr>
              <a:t>                &lt;&lt; </a:t>
            </a:r>
            <a:r>
              <a:rPr lang="en-US" altLang="zh-CN" sz="2000" dirty="0" err="1">
                <a:ea typeface="ＭＳ Ｐゴシック" panose="020B0600070205080204" pitchFamily="34" charset="-128"/>
              </a:rPr>
              <a:t>GetBenefits</a:t>
            </a:r>
            <a:r>
              <a:rPr lang="en-US" altLang="zh-CN" sz="2000" dirty="0">
                <a:ea typeface="ＭＳ Ｐゴシック" panose="020B0600070205080204" pitchFamily="34" charset="-128"/>
              </a:rPr>
              <a:t>() &lt;&lt; </a:t>
            </a:r>
            <a:r>
              <a:rPr lang="en-US" altLang="zh-CN" sz="2000" dirty="0" err="1">
                <a:ea typeface="ＭＳ Ｐゴシック" panose="020B0600070205080204" pitchFamily="34" charset="-128"/>
              </a:rPr>
              <a:t>endl</a:t>
            </a:r>
            <a:r>
              <a:rPr lang="en-US" altLang="zh-CN" sz="2000" dirty="0">
                <a:ea typeface="ＭＳ Ｐゴシック" panose="020B0600070205080204" pitchFamily="34" charset="-128"/>
              </a:rPr>
              <a:t>;</a:t>
            </a:r>
          </a:p>
          <a:p>
            <a:pPr>
              <a:lnSpc>
                <a:spcPct val="90000"/>
              </a:lnSpc>
              <a:buNone/>
            </a:pPr>
            <a:r>
              <a:rPr lang="en-US" altLang="zh-CN" sz="2000" dirty="0">
                <a:ea typeface="ＭＳ Ｐゴシック" panose="020B0600070205080204" pitchFamily="34" charset="-128"/>
              </a:rPr>
              <a:t>}</a:t>
            </a:r>
          </a:p>
          <a:p>
            <a:pPr>
              <a:lnSpc>
                <a:spcPct val="90000"/>
              </a:lnSpc>
              <a:buFont typeface="Arial" panose="020B0604020202020204" pitchFamily="34" charset="0"/>
              <a:buNone/>
            </a:pPr>
            <a:endParaRPr lang="en-US" altLang="zh-CN" sz="2000" dirty="0">
              <a:ea typeface="ＭＳ Ｐゴシック" panose="020B0600070205080204" pitchFamily="34" charset="-128"/>
            </a:endParaRPr>
          </a:p>
        </p:txBody>
      </p:sp>
    </p:spTree>
    <p:extLst>
      <p:ext uri="{BB962C8B-B14F-4D97-AF65-F5344CB8AC3E}">
        <p14:creationId xmlns:p14="http://schemas.microsoft.com/office/powerpoint/2010/main" val="1077509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172200" y="914400"/>
            <a:ext cx="2503488" cy="709613"/>
          </a:xfrm>
        </p:spPr>
        <p:txBody>
          <a:bodyPr/>
          <a:lstStyle/>
          <a:p>
            <a:r>
              <a:rPr lang="en-US" altLang="zh-CN">
                <a:ea typeface="ＭＳ Ｐゴシック" panose="020B0600070205080204" pitchFamily="34" charset="-128"/>
                <a:cs typeface="Helvetica Neue" pitchFamily="-65" charset="0"/>
              </a:rPr>
              <a:t>Example</a:t>
            </a:r>
          </a:p>
        </p:txBody>
      </p:sp>
      <p:sp>
        <p:nvSpPr>
          <p:cNvPr id="62467" name="Rectangle 3"/>
          <p:cNvSpPr>
            <a:spLocks noGrp="1" noChangeArrowheads="1"/>
          </p:cNvSpPr>
          <p:nvPr>
            <p:ph type="body" idx="1"/>
          </p:nvPr>
        </p:nvSpPr>
        <p:spPr bwMode="auto">
          <a:xfrm>
            <a:off x="1219200" y="685800"/>
            <a:ext cx="6629400" cy="5867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Arial" panose="020B0604020202020204" pitchFamily="34" charset="0"/>
              <a:buNone/>
            </a:pPr>
            <a:endParaRPr lang="en-US" altLang="zh-CN" sz="2000" dirty="0">
              <a:ea typeface="ＭＳ Ｐゴシック" panose="020B0600070205080204" pitchFamily="34" charset="-128"/>
            </a:endParaRPr>
          </a:p>
          <a:p>
            <a:pPr>
              <a:lnSpc>
                <a:spcPct val="90000"/>
              </a:lnSpc>
              <a:buFont typeface="Arial" panose="020B0604020202020204" pitchFamily="34" charset="0"/>
              <a:buNone/>
            </a:pPr>
            <a:endParaRPr lang="en-US" altLang="zh-CN" sz="2000" dirty="0">
              <a:ea typeface="ＭＳ Ｐゴシック" panose="020B0600070205080204" pitchFamily="34" charset="-128"/>
            </a:endParaRPr>
          </a:p>
          <a:p>
            <a:pPr>
              <a:lnSpc>
                <a:spcPct val="90000"/>
              </a:lnSpc>
              <a:buFont typeface="Arial" panose="020B0604020202020204" pitchFamily="34" charset="0"/>
              <a:buNone/>
            </a:pPr>
            <a:endParaRPr lang="en-US" altLang="zh-CN" sz="2000" dirty="0">
              <a:ea typeface="ＭＳ Ｐゴシック" panose="020B0600070205080204" pitchFamily="34" charset="-128"/>
            </a:endParaRPr>
          </a:p>
          <a:p>
            <a:pPr>
              <a:lnSpc>
                <a:spcPct val="90000"/>
              </a:lnSpc>
              <a:buFont typeface="Arial" panose="020B0604020202020204" pitchFamily="34" charset="0"/>
              <a:buNone/>
            </a:pP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main()</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GradAssistant</a:t>
            </a:r>
            <a:r>
              <a:rPr lang="en-US" altLang="zh-CN" sz="2000" dirty="0">
                <a:ea typeface="ＭＳ Ｐゴシック" panose="020B0600070205080204" pitchFamily="34" charset="-128"/>
              </a:rPr>
              <a:t> GA;</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GA.SetId</a:t>
            </a:r>
            <a:r>
              <a:rPr lang="en-US" altLang="zh-CN" sz="2000" dirty="0">
                <a:ea typeface="ＭＳ Ｐゴシック" panose="020B0600070205080204" pitchFamily="34" charset="-128"/>
              </a:rPr>
              <a:t>(12345);</a:t>
            </a:r>
          </a:p>
          <a:p>
            <a:pPr>
              <a:lnSpc>
                <a:spcPct val="90000"/>
              </a:lnSpc>
              <a:buFont typeface="Arial" panose="020B0604020202020204" pitchFamily="34" charset="0"/>
              <a:buNone/>
            </a:pPr>
            <a:r>
              <a:rPr lang="en-US" altLang="zh-CN" sz="2000" dirty="0">
                <a:ea typeface="ＭＳ Ｐゴシック" panose="020B0600070205080204" pitchFamily="34" charset="-128"/>
              </a:rPr>
              <a:t>  	// </a:t>
            </a:r>
            <a:r>
              <a:rPr lang="en-US" altLang="zh-CN" sz="2000" dirty="0" err="1">
                <a:ea typeface="ＭＳ Ｐゴシック" panose="020B0600070205080204" pitchFamily="34" charset="-128"/>
              </a:rPr>
              <a:t>GA.SetAge</a:t>
            </a:r>
            <a:r>
              <a:rPr lang="en-US" altLang="zh-CN" sz="2000" dirty="0">
                <a:ea typeface="ＭＳ Ｐゴシック" panose="020B0600070205080204" pitchFamily="34" charset="-128"/>
              </a:rPr>
              <a:t>(22);        		// error: ambiguous</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GA.Student</a:t>
            </a:r>
            <a:r>
              <a:rPr lang="en-US" altLang="zh-CN" sz="2000" dirty="0">
                <a:ea typeface="ＭＳ Ｐゴシック" panose="020B0600070205080204" pitchFamily="34" charset="-128"/>
              </a:rPr>
              <a:t>::</a:t>
            </a:r>
            <a:r>
              <a:rPr lang="en-US" altLang="zh-CN" sz="2000" dirty="0" err="1">
                <a:ea typeface="ＭＳ Ｐゴシック" panose="020B0600070205080204" pitchFamily="34" charset="-128"/>
              </a:rPr>
              <a:t>SetAge</a:t>
            </a:r>
            <a:r>
              <a:rPr lang="en-US" altLang="zh-CN" sz="2000" dirty="0">
                <a:ea typeface="ＭＳ Ｐゴシック" panose="020B0600070205080204" pitchFamily="34" charset="-128"/>
              </a:rPr>
              <a:t>(22);  	// ok - specific</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GA.SetGAP</a:t>
            </a:r>
            <a:r>
              <a:rPr lang="en-US" altLang="zh-CN" sz="2000" dirty="0">
                <a:ea typeface="ＭＳ Ｐゴシック" panose="020B0600070205080204" pitchFamily="34" charset="-128"/>
              </a:rPr>
              <a:t>(3.5);</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GA.SetBenifits</a:t>
            </a:r>
            <a:r>
              <a:rPr lang="en-US" altLang="zh-CN" sz="2000" dirty="0">
                <a:ea typeface="ＭＳ Ｐゴシック" panose="020B0600070205080204" pitchFamily="34" charset="-128"/>
              </a:rPr>
              <a:t>(“HealthCare”);</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GA.SetSalary</a:t>
            </a:r>
            <a:r>
              <a:rPr lang="en-US" altLang="zh-CN" sz="2000" dirty="0">
                <a:ea typeface="ＭＳ Ｐゴシック" panose="020B0600070205080204" pitchFamily="34" charset="-128"/>
              </a:rPr>
              <a:t>(10000.00);</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GA.Display</a:t>
            </a:r>
            <a:r>
              <a:rPr lang="en-US" altLang="zh-CN" sz="2000" dirty="0">
                <a:ea typeface="ＭＳ Ｐゴシック" panose="020B0600070205080204" pitchFamily="34" charset="-128"/>
              </a:rPr>
              <a:t>();</a:t>
            </a:r>
          </a:p>
          <a:p>
            <a:pPr>
              <a:lnSpc>
                <a:spcPct val="90000"/>
              </a:lnSpc>
              <a:buFont typeface="Arial" panose="020B0604020202020204" pitchFamily="34" charset="0"/>
              <a:buNone/>
            </a:pPr>
            <a:r>
              <a:rPr lang="en-US" altLang="zh-CN" sz="2000" dirty="0">
                <a:ea typeface="ＭＳ Ｐゴシック" panose="020B0600070205080204" pitchFamily="34" charset="-128"/>
              </a:rPr>
              <a:t>  	return 0;</a:t>
            </a:r>
          </a:p>
          <a:p>
            <a:pPr>
              <a:lnSpc>
                <a:spcPct val="90000"/>
              </a:lnSpc>
              <a:buFont typeface="Arial" panose="020B0604020202020204" pitchFamily="34" charset="0"/>
              <a:buNone/>
            </a:pPr>
            <a:r>
              <a:rPr lang="en-US" altLang="zh-CN" sz="2000" dirty="0">
                <a:ea typeface="ＭＳ Ｐゴシック" panose="020B0600070205080204" pitchFamily="34" charset="-128"/>
              </a:rPr>
              <a:t>}</a:t>
            </a:r>
            <a:endParaRPr lang="en-US" altLang="zh-CN" sz="3600" dirty="0">
              <a:ea typeface="ＭＳ Ｐゴシック" panose="020B0600070205080204" pitchFamily="34" charset="-128"/>
            </a:endParaRPr>
          </a:p>
        </p:txBody>
      </p:sp>
    </p:spTree>
    <p:extLst>
      <p:ext uri="{BB962C8B-B14F-4D97-AF65-F5344CB8AC3E}">
        <p14:creationId xmlns:p14="http://schemas.microsoft.com/office/powerpoint/2010/main" val="230398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zh-CN">
                <a:ea typeface="ＭＳ Ｐゴシック" panose="020B0600070205080204" pitchFamily="34" charset="-128"/>
                <a:cs typeface="Helvetica Neue" pitchFamily="-65" charset="0"/>
              </a:rPr>
              <a:t>Example</a:t>
            </a:r>
          </a:p>
        </p:txBody>
      </p:sp>
      <p:sp>
        <p:nvSpPr>
          <p:cNvPr id="6349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609600" indent="-609600">
              <a:buFont typeface="Arial" panose="020B0604020202020204" pitchFamily="34" charset="0"/>
              <a:buNone/>
            </a:pPr>
            <a:r>
              <a:rPr lang="en-US" altLang="zh-CN" dirty="0">
                <a:ea typeface="ＭＳ Ｐゴシック" panose="020B0600070205080204" pitchFamily="34" charset="-128"/>
              </a:rPr>
              <a:t>Question:</a:t>
            </a:r>
          </a:p>
          <a:p>
            <a:pPr marL="609600" indent="-609600"/>
            <a:r>
              <a:rPr lang="en-US" altLang="zh-CN" dirty="0">
                <a:ea typeface="ＭＳ Ｐゴシック" panose="020B0600070205080204" pitchFamily="34" charset="-128"/>
              </a:rPr>
              <a:t> If we want to set a </a:t>
            </a:r>
            <a:r>
              <a:rPr lang="en-US" altLang="zh-CN" dirty="0" err="1">
                <a:ea typeface="ＭＳ Ｐゴシック" panose="020B0600070205080204" pitchFamily="34" charset="-128"/>
              </a:rPr>
              <a:t>GradAssistant</a:t>
            </a:r>
            <a:r>
              <a:rPr lang="en-US" altLang="zh-CN" dirty="0">
                <a:ea typeface="ＭＳ Ｐゴシック" panose="020B0600070205080204" pitchFamily="34" charset="-128"/>
              </a:rPr>
              <a:t> ‘s age by calling </a:t>
            </a:r>
            <a:r>
              <a:rPr lang="en-US" altLang="zh-CN" dirty="0" err="1">
                <a:ea typeface="ＭＳ Ｐゴシック" panose="020B0600070205080204" pitchFamily="34" charset="-128"/>
              </a:rPr>
              <a:t>SetAge</a:t>
            </a:r>
            <a:r>
              <a:rPr lang="en-US" altLang="zh-CN" dirty="0">
                <a:ea typeface="ＭＳ Ｐゴシック" panose="020B0600070205080204" pitchFamily="34" charset="-128"/>
              </a:rPr>
              <a:t>(), which  </a:t>
            </a:r>
            <a:r>
              <a:rPr lang="en-US" altLang="zh-CN" dirty="0" err="1">
                <a:ea typeface="ＭＳ Ｐゴシック" panose="020B0600070205080204" pitchFamily="34" charset="-128"/>
              </a:rPr>
              <a:t>SetAge</a:t>
            </a:r>
            <a:r>
              <a:rPr lang="en-US" altLang="zh-CN" dirty="0">
                <a:ea typeface="ＭＳ Ｐゴシック" panose="020B0600070205080204" pitchFamily="34" charset="-128"/>
              </a:rPr>
              <a:t>() should we use </a:t>
            </a:r>
            <a:r>
              <a:rPr lang="en-US" altLang="zh-CN" dirty="0" err="1">
                <a:ea typeface="ＭＳ Ｐゴシック" panose="020B0600070205080204" pitchFamily="34" charset="-128"/>
              </a:rPr>
              <a:t>use</a:t>
            </a:r>
            <a:r>
              <a:rPr lang="en-US" altLang="zh-CN" dirty="0">
                <a:ea typeface="ＭＳ Ｐゴシック" panose="020B0600070205080204" pitchFamily="34" charset="-128"/>
              </a:rPr>
              <a:t>?</a:t>
            </a:r>
          </a:p>
          <a:p>
            <a:pPr marL="1390650" lvl="2" indent="-533400">
              <a:buFont typeface="Monotype Sorts" pitchFamily="2" charset="2"/>
              <a:buAutoNum type="arabicPeriod"/>
            </a:pPr>
            <a:r>
              <a:rPr lang="en-US" altLang="zh-CN" dirty="0">
                <a:ea typeface="ＭＳ Ｐゴシック" panose="020B0600070205080204" pitchFamily="34" charset="-128"/>
              </a:rPr>
              <a:t>Direct solution: Student::</a:t>
            </a:r>
            <a:r>
              <a:rPr lang="en-US" altLang="zh-CN" dirty="0" err="1">
                <a:ea typeface="ＭＳ Ｐゴシック" panose="020B0600070205080204" pitchFamily="34" charset="-128"/>
              </a:rPr>
              <a:t>SetAge</a:t>
            </a:r>
            <a:r>
              <a:rPr lang="en-US" altLang="zh-CN" dirty="0">
                <a:ea typeface="ＭＳ Ｐゴシック" panose="020B0600070205080204" pitchFamily="34" charset="-128"/>
              </a:rPr>
              <a:t>() or Employee::</a:t>
            </a:r>
            <a:r>
              <a:rPr lang="en-US" altLang="zh-CN" dirty="0" err="1">
                <a:ea typeface="ＭＳ Ｐゴシック" panose="020B0600070205080204" pitchFamily="34" charset="-128"/>
              </a:rPr>
              <a:t>SetAge</a:t>
            </a:r>
            <a:r>
              <a:rPr lang="en-US" altLang="zh-CN" dirty="0">
                <a:ea typeface="ＭＳ Ｐゴシック" panose="020B0600070205080204" pitchFamily="34" charset="-128"/>
              </a:rPr>
              <a:t>().</a:t>
            </a:r>
          </a:p>
          <a:p>
            <a:pPr marL="1390650" lvl="2" indent="-533400">
              <a:buFont typeface="Monotype Sorts" pitchFamily="2" charset="2"/>
              <a:buAutoNum type="arabicPeriod"/>
            </a:pPr>
            <a:r>
              <a:rPr lang="en-US" altLang="zh-CN" dirty="0">
                <a:ea typeface="ＭＳ Ｐゴシック" panose="020B0600070205080204" pitchFamily="34" charset="-128"/>
              </a:rPr>
              <a:t>Abstract(Virtual) base classes – Virtual Inheritance</a:t>
            </a:r>
          </a:p>
        </p:txBody>
      </p:sp>
    </p:spTree>
    <p:extLst>
      <p:ext uri="{BB962C8B-B14F-4D97-AF65-F5344CB8AC3E}">
        <p14:creationId xmlns:p14="http://schemas.microsoft.com/office/powerpoint/2010/main" val="3474914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zh-CN" dirty="0">
                <a:ea typeface="ＭＳ Ｐゴシック" panose="020B0600070205080204" pitchFamily="34" charset="-128"/>
                <a:cs typeface="Helvetica Neue" pitchFamily="-65" charset="0"/>
              </a:rPr>
              <a:t>Virtual base classes</a:t>
            </a:r>
          </a:p>
        </p:txBody>
      </p:sp>
      <p:sp>
        <p:nvSpPr>
          <p:cNvPr id="64515" name="Rectangle 4"/>
          <p:cNvSpPr>
            <a:spLocks noChangeArrowheads="1"/>
          </p:cNvSpPr>
          <p:nvPr/>
        </p:nvSpPr>
        <p:spPr bwMode="auto">
          <a:xfrm>
            <a:off x="1662113" y="3749675"/>
            <a:ext cx="14081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2800">
                <a:latin typeface="Helvetica" panose="020B0604020202020204" pitchFamily="34" charset="0"/>
              </a:rPr>
              <a:t>Student</a:t>
            </a:r>
          </a:p>
        </p:txBody>
      </p:sp>
      <p:sp>
        <p:nvSpPr>
          <p:cNvPr id="64516" name="Rectangle 5"/>
          <p:cNvSpPr>
            <a:spLocks noChangeArrowheads="1"/>
          </p:cNvSpPr>
          <p:nvPr/>
        </p:nvSpPr>
        <p:spPr bwMode="auto">
          <a:xfrm>
            <a:off x="5314724" y="3747316"/>
            <a:ext cx="178254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2800" dirty="0">
                <a:latin typeface="Helvetica" panose="020B0604020202020204" pitchFamily="34" charset="0"/>
              </a:rPr>
              <a:t>Employee</a:t>
            </a:r>
          </a:p>
        </p:txBody>
      </p:sp>
      <p:sp>
        <p:nvSpPr>
          <p:cNvPr id="64517" name="Rectangle 6"/>
          <p:cNvSpPr>
            <a:spLocks noChangeArrowheads="1"/>
          </p:cNvSpPr>
          <p:nvPr/>
        </p:nvSpPr>
        <p:spPr bwMode="auto">
          <a:xfrm>
            <a:off x="2743200" y="5257800"/>
            <a:ext cx="320833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2800">
                <a:latin typeface="Helvetica" panose="020B0604020202020204" pitchFamily="34" charset="0"/>
              </a:rPr>
              <a:t>Graduate Assistant</a:t>
            </a:r>
          </a:p>
        </p:txBody>
      </p:sp>
      <p:sp>
        <p:nvSpPr>
          <p:cNvPr id="64518" name="Line 7"/>
          <p:cNvSpPr>
            <a:spLocks noChangeShapeType="1"/>
          </p:cNvSpPr>
          <p:nvPr/>
        </p:nvSpPr>
        <p:spPr bwMode="auto">
          <a:xfrm>
            <a:off x="2901950" y="4349750"/>
            <a:ext cx="1212850" cy="90805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21" name="Line 10"/>
          <p:cNvSpPr>
            <a:spLocks noChangeShapeType="1"/>
          </p:cNvSpPr>
          <p:nvPr/>
        </p:nvSpPr>
        <p:spPr bwMode="auto">
          <a:xfrm flipH="1">
            <a:off x="4495800" y="4349750"/>
            <a:ext cx="1614488" cy="90805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22" name="Rectangle 11"/>
          <p:cNvSpPr>
            <a:spLocks noChangeArrowheads="1"/>
          </p:cNvSpPr>
          <p:nvPr/>
        </p:nvSpPr>
        <p:spPr bwMode="auto">
          <a:xfrm>
            <a:off x="3733800" y="1981200"/>
            <a:ext cx="130968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2800">
                <a:latin typeface="Helvetica" panose="020B0604020202020204" pitchFamily="34" charset="0"/>
              </a:rPr>
              <a:t>Person</a:t>
            </a:r>
          </a:p>
        </p:txBody>
      </p:sp>
      <p:sp>
        <p:nvSpPr>
          <p:cNvPr id="64523" name="Line 12"/>
          <p:cNvSpPr>
            <a:spLocks noChangeShapeType="1"/>
          </p:cNvSpPr>
          <p:nvPr/>
        </p:nvSpPr>
        <p:spPr bwMode="auto">
          <a:xfrm>
            <a:off x="4343400" y="2514600"/>
            <a:ext cx="1828800" cy="12192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24" name="Line 13"/>
          <p:cNvSpPr>
            <a:spLocks noChangeShapeType="1"/>
          </p:cNvSpPr>
          <p:nvPr/>
        </p:nvSpPr>
        <p:spPr bwMode="auto">
          <a:xfrm flipH="1">
            <a:off x="2362200" y="2514600"/>
            <a:ext cx="1835150" cy="12192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151401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248400" y="914400"/>
            <a:ext cx="2427288" cy="709613"/>
          </a:xfrm>
        </p:spPr>
        <p:txBody>
          <a:bodyPr/>
          <a:lstStyle/>
          <a:p>
            <a:r>
              <a:rPr lang="en-US" altLang="zh-CN">
                <a:ea typeface="ＭＳ Ｐゴシック" panose="020B0600070205080204" pitchFamily="34" charset="-128"/>
                <a:cs typeface="Helvetica Neue" pitchFamily="-65" charset="0"/>
              </a:rPr>
              <a:t>Example</a:t>
            </a:r>
          </a:p>
        </p:txBody>
      </p:sp>
      <p:sp>
        <p:nvSpPr>
          <p:cNvPr id="65539" name="Rectangle 3"/>
          <p:cNvSpPr>
            <a:spLocks noGrp="1" noChangeArrowheads="1"/>
          </p:cNvSpPr>
          <p:nvPr>
            <p:ph type="body" idx="1"/>
          </p:nvPr>
        </p:nvSpPr>
        <p:spPr bwMode="auto">
          <a:xfrm>
            <a:off x="914400" y="762000"/>
            <a:ext cx="7391400" cy="487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Arial" panose="020B0604020202020204" pitchFamily="34" charset="0"/>
              <a:buNone/>
            </a:pPr>
            <a:r>
              <a:rPr lang="en-US" altLang="zh-CN" sz="2400" dirty="0">
                <a:ea typeface="ＭＳ Ｐゴシック" panose="020B0600070205080204" pitchFamily="34" charset="-128"/>
              </a:rPr>
              <a:t>#include &lt;</a:t>
            </a:r>
            <a:r>
              <a:rPr lang="en-US" altLang="zh-CN" sz="2400" dirty="0" err="1">
                <a:ea typeface="ＭＳ Ｐゴシック" panose="020B0600070205080204" pitchFamily="34" charset="-128"/>
              </a:rPr>
              <a:t>iostream</a:t>
            </a:r>
            <a:r>
              <a:rPr lang="en-US" altLang="zh-CN" sz="2400" dirty="0">
                <a:ea typeface="ＭＳ Ｐゴシック" panose="020B0600070205080204" pitchFamily="34" charset="-128"/>
              </a:rPr>
              <a:t>&gt;</a:t>
            </a:r>
          </a:p>
          <a:p>
            <a:pPr>
              <a:lnSpc>
                <a:spcPct val="90000"/>
              </a:lnSpc>
              <a:buFont typeface="Arial" panose="020B0604020202020204" pitchFamily="34" charset="0"/>
              <a:buNone/>
            </a:pPr>
            <a:r>
              <a:rPr lang="en-US" altLang="zh-CN" sz="2400" dirty="0">
                <a:ea typeface="ＭＳ Ｐゴシック" panose="020B0600070205080204" pitchFamily="34" charset="-128"/>
              </a:rPr>
              <a:t>#include &lt;string&gt;</a:t>
            </a:r>
          </a:p>
          <a:p>
            <a:pPr>
              <a:lnSpc>
                <a:spcPct val="90000"/>
              </a:lnSpc>
              <a:buFont typeface="Arial" panose="020B0604020202020204" pitchFamily="34" charset="0"/>
              <a:buNone/>
            </a:pPr>
            <a:r>
              <a:rPr lang="en-US" altLang="zh-CN" sz="2400" dirty="0">
                <a:ea typeface="ＭＳ Ｐゴシック" panose="020B0600070205080204" pitchFamily="34" charset="-128"/>
              </a:rPr>
              <a:t>class Person {</a:t>
            </a:r>
          </a:p>
          <a:p>
            <a:pPr>
              <a:lnSpc>
                <a:spcPct val="90000"/>
              </a:lnSpc>
              <a:buFont typeface="Arial" panose="020B0604020202020204" pitchFamily="34" charset="0"/>
              <a:buNone/>
            </a:pPr>
            <a:r>
              <a:rPr lang="en-US" altLang="zh-CN" sz="2400" dirty="0">
                <a:ea typeface="ＭＳ Ｐゴシック" panose="020B0600070205080204" pitchFamily="34" charset="-128"/>
              </a:rPr>
              <a:t>public:</a:t>
            </a:r>
          </a:p>
          <a:p>
            <a:pPr>
              <a:lnSpc>
                <a:spcPct val="90000"/>
              </a:lnSpc>
              <a:buFont typeface="Arial" panose="020B0604020202020204" pitchFamily="34" charset="0"/>
              <a:buNone/>
            </a:pP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int</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GetAge</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a:t>
            </a:r>
          </a:p>
          <a:p>
            <a:pPr>
              <a:lnSpc>
                <a:spcPct val="90000"/>
              </a:lnSpc>
              <a:buFont typeface="Arial" panose="020B0604020202020204" pitchFamily="34" charset="0"/>
              <a:buNone/>
            </a:pP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 string &amp; </a:t>
            </a:r>
            <a:r>
              <a:rPr lang="en-US" altLang="zh-CN" sz="2400" dirty="0" err="1">
                <a:ea typeface="ＭＳ Ｐゴシック" panose="020B0600070205080204" pitchFamily="34" charset="-128"/>
              </a:rPr>
              <a:t>GetSocSecNum</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a:t>
            </a:r>
          </a:p>
          <a:p>
            <a:pPr>
              <a:lnSpc>
                <a:spcPct val="90000"/>
              </a:lnSpc>
              <a:buFont typeface="Arial" panose="020B0604020202020204" pitchFamily="34" charset="0"/>
              <a:buNone/>
            </a:pPr>
            <a:r>
              <a:rPr lang="en-US" altLang="zh-CN" sz="2400" dirty="0">
                <a:ea typeface="ＭＳ Ｐゴシック" panose="020B0600070205080204" pitchFamily="34" charset="-128"/>
              </a:rPr>
              <a:t>  void </a:t>
            </a:r>
            <a:r>
              <a:rPr lang="en-US" altLang="zh-CN" sz="2400" dirty="0" err="1">
                <a:ea typeface="ＭＳ Ｐゴシック" panose="020B0600070205080204" pitchFamily="34" charset="-128"/>
              </a:rPr>
              <a:t>SetAge</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int</a:t>
            </a:r>
            <a:r>
              <a:rPr lang="en-US" altLang="zh-CN" sz="2400" dirty="0">
                <a:ea typeface="ＭＳ Ｐゴシック" panose="020B0600070205080204" pitchFamily="34" charset="-128"/>
              </a:rPr>
              <a:t> age_ );</a:t>
            </a:r>
          </a:p>
          <a:p>
            <a:pPr>
              <a:lnSpc>
                <a:spcPct val="90000"/>
              </a:lnSpc>
              <a:buNone/>
            </a:pPr>
            <a:r>
              <a:rPr lang="en-US" altLang="zh-CN" sz="2400" dirty="0">
                <a:ea typeface="ＭＳ Ｐゴシック" panose="020B0600070205080204" pitchFamily="34" charset="-128"/>
              </a:rPr>
              <a:t>  void </a:t>
            </a:r>
            <a:r>
              <a:rPr lang="en-US" altLang="zh-CN" sz="2400" dirty="0" err="1">
                <a:ea typeface="ＭＳ Ｐゴシック" panose="020B0600070205080204" pitchFamily="34" charset="-128"/>
              </a:rPr>
              <a:t>SetSocSecNum</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 string &amp; </a:t>
            </a:r>
            <a:r>
              <a:rPr lang="en-US" altLang="zh-CN" sz="2400" dirty="0" err="1">
                <a:ea typeface="ＭＳ Ｐゴシック" panose="020B0600070205080204" pitchFamily="34" charset="-128"/>
              </a:rPr>
              <a:t>socSecNum</a:t>
            </a:r>
            <a:r>
              <a:rPr lang="en-US" altLang="zh-CN" sz="2400" dirty="0">
                <a:ea typeface="ＭＳ Ｐゴシック" panose="020B0600070205080204" pitchFamily="34" charset="-128"/>
              </a:rPr>
              <a:t>_ );</a:t>
            </a:r>
          </a:p>
          <a:p>
            <a:pPr>
              <a:lnSpc>
                <a:spcPct val="90000"/>
              </a:lnSpc>
              <a:buFont typeface="Arial" panose="020B0604020202020204" pitchFamily="34" charset="0"/>
              <a:buNone/>
            </a:pPr>
            <a:r>
              <a:rPr lang="en-US" altLang="zh-CN" sz="2400" dirty="0">
                <a:ea typeface="ＭＳ Ｐゴシック" panose="020B0600070205080204" pitchFamily="34" charset="-128"/>
              </a:rPr>
              <a:t>private:</a:t>
            </a:r>
          </a:p>
          <a:p>
            <a:pPr>
              <a:lnSpc>
                <a:spcPct val="90000"/>
              </a:lnSpc>
              <a:buFont typeface="Arial" panose="020B0604020202020204" pitchFamily="34" charset="0"/>
              <a:buNone/>
            </a:pP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int</a:t>
            </a:r>
            <a:r>
              <a:rPr lang="en-US" altLang="zh-CN" sz="2400" dirty="0">
                <a:ea typeface="ＭＳ Ｐゴシック" panose="020B0600070205080204" pitchFamily="34" charset="-128"/>
              </a:rPr>
              <a:t> age;</a:t>
            </a:r>
          </a:p>
          <a:p>
            <a:pPr>
              <a:lnSpc>
                <a:spcPct val="90000"/>
              </a:lnSpc>
              <a:buFont typeface="Arial" panose="020B0604020202020204" pitchFamily="34" charset="0"/>
              <a:buNone/>
            </a:pPr>
            <a:r>
              <a:rPr lang="en-US" altLang="zh-CN" sz="2400" dirty="0">
                <a:ea typeface="ＭＳ Ｐゴシック" panose="020B0600070205080204" pitchFamily="34" charset="-128"/>
              </a:rPr>
              <a:t>  string </a:t>
            </a:r>
            <a:r>
              <a:rPr lang="en-US" altLang="zh-CN" sz="2400" dirty="0" err="1">
                <a:ea typeface="ＭＳ Ｐゴシック" panose="020B0600070205080204" pitchFamily="34" charset="-128"/>
              </a:rPr>
              <a:t>socSecNum</a:t>
            </a:r>
            <a:r>
              <a:rPr lang="en-US" altLang="zh-CN" sz="2400" dirty="0">
                <a:ea typeface="ＭＳ Ｐゴシック" panose="020B0600070205080204" pitchFamily="34" charset="-128"/>
              </a:rPr>
              <a:t>;</a:t>
            </a:r>
          </a:p>
          <a:p>
            <a:pPr>
              <a:lnSpc>
                <a:spcPct val="90000"/>
              </a:lnSpc>
              <a:buFont typeface="Arial" panose="020B0604020202020204" pitchFamily="34" charset="0"/>
              <a:buNone/>
            </a:pPr>
            <a:r>
              <a:rPr lang="en-US" altLang="zh-CN" sz="2400" dirty="0">
                <a:ea typeface="ＭＳ Ｐゴシック" panose="020B0600070205080204" pitchFamily="34" charset="-128"/>
              </a:rPr>
              <a:t>};</a:t>
            </a:r>
          </a:p>
        </p:txBody>
      </p:sp>
    </p:spTree>
    <p:extLst>
      <p:ext uri="{BB962C8B-B14F-4D97-AF65-F5344CB8AC3E}">
        <p14:creationId xmlns:p14="http://schemas.microsoft.com/office/powerpoint/2010/main" val="3741321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5943600" y="685800"/>
            <a:ext cx="2655888" cy="785813"/>
          </a:xfrm>
        </p:spPr>
        <p:txBody>
          <a:bodyPr/>
          <a:lstStyle/>
          <a:p>
            <a:r>
              <a:rPr lang="en-US" altLang="zh-CN">
                <a:ea typeface="ＭＳ Ｐゴシック" panose="020B0600070205080204" pitchFamily="34" charset="-128"/>
                <a:cs typeface="Helvetica Neue" pitchFamily="-65" charset="0"/>
              </a:rPr>
              <a:t>Example</a:t>
            </a:r>
          </a:p>
        </p:txBody>
      </p:sp>
      <p:sp>
        <p:nvSpPr>
          <p:cNvPr id="66563" name="Rectangle 3"/>
          <p:cNvSpPr>
            <a:spLocks noGrp="1" noChangeArrowheads="1"/>
          </p:cNvSpPr>
          <p:nvPr>
            <p:ph type="body" idx="1"/>
          </p:nvPr>
        </p:nvSpPr>
        <p:spPr bwMode="auto">
          <a:xfrm>
            <a:off x="990600" y="1471613"/>
            <a:ext cx="7239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zh-CN" sz="2400" dirty="0">
                <a:ea typeface="ＭＳ Ｐゴシック" panose="020B0600070205080204" pitchFamily="34" charset="-128"/>
              </a:rPr>
              <a:t>class Student : public </a:t>
            </a:r>
            <a:r>
              <a:rPr lang="en-US" altLang="zh-CN" sz="2400" b="1" i="1" u="sng" dirty="0">
                <a:ea typeface="ＭＳ Ｐゴシック" panose="020B0600070205080204" pitchFamily="34" charset="-128"/>
              </a:rPr>
              <a:t>virtual</a:t>
            </a:r>
            <a:r>
              <a:rPr lang="en-US" altLang="zh-CN" sz="2400" dirty="0">
                <a:ea typeface="ＭＳ Ｐゴシック" panose="020B0600070205080204" pitchFamily="34" charset="-128"/>
              </a:rPr>
              <a:t> Person {</a:t>
            </a:r>
          </a:p>
          <a:p>
            <a:pPr>
              <a:buFont typeface="Arial" panose="020B0604020202020204" pitchFamily="34" charset="0"/>
              <a:buNone/>
            </a:pPr>
            <a:r>
              <a:rPr lang="en-US" altLang="zh-CN" sz="2400" dirty="0">
                <a:ea typeface="ＭＳ Ｐゴシック" panose="020B0600070205080204" pitchFamily="34" charset="-128"/>
              </a:rPr>
              <a:t>public:</a:t>
            </a:r>
          </a:p>
          <a:p>
            <a:pPr>
              <a:buFont typeface="Arial" panose="020B0604020202020204" pitchFamily="34" charset="0"/>
              <a:buNone/>
            </a:pP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int</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GetId</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a:t>
            </a:r>
          </a:p>
          <a:p>
            <a:pPr>
              <a:buFont typeface="Arial" panose="020B0604020202020204" pitchFamily="34" charset="0"/>
              <a:buNone/>
            </a:pPr>
            <a:r>
              <a:rPr lang="en-US" altLang="zh-CN" sz="2400" dirty="0">
                <a:ea typeface="ＭＳ Ｐゴシック" panose="020B0600070205080204" pitchFamily="34" charset="-128"/>
              </a:rPr>
              <a:t>  double </a:t>
            </a:r>
            <a:r>
              <a:rPr lang="en-US" altLang="zh-CN" sz="2400" dirty="0" err="1">
                <a:ea typeface="ＭＳ Ｐゴシック" panose="020B0600070205080204" pitchFamily="34" charset="-128"/>
              </a:rPr>
              <a:t>GetGPA</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a:t>
            </a:r>
          </a:p>
          <a:p>
            <a:pPr>
              <a:buFont typeface="Arial" panose="020B0604020202020204" pitchFamily="34" charset="0"/>
              <a:buNone/>
            </a:pPr>
            <a:r>
              <a:rPr lang="en-US" altLang="zh-CN" sz="2400" dirty="0">
                <a:ea typeface="ＭＳ Ｐゴシック" panose="020B0600070205080204" pitchFamily="34" charset="-128"/>
              </a:rPr>
              <a:t>  void </a:t>
            </a:r>
            <a:r>
              <a:rPr lang="en-US" altLang="zh-CN" sz="2400" dirty="0" err="1">
                <a:ea typeface="ＭＳ Ｐゴシック" panose="020B0600070205080204" pitchFamily="34" charset="-128"/>
              </a:rPr>
              <a:t>SetId</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int</a:t>
            </a:r>
            <a:r>
              <a:rPr lang="en-US" altLang="zh-CN" sz="2400" dirty="0">
                <a:ea typeface="ＭＳ Ｐゴシック" panose="020B0600070205080204" pitchFamily="34" charset="-128"/>
              </a:rPr>
              <a:t> id_ );</a:t>
            </a:r>
          </a:p>
          <a:p>
            <a:pPr>
              <a:buFont typeface="Arial" panose="020B0604020202020204" pitchFamily="34" charset="0"/>
              <a:buNone/>
            </a:pPr>
            <a:r>
              <a:rPr lang="en-US" altLang="zh-CN" sz="2400" dirty="0">
                <a:ea typeface="ＭＳ Ｐゴシック" panose="020B0600070205080204" pitchFamily="34" charset="-128"/>
              </a:rPr>
              <a:t>  void </a:t>
            </a:r>
            <a:r>
              <a:rPr lang="en-US" altLang="zh-CN" sz="2400" dirty="0" err="1">
                <a:ea typeface="ＭＳ Ｐゴシック" panose="020B0600070205080204" pitchFamily="34" charset="-128"/>
              </a:rPr>
              <a:t>SetGPA</a:t>
            </a:r>
            <a:r>
              <a:rPr lang="en-US" altLang="zh-CN" sz="2400" dirty="0">
                <a:ea typeface="ＭＳ Ｐゴシック" panose="020B0600070205080204" pitchFamily="34" charset="-128"/>
              </a:rPr>
              <a:t>( double </a:t>
            </a:r>
            <a:r>
              <a:rPr lang="en-US" altLang="zh-CN" sz="2400" dirty="0" err="1">
                <a:ea typeface="ＭＳ Ｐゴシック" panose="020B0600070205080204" pitchFamily="34" charset="-128"/>
              </a:rPr>
              <a:t>gpa</a:t>
            </a:r>
            <a:r>
              <a:rPr lang="en-US" altLang="zh-CN" sz="2400" dirty="0">
                <a:ea typeface="ＭＳ Ｐゴシック" panose="020B0600070205080204" pitchFamily="34" charset="-128"/>
              </a:rPr>
              <a:t>_ );</a:t>
            </a:r>
          </a:p>
          <a:p>
            <a:pPr>
              <a:buFont typeface="Arial" panose="020B0604020202020204" pitchFamily="34" charset="0"/>
              <a:buNone/>
            </a:pPr>
            <a:r>
              <a:rPr lang="en-US" altLang="zh-CN" sz="2400" dirty="0">
                <a:ea typeface="ＭＳ Ｐゴシック" panose="020B0600070205080204" pitchFamily="34" charset="-128"/>
              </a:rPr>
              <a:t>private:</a:t>
            </a:r>
          </a:p>
          <a:p>
            <a:pPr>
              <a:buFont typeface="Arial" panose="020B0604020202020204" pitchFamily="34" charset="0"/>
              <a:buNone/>
            </a:pP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int</a:t>
            </a:r>
            <a:r>
              <a:rPr lang="en-US" altLang="zh-CN" sz="2400" dirty="0">
                <a:ea typeface="ＭＳ Ｐゴシック" panose="020B0600070205080204" pitchFamily="34" charset="-128"/>
              </a:rPr>
              <a:t> id;</a:t>
            </a:r>
          </a:p>
          <a:p>
            <a:pPr>
              <a:buFont typeface="Arial" panose="020B0604020202020204" pitchFamily="34" charset="0"/>
              <a:buNone/>
            </a:pPr>
            <a:r>
              <a:rPr lang="en-US" altLang="zh-CN" sz="2400" dirty="0">
                <a:ea typeface="ＭＳ Ｐゴシック" panose="020B0600070205080204" pitchFamily="34" charset="-128"/>
              </a:rPr>
              <a:t>  double </a:t>
            </a:r>
            <a:r>
              <a:rPr lang="en-US" altLang="zh-CN" sz="2400" dirty="0" err="1">
                <a:ea typeface="ＭＳ Ｐゴシック" panose="020B0600070205080204" pitchFamily="34" charset="-128"/>
              </a:rPr>
              <a:t>gpa</a:t>
            </a:r>
            <a:r>
              <a:rPr lang="en-US" altLang="zh-CN" sz="2400" dirty="0">
                <a:ea typeface="ＭＳ Ｐゴシック" panose="020B0600070205080204" pitchFamily="34" charset="-128"/>
              </a:rPr>
              <a:t>;</a:t>
            </a:r>
          </a:p>
          <a:p>
            <a:pPr>
              <a:buFont typeface="Arial" panose="020B0604020202020204" pitchFamily="34" charset="0"/>
              <a:buNone/>
            </a:pPr>
            <a:r>
              <a:rPr lang="en-US" altLang="zh-CN" sz="2400" dirty="0">
                <a:ea typeface="ＭＳ Ｐゴシック" panose="020B0600070205080204" pitchFamily="34" charset="-128"/>
              </a:rPr>
              <a:t>};</a:t>
            </a:r>
          </a:p>
          <a:p>
            <a:endParaRPr lang="en-US" altLang="zh-CN" sz="2400" dirty="0">
              <a:ea typeface="ＭＳ Ｐゴシック" panose="020B0600070205080204" pitchFamily="34" charset="-128"/>
            </a:endParaRPr>
          </a:p>
        </p:txBody>
      </p:sp>
    </p:spTree>
    <p:extLst>
      <p:ext uri="{BB962C8B-B14F-4D97-AF65-F5344CB8AC3E}">
        <p14:creationId xmlns:p14="http://schemas.microsoft.com/office/powerpoint/2010/main" val="3810133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172200" y="914400"/>
            <a:ext cx="2503488" cy="709613"/>
          </a:xfrm>
        </p:spPr>
        <p:txBody>
          <a:bodyPr/>
          <a:lstStyle/>
          <a:p>
            <a:r>
              <a:rPr lang="en-US" altLang="zh-CN">
                <a:ea typeface="ＭＳ Ｐゴシック" panose="020B0600070205080204" pitchFamily="34" charset="-128"/>
                <a:cs typeface="Helvetica Neue" pitchFamily="-65" charset="0"/>
              </a:rPr>
              <a:t>Example</a:t>
            </a:r>
          </a:p>
        </p:txBody>
      </p:sp>
      <p:sp>
        <p:nvSpPr>
          <p:cNvPr id="67587" name="Rectangle 3"/>
          <p:cNvSpPr>
            <a:spLocks noGrp="1" noChangeArrowheads="1"/>
          </p:cNvSpPr>
          <p:nvPr>
            <p:ph type="body" idx="1"/>
          </p:nvPr>
        </p:nvSpPr>
        <p:spPr bwMode="auto">
          <a:xfrm>
            <a:off x="990600" y="1524000"/>
            <a:ext cx="74676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zh-CN" sz="2400" dirty="0">
                <a:ea typeface="ＭＳ Ｐゴシック" panose="020B0600070205080204" pitchFamily="34" charset="-128"/>
              </a:rPr>
              <a:t>class Employee :public </a:t>
            </a:r>
            <a:r>
              <a:rPr lang="en-US" altLang="zh-CN" sz="2400" b="1" i="1" u="sng" dirty="0">
                <a:ea typeface="ＭＳ Ｐゴシック" panose="020B0600070205080204" pitchFamily="34" charset="-128"/>
              </a:rPr>
              <a:t>virtual</a:t>
            </a:r>
            <a:r>
              <a:rPr lang="en-US" altLang="zh-CN" sz="2400" dirty="0">
                <a:ea typeface="ＭＳ Ｐゴシック" panose="020B0600070205080204" pitchFamily="34" charset="-128"/>
              </a:rPr>
              <a:t> Person {</a:t>
            </a:r>
          </a:p>
          <a:p>
            <a:pPr>
              <a:buFont typeface="Arial" panose="020B0604020202020204" pitchFamily="34" charset="0"/>
              <a:buNone/>
            </a:pPr>
            <a:r>
              <a:rPr lang="en-US" altLang="zh-CN" sz="2400" dirty="0">
                <a:ea typeface="ＭＳ Ｐゴシック" panose="020B0600070205080204" pitchFamily="34" charset="-128"/>
              </a:rPr>
              <a:t>public:</a:t>
            </a:r>
          </a:p>
          <a:p>
            <a:pPr>
              <a:buFont typeface="Arial" panose="020B0604020202020204" pitchFamily="34" charset="0"/>
              <a:buNone/>
            </a:pP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 string &amp; </a:t>
            </a:r>
            <a:r>
              <a:rPr lang="en-US" altLang="zh-CN" sz="2400" dirty="0" err="1">
                <a:ea typeface="ＭＳ Ｐゴシック" panose="020B0600070205080204" pitchFamily="34" charset="-128"/>
              </a:rPr>
              <a:t>GetBenefits</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a:t>
            </a:r>
          </a:p>
          <a:p>
            <a:pPr>
              <a:buFont typeface="Arial" panose="020B0604020202020204" pitchFamily="34" charset="0"/>
              <a:buNone/>
            </a:pPr>
            <a:r>
              <a:rPr lang="en-US" altLang="zh-CN" sz="2400" dirty="0">
                <a:ea typeface="ＭＳ Ｐゴシック" panose="020B0600070205080204" pitchFamily="34" charset="-128"/>
              </a:rPr>
              <a:t>  double </a:t>
            </a:r>
            <a:r>
              <a:rPr lang="en-US" altLang="zh-CN" sz="2400" dirty="0" err="1">
                <a:ea typeface="ＭＳ Ｐゴシック" panose="020B0600070205080204" pitchFamily="34" charset="-128"/>
              </a:rPr>
              <a:t>GetSalary</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a:t>
            </a:r>
          </a:p>
          <a:p>
            <a:pPr>
              <a:buFont typeface="Arial" panose="020B0604020202020204" pitchFamily="34" charset="0"/>
              <a:buNone/>
            </a:pPr>
            <a:r>
              <a:rPr lang="en-US" altLang="zh-CN" sz="2400" dirty="0">
                <a:ea typeface="ＭＳ Ｐゴシック" panose="020B0600070205080204" pitchFamily="34" charset="-128"/>
              </a:rPr>
              <a:t>  void </a:t>
            </a:r>
            <a:r>
              <a:rPr lang="en-US" altLang="zh-CN" sz="2400" dirty="0" err="1">
                <a:ea typeface="ＭＳ Ｐゴシック" panose="020B0600070205080204" pitchFamily="34" charset="-128"/>
              </a:rPr>
              <a:t>SetBenefits</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 string &amp; benefits_ );</a:t>
            </a:r>
          </a:p>
          <a:p>
            <a:pPr>
              <a:buFont typeface="Arial" panose="020B0604020202020204" pitchFamily="34" charset="0"/>
              <a:buNone/>
            </a:pPr>
            <a:r>
              <a:rPr lang="en-US" altLang="zh-CN" sz="2400" dirty="0">
                <a:ea typeface="ＭＳ Ｐゴシック" panose="020B0600070205080204" pitchFamily="34" charset="-128"/>
              </a:rPr>
              <a:t>  void </a:t>
            </a:r>
            <a:r>
              <a:rPr lang="en-US" altLang="zh-CN" sz="2400" dirty="0" err="1">
                <a:ea typeface="ＭＳ Ｐゴシック" panose="020B0600070205080204" pitchFamily="34" charset="-128"/>
              </a:rPr>
              <a:t>SetSalary</a:t>
            </a:r>
            <a:r>
              <a:rPr lang="en-US" altLang="zh-CN" sz="2400" dirty="0">
                <a:ea typeface="ＭＳ Ｐゴシック" panose="020B0600070205080204" pitchFamily="34" charset="-128"/>
              </a:rPr>
              <a:t>( double salary_ );</a:t>
            </a:r>
          </a:p>
          <a:p>
            <a:pPr>
              <a:buFont typeface="Arial" panose="020B0604020202020204" pitchFamily="34" charset="0"/>
              <a:buNone/>
            </a:pPr>
            <a:r>
              <a:rPr lang="en-US" altLang="zh-CN" sz="2400" dirty="0">
                <a:ea typeface="ＭＳ Ｐゴシック" panose="020B0600070205080204" pitchFamily="34" charset="-128"/>
              </a:rPr>
              <a:t>private:</a:t>
            </a:r>
          </a:p>
          <a:p>
            <a:pPr>
              <a:buNone/>
            </a:pPr>
            <a:r>
              <a:rPr lang="en-US" altLang="zh-CN" sz="2400" dirty="0">
                <a:ea typeface="ＭＳ Ｐゴシック" panose="020B0600070205080204" pitchFamily="34" charset="-128"/>
              </a:rPr>
              <a:t>  string benefits;</a:t>
            </a:r>
          </a:p>
          <a:p>
            <a:pPr>
              <a:buNone/>
            </a:pPr>
            <a:r>
              <a:rPr lang="en-US" altLang="zh-CN" sz="2400" dirty="0">
                <a:ea typeface="ＭＳ Ｐゴシック" panose="020B0600070205080204" pitchFamily="34" charset="-128"/>
              </a:rPr>
              <a:t>  double salary;</a:t>
            </a:r>
          </a:p>
          <a:p>
            <a:pPr>
              <a:buFont typeface="Arial" panose="020B0604020202020204" pitchFamily="34" charset="0"/>
              <a:buNone/>
            </a:pPr>
            <a:r>
              <a:rPr lang="en-US" altLang="zh-CN" sz="2400" dirty="0">
                <a:ea typeface="ＭＳ Ｐゴシック" panose="020B0600070205080204" pitchFamily="34" charset="-128"/>
              </a:rPr>
              <a:t>};</a:t>
            </a:r>
          </a:p>
        </p:txBody>
      </p:sp>
    </p:spTree>
    <p:extLst>
      <p:ext uri="{BB962C8B-B14F-4D97-AF65-F5344CB8AC3E}">
        <p14:creationId xmlns:p14="http://schemas.microsoft.com/office/powerpoint/2010/main" val="2840648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a:ea typeface="ＭＳ Ｐゴシック" panose="020B0600070205080204" pitchFamily="34" charset="-128"/>
                <a:cs typeface="Helvetica Neue" pitchFamily="-65" charset="0"/>
              </a:rPr>
              <a:t>American Options</a:t>
            </a:r>
          </a:p>
        </p:txBody>
      </p:sp>
      <p:sp>
        <p:nvSpPr>
          <p:cNvPr id="10243"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ea typeface="ＭＳ Ｐゴシック" panose="020B0600070205080204" pitchFamily="34" charset="-128"/>
              </a:rPr>
              <a:t>The holder of an </a:t>
            </a:r>
            <a:r>
              <a:rPr lang="en-US" altLang="en-US" sz="2800" b="1" i="1">
                <a:ea typeface="ＭＳ Ｐゴシック" panose="020B0600070205080204" pitchFamily="34" charset="-128"/>
              </a:rPr>
              <a:t>American option </a:t>
            </a:r>
            <a:r>
              <a:rPr lang="en-US" altLang="en-US" sz="2800">
                <a:ea typeface="ＭＳ Ｐゴシック" panose="020B0600070205080204" pitchFamily="34" charset="-128"/>
              </a:rPr>
              <a:t>has the right to exercise it at any time up to and including the expiry date </a:t>
            </a:r>
            <a:r>
              <a:rPr lang="en-US" altLang="en-US" sz="2800" b="1" i="1">
                <a:ea typeface="ＭＳ Ｐゴシック" panose="020B0600070205080204" pitchFamily="34" charset="-128"/>
              </a:rPr>
              <a:t>N</a:t>
            </a:r>
            <a:r>
              <a:rPr lang="en-US" altLang="en-US" sz="2800">
                <a:ea typeface="ＭＳ Ｐゴシック" panose="020B0600070205080204" pitchFamily="34" charset="-128"/>
              </a:rPr>
              <a:t>. If the option is exercised at time step </a:t>
            </a:r>
            <a:r>
              <a:rPr lang="en-US" altLang="en-US" sz="2800" b="1" i="1">
                <a:ea typeface="ＭＳ Ｐゴシック" panose="020B0600070205080204" pitchFamily="34" charset="-128"/>
              </a:rPr>
              <a:t>n</a:t>
            </a:r>
            <a:r>
              <a:rPr lang="en-US" altLang="en-US" sz="2800">
                <a:ea typeface="ＭＳ Ｐゴシック" panose="020B0600070205080204" pitchFamily="34" charset="-128"/>
              </a:rPr>
              <a:t> and node </a:t>
            </a:r>
            <a:r>
              <a:rPr lang="en-US" altLang="en-US" sz="2800" b="1" i="1">
                <a:ea typeface="ＭＳ Ｐゴシック" panose="020B0600070205080204" pitchFamily="34" charset="-128"/>
              </a:rPr>
              <a:t>i </a:t>
            </a:r>
            <a:r>
              <a:rPr lang="en-US" altLang="en-US" sz="2800">
                <a:ea typeface="ＭＳ Ｐゴシック" panose="020B0600070205080204" pitchFamily="34" charset="-128"/>
              </a:rPr>
              <a:t>of the binomial tree, then the holder will receive payoff </a:t>
            </a:r>
            <a:r>
              <a:rPr lang="en-US" altLang="en-US" sz="2800" b="1" i="1">
                <a:ea typeface="ＭＳ Ｐゴシック" panose="020B0600070205080204" pitchFamily="34" charset="-128"/>
              </a:rPr>
              <a:t>h(S(n, i))</a:t>
            </a:r>
            <a:r>
              <a:rPr lang="en-US" altLang="en-US" sz="2800">
                <a:ea typeface="ＭＳ Ｐゴシック" panose="020B0600070205080204" pitchFamily="34" charset="-128"/>
              </a:rPr>
              <a:t>.</a:t>
            </a:r>
          </a:p>
          <a:p>
            <a:r>
              <a:rPr lang="en-US" altLang="en-US" sz="2800">
                <a:ea typeface="ＭＳ Ｐゴシック" panose="020B0600070205080204" pitchFamily="34" charset="-128"/>
              </a:rPr>
              <a:t>The price H(n, i) of an American option at any time step </a:t>
            </a:r>
            <a:r>
              <a:rPr lang="en-US" altLang="en-US" sz="2800" b="1" i="1">
                <a:ea typeface="ＭＳ Ｐゴシック" panose="020B0600070205080204" pitchFamily="34" charset="-128"/>
              </a:rPr>
              <a:t>n</a:t>
            </a:r>
            <a:r>
              <a:rPr lang="en-US" altLang="en-US" sz="2800">
                <a:ea typeface="ＭＳ Ｐゴシック" panose="020B0600070205080204" pitchFamily="34" charset="-128"/>
              </a:rPr>
              <a:t> and node </a:t>
            </a:r>
            <a:r>
              <a:rPr lang="en-US" altLang="en-US" sz="2800" b="1" i="1">
                <a:ea typeface="ＭＳ Ｐゴシック" panose="020B0600070205080204" pitchFamily="34" charset="-128"/>
              </a:rPr>
              <a:t>i</a:t>
            </a:r>
            <a:r>
              <a:rPr lang="en-US" altLang="en-US" sz="2800">
                <a:ea typeface="ＭＳ Ｐゴシック" panose="020B0600070205080204" pitchFamily="34" charset="-128"/>
              </a:rPr>
              <a:t> in the binomial tree can be computed by the following procedure, which proceeds by backward induction on </a:t>
            </a:r>
            <a:r>
              <a:rPr lang="en-US" altLang="en-US" sz="2800" b="1" i="1">
                <a:ea typeface="ＭＳ Ｐゴシック" panose="020B0600070205080204" pitchFamily="34" charset="-128"/>
              </a:rPr>
              <a:t>n</a:t>
            </a:r>
            <a:r>
              <a:rPr lang="en-US" altLang="en-US" sz="2800">
                <a:ea typeface="ＭＳ Ｐゴシック" panose="020B0600070205080204" pitchFamily="34" charset="-128"/>
              </a:rPr>
              <a:t>:</a:t>
            </a:r>
          </a:p>
        </p:txBody>
      </p:sp>
      <p:sp>
        <p:nvSpPr>
          <p:cNvPr id="1024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9F97790-0B0A-4468-BCA8-3C87E57D65F2}"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1024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BDA7753-9FC7-4E89-BD17-9C155095B846}" type="slidenum">
              <a:rPr lang="en-US" altLang="en-US" smtClean="0">
                <a:solidFill>
                  <a:srgbClr val="898989"/>
                </a:solidFill>
                <a:latin typeface="Helvetica" panose="020B0604020202020204" pitchFamily="34" charset="0"/>
              </a:rPr>
              <a:pPr/>
              <a:t>3</a:t>
            </a:fld>
            <a:endParaRPr lang="en-US" altLang="en-US">
              <a:solidFill>
                <a:srgbClr val="898989"/>
              </a:solidFill>
              <a:latin typeface="Helvetica"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body" idx="1"/>
          </p:nvPr>
        </p:nvSpPr>
        <p:spPr bwMode="auto">
          <a:xfrm>
            <a:off x="714829" y="685800"/>
            <a:ext cx="7863113" cy="5867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zh-CN" sz="2400" dirty="0">
                <a:ea typeface="ＭＳ Ｐゴシック" panose="020B0600070205080204" pitchFamily="34" charset="-128"/>
              </a:rPr>
              <a:t>class </a:t>
            </a:r>
            <a:r>
              <a:rPr lang="en-US" altLang="zh-CN" sz="2400" dirty="0" err="1">
                <a:ea typeface="ＭＳ Ｐゴシック" panose="020B0600070205080204" pitchFamily="34" charset="-128"/>
              </a:rPr>
              <a:t>GradAssistant</a:t>
            </a:r>
            <a:r>
              <a:rPr lang="en-US" altLang="zh-CN" sz="2400" dirty="0">
                <a:ea typeface="ＭＳ Ｐゴシック" panose="020B0600070205080204" pitchFamily="34" charset="-128"/>
              </a:rPr>
              <a:t> :public Student, public Employee {</a:t>
            </a:r>
          </a:p>
          <a:p>
            <a:pPr>
              <a:buFont typeface="Arial" panose="020B0604020202020204" pitchFamily="34" charset="0"/>
              <a:buNone/>
            </a:pPr>
            <a:r>
              <a:rPr lang="en-US" altLang="zh-CN" sz="2400" dirty="0">
                <a:ea typeface="ＭＳ Ｐゴシック" panose="020B0600070205080204" pitchFamily="34" charset="-128"/>
              </a:rPr>
              <a:t>public:</a:t>
            </a:r>
          </a:p>
          <a:p>
            <a:pPr>
              <a:buFont typeface="Arial" panose="020B0604020202020204" pitchFamily="34" charset="0"/>
              <a:buNone/>
            </a:pPr>
            <a:r>
              <a:rPr lang="en-US" altLang="zh-CN" sz="2400" dirty="0">
                <a:ea typeface="ＭＳ Ｐゴシック" panose="020B0600070205080204" pitchFamily="34" charset="-128"/>
              </a:rPr>
              <a:t>  void Display()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a:t>
            </a:r>
          </a:p>
          <a:p>
            <a:pPr>
              <a:buFont typeface="Arial" panose="020B0604020202020204" pitchFamily="34" charset="0"/>
              <a:buNone/>
            </a:pPr>
            <a:r>
              <a:rPr lang="en-US" altLang="zh-CN" sz="2400" dirty="0">
                <a:ea typeface="ＭＳ Ｐゴシック" panose="020B0600070205080204" pitchFamily="34" charset="-128"/>
              </a:rPr>
              <a:t>};</a:t>
            </a:r>
          </a:p>
          <a:p>
            <a:pPr>
              <a:buFont typeface="Monotype Sorts" pitchFamily="2" charset="2"/>
              <a:buNone/>
            </a:pPr>
            <a:r>
              <a:rPr lang="en-US" altLang="zh-CN" sz="2400" dirty="0">
                <a:ea typeface="ＭＳ Ｐゴシック" panose="020B0600070205080204" pitchFamily="34" charset="-128"/>
              </a:rPr>
              <a:t>void </a:t>
            </a:r>
            <a:r>
              <a:rPr lang="en-US" altLang="zh-CN" sz="2400" dirty="0" err="1">
                <a:ea typeface="ＭＳ Ｐゴシック" panose="020B0600070205080204" pitchFamily="34" charset="-128"/>
              </a:rPr>
              <a:t>GradAssistant</a:t>
            </a:r>
            <a:r>
              <a:rPr lang="en-US" altLang="zh-CN" sz="2400" dirty="0">
                <a:ea typeface="ＭＳ Ｐゴシック" panose="020B0600070205080204" pitchFamily="34" charset="-128"/>
              </a:rPr>
              <a:t>::Display() </a:t>
            </a:r>
            <a:r>
              <a:rPr lang="en-US" altLang="zh-CN" sz="2400" dirty="0" err="1">
                <a:ea typeface="ＭＳ Ｐゴシック" panose="020B0600070205080204" pitchFamily="34" charset="-128"/>
              </a:rPr>
              <a:t>const</a:t>
            </a:r>
            <a:endParaRPr lang="en-US" altLang="zh-CN" sz="2400" dirty="0">
              <a:ea typeface="ＭＳ Ｐゴシック" panose="020B0600070205080204" pitchFamily="34" charset="-128"/>
            </a:endParaRPr>
          </a:p>
          <a:p>
            <a:pPr>
              <a:buFont typeface="Monotype Sorts" pitchFamily="2" charset="2"/>
              <a:buNone/>
            </a:pP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cout</a:t>
            </a:r>
            <a:r>
              <a:rPr lang="en-US" altLang="zh-CN" sz="2400" dirty="0">
                <a:ea typeface="ＭＳ Ｐゴシック" panose="020B0600070205080204" pitchFamily="34" charset="-128"/>
              </a:rPr>
              <a:t> &lt;&lt; </a:t>
            </a:r>
            <a:r>
              <a:rPr lang="en-US" altLang="zh-CN" sz="2400" dirty="0" err="1">
                <a:ea typeface="ＭＳ Ｐゴシック" panose="020B0600070205080204" pitchFamily="34" charset="-128"/>
              </a:rPr>
              <a:t>GetSocSecNum</a:t>
            </a:r>
            <a:r>
              <a:rPr lang="en-US" altLang="zh-CN" sz="2400" dirty="0">
                <a:ea typeface="ＭＳ Ｐゴシック" panose="020B0600070205080204" pitchFamily="34" charset="-128"/>
              </a:rPr>
              <a:t>() &lt;&lt; ','  &lt;&lt; </a:t>
            </a:r>
            <a:r>
              <a:rPr lang="en-US" altLang="zh-CN" sz="2400" dirty="0" err="1">
                <a:ea typeface="ＭＳ Ｐゴシック" panose="020B0600070205080204" pitchFamily="34" charset="-128"/>
              </a:rPr>
              <a:t>GetAge</a:t>
            </a:r>
            <a:r>
              <a:rPr lang="en-US" altLang="zh-CN" sz="2400" dirty="0">
                <a:ea typeface="ＭＳ Ｐゴシック" panose="020B0600070205080204" pitchFamily="34" charset="-128"/>
              </a:rPr>
              <a:t>() &lt;&lt; </a:t>
            </a:r>
            <a:r>
              <a:rPr lang="en-US" altLang="zh-CN" sz="2400" dirty="0" err="1">
                <a:ea typeface="ＭＳ Ｐゴシック" panose="020B0600070205080204" pitchFamily="34" charset="-128"/>
              </a:rPr>
              <a:t>endl</a:t>
            </a:r>
            <a:r>
              <a:rPr lang="en-US" altLang="zh-CN" sz="2400" dirty="0">
                <a:ea typeface="ＭＳ Ｐゴシック" panose="020B0600070205080204" pitchFamily="34" charset="-128"/>
              </a:rPr>
              <a:t>;</a:t>
            </a:r>
          </a:p>
          <a:p>
            <a:pPr>
              <a:buFont typeface="Monotype Sorts" pitchFamily="2" charset="2"/>
              <a:buNone/>
            </a:pPr>
            <a:r>
              <a:rPr lang="en-US" altLang="zh-CN" sz="2400" dirty="0">
                <a:ea typeface="ＭＳ Ｐゴシック" panose="020B0600070205080204" pitchFamily="34" charset="-128"/>
              </a:rPr>
              <a:t>   // no ambiguous</a:t>
            </a:r>
          </a:p>
          <a:p>
            <a:pPr>
              <a:buFont typeface="Monotype Sorts" pitchFamily="2" charset="2"/>
              <a:buNone/>
            </a:pPr>
            <a:r>
              <a:rPr lang="en-US" altLang="zh-CN" sz="2400" dirty="0">
                <a:ea typeface="ＭＳ Ｐゴシック" panose="020B0600070205080204" pitchFamily="34" charset="-128"/>
              </a:rPr>
              <a:t>}</a:t>
            </a:r>
          </a:p>
          <a:p>
            <a:pPr>
              <a:buFont typeface="Monotype Sorts" pitchFamily="2" charset="2"/>
              <a:buNone/>
            </a:pPr>
            <a:r>
              <a:rPr lang="en-US" altLang="zh-CN" sz="2400" dirty="0" err="1">
                <a:ea typeface="ＭＳ Ｐゴシック" panose="020B0600070205080204" pitchFamily="34" charset="-128"/>
              </a:rPr>
              <a:t>int</a:t>
            </a:r>
            <a:r>
              <a:rPr lang="en-US" altLang="zh-CN" sz="2400" dirty="0">
                <a:ea typeface="ＭＳ Ｐゴシック" panose="020B0600070205080204" pitchFamily="34" charset="-128"/>
              </a:rPr>
              <a:t> main()</a:t>
            </a:r>
          </a:p>
          <a:p>
            <a:pPr>
              <a:buFont typeface="Monotype Sorts" pitchFamily="2" charset="2"/>
              <a:buNone/>
            </a:pP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GradAssistant</a:t>
            </a:r>
            <a:r>
              <a:rPr lang="en-US" altLang="zh-CN" sz="2400" dirty="0">
                <a:ea typeface="ＭＳ Ｐゴシック" panose="020B0600070205080204" pitchFamily="34" charset="-128"/>
              </a:rPr>
              <a:t> GA;</a:t>
            </a:r>
          </a:p>
          <a:p>
            <a:pPr>
              <a:buFont typeface="Monotype Sorts" pitchFamily="2" charset="2"/>
              <a:buNone/>
            </a:pPr>
            <a:r>
              <a:rPr lang="en-US" altLang="zh-CN" sz="2400" dirty="0">
                <a:ea typeface="ＭＳ Ｐゴシック" panose="020B0600070205080204" pitchFamily="34" charset="-128"/>
              </a:rPr>
              <a:t>  return 0;</a:t>
            </a:r>
          </a:p>
          <a:p>
            <a:pPr>
              <a:buFont typeface="Monotype Sorts" pitchFamily="2" charset="2"/>
              <a:buNone/>
            </a:pPr>
            <a:r>
              <a:rPr lang="en-US" altLang="zh-CN" sz="2400" dirty="0">
                <a:ea typeface="ＭＳ Ｐゴシック" panose="020B0600070205080204" pitchFamily="34" charset="-128"/>
              </a:rPr>
              <a:t>}</a:t>
            </a:r>
          </a:p>
          <a:p>
            <a:pPr>
              <a:buFont typeface="Arial" panose="020B0604020202020204" pitchFamily="34" charset="0"/>
              <a:buNone/>
            </a:pPr>
            <a:endParaRPr lang="en-US" altLang="zh-CN" sz="2400" dirty="0">
              <a:ea typeface="ＭＳ Ｐゴシック" panose="020B0600070205080204" pitchFamily="34" charset="-128"/>
            </a:endParaRPr>
          </a:p>
        </p:txBody>
      </p:sp>
    </p:spTree>
    <p:extLst>
      <p:ext uri="{BB962C8B-B14F-4D97-AF65-F5344CB8AC3E}">
        <p14:creationId xmlns:p14="http://schemas.microsoft.com/office/powerpoint/2010/main" val="33184172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zh-CN">
                <a:ea typeface="ＭＳ Ｐゴシック" panose="020B0600070205080204" pitchFamily="34" charset="-128"/>
                <a:cs typeface="Helvetica Neue" pitchFamily="-65" charset="0"/>
              </a:rPr>
              <a:t>Virtual Base Classes</a:t>
            </a:r>
            <a:endParaRPr lang="en-US" altLang="zh-CN" sz="3200">
              <a:ea typeface="ＭＳ Ｐゴシック" panose="020B0600070205080204" pitchFamily="34" charset="-128"/>
              <a:cs typeface="Helvetica Neue" pitchFamily="-65" charset="0"/>
            </a:endParaRPr>
          </a:p>
        </p:txBody>
      </p:sp>
      <p:sp>
        <p:nvSpPr>
          <p:cNvPr id="70659" name="Rectangle 3"/>
          <p:cNvSpPr>
            <a:spLocks noGrp="1" noChangeArrowheads="1"/>
          </p:cNvSpPr>
          <p:nvPr>
            <p:ph type="body" idx="1"/>
          </p:nvPr>
        </p:nvSpPr>
        <p:spPr bwMode="auto">
          <a:xfrm>
            <a:off x="609600" y="1493838"/>
            <a:ext cx="7467600" cy="3810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2800">
                <a:ea typeface="ＭＳ Ｐゴシック" panose="020B0600070205080204" pitchFamily="34" charset="-128"/>
              </a:rPr>
              <a:t>The function calls in </a:t>
            </a:r>
            <a:r>
              <a:rPr lang="en-US" altLang="zh-CN">
                <a:ea typeface="ＭＳ Ｐゴシック" panose="020B0600070205080204" pitchFamily="34" charset="-128"/>
              </a:rPr>
              <a:t>GradAssistant::Display() </a:t>
            </a:r>
            <a:r>
              <a:rPr lang="en-US" altLang="zh-CN" sz="2800">
                <a:ea typeface="ＭＳ Ｐゴシック" panose="020B0600070205080204" pitchFamily="34" charset="-128"/>
              </a:rPr>
              <a:t>are ambiguous unless Person is inherited as a virtual base class.</a:t>
            </a:r>
          </a:p>
          <a:p>
            <a:r>
              <a:rPr lang="en-US" altLang="zh-CN">
                <a:ea typeface="ＭＳ Ｐゴシック" panose="020B0600070205080204" pitchFamily="34" charset="-128"/>
              </a:rPr>
              <a:t>Adding “virtual” lets the compiler decide which function and which variable should be accessed.</a:t>
            </a:r>
            <a:endParaRPr lang="en-US" altLang="zh-CN" sz="4400">
              <a:ea typeface="ＭＳ Ｐゴシック" panose="020B0600070205080204" pitchFamily="34" charset="-128"/>
            </a:endParaRPr>
          </a:p>
        </p:txBody>
      </p:sp>
    </p:spTree>
    <p:extLst>
      <p:ext uri="{BB962C8B-B14F-4D97-AF65-F5344CB8AC3E}">
        <p14:creationId xmlns:p14="http://schemas.microsoft.com/office/powerpoint/2010/main" val="2654741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609600" y="685800"/>
            <a:ext cx="7924800" cy="381000"/>
          </a:xfrm>
        </p:spPr>
        <p:txBody>
          <a:bodyPr/>
          <a:lstStyle/>
          <a:p>
            <a:r>
              <a:rPr lang="en-US" altLang="en-US" sz="2400">
                <a:ea typeface="ＭＳ Ｐゴシック" panose="020B0600070205080204" pitchFamily="34" charset="-128"/>
                <a:cs typeface="Helvetica Neue" pitchFamily="-65" charset="0"/>
              </a:rPr>
              <a:t>Options08.h</a:t>
            </a:r>
          </a:p>
        </p:txBody>
      </p:sp>
      <p:sp>
        <p:nvSpPr>
          <p:cNvPr id="71683"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a:ea typeface="ＭＳ Ｐゴシック" panose="020B0600070205080204" pitchFamily="34" charset="-128"/>
              </a:rPr>
              <a:t>#ifndef Options08_h</a:t>
            </a:r>
          </a:p>
          <a:p>
            <a:pPr>
              <a:buFont typeface="Arial" panose="020B0604020202020204" pitchFamily="34" charset="0"/>
              <a:buNone/>
            </a:pPr>
            <a:r>
              <a:rPr lang="en-US" altLang="en-US" sz="1400">
                <a:ea typeface="ＭＳ Ｐゴシック" panose="020B0600070205080204" pitchFamily="34" charset="-128"/>
              </a:rPr>
              <a:t>#define Options08_h</a:t>
            </a:r>
          </a:p>
          <a:p>
            <a:pPr>
              <a:buFont typeface="Arial" panose="020B0604020202020204" pitchFamily="34" charset="0"/>
              <a:buNone/>
            </a:pPr>
            <a:r>
              <a:rPr lang="en-US" altLang="en-US" sz="1400">
                <a:ea typeface="ＭＳ Ｐゴシック" panose="020B0600070205080204" pitchFamily="34" charset="-128"/>
              </a:rPr>
              <a:t>#include "BinModel02.h"</a:t>
            </a:r>
          </a:p>
          <a:p>
            <a:pPr>
              <a:buFont typeface="Arial" panose="020B0604020202020204" pitchFamily="34" charset="0"/>
              <a:buNone/>
            </a:pPr>
            <a:r>
              <a:rPr lang="en-US" altLang="en-US" sz="1400" b="1" i="1" u="sng">
                <a:ea typeface="ＭＳ Ｐゴシック" panose="020B0600070205080204" pitchFamily="34" charset="-128"/>
              </a:rPr>
              <a:t>class Option</a:t>
            </a:r>
          </a:p>
          <a:p>
            <a:pPr>
              <a:buFont typeface="Arial" panose="020B0604020202020204" pitchFamily="34" charset="0"/>
              <a:buNone/>
            </a:pPr>
            <a:r>
              <a:rPr lang="en-US" altLang="en-US" sz="1400">
                <a:ea typeface="ＭＳ Ｐゴシック" panose="020B0600070205080204" pitchFamily="34" charset="-128"/>
              </a:rPr>
              <a:t>{ private:</a:t>
            </a:r>
          </a:p>
          <a:p>
            <a:pPr>
              <a:buFont typeface="Arial" panose="020B0604020202020204" pitchFamily="34" charset="0"/>
              <a:buNone/>
            </a:pPr>
            <a:r>
              <a:rPr lang="en-US" altLang="en-US" sz="1400">
                <a:ea typeface="ＭＳ Ｐゴシック" panose="020B0600070205080204" pitchFamily="34" charset="-128"/>
              </a:rPr>
              <a:t>      int N; //steps to expiry</a:t>
            </a:r>
          </a:p>
          <a:p>
            <a:pPr>
              <a:buFont typeface="Arial" panose="020B0604020202020204" pitchFamily="34" charset="0"/>
              <a:buNone/>
            </a:pPr>
            <a:r>
              <a:rPr lang="en-US" altLang="en-US" sz="1400">
                <a:ea typeface="ＭＳ Ｐゴシック" panose="020B0600070205080204" pitchFamily="34" charset="-128"/>
              </a:rPr>
              <a:t>   public:</a:t>
            </a:r>
          </a:p>
          <a:p>
            <a:pPr>
              <a:buFont typeface="Arial" panose="020B0604020202020204" pitchFamily="34" charset="0"/>
              <a:buNone/>
            </a:pPr>
            <a:r>
              <a:rPr lang="en-US" altLang="en-US" sz="1400">
                <a:ea typeface="ＭＳ Ｐゴシック" panose="020B0600070205080204" pitchFamily="34" charset="-128"/>
              </a:rPr>
              <a:t>      void SetN(int N_){N=N_;}</a:t>
            </a:r>
          </a:p>
          <a:p>
            <a:pPr>
              <a:buFont typeface="Arial" panose="020B0604020202020204" pitchFamily="34" charset="0"/>
              <a:buNone/>
            </a:pPr>
            <a:r>
              <a:rPr lang="en-US" altLang="en-US" sz="1400">
                <a:ea typeface="ＭＳ Ｐゴシック" panose="020B0600070205080204" pitchFamily="34" charset="-128"/>
              </a:rPr>
              <a:t>      int GetN(){return N;}</a:t>
            </a:r>
          </a:p>
          <a:p>
            <a:pPr>
              <a:buFont typeface="Arial" panose="020B0604020202020204" pitchFamily="34" charset="0"/>
              <a:buNone/>
            </a:pPr>
            <a:r>
              <a:rPr lang="en-US" altLang="en-US" sz="1400">
                <a:ea typeface="ＭＳ Ｐゴシック" panose="020B0600070205080204" pitchFamily="34" charset="-128"/>
              </a:rPr>
              <a:t>      virtual double Payoff(double z)=0;</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r>
              <a:rPr lang="en-US" altLang="en-US" sz="1400" b="1" i="1">
                <a:ea typeface="ＭＳ Ｐゴシック" panose="020B0600070205080204" pitchFamily="34" charset="-128"/>
              </a:rPr>
              <a:t>class EurOption: public virtual Option</a:t>
            </a:r>
          </a:p>
          <a:p>
            <a:pPr>
              <a:buFont typeface="Arial" panose="020B0604020202020204" pitchFamily="34" charset="0"/>
              <a:buNone/>
            </a:pPr>
            <a:r>
              <a:rPr lang="en-US" altLang="en-US" sz="1400" b="1">
                <a:ea typeface="ＭＳ Ｐゴシック" panose="020B0600070205080204" pitchFamily="34" charset="-128"/>
              </a:rPr>
              <a:t>{</a:t>
            </a:r>
            <a:r>
              <a:rPr lang="en-US" altLang="en-US" sz="1400">
                <a:ea typeface="ＭＳ Ｐゴシック" panose="020B0600070205080204" pitchFamily="34" charset="-128"/>
              </a:rPr>
              <a:t>public:</a:t>
            </a:r>
          </a:p>
          <a:p>
            <a:pPr>
              <a:buFont typeface="Arial" panose="020B0604020202020204" pitchFamily="34" charset="0"/>
              <a:buNone/>
            </a:pPr>
            <a:r>
              <a:rPr lang="en-US" altLang="en-US" sz="1400">
                <a:ea typeface="ＭＳ Ｐゴシック" panose="020B0600070205080204" pitchFamily="34" charset="-128"/>
              </a:rPr>
              <a:t>      //pricing European option</a:t>
            </a:r>
          </a:p>
          <a:p>
            <a:pPr>
              <a:buFont typeface="Arial" panose="020B0604020202020204" pitchFamily="34" charset="0"/>
              <a:buNone/>
            </a:pPr>
            <a:r>
              <a:rPr lang="en-US" altLang="en-US" sz="1400">
                <a:ea typeface="ＭＳ Ｐゴシック" panose="020B0600070205080204" pitchFamily="34" charset="-128"/>
              </a:rPr>
              <a:t>      double PriceByCRR(BinModel Model);</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r>
              <a:rPr lang="en-US" altLang="en-US" sz="1400" b="1" i="1">
                <a:ea typeface="ＭＳ Ｐゴシック" panose="020B0600070205080204" pitchFamily="34" charset="-128"/>
              </a:rPr>
              <a:t>class AmOption: public virtual Option</a:t>
            </a:r>
          </a:p>
          <a:p>
            <a:pPr>
              <a:buFont typeface="Arial" panose="020B0604020202020204" pitchFamily="34" charset="0"/>
              <a:buNone/>
            </a:pPr>
            <a:r>
              <a:rPr lang="en-US" altLang="en-US" sz="1400">
                <a:ea typeface="ＭＳ Ｐゴシック" panose="020B0600070205080204" pitchFamily="34" charset="-128"/>
              </a:rPr>
              <a:t>{public:</a:t>
            </a:r>
          </a:p>
          <a:p>
            <a:pPr>
              <a:buFont typeface="Arial" panose="020B0604020202020204" pitchFamily="34" charset="0"/>
              <a:buNone/>
            </a:pPr>
            <a:r>
              <a:rPr lang="en-US" altLang="en-US" sz="1400">
                <a:ea typeface="ＭＳ Ｐゴシック" panose="020B0600070205080204" pitchFamily="34" charset="-128"/>
              </a:rPr>
              <a:t>      //pricing American option</a:t>
            </a:r>
          </a:p>
          <a:p>
            <a:pPr>
              <a:buFont typeface="Arial" panose="020B0604020202020204" pitchFamily="34" charset="0"/>
              <a:buNone/>
            </a:pPr>
            <a:r>
              <a:rPr lang="en-US" altLang="en-US" sz="1400">
                <a:ea typeface="ＭＳ Ｐゴシック" panose="020B0600070205080204" pitchFamily="34" charset="-128"/>
              </a:rPr>
              <a:t>      double PriceBySnell(BinModel Model);</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endParaRPr lang="en-US" altLang="en-US" sz="2000">
              <a:ea typeface="ＭＳ Ｐゴシック" panose="020B0600070205080204" pitchFamily="34" charset="-128"/>
            </a:endParaRPr>
          </a:p>
        </p:txBody>
      </p:sp>
      <p:sp>
        <p:nvSpPr>
          <p:cNvPr id="7168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9D8BAFE-DB46-4B8D-A88C-2A01883E601B}"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716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995C9EC-FB39-4473-8F57-6A6589EEB969}" type="slidenum">
              <a:rPr lang="en-US" altLang="en-US" smtClean="0">
                <a:solidFill>
                  <a:srgbClr val="898989"/>
                </a:solidFill>
                <a:latin typeface="Helvetica" panose="020B0604020202020204" pitchFamily="34" charset="0"/>
              </a:rPr>
              <a:pPr/>
              <a:t>32</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2855847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ea typeface="ＭＳ Ｐゴシック" panose="020B0600070205080204" pitchFamily="34" charset="-128"/>
              </a:rPr>
              <a:t>Notes:</a:t>
            </a:r>
          </a:p>
          <a:p>
            <a:pPr lvl="1"/>
            <a:r>
              <a:rPr lang="en-US" altLang="en-US" sz="2400">
                <a:ea typeface="ＭＳ Ｐゴシック" panose="020B0600070205080204" pitchFamily="34" charset="-128"/>
              </a:rPr>
              <a:t>A new class called </a:t>
            </a:r>
            <a:r>
              <a:rPr lang="en-US" altLang="en-US" sz="2400" b="1" i="1">
                <a:ea typeface="ＭＳ Ｐゴシック" panose="020B0600070205080204" pitchFamily="34" charset="-128"/>
              </a:rPr>
              <a:t>Option </a:t>
            </a:r>
            <a:r>
              <a:rPr lang="en-US" altLang="en-US" sz="2400">
                <a:ea typeface="ＭＳ Ｐゴシック" panose="020B0600070205080204" pitchFamily="34" charset="-128"/>
              </a:rPr>
              <a:t>is introduced. The variable </a:t>
            </a:r>
            <a:r>
              <a:rPr lang="en-US" altLang="en-US" sz="2400" b="1" i="1">
                <a:ea typeface="ＭＳ Ｐゴシック" panose="020B0600070205080204" pitchFamily="34" charset="-128"/>
              </a:rPr>
              <a:t>N</a:t>
            </a:r>
            <a:r>
              <a:rPr lang="en-US" altLang="en-US" sz="2400">
                <a:ea typeface="ＭＳ Ｐゴシック" panose="020B0600070205080204" pitchFamily="34" charset="-128"/>
              </a:rPr>
              <a:t>, function SetN(), and </a:t>
            </a:r>
            <a:r>
              <a:rPr lang="en-US" altLang="en-US" sz="2400" b="1" i="1">
                <a:ea typeface="ＭＳ Ｐゴシック" panose="020B0600070205080204" pitchFamily="34" charset="-128"/>
              </a:rPr>
              <a:t>virtual </a:t>
            </a:r>
            <a:r>
              <a:rPr lang="en-US" altLang="en-US" sz="2400">
                <a:ea typeface="ＭＳ Ｐゴシック" panose="020B0600070205080204" pitchFamily="34" charset="-128"/>
              </a:rPr>
              <a:t>function Payoff() are moved into this class.</a:t>
            </a:r>
          </a:p>
          <a:p>
            <a:pPr lvl="1"/>
            <a:r>
              <a:rPr lang="en-US" altLang="en-US" sz="2400" b="1" i="1">
                <a:ea typeface="ＭＳ Ｐゴシック" panose="020B0600070205080204" pitchFamily="34" charset="-128"/>
              </a:rPr>
              <a:t>EurOption </a:t>
            </a:r>
            <a:r>
              <a:rPr lang="en-US" altLang="en-US" sz="2400">
                <a:ea typeface="ＭＳ Ｐゴシック" panose="020B0600070205080204" pitchFamily="34" charset="-128"/>
              </a:rPr>
              <a:t>is declared a subclass of the Option class by</a:t>
            </a:r>
          </a:p>
          <a:p>
            <a:pPr lvl="2">
              <a:buFont typeface="Arial" panose="020B0604020202020204" pitchFamily="34" charset="0"/>
              <a:buNone/>
            </a:pPr>
            <a:r>
              <a:rPr lang="en-US" altLang="en-US" sz="2000" b="1" i="1">
                <a:ea typeface="ＭＳ Ｐゴシック" panose="020B0600070205080204" pitchFamily="34" charset="-128"/>
              </a:rPr>
              <a:t>class EurOption: public </a:t>
            </a:r>
            <a:r>
              <a:rPr lang="en-US" altLang="en-US" sz="2000" b="1" i="1" u="sng">
                <a:ea typeface="ＭＳ Ｐゴシック" panose="020B0600070205080204" pitchFamily="34" charset="-128"/>
              </a:rPr>
              <a:t>virtual </a:t>
            </a:r>
            <a:r>
              <a:rPr lang="en-US" altLang="en-US" sz="2000" b="1" i="1">
                <a:ea typeface="ＭＳ Ｐゴシック" panose="020B0600070205080204" pitchFamily="34" charset="-128"/>
              </a:rPr>
              <a:t>Option</a:t>
            </a:r>
          </a:p>
          <a:p>
            <a:pPr lvl="2"/>
            <a:r>
              <a:rPr lang="en-US" altLang="en-US" sz="2000">
                <a:ea typeface="ＭＳ Ｐゴシック" panose="020B0600070205080204" pitchFamily="34" charset="-128"/>
              </a:rPr>
              <a:t>There is a similar line for the </a:t>
            </a:r>
            <a:r>
              <a:rPr lang="en-US" altLang="en-US" sz="2000" b="1" i="1">
                <a:ea typeface="ＭＳ Ｐゴシック" panose="020B0600070205080204" pitchFamily="34" charset="-128"/>
              </a:rPr>
              <a:t>AmOption </a:t>
            </a:r>
            <a:r>
              <a:rPr lang="en-US" altLang="en-US" sz="2000">
                <a:ea typeface="ＭＳ Ｐゴシック" panose="020B0600070205080204" pitchFamily="34" charset="-128"/>
              </a:rPr>
              <a:t>class. These classes no longer explicitly contain N, SetN() or PayOff(), but inherited these members from the Option class.</a:t>
            </a:r>
          </a:p>
          <a:p>
            <a:pPr lvl="1"/>
            <a:r>
              <a:rPr lang="en-US" altLang="en-US">
                <a:ea typeface="ＭＳ Ｐゴシック" panose="020B0600070205080204" pitchFamily="34" charset="-128"/>
              </a:rPr>
              <a:t>This brings us to the topic: </a:t>
            </a:r>
            <a:r>
              <a:rPr lang="en-US" altLang="en-US" b="1" i="1">
                <a:ea typeface="ＭＳ Ｐゴシック" panose="020B0600070205080204" pitchFamily="34" charset="-128"/>
              </a:rPr>
              <a:t>Virtual Inheritance</a:t>
            </a:r>
          </a:p>
          <a:p>
            <a:pPr lvl="2"/>
            <a:r>
              <a:rPr lang="en-US" altLang="en-US">
                <a:ea typeface="ＭＳ Ｐゴシック" panose="020B0600070205080204" pitchFamily="34" charset="-128"/>
              </a:rPr>
              <a:t> When virtual inheritance applies, a single copy of N and other members are shared by the subclasses EurOption, AmOption as well as Call and Put classes.</a:t>
            </a:r>
          </a:p>
        </p:txBody>
      </p:sp>
      <p:sp>
        <p:nvSpPr>
          <p:cNvPr id="7270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CA7659C-B926-4624-AD26-8C0D8F9A9B32}"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7270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C3A1141-4C14-446D-A5E4-21F08B5EF51A}" type="slidenum">
              <a:rPr lang="en-US" altLang="en-US" smtClean="0">
                <a:solidFill>
                  <a:srgbClr val="898989"/>
                </a:solidFill>
                <a:latin typeface="Helvetica" panose="020B0604020202020204" pitchFamily="34" charset="0"/>
              </a:rPr>
              <a:pPr/>
              <a:t>33</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17861367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ea typeface="ＭＳ Ｐゴシック" panose="020B0600070205080204" pitchFamily="34" charset="-128"/>
              </a:rPr>
              <a:t>Notes (continue):</a:t>
            </a:r>
          </a:p>
          <a:p>
            <a:pPr lvl="1"/>
            <a:r>
              <a:rPr lang="en-US" altLang="en-US" sz="2400">
                <a:ea typeface="ＭＳ Ｐゴシック" panose="020B0600070205080204" pitchFamily="34" charset="-128"/>
              </a:rPr>
              <a:t>A new function int GetN() is included in the Option class. Since N is a private member of Option class, this public function is needed to access N from subclasses.</a:t>
            </a:r>
          </a:p>
          <a:p>
            <a:pPr lvl="1"/>
            <a:r>
              <a:rPr lang="en-US" altLang="en-US" sz="2400">
                <a:ea typeface="ＭＳ Ｐゴシック" panose="020B0600070205080204" pitchFamily="34" charset="-128"/>
              </a:rPr>
              <a:t>PayOff() is a </a:t>
            </a:r>
            <a:r>
              <a:rPr lang="en-US" altLang="en-US" sz="2400" b="1" i="1">
                <a:ea typeface="ＭＳ Ｐゴシック" panose="020B0600070205080204" pitchFamily="34" charset="-128"/>
              </a:rPr>
              <a:t>pure virtual function </a:t>
            </a:r>
            <a:r>
              <a:rPr lang="en-US" altLang="en-US" sz="2400">
                <a:ea typeface="ＭＳ Ｐゴシック" panose="020B0600070205080204" pitchFamily="34" charset="-128"/>
              </a:rPr>
              <a:t>of the Option class. </a:t>
            </a:r>
          </a:p>
          <a:p>
            <a:pPr lvl="2"/>
            <a:r>
              <a:rPr lang="en-US" altLang="en-US" sz="2000">
                <a:ea typeface="ＭＳ Ｐゴシック" panose="020B0600070205080204" pitchFamily="34" charset="-128"/>
              </a:rPr>
              <a:t>A </a:t>
            </a:r>
            <a:r>
              <a:rPr lang="en-US" altLang="en-US" sz="2000" b="1" i="1">
                <a:ea typeface="ＭＳ Ｐゴシック" panose="020B0600070205080204" pitchFamily="34" charset="-128"/>
              </a:rPr>
              <a:t>virtual function </a:t>
            </a:r>
            <a:r>
              <a:rPr lang="en-US" altLang="en-US" sz="2000">
                <a:ea typeface="ＭＳ Ｐゴシック" panose="020B0600070205080204" pitchFamily="34" charset="-128"/>
              </a:rPr>
              <a:t>is a member function you may redefine for other derived classes, and can ensure that the compiler will call the redefined virtual function for an object of the corresponding derived class, even if you call that function with a pointer or reference to a base class of the object.</a:t>
            </a:r>
          </a:p>
          <a:p>
            <a:pPr lvl="2"/>
            <a:r>
              <a:rPr lang="en-US" altLang="en-US" sz="2000">
                <a:ea typeface="ＭＳ Ｐゴシック" panose="020B0600070205080204" pitchFamily="34" charset="-128"/>
              </a:rPr>
              <a:t>As a pure virtual function, PayOff() function has no body at all! It simply acts as a placeholder that  must be defined by derived classes. This is exactly what we want, as the PayOff function for Call and Put options are different.</a:t>
            </a:r>
          </a:p>
        </p:txBody>
      </p:sp>
      <p:sp>
        <p:nvSpPr>
          <p:cNvPr id="7373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85321FE-8E0C-472A-BF46-304052A499DA}"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7373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747EDE6-EEF1-4EFE-ACFE-6790024B974C}" type="slidenum">
              <a:rPr lang="en-US" altLang="en-US" smtClean="0">
                <a:solidFill>
                  <a:srgbClr val="898989"/>
                </a:solidFill>
                <a:latin typeface="Helvetica" panose="020B0604020202020204" pitchFamily="34" charset="0"/>
              </a:rPr>
              <a:pPr/>
              <a:t>34</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1533760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609600" y="685800"/>
            <a:ext cx="7924800" cy="228600"/>
          </a:xfrm>
        </p:spPr>
        <p:txBody>
          <a:bodyPr/>
          <a:lstStyle/>
          <a:p>
            <a:r>
              <a:rPr lang="en-US" altLang="en-US" sz="2000">
                <a:ea typeface="ＭＳ Ｐゴシック" panose="020B0600070205080204" pitchFamily="34" charset="-128"/>
                <a:cs typeface="Helvetica Neue" pitchFamily="-65" charset="0"/>
              </a:rPr>
              <a:t>Option08.cpp</a:t>
            </a:r>
          </a:p>
        </p:txBody>
      </p:sp>
      <p:sp>
        <p:nvSpPr>
          <p:cNvPr id="74755" name="Content Placeholder 2"/>
          <p:cNvSpPr>
            <a:spLocks noGrp="1"/>
          </p:cNvSpPr>
          <p:nvPr>
            <p:ph idx="1"/>
          </p:nvPr>
        </p:nvSpPr>
        <p:spPr bwMode="auto">
          <a:xfrm>
            <a:off x="609600" y="974725"/>
            <a:ext cx="7924800" cy="4968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a:ea typeface="ＭＳ Ｐゴシック" panose="020B0600070205080204" pitchFamily="34" charset="-128"/>
              </a:rPr>
              <a:t>#include "Options08.h"</a:t>
            </a:r>
          </a:p>
          <a:p>
            <a:pPr>
              <a:buFont typeface="Arial" panose="020B0604020202020204" pitchFamily="34" charset="0"/>
              <a:buNone/>
            </a:pPr>
            <a:r>
              <a:rPr lang="en-US" altLang="en-US" sz="1400">
                <a:ea typeface="ＭＳ Ｐゴシック" panose="020B0600070205080204" pitchFamily="34" charset="-128"/>
              </a:rPr>
              <a:t>#include "BinModel02.h"</a:t>
            </a:r>
          </a:p>
          <a:p>
            <a:pPr>
              <a:buFont typeface="Arial" panose="020B0604020202020204" pitchFamily="34" charset="0"/>
              <a:buNone/>
            </a:pPr>
            <a:r>
              <a:rPr lang="en-US" altLang="en-US" sz="1400">
                <a:ea typeface="ＭＳ Ｐゴシック" panose="020B0600070205080204" pitchFamily="34" charset="-128"/>
              </a:rPr>
              <a:t>#include &lt;iostream&gt;</a:t>
            </a:r>
          </a:p>
          <a:p>
            <a:pPr>
              <a:buFont typeface="Arial" panose="020B0604020202020204" pitchFamily="34" charset="0"/>
              <a:buNone/>
            </a:pPr>
            <a:r>
              <a:rPr lang="en-US" altLang="en-US" sz="1400">
                <a:ea typeface="ＭＳ Ｐゴシック" panose="020B0600070205080204" pitchFamily="34" charset="-128"/>
              </a:rPr>
              <a:t>#include &lt;cmath&gt;</a:t>
            </a:r>
          </a:p>
          <a:p>
            <a:pPr>
              <a:buFont typeface="Arial" panose="020B0604020202020204" pitchFamily="34" charset="0"/>
              <a:buNone/>
            </a:pPr>
            <a:r>
              <a:rPr lang="en-US" altLang="en-US" sz="1400">
                <a:ea typeface="ＭＳ Ｐゴシック" panose="020B0600070205080204" pitchFamily="34" charset="-128"/>
              </a:rPr>
              <a:t>#include &lt;vector&gt;</a:t>
            </a:r>
          </a:p>
          <a:p>
            <a:pPr>
              <a:buFont typeface="Arial" panose="020B0604020202020204" pitchFamily="34" charset="0"/>
              <a:buNone/>
            </a:pPr>
            <a:r>
              <a:rPr lang="en-US" altLang="en-US" sz="1400">
                <a:ea typeface="ＭＳ Ｐゴシック" panose="020B0600070205080204" pitchFamily="34" charset="-128"/>
              </a:rPr>
              <a:t>using namespace std;</a:t>
            </a:r>
          </a:p>
          <a:p>
            <a:pPr>
              <a:buFont typeface="Arial" panose="020B0604020202020204" pitchFamily="34" charset="0"/>
              <a:buNone/>
            </a:pPr>
            <a:r>
              <a:rPr lang="en-US" altLang="en-US" sz="1400">
                <a:ea typeface="ＭＳ Ｐゴシック" panose="020B0600070205080204" pitchFamily="34" charset="-128"/>
              </a:rPr>
              <a:t>double EurOption::PriceByCRR(BinModel Model)</a:t>
            </a:r>
          </a:p>
          <a:p>
            <a:pPr>
              <a:buFont typeface="Arial" panose="020B0604020202020204" pitchFamily="34" charset="0"/>
              <a:buNone/>
            </a:pPr>
            <a:r>
              <a:rPr lang="en-US" altLang="en-US" sz="1400">
                <a:ea typeface="ＭＳ Ｐゴシック" panose="020B0600070205080204" pitchFamily="34" charset="-128"/>
              </a:rPr>
              <a:t>{ double q=Model.RiskNeutProb();</a:t>
            </a:r>
          </a:p>
          <a:p>
            <a:pPr>
              <a:buFont typeface="Arial" panose="020B0604020202020204" pitchFamily="34" charset="0"/>
              <a:buNone/>
            </a:pPr>
            <a:r>
              <a:rPr lang="en-US" altLang="en-US" sz="1400">
                <a:ea typeface="ＭＳ Ｐゴシック" panose="020B0600070205080204" pitchFamily="34" charset="-128"/>
              </a:rPr>
              <a:t>   int N=GetN();</a:t>
            </a:r>
          </a:p>
          <a:p>
            <a:pPr>
              <a:buFont typeface="Arial" panose="020B0604020202020204" pitchFamily="34" charset="0"/>
              <a:buNone/>
            </a:pPr>
            <a:r>
              <a:rPr lang="en-US" altLang="en-US" sz="1400">
                <a:ea typeface="ＭＳ Ｐゴシック" panose="020B0600070205080204" pitchFamily="34" charset="-128"/>
              </a:rPr>
              <a:t>   vector&lt;double&gt; Price(N+1);</a:t>
            </a:r>
          </a:p>
          <a:p>
            <a:pPr>
              <a:buFont typeface="Arial" panose="020B0604020202020204" pitchFamily="34" charset="0"/>
              <a:buNone/>
            </a:pPr>
            <a:r>
              <a:rPr lang="en-US" altLang="en-US" sz="1400">
                <a:ea typeface="ＭＳ Ｐゴシック" panose="020B0600070205080204" pitchFamily="34" charset="-128"/>
              </a:rPr>
              <a:t>   for (int i=0; i&lt;=N; i++)</a:t>
            </a:r>
          </a:p>
          <a:p>
            <a:pPr>
              <a:buFont typeface="Arial" panose="020B0604020202020204" pitchFamily="34" charset="0"/>
              <a:buNone/>
            </a:pPr>
            <a:r>
              <a:rPr lang="en-US" altLang="en-US" sz="1400">
                <a:ea typeface="ＭＳ Ｐゴシック" panose="020B0600070205080204" pitchFamily="34" charset="-128"/>
              </a:rPr>
              <a:t>      Price[i]=Payoff(Model.S(N,i));</a:t>
            </a:r>
          </a:p>
          <a:p>
            <a:pPr>
              <a:buFont typeface="Arial" panose="020B0604020202020204" pitchFamily="34" charset="0"/>
              <a:buNone/>
            </a:pPr>
            <a:r>
              <a:rPr lang="en-US" altLang="en-US" sz="1400">
                <a:ea typeface="ＭＳ Ｐゴシック" panose="020B0600070205080204" pitchFamily="34" charset="-128"/>
              </a:rPr>
              <a:t>   for (int n=N-1; n&gt;=0; n--)</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for (int i=0; i&lt;=n; i++)</a:t>
            </a:r>
          </a:p>
          <a:p>
            <a:pPr>
              <a:buFont typeface="Arial" panose="020B0604020202020204" pitchFamily="34" charset="0"/>
              <a:buNone/>
            </a:pPr>
            <a:r>
              <a:rPr lang="en-US" altLang="en-US" sz="1400">
                <a:ea typeface="ＭＳ Ｐゴシック" panose="020B0600070205080204" pitchFamily="34" charset="-128"/>
              </a:rPr>
              <a:t>         Price[i]=(q*Price[i+1]+(1-q)*Price[i])/(1+Model.GetR());</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return Price[0];</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endParaRPr lang="en-US" altLang="en-US" sz="1400">
              <a:ea typeface="ＭＳ Ｐゴシック" panose="020B0600070205080204" pitchFamily="34" charset="-128"/>
            </a:endParaRPr>
          </a:p>
        </p:txBody>
      </p:sp>
      <p:sp>
        <p:nvSpPr>
          <p:cNvPr id="7475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AFF9809-82BA-45E1-92E2-D1A9672827FC}"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7475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2693CE1-3070-4E80-80E0-4178BF2144AE}" type="slidenum">
              <a:rPr lang="en-US" altLang="en-US" smtClean="0">
                <a:solidFill>
                  <a:srgbClr val="898989"/>
                </a:solidFill>
                <a:latin typeface="Helvetica" panose="020B0604020202020204" pitchFamily="34" charset="0"/>
              </a:rPr>
              <a:pPr/>
              <a:t>35</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24618625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a:ea typeface="ＭＳ Ｐゴシック" panose="020B0600070205080204" pitchFamily="34" charset="-128"/>
              </a:rPr>
              <a:t>double AmOption::PriceBySnell(BinModel Model)</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r>
              <a:rPr lang="en-US" altLang="en-US" sz="1400">
                <a:ea typeface="ＭＳ Ｐゴシック" panose="020B0600070205080204" pitchFamily="34" charset="-128"/>
              </a:rPr>
              <a:t>   double q=Model.RiskNeutProb();</a:t>
            </a:r>
          </a:p>
          <a:p>
            <a:pPr>
              <a:buFont typeface="Arial" panose="020B0604020202020204" pitchFamily="34" charset="0"/>
              <a:buNone/>
            </a:pPr>
            <a:r>
              <a:rPr lang="en-US" altLang="en-US" sz="1400">
                <a:ea typeface="ＭＳ Ｐゴシック" panose="020B0600070205080204" pitchFamily="34" charset="-128"/>
              </a:rPr>
              <a:t>   int N=GetN();</a:t>
            </a:r>
          </a:p>
          <a:p>
            <a:pPr>
              <a:buFont typeface="Arial" panose="020B0604020202020204" pitchFamily="34" charset="0"/>
              <a:buNone/>
            </a:pPr>
            <a:r>
              <a:rPr lang="en-US" altLang="en-US" sz="1400">
                <a:ea typeface="ＭＳ Ｐゴシック" panose="020B0600070205080204" pitchFamily="34" charset="-128"/>
              </a:rPr>
              <a:t>   vector&lt;double&gt; Price(N+1);</a:t>
            </a:r>
          </a:p>
          <a:p>
            <a:pPr>
              <a:buFont typeface="Arial" panose="020B0604020202020204" pitchFamily="34" charset="0"/>
              <a:buNone/>
            </a:pPr>
            <a:r>
              <a:rPr lang="en-US" altLang="en-US" sz="1400">
                <a:ea typeface="ＭＳ Ｐゴシック" panose="020B0600070205080204" pitchFamily="34" charset="-128"/>
              </a:rPr>
              <a:t>   double ContVal;</a:t>
            </a:r>
          </a:p>
          <a:p>
            <a:pPr>
              <a:buFont typeface="Arial" panose="020B0604020202020204" pitchFamily="34" charset="0"/>
              <a:buNone/>
            </a:pPr>
            <a:r>
              <a:rPr lang="en-US" altLang="en-US" sz="1400">
                <a:ea typeface="ＭＳ Ｐゴシック" panose="020B0600070205080204" pitchFamily="34" charset="-128"/>
              </a:rPr>
              <a:t>   for (int i=0; i&lt;=N; i++)</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Price[i]=Payoff(Model.S(N,i));</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for (int n=N-1; n&gt;=0; n--)</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for (int i=0; i&lt;=n; i++)</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ContVal=(q*Price[i+1]+(1-q)*Price[i])/(1+Model.GetR());</a:t>
            </a:r>
          </a:p>
          <a:p>
            <a:pPr>
              <a:buFont typeface="Arial" panose="020B0604020202020204" pitchFamily="34" charset="0"/>
              <a:buNone/>
            </a:pPr>
            <a:r>
              <a:rPr lang="en-US" altLang="en-US" sz="1400">
                <a:ea typeface="ＭＳ Ｐゴシック" panose="020B0600070205080204" pitchFamily="34" charset="-128"/>
              </a:rPr>
              <a:t>         Price[i]=Payoff(Model.S(n,i));</a:t>
            </a:r>
          </a:p>
          <a:p>
            <a:pPr>
              <a:buFont typeface="Arial" panose="020B0604020202020204" pitchFamily="34" charset="0"/>
              <a:buNone/>
            </a:pPr>
            <a:r>
              <a:rPr lang="en-US" altLang="en-US" sz="1400">
                <a:ea typeface="ＭＳ Ｐゴシック" panose="020B0600070205080204" pitchFamily="34" charset="-128"/>
              </a:rPr>
              <a:t>         if (ContVal&gt;Price[i]) Price[i]=ContVal;</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return Price[0];</a:t>
            </a:r>
          </a:p>
          <a:p>
            <a:pPr>
              <a:buFont typeface="Arial" panose="020B0604020202020204" pitchFamily="34" charset="0"/>
              <a:buNone/>
            </a:pPr>
            <a:r>
              <a:rPr lang="en-US" altLang="en-US" sz="1400">
                <a:ea typeface="ＭＳ Ｐゴシック" panose="020B0600070205080204" pitchFamily="34" charset="-128"/>
              </a:rPr>
              <a:t>}</a:t>
            </a:r>
          </a:p>
        </p:txBody>
      </p:sp>
      <p:sp>
        <p:nvSpPr>
          <p:cNvPr id="7577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640833B-1ED2-4C12-BA79-81EF162FC738}"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7578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8D47BA4-FD08-47CE-B654-4CAAB0B70290}" type="slidenum">
              <a:rPr lang="en-US" altLang="en-US" smtClean="0">
                <a:solidFill>
                  <a:srgbClr val="898989"/>
                </a:solidFill>
                <a:latin typeface="Helvetica" panose="020B0604020202020204" pitchFamily="34" charset="0"/>
              </a:rPr>
              <a:pPr/>
              <a:t>36</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38616476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600">
                <a:ea typeface="ＭＳ Ｐゴシック" panose="020B0600070205080204" pitchFamily="34" charset="-128"/>
              </a:rPr>
              <a:t>int Call::GetInputData()</a:t>
            </a:r>
          </a:p>
          <a:p>
            <a:pPr>
              <a:buFont typeface="Arial" panose="020B0604020202020204" pitchFamily="34" charset="0"/>
              <a:buNone/>
            </a:pPr>
            <a:r>
              <a:rPr lang="en-US" altLang="en-US" sz="1600">
                <a:ea typeface="ＭＳ Ｐゴシック" panose="020B0600070205080204" pitchFamily="34" charset="-128"/>
              </a:rPr>
              <a:t>{</a:t>
            </a:r>
          </a:p>
          <a:p>
            <a:pPr>
              <a:buFont typeface="Arial" panose="020B0604020202020204" pitchFamily="34" charset="0"/>
              <a:buNone/>
            </a:pPr>
            <a:r>
              <a:rPr lang="en-US" altLang="en-US" sz="1600">
                <a:ea typeface="ＭＳ Ｐゴシック" panose="020B0600070205080204" pitchFamily="34" charset="-128"/>
              </a:rPr>
              <a:t>   cout &lt;&lt; "Enter call option data:" &lt;&lt; endl;</a:t>
            </a:r>
          </a:p>
          <a:p>
            <a:pPr>
              <a:buFont typeface="Arial" panose="020B0604020202020204" pitchFamily="34" charset="0"/>
              <a:buNone/>
            </a:pPr>
            <a:r>
              <a:rPr lang="en-US" altLang="en-US" sz="1600">
                <a:ea typeface="ＭＳ Ｐゴシック" panose="020B0600070205080204" pitchFamily="34" charset="-128"/>
              </a:rPr>
              <a:t>   int N;</a:t>
            </a:r>
          </a:p>
          <a:p>
            <a:pPr>
              <a:buFont typeface="Arial" panose="020B0604020202020204" pitchFamily="34" charset="0"/>
              <a:buNone/>
            </a:pPr>
            <a:r>
              <a:rPr lang="en-US" altLang="en-US" sz="1600">
                <a:ea typeface="ＭＳ Ｐゴシック" panose="020B0600070205080204" pitchFamily="34" charset="-128"/>
              </a:rPr>
              <a:t>   cout &lt;&lt; "Enter steps to expiry N: "; cin &gt;&gt; N;</a:t>
            </a:r>
          </a:p>
          <a:p>
            <a:pPr>
              <a:buFont typeface="Arial" panose="020B0604020202020204" pitchFamily="34" charset="0"/>
              <a:buNone/>
            </a:pPr>
            <a:r>
              <a:rPr lang="en-US" altLang="en-US" sz="1600">
                <a:ea typeface="ＭＳ Ｐゴシック" panose="020B0600070205080204" pitchFamily="34" charset="-128"/>
              </a:rPr>
              <a:t>   </a:t>
            </a:r>
            <a:r>
              <a:rPr lang="en-US" altLang="en-US" sz="1600" b="1" i="1" u="sng">
                <a:ea typeface="ＭＳ Ｐゴシック" panose="020B0600070205080204" pitchFamily="34" charset="-128"/>
              </a:rPr>
              <a:t>SetN(N);</a:t>
            </a:r>
          </a:p>
          <a:p>
            <a:pPr>
              <a:buFont typeface="Arial" panose="020B0604020202020204" pitchFamily="34" charset="0"/>
              <a:buNone/>
            </a:pPr>
            <a:r>
              <a:rPr lang="en-US" altLang="en-US" sz="1600">
                <a:ea typeface="ＭＳ Ｐゴシック" panose="020B0600070205080204" pitchFamily="34" charset="-128"/>
              </a:rPr>
              <a:t>   cout &lt;&lt; "Enter strike price K:    "; cin &gt;&gt; K;</a:t>
            </a:r>
          </a:p>
          <a:p>
            <a:pPr>
              <a:buFont typeface="Arial" panose="020B0604020202020204" pitchFamily="34" charset="0"/>
              <a:buNone/>
            </a:pPr>
            <a:r>
              <a:rPr lang="en-US" altLang="en-US" sz="1600">
                <a:ea typeface="ＭＳ Ｐゴシック" panose="020B0600070205080204" pitchFamily="34" charset="-128"/>
              </a:rPr>
              <a:t>   cout &lt;&lt; endl;</a:t>
            </a:r>
          </a:p>
          <a:p>
            <a:pPr>
              <a:buFont typeface="Arial" panose="020B0604020202020204" pitchFamily="34" charset="0"/>
              <a:buNone/>
            </a:pPr>
            <a:r>
              <a:rPr lang="en-US" altLang="en-US" sz="1600">
                <a:ea typeface="ＭＳ Ｐゴシック" panose="020B0600070205080204" pitchFamily="34" charset="-128"/>
              </a:rPr>
              <a:t>   return 0;</a:t>
            </a:r>
          </a:p>
          <a:p>
            <a:pPr>
              <a:buFont typeface="Arial" panose="020B0604020202020204" pitchFamily="34" charset="0"/>
              <a:buNone/>
            </a:pPr>
            <a:r>
              <a:rPr lang="en-US" altLang="en-US" sz="1600">
                <a:ea typeface="ＭＳ Ｐゴシック" panose="020B0600070205080204" pitchFamily="34" charset="-128"/>
              </a:rPr>
              <a:t>}</a:t>
            </a:r>
          </a:p>
          <a:p>
            <a:pPr>
              <a:buFont typeface="Arial" panose="020B0604020202020204" pitchFamily="34" charset="0"/>
              <a:buNone/>
            </a:pPr>
            <a:endParaRPr lang="en-US" altLang="en-US" sz="1600">
              <a:ea typeface="ＭＳ Ｐゴシック" panose="020B0600070205080204" pitchFamily="34" charset="-128"/>
            </a:endParaRPr>
          </a:p>
          <a:p>
            <a:pPr>
              <a:buFont typeface="Arial" panose="020B0604020202020204" pitchFamily="34" charset="0"/>
              <a:buNone/>
            </a:pPr>
            <a:r>
              <a:rPr lang="en-US" altLang="en-US" sz="1600">
                <a:ea typeface="ＭＳ Ｐゴシック" panose="020B0600070205080204" pitchFamily="34" charset="-128"/>
              </a:rPr>
              <a:t>double Call::Payoff(double z)</a:t>
            </a:r>
          </a:p>
          <a:p>
            <a:pPr>
              <a:buFont typeface="Arial" panose="020B0604020202020204" pitchFamily="34" charset="0"/>
              <a:buNone/>
            </a:pPr>
            <a:r>
              <a:rPr lang="en-US" altLang="en-US" sz="1600">
                <a:ea typeface="ＭＳ Ｐゴシック" panose="020B0600070205080204" pitchFamily="34" charset="-128"/>
              </a:rPr>
              <a:t>{</a:t>
            </a:r>
          </a:p>
          <a:p>
            <a:pPr>
              <a:buFont typeface="Arial" panose="020B0604020202020204" pitchFamily="34" charset="0"/>
              <a:buNone/>
            </a:pPr>
            <a:r>
              <a:rPr lang="en-US" altLang="en-US" sz="1600">
                <a:ea typeface="ＭＳ Ｐゴシック" panose="020B0600070205080204" pitchFamily="34" charset="-128"/>
              </a:rPr>
              <a:t>   if (z&gt;K) return z-K;</a:t>
            </a:r>
          </a:p>
          <a:p>
            <a:pPr>
              <a:buFont typeface="Arial" panose="020B0604020202020204" pitchFamily="34" charset="0"/>
              <a:buNone/>
            </a:pPr>
            <a:r>
              <a:rPr lang="en-US" altLang="en-US" sz="1600">
                <a:ea typeface="ＭＳ Ｐゴシック" panose="020B0600070205080204" pitchFamily="34" charset="-128"/>
              </a:rPr>
              <a:t>   return 0.0;</a:t>
            </a:r>
          </a:p>
          <a:p>
            <a:pPr>
              <a:buFont typeface="Arial" panose="020B0604020202020204" pitchFamily="34" charset="0"/>
              <a:buNone/>
            </a:pPr>
            <a:r>
              <a:rPr lang="en-US" altLang="en-US" sz="1600">
                <a:ea typeface="ＭＳ Ｐゴシック" panose="020B0600070205080204" pitchFamily="34" charset="-128"/>
              </a:rPr>
              <a:t>}</a:t>
            </a:r>
          </a:p>
          <a:p>
            <a:pPr>
              <a:buFont typeface="Arial" panose="020B0604020202020204" pitchFamily="34" charset="0"/>
              <a:buNone/>
            </a:pPr>
            <a:endParaRPr lang="en-US" altLang="en-US" sz="1600">
              <a:ea typeface="ＭＳ Ｐゴシック" panose="020B0600070205080204" pitchFamily="34" charset="-128"/>
            </a:endParaRPr>
          </a:p>
        </p:txBody>
      </p:sp>
      <p:sp>
        <p:nvSpPr>
          <p:cNvPr id="7680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6BC76E7-BD4E-4269-A689-A641B9016203}"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7680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CE81CD2-F9BD-4E0E-BC59-8E1952246E65}" type="slidenum">
              <a:rPr lang="en-US" altLang="en-US" smtClean="0">
                <a:solidFill>
                  <a:srgbClr val="898989"/>
                </a:solidFill>
                <a:latin typeface="Helvetica" panose="020B0604020202020204" pitchFamily="34" charset="0"/>
              </a:rPr>
              <a:pPr/>
              <a:t>37</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26665527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600">
                <a:ea typeface="ＭＳ Ｐゴシック" panose="020B0600070205080204" pitchFamily="34" charset="-128"/>
              </a:rPr>
              <a:t>int Put::GetInputData()</a:t>
            </a:r>
          </a:p>
          <a:p>
            <a:pPr>
              <a:buFont typeface="Arial" panose="020B0604020202020204" pitchFamily="34" charset="0"/>
              <a:buNone/>
            </a:pPr>
            <a:r>
              <a:rPr lang="en-US" altLang="en-US" sz="1600">
                <a:ea typeface="ＭＳ Ｐゴシック" panose="020B0600070205080204" pitchFamily="34" charset="-128"/>
              </a:rPr>
              <a:t>{</a:t>
            </a:r>
          </a:p>
          <a:p>
            <a:pPr>
              <a:buFont typeface="Arial" panose="020B0604020202020204" pitchFamily="34" charset="0"/>
              <a:buNone/>
            </a:pPr>
            <a:r>
              <a:rPr lang="en-US" altLang="en-US" sz="1600">
                <a:ea typeface="ＭＳ Ｐゴシック" panose="020B0600070205080204" pitchFamily="34" charset="-128"/>
              </a:rPr>
              <a:t>   cout &lt;&lt; "Enter put option data:" &lt;&lt; endl;</a:t>
            </a:r>
          </a:p>
          <a:p>
            <a:pPr>
              <a:buFont typeface="Arial" panose="020B0604020202020204" pitchFamily="34" charset="0"/>
              <a:buNone/>
            </a:pPr>
            <a:r>
              <a:rPr lang="en-US" altLang="en-US" sz="1600">
                <a:ea typeface="ＭＳ Ｐゴシック" panose="020B0600070205080204" pitchFamily="34" charset="-128"/>
              </a:rPr>
              <a:t>   int N;</a:t>
            </a:r>
          </a:p>
          <a:p>
            <a:pPr>
              <a:buFont typeface="Arial" panose="020B0604020202020204" pitchFamily="34" charset="0"/>
              <a:buNone/>
            </a:pPr>
            <a:r>
              <a:rPr lang="en-US" altLang="en-US" sz="1600">
                <a:ea typeface="ＭＳ Ｐゴシック" panose="020B0600070205080204" pitchFamily="34" charset="-128"/>
              </a:rPr>
              <a:t>   cout &lt;&lt; "Enter steps to expiry N: "; cin &gt;&gt; N;</a:t>
            </a:r>
          </a:p>
          <a:p>
            <a:pPr>
              <a:buFont typeface="Arial" panose="020B0604020202020204" pitchFamily="34" charset="0"/>
              <a:buNone/>
            </a:pPr>
            <a:r>
              <a:rPr lang="en-US" altLang="en-US" sz="1600">
                <a:ea typeface="ＭＳ Ｐゴシック" panose="020B0600070205080204" pitchFamily="34" charset="-128"/>
              </a:rPr>
              <a:t>   </a:t>
            </a:r>
            <a:r>
              <a:rPr lang="en-US" altLang="en-US" sz="1600" b="1" i="1" u="sng">
                <a:ea typeface="ＭＳ Ｐゴシック" panose="020B0600070205080204" pitchFamily="34" charset="-128"/>
              </a:rPr>
              <a:t>SetN(N);</a:t>
            </a:r>
          </a:p>
          <a:p>
            <a:pPr>
              <a:buFont typeface="Arial" panose="020B0604020202020204" pitchFamily="34" charset="0"/>
              <a:buNone/>
            </a:pPr>
            <a:r>
              <a:rPr lang="en-US" altLang="en-US" sz="1600">
                <a:ea typeface="ＭＳ Ｐゴシック" panose="020B0600070205080204" pitchFamily="34" charset="-128"/>
              </a:rPr>
              <a:t>   cout &lt;&lt; "Enter strike price K:    "; cin &gt;&gt; K;</a:t>
            </a:r>
          </a:p>
          <a:p>
            <a:pPr>
              <a:buFont typeface="Arial" panose="020B0604020202020204" pitchFamily="34" charset="0"/>
              <a:buNone/>
            </a:pPr>
            <a:r>
              <a:rPr lang="en-US" altLang="en-US" sz="1600">
                <a:ea typeface="ＭＳ Ｐゴシック" panose="020B0600070205080204" pitchFamily="34" charset="-128"/>
              </a:rPr>
              <a:t>   cout &lt;&lt; endl;</a:t>
            </a:r>
          </a:p>
          <a:p>
            <a:pPr>
              <a:buFont typeface="Arial" panose="020B0604020202020204" pitchFamily="34" charset="0"/>
              <a:buNone/>
            </a:pPr>
            <a:r>
              <a:rPr lang="en-US" altLang="en-US" sz="1600">
                <a:ea typeface="ＭＳ Ｐゴシック" panose="020B0600070205080204" pitchFamily="34" charset="-128"/>
              </a:rPr>
              <a:t>   return 0;</a:t>
            </a:r>
          </a:p>
          <a:p>
            <a:pPr>
              <a:buFont typeface="Arial" panose="020B0604020202020204" pitchFamily="34" charset="0"/>
              <a:buNone/>
            </a:pPr>
            <a:r>
              <a:rPr lang="en-US" altLang="en-US" sz="1600">
                <a:ea typeface="ＭＳ Ｐゴシック" panose="020B0600070205080204" pitchFamily="34" charset="-128"/>
              </a:rPr>
              <a:t>}</a:t>
            </a:r>
          </a:p>
          <a:p>
            <a:pPr>
              <a:buFont typeface="Arial" panose="020B0604020202020204" pitchFamily="34" charset="0"/>
              <a:buNone/>
            </a:pPr>
            <a:endParaRPr lang="en-US" altLang="en-US" sz="1600">
              <a:ea typeface="ＭＳ Ｐゴシック" panose="020B0600070205080204" pitchFamily="34" charset="-128"/>
            </a:endParaRPr>
          </a:p>
          <a:p>
            <a:pPr>
              <a:buFont typeface="Arial" panose="020B0604020202020204" pitchFamily="34" charset="0"/>
              <a:buNone/>
            </a:pPr>
            <a:r>
              <a:rPr lang="en-US" altLang="en-US" sz="1600">
                <a:ea typeface="ＭＳ Ｐゴシック" panose="020B0600070205080204" pitchFamily="34" charset="-128"/>
              </a:rPr>
              <a:t>double Put::Payoff(double z)</a:t>
            </a:r>
          </a:p>
          <a:p>
            <a:pPr>
              <a:buFont typeface="Arial" panose="020B0604020202020204" pitchFamily="34" charset="0"/>
              <a:buNone/>
            </a:pPr>
            <a:r>
              <a:rPr lang="en-US" altLang="en-US" sz="1600">
                <a:ea typeface="ＭＳ Ｐゴシック" panose="020B0600070205080204" pitchFamily="34" charset="-128"/>
              </a:rPr>
              <a:t>{</a:t>
            </a:r>
          </a:p>
          <a:p>
            <a:pPr>
              <a:buFont typeface="Arial" panose="020B0604020202020204" pitchFamily="34" charset="0"/>
              <a:buNone/>
            </a:pPr>
            <a:r>
              <a:rPr lang="en-US" altLang="en-US" sz="1600">
                <a:ea typeface="ＭＳ Ｐゴシック" panose="020B0600070205080204" pitchFamily="34" charset="-128"/>
              </a:rPr>
              <a:t>   if (z&lt;K) return K-z;</a:t>
            </a:r>
          </a:p>
          <a:p>
            <a:pPr>
              <a:buFont typeface="Arial" panose="020B0604020202020204" pitchFamily="34" charset="0"/>
              <a:buNone/>
            </a:pPr>
            <a:r>
              <a:rPr lang="en-US" altLang="en-US" sz="1600">
                <a:ea typeface="ＭＳ Ｐゴシック" panose="020B0600070205080204" pitchFamily="34" charset="-128"/>
              </a:rPr>
              <a:t>   return 0.0;</a:t>
            </a:r>
          </a:p>
          <a:p>
            <a:pPr>
              <a:buFont typeface="Arial" panose="020B0604020202020204" pitchFamily="34" charset="0"/>
              <a:buNone/>
            </a:pPr>
            <a:r>
              <a:rPr lang="en-US" altLang="en-US" sz="1600">
                <a:ea typeface="ＭＳ Ｐゴシック" panose="020B0600070205080204" pitchFamily="34" charset="-128"/>
              </a:rPr>
              <a:t>}</a:t>
            </a:r>
          </a:p>
        </p:txBody>
      </p:sp>
      <p:sp>
        <p:nvSpPr>
          <p:cNvPr id="7782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6E27685-A228-43F1-950F-DF18B3C0E342}"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7782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F230032-6C05-489E-8634-BDF61BDB9511}" type="slidenum">
              <a:rPr lang="en-US" altLang="en-US" smtClean="0">
                <a:solidFill>
                  <a:srgbClr val="898989"/>
                </a:solidFill>
                <a:latin typeface="Helvetica" panose="020B0604020202020204" pitchFamily="34" charset="0"/>
              </a:rPr>
              <a:pPr/>
              <a:t>38</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14888013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a:xfrm>
            <a:off x="609600" y="685800"/>
            <a:ext cx="7924800" cy="304800"/>
          </a:xfrm>
        </p:spPr>
        <p:txBody>
          <a:bodyPr/>
          <a:lstStyle/>
          <a:p>
            <a:r>
              <a:rPr lang="en-US" altLang="en-US" sz="2000">
                <a:ea typeface="ＭＳ Ｐゴシック" panose="020B0600070205080204" pitchFamily="34" charset="-128"/>
                <a:cs typeface="Helvetica Neue" pitchFamily="-65" charset="0"/>
              </a:rPr>
              <a:t>Main13.cpp</a:t>
            </a:r>
          </a:p>
        </p:txBody>
      </p:sp>
      <p:sp>
        <p:nvSpPr>
          <p:cNvPr id="78851" name="Content Placeholder 2"/>
          <p:cNvSpPr>
            <a:spLocks noGrp="1"/>
          </p:cNvSpPr>
          <p:nvPr>
            <p:ph idx="1"/>
          </p:nvPr>
        </p:nvSpPr>
        <p:spPr bwMode="auto">
          <a:xfrm>
            <a:off x="609600" y="990600"/>
            <a:ext cx="7924800" cy="4892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a:ea typeface="ＭＳ Ｐゴシック" panose="020B0600070205080204" pitchFamily="34" charset="-128"/>
              </a:rPr>
              <a:t>#include "BinModel02.h"</a:t>
            </a:r>
          </a:p>
          <a:p>
            <a:pPr>
              <a:buFont typeface="Arial" panose="020B0604020202020204" pitchFamily="34" charset="0"/>
              <a:buNone/>
            </a:pPr>
            <a:r>
              <a:rPr lang="en-US" altLang="en-US" sz="1400">
                <a:ea typeface="ＭＳ Ｐゴシック" panose="020B0600070205080204" pitchFamily="34" charset="-128"/>
              </a:rPr>
              <a:t>#include "Options08.h"</a:t>
            </a:r>
          </a:p>
          <a:p>
            <a:pPr>
              <a:buFont typeface="Arial" panose="020B0604020202020204" pitchFamily="34" charset="0"/>
              <a:buNone/>
            </a:pPr>
            <a:r>
              <a:rPr lang="en-US" altLang="en-US" sz="1400">
                <a:ea typeface="ＭＳ Ｐゴシック" panose="020B0600070205080204" pitchFamily="34" charset="-128"/>
              </a:rPr>
              <a:t>#include &lt;iostream&gt;</a:t>
            </a:r>
          </a:p>
          <a:p>
            <a:pPr>
              <a:buFont typeface="Arial" panose="020B0604020202020204" pitchFamily="34" charset="0"/>
              <a:buNone/>
            </a:pPr>
            <a:r>
              <a:rPr lang="en-US" altLang="en-US" sz="1400">
                <a:ea typeface="ＭＳ Ｐゴシック" panose="020B0600070205080204" pitchFamily="34" charset="-128"/>
              </a:rPr>
              <a:t>using namespace std;</a:t>
            </a:r>
          </a:p>
          <a:p>
            <a:pPr>
              <a:buFont typeface="Arial" panose="020B0604020202020204" pitchFamily="34" charset="0"/>
              <a:buNone/>
            </a:pPr>
            <a:r>
              <a:rPr lang="en-US" altLang="en-US" sz="1400">
                <a:ea typeface="ＭＳ Ｐゴシック" panose="020B0600070205080204" pitchFamily="34" charset="-128"/>
              </a:rPr>
              <a:t>int main()</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r>
              <a:rPr lang="en-US" altLang="en-US" sz="1400">
                <a:ea typeface="ＭＳ Ｐゴシック" panose="020B0600070205080204" pitchFamily="34" charset="-128"/>
              </a:rPr>
              <a:t>   BinModel Model;</a:t>
            </a:r>
          </a:p>
          <a:p>
            <a:pPr>
              <a:buFont typeface="Arial" panose="020B0604020202020204" pitchFamily="34" charset="0"/>
              <a:buNone/>
            </a:pPr>
            <a:r>
              <a:rPr lang="en-US" altLang="en-US" sz="1400">
                <a:ea typeface="ＭＳ Ｐゴシック" panose="020B0600070205080204" pitchFamily="34" charset="-128"/>
              </a:rPr>
              <a:t>   if (Model.GetInputData()==1) return 1;</a:t>
            </a:r>
          </a:p>
          <a:p>
            <a:pPr>
              <a:buFont typeface="Arial" panose="020B0604020202020204" pitchFamily="34" charset="0"/>
              <a:buNone/>
            </a:pPr>
            <a:r>
              <a:rPr lang="en-US" altLang="en-US" sz="1400">
                <a:ea typeface="ＭＳ Ｐゴシック" panose="020B0600070205080204" pitchFamily="34" charset="-128"/>
              </a:rPr>
              <a:t>   Call Option1;</a:t>
            </a:r>
          </a:p>
          <a:p>
            <a:pPr>
              <a:buFont typeface="Arial" panose="020B0604020202020204" pitchFamily="34" charset="0"/>
              <a:buNone/>
            </a:pPr>
            <a:r>
              <a:rPr lang="en-US" altLang="en-US" sz="1400">
                <a:ea typeface="ＭＳ Ｐゴシック" panose="020B0600070205080204" pitchFamily="34" charset="-128"/>
              </a:rPr>
              <a:t>   Option1.GetInputData();</a:t>
            </a:r>
          </a:p>
          <a:p>
            <a:pPr>
              <a:buFont typeface="Arial" panose="020B0604020202020204" pitchFamily="34" charset="0"/>
              <a:buNone/>
            </a:pPr>
            <a:r>
              <a:rPr lang="en-US" altLang="en-US" sz="1400">
                <a:ea typeface="ＭＳ Ｐゴシック" panose="020B0600070205080204" pitchFamily="34" charset="-128"/>
              </a:rPr>
              <a:t>   cout &lt;&lt; "European call option price = “ &lt;&lt; Option1.PriceByCRR(Model) &lt;&lt; endl;</a:t>
            </a:r>
          </a:p>
          <a:p>
            <a:pPr>
              <a:buFont typeface="Arial" panose="020B0604020202020204" pitchFamily="34" charset="0"/>
              <a:buNone/>
            </a:pPr>
            <a:r>
              <a:rPr lang="en-US" altLang="en-US" sz="1400">
                <a:ea typeface="ＭＳ Ｐゴシック" panose="020B0600070205080204" pitchFamily="34" charset="-128"/>
              </a:rPr>
              <a:t>   cout &lt;&lt; "American call option price = “ &lt;&lt; Option1.PriceBySnell(Model) &lt;&lt; endl &lt;&lt; endl;</a:t>
            </a:r>
          </a:p>
          <a:p>
            <a:pPr>
              <a:buFont typeface="Arial" panose="020B0604020202020204" pitchFamily="34" charset="0"/>
              <a:buNone/>
            </a:pPr>
            <a:endParaRPr lang="en-US" altLang="en-US" sz="1400">
              <a:ea typeface="ＭＳ Ｐゴシック" panose="020B0600070205080204" pitchFamily="34" charset="-128"/>
            </a:endParaRPr>
          </a:p>
          <a:p>
            <a:pPr>
              <a:buFont typeface="Arial" panose="020B0604020202020204" pitchFamily="34" charset="0"/>
              <a:buNone/>
            </a:pPr>
            <a:r>
              <a:rPr lang="en-US" altLang="en-US" sz="1400">
                <a:ea typeface="ＭＳ Ｐゴシック" panose="020B0600070205080204" pitchFamily="34" charset="-128"/>
              </a:rPr>
              <a:t>   Put Option2;</a:t>
            </a:r>
          </a:p>
          <a:p>
            <a:pPr>
              <a:buFont typeface="Arial" panose="020B0604020202020204" pitchFamily="34" charset="0"/>
              <a:buNone/>
            </a:pPr>
            <a:r>
              <a:rPr lang="en-US" altLang="en-US" sz="1400">
                <a:ea typeface="ＭＳ Ｐゴシック" panose="020B0600070205080204" pitchFamily="34" charset="-128"/>
              </a:rPr>
              <a:t>   Option2.GetInputData();</a:t>
            </a:r>
          </a:p>
          <a:p>
            <a:pPr>
              <a:buFont typeface="Arial" panose="020B0604020202020204" pitchFamily="34" charset="0"/>
              <a:buNone/>
            </a:pPr>
            <a:r>
              <a:rPr lang="en-US" altLang="en-US" sz="1400">
                <a:ea typeface="ＭＳ Ｐゴシック" panose="020B0600070205080204" pitchFamily="34" charset="-128"/>
              </a:rPr>
              <a:t>   cout &lt;&lt; "European put option price = " &lt;&lt; Option2.PriceByCRR(Model)  &lt;&lt; endl;</a:t>
            </a:r>
          </a:p>
          <a:p>
            <a:pPr>
              <a:buFont typeface="Arial" panose="020B0604020202020204" pitchFamily="34" charset="0"/>
              <a:buNone/>
            </a:pPr>
            <a:r>
              <a:rPr lang="en-US" altLang="en-US" sz="1400">
                <a:ea typeface="ＭＳ Ｐゴシック" panose="020B0600070205080204" pitchFamily="34" charset="-128"/>
              </a:rPr>
              <a:t>   cout &lt;&lt; "American put option price = "  &lt;&lt; Option2.PriceBySnell(Model)  &lt;&lt; endl &lt;&lt; endl;</a:t>
            </a:r>
          </a:p>
          <a:p>
            <a:pPr>
              <a:buFont typeface="Arial" panose="020B0604020202020204" pitchFamily="34" charset="0"/>
              <a:buNone/>
            </a:pPr>
            <a:endParaRPr lang="en-US" altLang="en-US" sz="1400">
              <a:ea typeface="ＭＳ Ｐゴシック" panose="020B0600070205080204" pitchFamily="34" charset="-128"/>
            </a:endParaRPr>
          </a:p>
          <a:p>
            <a:pPr>
              <a:buFont typeface="Arial" panose="020B0604020202020204" pitchFamily="34" charset="0"/>
              <a:buNone/>
            </a:pPr>
            <a:r>
              <a:rPr lang="en-US" altLang="en-US" sz="1400">
                <a:ea typeface="ＭＳ Ｐゴシック" panose="020B0600070205080204" pitchFamily="34" charset="-128"/>
              </a:rPr>
              <a:t>   return 0;</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endParaRPr lang="en-US" altLang="en-US" sz="1600">
              <a:ea typeface="ＭＳ Ｐゴシック" panose="020B0600070205080204" pitchFamily="34" charset="-128"/>
            </a:endParaRPr>
          </a:p>
        </p:txBody>
      </p:sp>
      <p:sp>
        <p:nvSpPr>
          <p:cNvPr id="7885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3E5B2FD-466F-4B2E-B50B-76F8163F8C6A}"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7885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3A99876-FFE3-45D1-969B-87F8A5C66924}" type="slidenum">
              <a:rPr lang="en-US" altLang="en-US" smtClean="0">
                <a:solidFill>
                  <a:srgbClr val="898989"/>
                </a:solidFill>
                <a:latin typeface="Helvetica" panose="020B0604020202020204" pitchFamily="34" charset="0"/>
              </a:rPr>
              <a:pPr/>
              <a:t>39</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70784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bwMode="auto">
          <a:xfrm>
            <a:off x="609600" y="685800"/>
            <a:ext cx="7924800" cy="5791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a:ea typeface="ＭＳ Ｐゴシック" panose="020B0600070205080204" pitchFamily="34" charset="-128"/>
              </a:rPr>
              <a:t>At the expiry date </a:t>
            </a:r>
            <a:r>
              <a:rPr lang="en-US" altLang="en-US" sz="2400" i="1">
                <a:ea typeface="ＭＳ Ｐゴシック" panose="020B0600070205080204" pitchFamily="34" charset="-128"/>
              </a:rPr>
              <a:t>N:   </a:t>
            </a:r>
            <a:r>
              <a:rPr lang="en-US" altLang="en-US" sz="2400" b="1" i="1">
                <a:ea typeface="ＭＳ Ｐゴシック" panose="020B0600070205080204" pitchFamily="34" charset="-128"/>
              </a:rPr>
              <a:t>H(N, i) = h(S(N, i))</a:t>
            </a:r>
            <a:r>
              <a:rPr lang="en-US" altLang="en-US" sz="2400">
                <a:ea typeface="ＭＳ Ｐゴシック" panose="020B0600070205080204" pitchFamily="34" charset="-128"/>
              </a:rPr>
              <a:t>, for each node i = 0, 1, …, N.</a:t>
            </a:r>
          </a:p>
          <a:p>
            <a:r>
              <a:rPr lang="en-US" altLang="en-US" sz="2400">
                <a:ea typeface="ＭＳ Ｐゴシック" panose="020B0600070205080204" pitchFamily="34" charset="-128"/>
              </a:rPr>
              <a:t>If H(n+1, i) is already known at each node I = 0, 1, …, n+1 for some n = 0, …, N-1, then </a:t>
            </a:r>
          </a:p>
          <a:p>
            <a:pPr>
              <a:buFont typeface="Arial" panose="020B0604020202020204" pitchFamily="34" charset="0"/>
              <a:buNone/>
            </a:pPr>
            <a:endParaRPr lang="en-US" altLang="en-US" sz="2400">
              <a:ea typeface="ＭＳ Ｐゴシック" panose="020B0600070205080204" pitchFamily="34" charset="-128"/>
            </a:endParaRPr>
          </a:p>
          <a:p>
            <a:pPr>
              <a:buFont typeface="Arial" panose="020B0604020202020204" pitchFamily="34" charset="0"/>
              <a:buNone/>
            </a:pPr>
            <a:r>
              <a:rPr lang="en-US" altLang="en-US" sz="2400">
                <a:ea typeface="ＭＳ Ｐゴシック" panose="020B0600070205080204" pitchFamily="34" charset="-128"/>
              </a:rPr>
              <a:t>	</a:t>
            </a:r>
          </a:p>
          <a:p>
            <a:pPr>
              <a:buFont typeface="Arial" panose="020B0604020202020204" pitchFamily="34" charset="0"/>
              <a:buNone/>
            </a:pPr>
            <a:endParaRPr lang="en-US" altLang="en-US" sz="2400">
              <a:ea typeface="ＭＳ Ｐゴシック" panose="020B0600070205080204" pitchFamily="34" charset="-128"/>
            </a:endParaRPr>
          </a:p>
          <a:p>
            <a:pPr>
              <a:buFont typeface="Arial" panose="020B0604020202020204" pitchFamily="34" charset="0"/>
              <a:buNone/>
            </a:pPr>
            <a:r>
              <a:rPr lang="en-US" altLang="en-US" sz="2400">
                <a:ea typeface="ＭＳ Ｐゴシック" panose="020B0600070205080204" pitchFamily="34" charset="-128"/>
              </a:rPr>
              <a:t>		for each node i = 0, 1, …, n.</a:t>
            </a:r>
          </a:p>
          <a:p>
            <a:r>
              <a:rPr lang="en-US" altLang="en-US" sz="2400">
                <a:ea typeface="ＭＳ Ｐゴシック" panose="020B0600070205080204" pitchFamily="34" charset="-128"/>
              </a:rPr>
              <a:t>In particular, H(0) at the root node of the tree is the price of the American option at time 0.</a:t>
            </a:r>
          </a:p>
          <a:p>
            <a:r>
              <a:rPr lang="en-US" altLang="en-US" sz="2400">
                <a:ea typeface="ＭＳ Ｐゴシック" panose="020B0600070205080204" pitchFamily="34" charset="-128"/>
              </a:rPr>
              <a:t>The Snell envelop procedure, from Discrete Models of Financial Markets, Marek Capinski and Ekkehard Kopp</a:t>
            </a:r>
          </a:p>
        </p:txBody>
      </p:sp>
      <p:sp>
        <p:nvSpPr>
          <p:cNvPr id="1126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2543A5F-BAF3-4C3A-9FBC-E4BD2C693C0C}"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1126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6983C82-6332-4409-9AC1-80F75653181D}" type="slidenum">
              <a:rPr lang="en-US" altLang="en-US" smtClean="0">
                <a:solidFill>
                  <a:srgbClr val="898989"/>
                </a:solidFill>
                <a:latin typeface="Helvetica" panose="020B0604020202020204" pitchFamily="34" charset="0"/>
              </a:rPr>
              <a:pPr/>
              <a:t>4</a:t>
            </a:fld>
            <a:endParaRPr lang="en-US" altLang="en-US">
              <a:solidFill>
                <a:srgbClr val="898989"/>
              </a:solidFill>
              <a:latin typeface="Helvetica" panose="020B0604020202020204" pitchFamily="34" charset="0"/>
            </a:endParaRPr>
          </a:p>
        </p:txBody>
      </p:sp>
      <p:graphicFrame>
        <p:nvGraphicFramePr>
          <p:cNvPr id="11269" name="Object 2"/>
          <p:cNvGraphicFramePr>
            <a:graphicFrameLocks noChangeAspect="1"/>
          </p:cNvGraphicFramePr>
          <p:nvPr/>
        </p:nvGraphicFramePr>
        <p:xfrm>
          <a:off x="1119188" y="2667000"/>
          <a:ext cx="6905625" cy="762000"/>
        </p:xfrm>
        <a:graphic>
          <a:graphicData uri="http://schemas.openxmlformats.org/presentationml/2006/ole">
            <mc:AlternateContent xmlns:mc="http://schemas.openxmlformats.org/markup-compatibility/2006">
              <mc:Choice xmlns:v="urn:schemas-microsoft-com:vml" Requires="v">
                <p:oleObj spid="_x0000_s11284" name="Equation" r:id="rId3" imgW="3568700" imgH="393700" progId="Equation.3">
                  <p:embed/>
                </p:oleObj>
              </mc:Choice>
              <mc:Fallback>
                <p:oleObj name="Equation" r:id="rId3" imgW="3568700" imgH="3937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9188" y="2667000"/>
                        <a:ext cx="690562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E594997-472C-4E70-814D-D0AA06C6BC71}" type="slidenum">
              <a:rPr lang="en-US" altLang="zh-CN" smtClean="0">
                <a:solidFill>
                  <a:srgbClr val="898989"/>
                </a:solidFill>
                <a:latin typeface="Helvetica" panose="020B0604020202020204" pitchFamily="34" charset="0"/>
              </a:rPr>
              <a:pPr/>
              <a:t>40</a:t>
            </a:fld>
            <a:endParaRPr lang="en-US" altLang="zh-CN">
              <a:solidFill>
                <a:srgbClr val="898989"/>
              </a:solidFill>
              <a:latin typeface="Helvetica" panose="020B0604020202020204" pitchFamily="34" charset="0"/>
            </a:endParaRPr>
          </a:p>
        </p:txBody>
      </p:sp>
      <p:sp>
        <p:nvSpPr>
          <p:cNvPr id="26627" name="Rectangle 2"/>
          <p:cNvSpPr>
            <a:spLocks noGrp="1" noChangeArrowheads="1"/>
          </p:cNvSpPr>
          <p:nvPr>
            <p:ph type="title"/>
          </p:nvPr>
        </p:nvSpPr>
        <p:spPr/>
        <p:txBody>
          <a:bodyPr/>
          <a:lstStyle/>
          <a:p>
            <a:pPr eaLnBrk="1" hangingPunct="1"/>
            <a:r>
              <a:rPr lang="en-US" altLang="zh-CN">
                <a:ea typeface="宋体" panose="02010600030101010101" pitchFamily="2" charset="-122"/>
                <a:cs typeface="Helvetica Neue" pitchFamily="-65" charset="0"/>
              </a:rPr>
              <a:t>What’s in STL</a:t>
            </a:r>
          </a:p>
        </p:txBody>
      </p:sp>
      <p:sp>
        <p:nvSpPr>
          <p:cNvPr id="26628" name="Rectangle 3"/>
          <p:cNvSpPr>
            <a:spLocks noGrp="1" noChangeArrowheads="1"/>
          </p:cNvSpPr>
          <p:nvPr>
            <p:ph type="body" idx="1"/>
          </p:nvPr>
        </p:nvSpPr>
        <p:spPr bwMode="auto">
          <a:xfrm>
            <a:off x="457200" y="1752600"/>
            <a:ext cx="8077200" cy="2286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dirty="0">
                <a:ea typeface="PMingLiU" pitchFamily="18" charset="-120"/>
                <a:cs typeface="Helvetica Neue" pitchFamily="-65" charset="0"/>
              </a:rPr>
              <a:t>Container classes: vector, list, stack, set, map, and </a:t>
            </a:r>
            <a:r>
              <a:rPr lang="en-US" altLang="zh-TW" dirty="0" err="1">
                <a:ea typeface="PMingLiU" pitchFamily="18" charset="-120"/>
                <a:cs typeface="Helvetica Neue" pitchFamily="-65" charset="0"/>
              </a:rPr>
              <a:t>etc</a:t>
            </a:r>
            <a:r>
              <a:rPr lang="en-US" altLang="zh-TW" dirty="0">
                <a:ea typeface="PMingLiU" pitchFamily="18" charset="-120"/>
                <a:cs typeface="Helvetica Neue" pitchFamily="-65" charset="0"/>
              </a:rPr>
              <a:t>…</a:t>
            </a:r>
          </a:p>
          <a:p>
            <a:r>
              <a:rPr lang="en-US" altLang="zh-TW" dirty="0">
                <a:ea typeface="PMingLiU" pitchFamily="18" charset="-120"/>
                <a:cs typeface="Helvetica Neue" pitchFamily="-65" charset="0"/>
              </a:rPr>
              <a:t>A large collection of algorithms, such as reverse, sort, search, and etc.</a:t>
            </a:r>
          </a:p>
          <a:p>
            <a:pPr>
              <a:lnSpc>
                <a:spcPct val="90000"/>
              </a:lnSpc>
            </a:pPr>
            <a:endParaRPr lang="en-US" altLang="zh-TW" dirty="0">
              <a:ea typeface="PMingLiU" pitchFamily="18" charset="-120"/>
              <a:cs typeface="Helvetica Neue" pitchFamily="-65"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sz="2800">
                <a:ea typeface="ＭＳ Ｐゴシック" panose="020B0600070205080204" pitchFamily="34" charset="-128"/>
                <a:cs typeface="Helvetica Neue" pitchFamily="-65" charset="0"/>
              </a:rPr>
              <a:t>STL – C++ </a:t>
            </a:r>
            <a:r>
              <a:rPr lang="en-US" altLang="en-US" sz="2800" i="1">
                <a:ea typeface="ＭＳ Ｐゴシック" panose="020B0600070205080204" pitchFamily="34" charset="-128"/>
                <a:cs typeface="Helvetica Neue" pitchFamily="-65" charset="0"/>
              </a:rPr>
              <a:t>Standard Template Library</a:t>
            </a:r>
            <a:endParaRPr lang="en-US" altLang="en-US" sz="2800">
              <a:ea typeface="ＭＳ Ｐゴシック" panose="020B0600070205080204" pitchFamily="34" charset="-128"/>
              <a:cs typeface="Helvetica Neue" pitchFamily="-65" charset="0"/>
            </a:endParaRPr>
          </a:p>
        </p:txBody>
      </p:sp>
      <p:sp>
        <p:nvSpPr>
          <p:cNvPr id="28675"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CFB5E68-8733-4F1D-A019-74CFBDD55C16}"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2867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8583B68-07D5-4B39-B093-C9DF95CAE397}" type="slidenum">
              <a:rPr lang="en-US" altLang="en-US" smtClean="0">
                <a:solidFill>
                  <a:srgbClr val="898989"/>
                </a:solidFill>
                <a:latin typeface="Helvetica" panose="020B0604020202020204" pitchFamily="34" charset="0"/>
              </a:rPr>
              <a:pPr/>
              <a:t>41</a:t>
            </a:fld>
            <a:endParaRPr lang="en-US" altLang="en-US">
              <a:solidFill>
                <a:srgbClr val="898989"/>
              </a:solidFill>
              <a:latin typeface="Helvetica" panose="020B0604020202020204" pitchFamily="34" charset="0"/>
            </a:endParaRPr>
          </a:p>
        </p:txBody>
      </p:sp>
      <p:pic>
        <p:nvPicPr>
          <p:cNvPr id="2867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93838"/>
            <a:ext cx="7924800" cy="400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09600" y="685800"/>
            <a:ext cx="7924800" cy="533400"/>
          </a:xfrm>
        </p:spPr>
        <p:txBody>
          <a:bodyPr/>
          <a:lstStyle/>
          <a:p>
            <a:pPr eaLnBrk="1" hangingPunct="1"/>
            <a:r>
              <a:rPr lang="en-US" altLang="en-US">
                <a:ea typeface="ＭＳ Ｐゴシック" panose="020B0600070205080204" pitchFamily="34" charset="-128"/>
                <a:cs typeface="Helvetica Neue" pitchFamily="-65" charset="0"/>
              </a:rPr>
              <a:t>STL – Standard Template Library</a:t>
            </a:r>
          </a:p>
        </p:txBody>
      </p:sp>
      <p:sp>
        <p:nvSpPr>
          <p:cNvPr id="29699" name="Content Placeholder 2"/>
          <p:cNvSpPr>
            <a:spLocks noGrp="1"/>
          </p:cNvSpPr>
          <p:nvPr>
            <p:ph sz="quarter" idx="1"/>
          </p:nvPr>
        </p:nvSpPr>
        <p:spPr bwMode="auto">
          <a:xfrm>
            <a:off x="609600" y="1524000"/>
            <a:ext cx="7924800" cy="426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800">
                <a:ea typeface="ＭＳ Ｐゴシック" panose="020B0600070205080204" pitchFamily="34" charset="-128"/>
              </a:rPr>
              <a:t>Collections of useful classes for common data structures</a:t>
            </a:r>
          </a:p>
          <a:p>
            <a:pPr eaLnBrk="1" hangingPunct="1"/>
            <a:r>
              <a:rPr lang="en-US" altLang="en-US" sz="2800">
                <a:ea typeface="ＭＳ Ｐゴシック" panose="020B0600070205080204" pitchFamily="34" charset="-128"/>
              </a:rPr>
              <a:t>Ability to store objects of any type (template)</a:t>
            </a:r>
          </a:p>
          <a:p>
            <a:pPr eaLnBrk="1" hangingPunct="1"/>
            <a:r>
              <a:rPr lang="en-US" altLang="en-US" sz="2800">
                <a:ea typeface="ＭＳ Ｐゴシック" panose="020B0600070205080204" pitchFamily="34" charset="-128"/>
              </a:rPr>
              <a:t>Container – class that stores a collection of data</a:t>
            </a:r>
          </a:p>
          <a:p>
            <a:pPr eaLnBrk="1" hangingPunct="1"/>
            <a:r>
              <a:rPr lang="en-US" altLang="en-US" sz="2800">
                <a:ea typeface="ＭＳ Ｐゴシック" panose="020B0600070205080204" pitchFamily="34" charset="-128"/>
              </a:rPr>
              <a:t>STL consists of 10 container classes:</a:t>
            </a:r>
          </a:p>
          <a:p>
            <a:pPr lvl="1" eaLnBrk="1" hangingPunct="1"/>
            <a:r>
              <a:rPr lang="en-US" altLang="en-US">
                <a:ea typeface="ＭＳ Ｐゴシック" panose="020B0600070205080204" pitchFamily="34" charset="-128"/>
              </a:rPr>
              <a:t>Sequence containers</a:t>
            </a:r>
          </a:p>
          <a:p>
            <a:pPr lvl="1" eaLnBrk="1" hangingPunct="1"/>
            <a:r>
              <a:rPr lang="en-US" altLang="en-US">
                <a:ea typeface="ＭＳ Ｐゴシック" panose="020B0600070205080204" pitchFamily="34" charset="-128"/>
              </a:rPr>
              <a:t>Adapter containers</a:t>
            </a:r>
          </a:p>
          <a:p>
            <a:pPr lvl="1" eaLnBrk="1" hangingPunct="1"/>
            <a:r>
              <a:rPr lang="en-US" altLang="en-US">
                <a:ea typeface="ＭＳ Ｐゴシック" panose="020B0600070205080204" pitchFamily="34" charset="-128"/>
              </a:rPr>
              <a:t>Associative containers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09600" y="685800"/>
            <a:ext cx="7924800" cy="609600"/>
          </a:xfrm>
        </p:spPr>
        <p:txBody>
          <a:bodyPr/>
          <a:lstStyle/>
          <a:p>
            <a:pPr eaLnBrk="1" hangingPunct="1"/>
            <a:r>
              <a:rPr lang="en-US" altLang="en-US">
                <a:ea typeface="ＭＳ Ｐゴシック" panose="020B0600070205080204" pitchFamily="34" charset="-128"/>
                <a:cs typeface="Helvetica Neue" pitchFamily="-65" charset="0"/>
              </a:rPr>
              <a:t>STL Containers</a:t>
            </a:r>
          </a:p>
        </p:txBody>
      </p:sp>
      <p:sp>
        <p:nvSpPr>
          <p:cNvPr id="30723" name="Content Placeholder 2"/>
          <p:cNvSpPr>
            <a:spLocks noGrp="1"/>
          </p:cNvSpPr>
          <p:nvPr>
            <p:ph sz="quarter" idx="1"/>
          </p:nvPr>
        </p:nvSpPr>
        <p:spPr bwMode="auto">
          <a:xfrm>
            <a:off x="609600" y="1295400"/>
            <a:ext cx="7924800" cy="5105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400">
                <a:ea typeface="ＭＳ Ｐゴシック" panose="020B0600070205080204" pitchFamily="34" charset="-128"/>
              </a:rPr>
              <a:t>Sequence Container</a:t>
            </a:r>
          </a:p>
          <a:p>
            <a:pPr lvl="1" eaLnBrk="1" hangingPunct="1"/>
            <a:r>
              <a:rPr lang="en-US" altLang="en-US" sz="2400">
                <a:ea typeface="ＭＳ Ｐゴシック" panose="020B0600070205080204" pitchFamily="34" charset="-128"/>
              </a:rPr>
              <a:t>Stores data by position in linear order:</a:t>
            </a:r>
          </a:p>
          <a:p>
            <a:pPr lvl="1" eaLnBrk="1" hangingPunct="1"/>
            <a:r>
              <a:rPr lang="en-US" altLang="en-US" sz="2400">
                <a:ea typeface="ＭＳ Ｐゴシック" panose="020B0600070205080204" pitchFamily="34" charset="-128"/>
              </a:rPr>
              <a:t>First element, second element , etc:</a:t>
            </a:r>
          </a:p>
          <a:p>
            <a:pPr eaLnBrk="1" hangingPunct="1"/>
            <a:r>
              <a:rPr lang="en-US" altLang="en-US" sz="2400">
                <a:ea typeface="ＭＳ Ｐゴシック" panose="020B0600070205080204" pitchFamily="34" charset="-128"/>
              </a:rPr>
              <a:t>Associate Container</a:t>
            </a:r>
          </a:p>
          <a:p>
            <a:pPr lvl="1" eaLnBrk="1" hangingPunct="1"/>
            <a:r>
              <a:rPr lang="en-US" altLang="en-US" sz="2400">
                <a:ea typeface="ＭＳ Ｐゴシック" panose="020B0600070205080204" pitchFamily="34" charset="-128"/>
              </a:rPr>
              <a:t>Stores elements by key, such as name, social security number or part number</a:t>
            </a:r>
          </a:p>
          <a:p>
            <a:pPr lvl="1" eaLnBrk="1" hangingPunct="1"/>
            <a:r>
              <a:rPr lang="en-US" altLang="en-US" sz="2400">
                <a:ea typeface="ＭＳ Ｐゴシック" panose="020B0600070205080204" pitchFamily="34" charset="-128"/>
              </a:rPr>
              <a:t>Access an element by its key which may bear no relationship to the location of the element in the container</a:t>
            </a:r>
          </a:p>
          <a:p>
            <a:pPr eaLnBrk="1" hangingPunct="1"/>
            <a:r>
              <a:rPr lang="en-US" altLang="en-US" sz="2400">
                <a:ea typeface="ＭＳ Ｐゴシック" panose="020B0600070205080204" pitchFamily="34" charset="-128"/>
              </a:rPr>
              <a:t>Adapter Container</a:t>
            </a:r>
          </a:p>
          <a:p>
            <a:pPr lvl="1" eaLnBrk="1" hangingPunct="1"/>
            <a:r>
              <a:rPr lang="en-US" altLang="en-US" sz="2400">
                <a:ea typeface="ＭＳ Ｐゴシック" panose="020B0600070205080204" pitchFamily="34" charset="-128"/>
              </a:rPr>
              <a:t>Contains another container as its underlying storage structure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09600" y="685800"/>
            <a:ext cx="7924800" cy="533400"/>
          </a:xfrm>
        </p:spPr>
        <p:txBody>
          <a:bodyPr/>
          <a:lstStyle/>
          <a:p>
            <a:pPr eaLnBrk="1" hangingPunct="1"/>
            <a:r>
              <a:rPr lang="en-US" altLang="en-US">
                <a:ea typeface="ＭＳ Ｐゴシック" panose="020B0600070205080204" pitchFamily="34" charset="-128"/>
                <a:cs typeface="Helvetica Neue" pitchFamily="-65" charset="0"/>
              </a:rPr>
              <a:t>STL Containers</a:t>
            </a:r>
          </a:p>
        </p:txBody>
      </p:sp>
      <p:sp>
        <p:nvSpPr>
          <p:cNvPr id="3" name="Content Placeholder 2"/>
          <p:cNvSpPr>
            <a:spLocks noGrp="1"/>
          </p:cNvSpPr>
          <p:nvPr>
            <p:ph sz="quarter" idx="1"/>
          </p:nvPr>
        </p:nvSpPr>
        <p:spPr>
          <a:xfrm>
            <a:off x="609600" y="1219200"/>
            <a:ext cx="7924800" cy="4906963"/>
          </a:xfrm>
        </p:spPr>
        <p:txBody>
          <a:bodyPr>
            <a:normAutofit fontScale="92500" lnSpcReduction="10000"/>
          </a:bodyPr>
          <a:lstStyle/>
          <a:p>
            <a:pPr marL="274320" indent="-274320" eaLnBrk="1" fontAlgn="auto" hangingPunct="1">
              <a:spcBef>
                <a:spcPts val="580"/>
              </a:spcBef>
              <a:spcAft>
                <a:spcPts val="0"/>
              </a:spcAft>
              <a:defRPr/>
            </a:pPr>
            <a:r>
              <a:rPr lang="en-US" dirty="0"/>
              <a:t>Sequence Container</a:t>
            </a:r>
          </a:p>
          <a:p>
            <a:pPr marL="548640" lvl="1" eaLnBrk="1" fontAlgn="auto" hangingPunct="1">
              <a:spcBef>
                <a:spcPts val="370"/>
              </a:spcBef>
              <a:spcAft>
                <a:spcPts val="0"/>
              </a:spcAft>
              <a:buFont typeface="Arial" panose="020B0604020202020204" pitchFamily="34" charset="0"/>
              <a:buChar char="•"/>
              <a:defRPr/>
            </a:pPr>
            <a:r>
              <a:rPr lang="en-US" dirty="0"/>
              <a:t>Vector</a:t>
            </a:r>
          </a:p>
          <a:p>
            <a:pPr marL="548640" lvl="1" eaLnBrk="1" fontAlgn="auto" hangingPunct="1">
              <a:spcBef>
                <a:spcPts val="370"/>
              </a:spcBef>
              <a:spcAft>
                <a:spcPts val="0"/>
              </a:spcAft>
              <a:buFont typeface="Arial" panose="020B0604020202020204" pitchFamily="34" charset="0"/>
              <a:buChar char="•"/>
              <a:defRPr/>
            </a:pPr>
            <a:r>
              <a:rPr lang="en-US" dirty="0"/>
              <a:t>List</a:t>
            </a:r>
          </a:p>
          <a:p>
            <a:pPr marL="548640" lvl="1" eaLnBrk="1" fontAlgn="auto" hangingPunct="1">
              <a:spcBef>
                <a:spcPts val="370"/>
              </a:spcBef>
              <a:spcAft>
                <a:spcPts val="0"/>
              </a:spcAft>
              <a:buFont typeface="Arial" panose="020B0604020202020204" pitchFamily="34" charset="0"/>
              <a:buChar char="•"/>
              <a:defRPr/>
            </a:pPr>
            <a:r>
              <a:rPr lang="en-US" dirty="0" err="1"/>
              <a:t>Slist</a:t>
            </a:r>
            <a:endParaRPr lang="en-US" dirty="0"/>
          </a:p>
          <a:p>
            <a:pPr marL="274320" indent="-274320" eaLnBrk="1" fontAlgn="auto" hangingPunct="1">
              <a:spcBef>
                <a:spcPts val="580"/>
              </a:spcBef>
              <a:spcAft>
                <a:spcPts val="0"/>
              </a:spcAft>
              <a:defRPr/>
            </a:pPr>
            <a:r>
              <a:rPr lang="en-US" dirty="0"/>
              <a:t>Adapter Containers</a:t>
            </a:r>
          </a:p>
          <a:p>
            <a:pPr marL="548640" lvl="1" eaLnBrk="1" fontAlgn="auto" hangingPunct="1">
              <a:spcBef>
                <a:spcPts val="370"/>
              </a:spcBef>
              <a:spcAft>
                <a:spcPts val="0"/>
              </a:spcAft>
              <a:buFont typeface="Arial" panose="020B0604020202020204" pitchFamily="34" charset="0"/>
              <a:buChar char="•"/>
              <a:defRPr/>
            </a:pPr>
            <a:r>
              <a:rPr lang="en-US" dirty="0"/>
              <a:t>Stack</a:t>
            </a:r>
          </a:p>
          <a:p>
            <a:pPr marL="548640" lvl="1" eaLnBrk="1" fontAlgn="auto" hangingPunct="1">
              <a:spcBef>
                <a:spcPts val="370"/>
              </a:spcBef>
              <a:spcAft>
                <a:spcPts val="0"/>
              </a:spcAft>
              <a:buFont typeface="Arial" panose="020B0604020202020204" pitchFamily="34" charset="0"/>
              <a:buChar char="•"/>
              <a:defRPr/>
            </a:pPr>
            <a:r>
              <a:rPr lang="en-US" dirty="0"/>
              <a:t>Queue</a:t>
            </a:r>
          </a:p>
          <a:p>
            <a:pPr marL="548640" lvl="1" eaLnBrk="1" fontAlgn="auto" hangingPunct="1">
              <a:spcBef>
                <a:spcPts val="370"/>
              </a:spcBef>
              <a:spcAft>
                <a:spcPts val="0"/>
              </a:spcAft>
              <a:buFont typeface="Arial" panose="020B0604020202020204" pitchFamily="34" charset="0"/>
              <a:buChar char="•"/>
              <a:defRPr/>
            </a:pPr>
            <a:r>
              <a:rPr lang="en-US" dirty="0"/>
              <a:t>Priority queue</a:t>
            </a:r>
          </a:p>
          <a:p>
            <a:pPr marL="274320" indent="-274320" eaLnBrk="1" fontAlgn="auto" hangingPunct="1">
              <a:spcBef>
                <a:spcPts val="580"/>
              </a:spcBef>
              <a:spcAft>
                <a:spcPts val="0"/>
              </a:spcAft>
              <a:defRPr/>
            </a:pPr>
            <a:r>
              <a:rPr lang="en-US" dirty="0"/>
              <a:t>Associative Container</a:t>
            </a:r>
          </a:p>
          <a:p>
            <a:pPr marL="548640" lvl="1" eaLnBrk="1" fontAlgn="auto" hangingPunct="1">
              <a:spcBef>
                <a:spcPts val="370"/>
              </a:spcBef>
              <a:spcAft>
                <a:spcPts val="0"/>
              </a:spcAft>
              <a:buFont typeface="Arial" panose="020B0604020202020204" pitchFamily="34" charset="0"/>
              <a:buChar char="•"/>
              <a:defRPr/>
            </a:pPr>
            <a:r>
              <a:rPr lang="en-US" dirty="0"/>
              <a:t>Set, </a:t>
            </a:r>
            <a:r>
              <a:rPr lang="en-US" dirty="0" err="1"/>
              <a:t>multiset</a:t>
            </a:r>
            <a:endParaRPr lang="en-US" dirty="0"/>
          </a:p>
          <a:p>
            <a:pPr marL="548640" lvl="1" eaLnBrk="1" fontAlgn="auto" hangingPunct="1">
              <a:spcBef>
                <a:spcPts val="370"/>
              </a:spcBef>
              <a:spcAft>
                <a:spcPts val="0"/>
              </a:spcAft>
              <a:buFont typeface="Arial" panose="020B0604020202020204" pitchFamily="34" charset="0"/>
              <a:buChar char="•"/>
              <a:defRPr/>
            </a:pPr>
            <a:r>
              <a:rPr lang="en-US" dirty="0"/>
              <a:t>Map, </a:t>
            </a:r>
            <a:r>
              <a:rPr lang="en-US" dirty="0" err="1"/>
              <a:t>multimap</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09600" y="685800"/>
            <a:ext cx="7924800" cy="533400"/>
          </a:xfrm>
        </p:spPr>
        <p:txBody>
          <a:bodyPr/>
          <a:lstStyle/>
          <a:p>
            <a:pPr eaLnBrk="1" hangingPunct="1"/>
            <a:r>
              <a:rPr lang="en-US" altLang="en-US">
                <a:ea typeface="ＭＳ Ｐゴシック" panose="020B0600070205080204" pitchFamily="34" charset="-128"/>
                <a:cs typeface="Helvetica Neue" pitchFamily="-65" charset="0"/>
              </a:rPr>
              <a:t>Vector Container</a:t>
            </a:r>
          </a:p>
        </p:txBody>
      </p:sp>
      <p:sp>
        <p:nvSpPr>
          <p:cNvPr id="32771" name="Content Placeholder 2"/>
          <p:cNvSpPr>
            <a:spLocks noGrp="1"/>
          </p:cNvSpPr>
          <p:nvPr>
            <p:ph sz="quarter" idx="1"/>
          </p:nvPr>
        </p:nvSpPr>
        <p:spPr bwMode="auto">
          <a:xfrm>
            <a:off x="609600" y="1219200"/>
            <a:ext cx="7924800" cy="4906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800">
                <a:ea typeface="ＭＳ Ｐゴシック" panose="020B0600070205080204" pitchFamily="34" charset="-128"/>
              </a:rPr>
              <a:t>Generalized array that stores a collection of elements of the same data type</a:t>
            </a:r>
          </a:p>
          <a:p>
            <a:pPr eaLnBrk="1" hangingPunct="1"/>
            <a:r>
              <a:rPr lang="en-US" altLang="en-US" sz="2800">
                <a:ea typeface="ＭＳ Ｐゴシック" panose="020B0600070205080204" pitchFamily="34" charset="-128"/>
              </a:rPr>
              <a:t>Vector – similar to an array</a:t>
            </a:r>
          </a:p>
          <a:p>
            <a:pPr lvl="1" eaLnBrk="1" hangingPunct="1"/>
            <a:r>
              <a:rPr lang="en-US" altLang="en-US">
                <a:ea typeface="ＭＳ Ｐゴシック" panose="020B0600070205080204" pitchFamily="34" charset="-128"/>
              </a:rPr>
              <a:t>Vectors allow access to its elements by using an index in the range from 0 to n-1 where n is the size of the vector</a:t>
            </a:r>
          </a:p>
          <a:p>
            <a:pPr eaLnBrk="1" hangingPunct="1"/>
            <a:r>
              <a:rPr lang="en-US" altLang="en-US" sz="2800">
                <a:ea typeface="ＭＳ Ｐゴシック" panose="020B0600070205080204" pitchFamily="34" charset="-128"/>
              </a:rPr>
              <a:t>Vector vs array</a:t>
            </a:r>
          </a:p>
          <a:p>
            <a:pPr lvl="1" eaLnBrk="1" hangingPunct="1"/>
            <a:r>
              <a:rPr lang="en-US" altLang="en-US">
                <a:ea typeface="ＭＳ Ｐゴシック" panose="020B0600070205080204" pitchFamily="34" charset="-128"/>
              </a:rPr>
              <a:t>Vector has operations that allow the collection to grow and contract dynamically at the rear of the sequence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609600" y="685800"/>
            <a:ext cx="7924800" cy="533400"/>
          </a:xfrm>
        </p:spPr>
        <p:txBody>
          <a:bodyPr/>
          <a:lstStyle/>
          <a:p>
            <a:pPr eaLnBrk="1" hangingPunct="1"/>
            <a:r>
              <a:rPr lang="en-US" altLang="en-US">
                <a:ea typeface="ＭＳ Ｐゴシック" panose="020B0600070205080204" pitchFamily="34" charset="-128"/>
                <a:cs typeface="Helvetica Neue" pitchFamily="-65" charset="0"/>
              </a:rPr>
              <a:t>Vector Container</a:t>
            </a:r>
          </a:p>
        </p:txBody>
      </p:sp>
      <p:sp>
        <p:nvSpPr>
          <p:cNvPr id="33795" name="Content Placeholder 2"/>
          <p:cNvSpPr>
            <a:spLocks noGrp="1"/>
          </p:cNvSpPr>
          <p:nvPr>
            <p:ph sz="quarter" idx="1"/>
          </p:nvPr>
        </p:nvSpPr>
        <p:spPr bwMode="auto">
          <a:xfrm>
            <a:off x="838200" y="1447800"/>
            <a:ext cx="72390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2" panose="05020102010507070707" pitchFamily="18" charset="2"/>
              <a:buNone/>
            </a:pPr>
            <a:r>
              <a:rPr lang="en-US" altLang="en-US" sz="2000">
                <a:ea typeface="ＭＳ Ｐゴシック" panose="020B0600070205080204" pitchFamily="34" charset="-128"/>
              </a:rPr>
              <a:t>Example:</a:t>
            </a:r>
          </a:p>
          <a:p>
            <a:pPr eaLnBrk="1" hangingPunct="1">
              <a:buFont typeface="Wingdings 2" panose="05020102010507070707" pitchFamily="18" charset="2"/>
              <a:buNone/>
            </a:pPr>
            <a:r>
              <a:rPr lang="en-US" altLang="en-US" sz="2000">
                <a:ea typeface="ＭＳ Ｐゴシック" panose="020B0600070205080204" pitchFamily="34" charset="-128"/>
              </a:rPr>
              <a:t>#include &lt;vector&gt;</a:t>
            </a:r>
          </a:p>
          <a:p>
            <a:pPr eaLnBrk="1" hangingPunct="1">
              <a:buFont typeface="Wingdings 2" panose="05020102010507070707" pitchFamily="18" charset="2"/>
              <a:buNone/>
            </a:pPr>
            <a:endParaRPr lang="en-US" altLang="en-US" sz="2000">
              <a:ea typeface="ＭＳ Ｐゴシック" panose="020B0600070205080204" pitchFamily="34" charset="-128"/>
            </a:endParaRPr>
          </a:p>
          <a:p>
            <a:pPr eaLnBrk="1" hangingPunct="1">
              <a:buFont typeface="Wingdings 2" panose="05020102010507070707" pitchFamily="18" charset="2"/>
              <a:buNone/>
            </a:pPr>
            <a:r>
              <a:rPr lang="en-US" altLang="en-US" sz="2000">
                <a:ea typeface="ＭＳ Ｐゴシック" panose="020B0600070205080204" pitchFamily="34" charset="-128"/>
              </a:rPr>
              <a:t>vector&lt;int&gt; scores (100);				//100 integer scores</a:t>
            </a:r>
          </a:p>
          <a:p>
            <a:pPr eaLnBrk="1" hangingPunct="1">
              <a:buFont typeface="Wingdings 2" panose="05020102010507070707" pitchFamily="18" charset="2"/>
              <a:buNone/>
            </a:pPr>
            <a:r>
              <a:rPr lang="en-US" altLang="en-US" sz="2000">
                <a:ea typeface="ＭＳ Ｐゴシック" panose="020B0600070205080204" pitchFamily="34" charset="-128"/>
              </a:rPr>
              <a:t>vector&lt;Passenger&gt;passengerList(20);	//list of 20 passengers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609600" y="685800"/>
            <a:ext cx="7924800" cy="609600"/>
          </a:xfrm>
        </p:spPr>
        <p:txBody>
          <a:bodyPr/>
          <a:lstStyle/>
          <a:p>
            <a:pPr eaLnBrk="1" hangingPunct="1"/>
            <a:r>
              <a:rPr lang="en-US" altLang="en-US">
                <a:ea typeface="ＭＳ Ｐゴシック" panose="020B0600070205080204" pitchFamily="34" charset="-128"/>
                <a:cs typeface="Helvetica Neue" pitchFamily="-65" charset="0"/>
              </a:rPr>
              <a:t>Vector Container	</a:t>
            </a:r>
          </a:p>
        </p:txBody>
      </p:sp>
      <p:sp>
        <p:nvSpPr>
          <p:cNvPr id="34819" name="Content Placeholder 2"/>
          <p:cNvSpPr>
            <a:spLocks noGrp="1"/>
          </p:cNvSpPr>
          <p:nvPr>
            <p:ph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ea typeface="ＭＳ Ｐゴシック" panose="020B0600070205080204" pitchFamily="34" charset="-128"/>
              </a:rPr>
              <a:t>Allows direct access to the elements via an index operator</a:t>
            </a:r>
          </a:p>
          <a:p>
            <a:pPr eaLnBrk="1" hangingPunct="1"/>
            <a:r>
              <a:rPr lang="en-US" altLang="en-US">
                <a:ea typeface="ＭＳ Ｐゴシック" panose="020B0600070205080204" pitchFamily="34" charset="-128"/>
              </a:rPr>
              <a:t>Indices for the vector elements are in the range from 0 to size() -1</a:t>
            </a:r>
          </a:p>
          <a:p>
            <a:pPr eaLnBrk="1" hangingPunct="1"/>
            <a:r>
              <a:rPr lang="en-US" altLang="en-US">
                <a:ea typeface="ＭＳ Ｐゴシック" panose="020B0600070205080204" pitchFamily="34" charset="-128"/>
              </a:rPr>
              <a:t>Example:</a:t>
            </a:r>
          </a:p>
          <a:p>
            <a:pPr lvl="1" eaLnBrk="1" hangingPunct="1">
              <a:buFont typeface="Wingdings 2" panose="05020102010507070707" pitchFamily="18" charset="2"/>
              <a:buNone/>
            </a:pPr>
            <a:r>
              <a:rPr lang="en-US" altLang="en-US">
                <a:ea typeface="ＭＳ Ｐゴシック" panose="020B0600070205080204" pitchFamily="34" charset="-128"/>
              </a:rPr>
              <a:t>   #include &lt;vector&gt;</a:t>
            </a:r>
          </a:p>
          <a:p>
            <a:pPr lvl="1" eaLnBrk="1" hangingPunct="1">
              <a:buFont typeface="Wingdings 2" panose="05020102010507070707" pitchFamily="18" charset="2"/>
              <a:buNone/>
            </a:pPr>
            <a:r>
              <a:rPr lang="en-US" altLang="en-US">
                <a:ea typeface="ＭＳ Ｐゴシック" panose="020B0600070205080204" pitchFamily="34" charset="-128"/>
              </a:rPr>
              <a:t>	vector &lt;int&gt; v(20);</a:t>
            </a:r>
          </a:p>
          <a:p>
            <a:pPr lvl="1" eaLnBrk="1" hangingPunct="1">
              <a:buFont typeface="Wingdings 2" panose="05020102010507070707" pitchFamily="18" charset="2"/>
              <a:buNone/>
            </a:pPr>
            <a:r>
              <a:rPr lang="en-US" altLang="en-US">
                <a:ea typeface="ＭＳ Ｐゴシック" panose="020B0600070205080204" pitchFamily="34" charset="-128"/>
              </a:rPr>
              <a:t>    v[5]=15;</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BEE5FB3-EB63-416E-8535-68B1332C729D}" type="slidenum">
              <a:rPr lang="en-US" altLang="zh-CN" smtClean="0">
                <a:solidFill>
                  <a:srgbClr val="898989"/>
                </a:solidFill>
                <a:latin typeface="Helvetica" panose="020B0604020202020204" pitchFamily="34" charset="0"/>
              </a:rPr>
              <a:pPr/>
              <a:t>48</a:t>
            </a:fld>
            <a:endParaRPr lang="en-US" altLang="zh-CN">
              <a:solidFill>
                <a:srgbClr val="898989"/>
              </a:solidFill>
              <a:latin typeface="Helvetica" panose="020B0604020202020204" pitchFamily="34" charset="0"/>
            </a:endParaRPr>
          </a:p>
        </p:txBody>
      </p:sp>
      <p:sp>
        <p:nvSpPr>
          <p:cNvPr id="35843" name="Rectangle 2"/>
          <p:cNvSpPr>
            <a:spLocks noGrp="1" noChangeArrowheads="1"/>
          </p:cNvSpPr>
          <p:nvPr>
            <p:ph type="title"/>
          </p:nvPr>
        </p:nvSpPr>
        <p:spPr/>
        <p:txBody>
          <a:bodyPr/>
          <a:lstStyle/>
          <a:p>
            <a:pPr eaLnBrk="1" hangingPunct="1"/>
            <a:r>
              <a:rPr lang="en-US" altLang="zh-CN">
                <a:ea typeface="宋体" panose="02010600030101010101" pitchFamily="2" charset="-122"/>
                <a:cs typeface="Helvetica Neue" pitchFamily="-65" charset="0"/>
              </a:rPr>
              <a:t>Vector</a:t>
            </a:r>
          </a:p>
        </p:txBody>
      </p:sp>
      <p:sp>
        <p:nvSpPr>
          <p:cNvPr id="35844" name="Rectangle 3"/>
          <p:cNvSpPr>
            <a:spLocks noGrp="1" noChangeArrowheads="1"/>
          </p:cNvSpPr>
          <p:nvPr>
            <p:ph type="body" idx="1"/>
          </p:nvPr>
        </p:nvSpPr>
        <p:spPr bwMode="auto">
          <a:xfrm>
            <a:off x="609600" y="1676400"/>
            <a:ext cx="8229600" cy="3733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ea typeface="PMingLiU" pitchFamily="18" charset="-120"/>
                <a:cs typeface="Helvetica Neue" pitchFamily="-65" charset="0"/>
              </a:rPr>
              <a:t>A sequence that supports random access to elements</a:t>
            </a:r>
          </a:p>
          <a:p>
            <a:pPr lvl="1"/>
            <a:r>
              <a:rPr lang="en-US" altLang="zh-TW">
                <a:ea typeface="PMingLiU" pitchFamily="18" charset="-120"/>
                <a:cs typeface="Helvetica Neue" pitchFamily="-65" charset="0"/>
              </a:rPr>
              <a:t>Elements can be inserted and removed at the beginning, the end and the middle</a:t>
            </a:r>
          </a:p>
          <a:p>
            <a:pPr lvl="1"/>
            <a:r>
              <a:rPr lang="en-US" altLang="zh-TW">
                <a:ea typeface="PMingLiU" pitchFamily="18" charset="-120"/>
                <a:cs typeface="Helvetica Neue" pitchFamily="-65" charset="0"/>
              </a:rPr>
              <a:t>Constant time random access (read/write)</a:t>
            </a:r>
          </a:p>
          <a:p>
            <a:pPr lvl="1"/>
            <a:r>
              <a:rPr lang="en-US" altLang="zh-TW">
                <a:ea typeface="PMingLiU" pitchFamily="18" charset="-120"/>
                <a:cs typeface="Helvetica Neue" pitchFamily="-65" charset="0"/>
              </a:rPr>
              <a:t>Commonly used operations</a:t>
            </a:r>
          </a:p>
          <a:p>
            <a:pPr lvl="2"/>
            <a:r>
              <a:rPr lang="en-US" altLang="zh-TW">
                <a:ea typeface="PMingLiU" pitchFamily="18" charset="-120"/>
                <a:cs typeface="Helvetica Neue" pitchFamily="-65" charset="0"/>
              </a:rPr>
              <a:t>begin(), end(), size(), [], push_back(…), pop_back(), insert(…), empty()</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71500" y="762000"/>
            <a:ext cx="7772400" cy="533400"/>
          </a:xfrm>
        </p:spPr>
        <p:txBody>
          <a:bodyPr/>
          <a:lstStyle/>
          <a:p>
            <a:pPr>
              <a:defRPr/>
            </a:pPr>
            <a:r>
              <a:rPr lang="en-US" altLang="zh-TW" sz="2800" dirty="0">
                <a:latin typeface="+mj-lt"/>
                <a:ea typeface="PMingLiU" pitchFamily="18" charset="-120"/>
              </a:rPr>
              <a:t>Example of vectors</a:t>
            </a:r>
          </a:p>
        </p:txBody>
      </p:sp>
      <p:sp>
        <p:nvSpPr>
          <p:cNvPr id="37891" name="Rectangle 4"/>
          <p:cNvSpPr>
            <a:spLocks noChangeArrowheads="1"/>
          </p:cNvSpPr>
          <p:nvPr/>
        </p:nvSpPr>
        <p:spPr bwMode="auto">
          <a:xfrm>
            <a:off x="781050" y="1295400"/>
            <a:ext cx="7524750" cy="4686300"/>
          </a:xfrm>
          <a:prstGeom prst="rect">
            <a:avLst/>
          </a:prstGeom>
          <a:solidFill>
            <a:srgbClr val="FFFFFF"/>
          </a:solidFill>
          <a:ln w="12700">
            <a:solidFill>
              <a:schemeClr val="folHlink"/>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latin typeface="Courier New" panose="02070309020205020404" pitchFamily="49" charset="0"/>
                <a:ea typeface="PMingLiU" pitchFamily="18" charset="-120"/>
                <a:cs typeface="Times New Roman" panose="02020603050405020304" pitchFamily="18" charset="0"/>
              </a:rPr>
              <a:t>// </a:t>
            </a:r>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Instantiate a vector</a:t>
            </a:r>
          </a:p>
          <a:p>
            <a:pPr eaLnBrk="1" hangingPunct="1"/>
            <a:r>
              <a:rPr lang="en-US" altLang="zh-TW" b="1">
                <a:latin typeface="Courier New" panose="02070309020205020404" pitchFamily="49" charset="0"/>
                <a:ea typeface="PMingLiU" pitchFamily="18" charset="-120"/>
                <a:cs typeface="Times New Roman" panose="02020603050405020304" pitchFamily="18" charset="0"/>
              </a:rPr>
              <a:t>vector&lt;int&gt; V;</a:t>
            </a:r>
          </a:p>
          <a:p>
            <a:pPr eaLnBrk="1" hangingPunct="1"/>
            <a:endParaRPr lang="en-US" altLang="zh-TW" b="1">
              <a:latin typeface="Courier New" panose="02070309020205020404" pitchFamily="49" charset="0"/>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 </a:t>
            </a:r>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Insert elements</a:t>
            </a:r>
          </a:p>
          <a:p>
            <a:pPr eaLnBrk="1" hangingPunct="1"/>
            <a:r>
              <a:rPr lang="en-US" altLang="zh-TW" b="1">
                <a:latin typeface="Courier New" panose="02070309020205020404" pitchFamily="49" charset="0"/>
                <a:ea typeface="PMingLiU" pitchFamily="18" charset="-120"/>
                <a:cs typeface="Times New Roman" panose="02020603050405020304" pitchFamily="18" charset="0"/>
              </a:rPr>
              <a:t>V.push_back(2);		</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 v[0] == 2</a:t>
            </a:r>
          </a:p>
          <a:p>
            <a:pPr eaLnBrk="1" hangingPunct="1"/>
            <a:r>
              <a:rPr lang="en-US" altLang="zh-TW" b="1">
                <a:latin typeface="Courier New" panose="02070309020205020404" pitchFamily="49" charset="0"/>
                <a:ea typeface="PMingLiU" pitchFamily="18" charset="-120"/>
                <a:cs typeface="Times New Roman" panose="02020603050405020304" pitchFamily="18" charset="0"/>
              </a:rPr>
              <a:t>V.insert(V.begin(), 3);	</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 V[0] == 3, V[1] == 2</a:t>
            </a:r>
          </a:p>
          <a:p>
            <a:pPr eaLnBrk="1" hangingPunct="1"/>
            <a:endParaRPr lang="en-US" altLang="zh-TW" b="1">
              <a:latin typeface="Courier New" panose="02070309020205020404" pitchFamily="49" charset="0"/>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 </a:t>
            </a:r>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Random access</a:t>
            </a:r>
          </a:p>
          <a:p>
            <a:pPr eaLnBrk="1" hangingPunct="1"/>
            <a:r>
              <a:rPr lang="en-US" altLang="zh-TW" b="1">
                <a:latin typeface="Courier New" panose="02070309020205020404" pitchFamily="49" charset="0"/>
                <a:ea typeface="PMingLiU" pitchFamily="18" charset="-120"/>
                <a:cs typeface="Times New Roman" panose="02020603050405020304" pitchFamily="18" charset="0"/>
              </a:rPr>
              <a:t>V[0] = 5;			</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 V[0] == 5</a:t>
            </a:r>
          </a:p>
          <a:p>
            <a:pPr eaLnBrk="1" hangingPunct="1"/>
            <a:endParaRPr lang="en-US" altLang="zh-TW" b="1">
              <a:latin typeface="Courier New" panose="02070309020205020404" pitchFamily="49" charset="0"/>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 </a:t>
            </a:r>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Test the size</a:t>
            </a:r>
          </a:p>
          <a:p>
            <a:pPr eaLnBrk="1" hangingPunct="1"/>
            <a:r>
              <a:rPr lang="en-US" altLang="zh-TW" b="1">
                <a:latin typeface="Courier New" panose="02070309020205020404" pitchFamily="49" charset="0"/>
                <a:ea typeface="PMingLiU" pitchFamily="18" charset="-120"/>
                <a:cs typeface="Times New Roman" panose="02020603050405020304" pitchFamily="18" charset="0"/>
              </a:rPr>
              <a:t>int size = V.size();	</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 size == 2</a:t>
            </a:r>
          </a:p>
          <a:p>
            <a:pPr eaLnBrk="1" hangingPunct="1"/>
            <a:endParaRPr lang="en-US" altLang="zh-TW" b="1">
              <a:latin typeface="Courier New" panose="02070309020205020404" pitchFamily="49" charset="0"/>
              <a:ea typeface="PMingLiU" pitchFamily="18" charset="-120"/>
              <a:cs typeface="Times New Roman" panose="02020603050405020304" pitchFamily="18" charset="0"/>
            </a:endParaRPr>
          </a:p>
          <a:p>
            <a:pPr eaLnBrk="1" hangingPunct="1"/>
            <a:endParaRPr lang="en-US" altLang="zh-TW" b="1">
              <a:latin typeface="Courier New" panose="02070309020205020404" pitchFamily="49" charset="0"/>
              <a:ea typeface="PMingLiU" pitchFamily="18" charset="-12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a:ea typeface="ＭＳ Ｐゴシック" panose="020B0600070205080204" pitchFamily="34" charset="-128"/>
                <a:cs typeface="Helvetica Neue" pitchFamily="-65" charset="0"/>
              </a:rPr>
              <a:t>Multiple Inheritance</a:t>
            </a:r>
          </a:p>
        </p:txBody>
      </p:sp>
      <p:sp>
        <p:nvSpPr>
          <p:cNvPr id="1229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7C0D1F6-C617-4EA9-9577-D375593D9616}"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1229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FBEA678-216F-4EF3-8950-84124592E695}" type="slidenum">
              <a:rPr lang="en-US" altLang="en-US" smtClean="0">
                <a:solidFill>
                  <a:srgbClr val="898989"/>
                </a:solidFill>
                <a:latin typeface="Helvetica" panose="020B0604020202020204" pitchFamily="34" charset="0"/>
              </a:rPr>
              <a:pPr/>
              <a:t>5</a:t>
            </a:fld>
            <a:endParaRPr lang="en-US" altLang="en-US">
              <a:solidFill>
                <a:srgbClr val="898989"/>
              </a:solidFill>
              <a:latin typeface="Helvetica" panose="020B0604020202020204" pitchFamily="34" charset="0"/>
            </a:endParaRPr>
          </a:p>
        </p:txBody>
      </p:sp>
      <p:cxnSp>
        <p:nvCxnSpPr>
          <p:cNvPr id="11" name="Straight Arrow Connector 10"/>
          <p:cNvCxnSpPr>
            <a:endCxn id="6" idx="2"/>
          </p:cNvCxnSpPr>
          <p:nvPr/>
        </p:nvCxnSpPr>
        <p:spPr>
          <a:xfrm flipV="1">
            <a:off x="2476500" y="2552700"/>
            <a:ext cx="0" cy="1257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2294" name="Group 21"/>
          <p:cNvGrpSpPr>
            <a:grpSpLocks/>
          </p:cNvGrpSpPr>
          <p:nvPr/>
        </p:nvGrpSpPr>
        <p:grpSpPr bwMode="auto">
          <a:xfrm>
            <a:off x="1600200" y="1714500"/>
            <a:ext cx="4724400" cy="2933700"/>
            <a:chOff x="1600200" y="1714500"/>
            <a:chExt cx="4724400" cy="2933700"/>
          </a:xfrm>
        </p:grpSpPr>
        <p:sp>
          <p:nvSpPr>
            <p:cNvPr id="6" name="Rectangle 5"/>
            <p:cNvSpPr/>
            <p:nvPr/>
          </p:nvSpPr>
          <p:spPr>
            <a:xfrm>
              <a:off x="1600200" y="1714500"/>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err="1">
                  <a:solidFill>
                    <a:schemeClr val="tx1"/>
                  </a:solidFill>
                </a:rPr>
                <a:t>EurOption</a:t>
              </a:r>
              <a:endParaRPr lang="en-US" b="1" dirty="0">
                <a:solidFill>
                  <a:schemeClr val="tx1"/>
                </a:solidFill>
              </a:endParaRPr>
            </a:p>
          </p:txBody>
        </p:sp>
        <p:sp>
          <p:nvSpPr>
            <p:cNvPr id="7" name="Rectangle 6"/>
            <p:cNvSpPr/>
            <p:nvPr/>
          </p:nvSpPr>
          <p:spPr>
            <a:xfrm>
              <a:off x="4572000" y="1714500"/>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err="1">
                  <a:solidFill>
                    <a:schemeClr val="tx1"/>
                  </a:solidFill>
                </a:rPr>
                <a:t>AmOption</a:t>
              </a:r>
              <a:endParaRPr lang="en-US" b="1" dirty="0">
                <a:solidFill>
                  <a:schemeClr val="tx1"/>
                </a:solidFill>
              </a:endParaRPr>
            </a:p>
          </p:txBody>
        </p:sp>
        <p:sp>
          <p:nvSpPr>
            <p:cNvPr id="8" name="Rectangle 7"/>
            <p:cNvSpPr/>
            <p:nvPr/>
          </p:nvSpPr>
          <p:spPr>
            <a:xfrm>
              <a:off x="1600200" y="3810000"/>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a:solidFill>
                    <a:schemeClr val="tx1"/>
                  </a:solidFill>
                </a:rPr>
                <a:t>Call</a:t>
              </a:r>
            </a:p>
          </p:txBody>
        </p:sp>
        <p:sp>
          <p:nvSpPr>
            <p:cNvPr id="9" name="Rectangle 8"/>
            <p:cNvSpPr/>
            <p:nvPr/>
          </p:nvSpPr>
          <p:spPr>
            <a:xfrm>
              <a:off x="4572000" y="3810000"/>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a:solidFill>
                    <a:schemeClr val="tx1"/>
                  </a:solidFill>
                </a:rPr>
                <a:t>Put</a:t>
              </a:r>
            </a:p>
          </p:txBody>
        </p:sp>
        <p:cxnSp>
          <p:nvCxnSpPr>
            <p:cNvPr id="14" name="Straight Arrow Connector 13"/>
            <p:cNvCxnSpPr/>
            <p:nvPr/>
          </p:nvCxnSpPr>
          <p:spPr>
            <a:xfrm flipV="1">
              <a:off x="5410200" y="2552700"/>
              <a:ext cx="0" cy="1257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8" idx="0"/>
            </p:cNvCxnSpPr>
            <p:nvPr/>
          </p:nvCxnSpPr>
          <p:spPr>
            <a:xfrm flipV="1">
              <a:off x="2476500" y="2552700"/>
              <a:ext cx="2095500" cy="1257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flipV="1">
              <a:off x="3352800" y="2552700"/>
              <a:ext cx="2057400" cy="1257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09600" y="685800"/>
            <a:ext cx="7924800" cy="533400"/>
          </a:xfrm>
        </p:spPr>
        <p:txBody>
          <a:bodyPr/>
          <a:lstStyle/>
          <a:p>
            <a:r>
              <a:rPr lang="en-US" altLang="en-US">
                <a:ea typeface="ＭＳ Ｐゴシック" panose="020B0600070205080204" pitchFamily="34" charset="-128"/>
                <a:cs typeface="Helvetica Neue" pitchFamily="-65" charset="0"/>
              </a:rPr>
              <a:t>Vector Operations</a:t>
            </a:r>
          </a:p>
        </p:txBody>
      </p:sp>
      <p:sp>
        <p:nvSpPr>
          <p:cNvPr id="39939" name="Content Placeholder 2"/>
          <p:cNvSpPr>
            <a:spLocks noGrp="1"/>
          </p:cNvSpPr>
          <p:nvPr>
            <p:ph sz="quarter" idx="1"/>
          </p:nvPr>
        </p:nvSpPr>
        <p:spPr bwMode="auto">
          <a:xfrm>
            <a:off x="609600" y="1600200"/>
            <a:ext cx="7924800" cy="3886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2800">
                <a:ea typeface="ＭＳ Ｐゴシック" panose="020B0600070205080204" pitchFamily="34" charset="-128"/>
              </a:rPr>
              <a:t>See </a:t>
            </a:r>
          </a:p>
          <a:p>
            <a:pPr>
              <a:buFont typeface="Wingdings 2" panose="05020102010507070707" pitchFamily="18" charset="2"/>
              <a:buNone/>
            </a:pPr>
            <a:r>
              <a:rPr lang="en-US" altLang="en-US" sz="2800">
                <a:ea typeface="ＭＳ Ｐゴシック" panose="020B0600070205080204" pitchFamily="34" charset="-128"/>
              </a:rPr>
              <a:t>www.cplusplus.com/reference/vector/vector/ </a:t>
            </a:r>
          </a:p>
          <a:p>
            <a:pPr>
              <a:buFont typeface="Wingdings 2" panose="05020102010507070707" pitchFamily="18" charset="2"/>
              <a:buNone/>
            </a:pPr>
            <a:r>
              <a:rPr lang="en-US" altLang="en-US" sz="2800">
                <a:ea typeface="ＭＳ Ｐゴシック" panose="020B0600070205080204" pitchFamily="34" charset="-128"/>
              </a:rPr>
              <a:t>For list of vector operations.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09600" y="685800"/>
            <a:ext cx="7924800" cy="533400"/>
          </a:xfrm>
        </p:spPr>
        <p:txBody>
          <a:bodyPr/>
          <a:lstStyle/>
          <a:p>
            <a:pPr eaLnBrk="1" hangingPunct="1"/>
            <a:r>
              <a:rPr lang="en-US" altLang="en-US">
                <a:ea typeface="ＭＳ Ｐゴシック" panose="020B0600070205080204" pitchFamily="34" charset="-128"/>
                <a:cs typeface="Helvetica Neue" pitchFamily="-65" charset="0"/>
              </a:rPr>
              <a:t>List Container</a:t>
            </a:r>
          </a:p>
        </p:txBody>
      </p:sp>
      <p:sp>
        <p:nvSpPr>
          <p:cNvPr id="40963" name="Content Placeholder 2"/>
          <p:cNvSpPr>
            <a:spLocks noGrp="1"/>
          </p:cNvSpPr>
          <p:nvPr>
            <p:ph sz="quarter" idx="1"/>
          </p:nvPr>
        </p:nvSpPr>
        <p:spPr bwMode="auto">
          <a:xfrm>
            <a:off x="609600" y="1600200"/>
            <a:ext cx="79248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400">
                <a:ea typeface="ＭＳ Ｐゴシック" panose="020B0600070205080204" pitchFamily="34" charset="-128"/>
              </a:rPr>
              <a:t>Stores elements by position</a:t>
            </a:r>
          </a:p>
          <a:p>
            <a:pPr eaLnBrk="1" hangingPunct="1"/>
            <a:r>
              <a:rPr lang="en-US" altLang="en-US" sz="2400">
                <a:ea typeface="ＭＳ Ｐゴシック" panose="020B0600070205080204" pitchFamily="34" charset="-128"/>
              </a:rPr>
              <a:t>Each item in the list has both a value and a memory address (pointer) that identifies the next item in the sequence</a:t>
            </a:r>
          </a:p>
          <a:p>
            <a:pPr eaLnBrk="1" hangingPunct="1"/>
            <a:r>
              <a:rPr lang="en-US" altLang="en-US" sz="2400">
                <a:ea typeface="ＭＳ Ｐゴシック" panose="020B0600070205080204" pitchFamily="34" charset="-128"/>
              </a:rPr>
              <a:t>To access a specific data value in the list, one must start at the first position (front) and follow the pointers from element to element until data item is located.</a:t>
            </a:r>
          </a:p>
          <a:p>
            <a:pPr eaLnBrk="1" hangingPunct="1"/>
            <a:r>
              <a:rPr lang="en-US" altLang="en-US" sz="2400">
                <a:ea typeface="ＭＳ Ｐゴシック" panose="020B0600070205080204" pitchFamily="34" charset="-128"/>
              </a:rPr>
              <a:t>List is not a direct access structure</a:t>
            </a:r>
          </a:p>
          <a:p>
            <a:pPr eaLnBrk="1" hangingPunct="1"/>
            <a:r>
              <a:rPr lang="en-US" altLang="en-US" sz="2400">
                <a:ea typeface="ＭＳ Ｐゴシック" panose="020B0600070205080204" pitchFamily="34" charset="-128"/>
              </a:rPr>
              <a:t>Advantage: ability to add and remove items efficiently at any position in the sequence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Content Placeholder 2">
            <a:extLst>
              <a:ext uri="{FF2B5EF4-FFF2-40B4-BE49-F238E27FC236}">
                <a16:creationId xmlns:a16="http://schemas.microsoft.com/office/drawing/2014/main" id="{2199FE9A-9142-4518-B573-BCF687D49288}"/>
              </a:ext>
            </a:extLst>
          </p:cNvPr>
          <p:cNvSpPr>
            <a:spLocks noGrp="1"/>
          </p:cNvSpPr>
          <p:nvPr>
            <p:ph sz="quarter" idx="1"/>
          </p:nvPr>
        </p:nvSpPr>
        <p:spPr bwMode="auto">
          <a:xfrm>
            <a:off x="613775" y="745298"/>
            <a:ext cx="8229600" cy="5807902"/>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2000" dirty="0">
                <a:ea typeface="ＭＳ Ｐゴシック" panose="020B0600070205080204" pitchFamily="34" charset="-128"/>
              </a:rPr>
              <a:t>See </a:t>
            </a:r>
            <a:r>
              <a:rPr lang="en-US" altLang="en-US" sz="2000" dirty="0">
                <a:ea typeface="ＭＳ Ｐゴシック" panose="020B0600070205080204" pitchFamily="34" charset="-128"/>
                <a:hlinkClick r:id="rId2"/>
              </a:rPr>
              <a:t>www.cplusplus.com/reference/list/list/</a:t>
            </a:r>
            <a:r>
              <a:rPr lang="en-US" altLang="en-US" sz="2000" dirty="0">
                <a:ea typeface="ＭＳ Ｐゴシック" panose="020B0600070205080204" pitchFamily="34" charset="-128"/>
              </a:rPr>
              <a:t> for list of STL list operations.</a:t>
            </a:r>
          </a:p>
          <a:p>
            <a:pPr marL="0" indent="0">
              <a:buNone/>
            </a:pPr>
            <a:r>
              <a:rPr lang="en-US" sz="1600" b="1" dirty="0">
                <a:latin typeface="+mn-lt"/>
                <a:cs typeface="Courier New" panose="02070309020205020404" pitchFamily="49" charset="0"/>
              </a:rPr>
              <a:t>#include &lt;algorithm&gt;</a:t>
            </a:r>
          </a:p>
          <a:p>
            <a:pPr marL="0" indent="0">
              <a:buNone/>
            </a:pPr>
            <a:r>
              <a:rPr lang="en-US" sz="1600" b="1" dirty="0">
                <a:latin typeface="+mn-lt"/>
                <a:cs typeface="Courier New" panose="02070309020205020404" pitchFamily="49" charset="0"/>
              </a:rPr>
              <a:t>#include &lt;</a:t>
            </a:r>
            <a:r>
              <a:rPr lang="en-US" sz="1600" b="1" dirty="0" err="1">
                <a:latin typeface="+mn-lt"/>
                <a:cs typeface="Courier New" panose="02070309020205020404" pitchFamily="49" charset="0"/>
              </a:rPr>
              <a:t>iostream</a:t>
            </a:r>
            <a:r>
              <a:rPr lang="en-US" sz="1600" b="1" dirty="0">
                <a:latin typeface="+mn-lt"/>
                <a:cs typeface="Courier New" panose="02070309020205020404" pitchFamily="49" charset="0"/>
              </a:rPr>
              <a:t>&gt;</a:t>
            </a:r>
          </a:p>
          <a:p>
            <a:pPr marL="0" indent="0">
              <a:buNone/>
            </a:pPr>
            <a:r>
              <a:rPr lang="en-US" sz="1600" b="1" dirty="0">
                <a:latin typeface="+mn-lt"/>
                <a:cs typeface="Courier New" panose="02070309020205020404" pitchFamily="49" charset="0"/>
              </a:rPr>
              <a:t>#include &lt;list&gt;</a:t>
            </a:r>
          </a:p>
          <a:p>
            <a:pPr marL="0" indent="0">
              <a:buNone/>
            </a:pPr>
            <a:r>
              <a:rPr lang="en-US" sz="1600" b="1" dirty="0">
                <a:latin typeface="+mn-lt"/>
                <a:cs typeface="Courier New" panose="02070309020205020404" pitchFamily="49" charset="0"/>
              </a:rPr>
              <a:t>using namespace </a:t>
            </a:r>
            <a:r>
              <a:rPr lang="en-US" sz="1600" b="1" dirty="0" err="1">
                <a:latin typeface="+mn-lt"/>
                <a:cs typeface="Courier New" panose="02070309020205020404" pitchFamily="49" charset="0"/>
              </a:rPr>
              <a:t>std</a:t>
            </a:r>
            <a:r>
              <a:rPr lang="en-US" sz="1600" b="1" dirty="0">
                <a:latin typeface="+mn-lt"/>
                <a:cs typeface="Courier New" panose="02070309020205020404" pitchFamily="49" charset="0"/>
              </a:rPr>
              <a:t>;</a:t>
            </a:r>
          </a:p>
          <a:p>
            <a:pPr marL="0" indent="0">
              <a:buNone/>
            </a:pPr>
            <a:r>
              <a:rPr lang="en-US" sz="1600" b="1" dirty="0">
                <a:latin typeface="+mn-lt"/>
                <a:cs typeface="Courier New" panose="02070309020205020404" pitchFamily="49" charset="0"/>
              </a:rPr>
              <a:t>void main()</a:t>
            </a:r>
          </a:p>
          <a:p>
            <a:pPr marL="0" indent="0">
              <a:buNone/>
            </a:pP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int</a:t>
            </a: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myints</a:t>
            </a:r>
            <a:r>
              <a:rPr lang="en-US" sz="1600" b="1" dirty="0">
                <a:latin typeface="+mn-lt"/>
                <a:cs typeface="Courier New" panose="02070309020205020404" pitchFamily="49" charset="0"/>
              </a:rPr>
              <a:t>[] = {7, 5, 16, 8};</a:t>
            </a:r>
          </a:p>
          <a:p>
            <a:pPr marL="914400" lvl="2" indent="0">
              <a:buNone/>
            </a:pPr>
            <a:r>
              <a:rPr lang="en-US" sz="1600" b="1" dirty="0" err="1">
                <a:latin typeface="+mn-lt"/>
                <a:cs typeface="Courier New" panose="02070309020205020404" pitchFamily="49" charset="0"/>
              </a:rPr>
              <a:t>std</a:t>
            </a:r>
            <a:r>
              <a:rPr lang="en-US" sz="1600" b="1" dirty="0">
                <a:latin typeface="+mn-lt"/>
                <a:cs typeface="Courier New" panose="02070309020205020404" pitchFamily="49" charset="0"/>
              </a:rPr>
              <a:t>::list&lt;</a:t>
            </a:r>
            <a:r>
              <a:rPr lang="en-US" sz="1600" b="1" dirty="0" err="1">
                <a:latin typeface="+mn-lt"/>
                <a:cs typeface="Courier New" panose="02070309020205020404" pitchFamily="49" charset="0"/>
              </a:rPr>
              <a:t>int</a:t>
            </a:r>
            <a:r>
              <a:rPr lang="en-US" sz="1600" b="1" dirty="0">
                <a:latin typeface="+mn-lt"/>
                <a:cs typeface="Courier New" panose="02070309020205020404" pitchFamily="49" charset="0"/>
              </a:rPr>
              <a:t>&gt; l (myints,myints+4);</a:t>
            </a:r>
          </a:p>
          <a:p>
            <a:pPr marL="0" indent="0">
              <a:buNone/>
            </a:pP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l.push_front</a:t>
            </a:r>
            <a:r>
              <a:rPr lang="en-US" sz="1600" b="1" dirty="0">
                <a:latin typeface="+mn-lt"/>
                <a:cs typeface="Courier New" panose="02070309020205020404" pitchFamily="49" charset="0"/>
              </a:rPr>
              <a:t>(25);// Add an integer to the front of the list</a:t>
            </a:r>
          </a:p>
          <a:p>
            <a:pPr marL="0" indent="0">
              <a:buNone/>
            </a:pP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l.push_back</a:t>
            </a:r>
            <a:r>
              <a:rPr lang="en-US" sz="1600" b="1" dirty="0">
                <a:latin typeface="+mn-lt"/>
                <a:cs typeface="Courier New" panose="02070309020205020404" pitchFamily="49" charset="0"/>
              </a:rPr>
              <a:t>(13);// Add an integer to the back of the list</a:t>
            </a:r>
          </a:p>
          <a:p>
            <a:pPr marL="0" indent="0">
              <a:buNone/>
            </a:pPr>
            <a:r>
              <a:rPr lang="en-US" sz="1600" b="1" dirty="0">
                <a:latin typeface="+mn-lt"/>
                <a:cs typeface="Courier New" panose="02070309020205020404" pitchFamily="49" charset="0"/>
              </a:rPr>
              <a:t>   		auto it = find(</a:t>
            </a:r>
            <a:r>
              <a:rPr lang="en-US" sz="1600" b="1" dirty="0" err="1">
                <a:latin typeface="+mn-lt"/>
                <a:cs typeface="Courier New" panose="02070309020205020404" pitchFamily="49" charset="0"/>
              </a:rPr>
              <a:t>l.begin</a:t>
            </a: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l.end</a:t>
            </a:r>
            <a:r>
              <a:rPr lang="en-US" sz="1600" b="1" dirty="0">
                <a:latin typeface="+mn-lt"/>
                <a:cs typeface="Courier New" panose="02070309020205020404" pitchFamily="49" charset="0"/>
              </a:rPr>
              <a:t>(), 16); // Insert an integer before 16 by searching</a:t>
            </a:r>
          </a:p>
          <a:p>
            <a:pPr marL="0" indent="0">
              <a:buNone/>
            </a:pPr>
            <a:r>
              <a:rPr lang="en-US" sz="1600" b="1" dirty="0">
                <a:latin typeface="+mn-lt"/>
                <a:cs typeface="Courier New" panose="02070309020205020404" pitchFamily="49" charset="0"/>
              </a:rPr>
              <a:t>    		if (it != </a:t>
            </a:r>
            <a:r>
              <a:rPr lang="en-US" sz="1600" b="1" dirty="0" err="1">
                <a:latin typeface="+mn-lt"/>
                <a:cs typeface="Courier New" panose="02070309020205020404" pitchFamily="49" charset="0"/>
              </a:rPr>
              <a:t>l.end</a:t>
            </a:r>
            <a:r>
              <a:rPr lang="en-US" sz="1600" b="1" dirty="0">
                <a:latin typeface="+mn-lt"/>
                <a:cs typeface="Courier New" panose="02070309020205020404" pitchFamily="49" charset="0"/>
              </a:rPr>
              <a:t>()) {	</a:t>
            </a:r>
            <a:r>
              <a:rPr lang="en-US" sz="1600" b="1" dirty="0" err="1">
                <a:latin typeface="+mn-lt"/>
                <a:cs typeface="Courier New" panose="02070309020205020404" pitchFamily="49" charset="0"/>
              </a:rPr>
              <a:t>l.insert</a:t>
            </a:r>
            <a:r>
              <a:rPr lang="en-US" sz="1600" b="1" dirty="0">
                <a:latin typeface="+mn-lt"/>
                <a:cs typeface="Courier New" panose="02070309020205020404" pitchFamily="49" charset="0"/>
              </a:rPr>
              <a:t>(it, 42);		}</a:t>
            </a:r>
          </a:p>
          <a:p>
            <a:pPr marL="914400" lvl="2" indent="0">
              <a:buNone/>
            </a:pPr>
            <a:r>
              <a:rPr lang="en-US" sz="1600" b="1" dirty="0">
                <a:latin typeface="+mn-lt"/>
                <a:cs typeface="Courier New" panose="02070309020205020404" pitchFamily="49" charset="0"/>
              </a:rPr>
              <a:t>list&lt;</a:t>
            </a:r>
            <a:r>
              <a:rPr lang="en-US" sz="1600" b="1" dirty="0" err="1">
                <a:latin typeface="+mn-lt"/>
                <a:cs typeface="Courier New" panose="02070309020205020404" pitchFamily="49" charset="0"/>
              </a:rPr>
              <a:t>int</a:t>
            </a:r>
            <a:r>
              <a:rPr lang="en-US" sz="1600" b="1" dirty="0">
                <a:latin typeface="+mn-lt"/>
                <a:cs typeface="Courier New" panose="02070309020205020404" pitchFamily="49" charset="0"/>
              </a:rPr>
              <a:t>&gt;::iterator </a:t>
            </a:r>
            <a:r>
              <a:rPr lang="en-US" sz="1600" b="1" dirty="0" err="1">
                <a:latin typeface="+mn-lt"/>
                <a:cs typeface="Courier New" panose="02070309020205020404" pitchFamily="49" charset="0"/>
              </a:rPr>
              <a:t>itr</a:t>
            </a:r>
            <a:r>
              <a:rPr lang="en-US" sz="1600" b="1" dirty="0">
                <a:latin typeface="+mn-lt"/>
                <a:cs typeface="Courier New" panose="02070309020205020404" pitchFamily="49" charset="0"/>
              </a:rPr>
              <a:t>;</a:t>
            </a:r>
          </a:p>
          <a:p>
            <a:pPr marL="0" indent="0">
              <a:buNone/>
            </a:pPr>
            <a:r>
              <a:rPr lang="en-US" sz="1600" b="1" dirty="0">
                <a:latin typeface="+mn-lt"/>
                <a:cs typeface="Courier New" panose="02070309020205020404" pitchFamily="49" charset="0"/>
              </a:rPr>
              <a:t>		for (</a:t>
            </a:r>
            <a:r>
              <a:rPr lang="en-US" sz="1600" b="1" dirty="0" err="1">
                <a:latin typeface="+mn-lt"/>
                <a:cs typeface="Courier New" panose="02070309020205020404" pitchFamily="49" charset="0"/>
              </a:rPr>
              <a:t>itr</a:t>
            </a:r>
            <a:r>
              <a:rPr lang="en-US" sz="1600" b="1" dirty="0">
                <a:latin typeface="+mn-lt"/>
                <a:cs typeface="Courier New" panose="02070309020205020404" pitchFamily="49" charset="0"/>
              </a:rPr>
              <a:t> = </a:t>
            </a:r>
            <a:r>
              <a:rPr lang="en-US" sz="1600" b="1" dirty="0" err="1">
                <a:latin typeface="+mn-lt"/>
                <a:cs typeface="Courier New" panose="02070309020205020404" pitchFamily="49" charset="0"/>
              </a:rPr>
              <a:t>l.begin</a:t>
            </a: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itr</a:t>
            </a:r>
            <a:r>
              <a:rPr lang="en-US" sz="1600" b="1" dirty="0">
                <a:latin typeface="+mn-lt"/>
                <a:cs typeface="Courier New" panose="02070309020205020404" pitchFamily="49" charset="0"/>
              </a:rPr>
              <a:t> != </a:t>
            </a:r>
            <a:r>
              <a:rPr lang="en-US" sz="1600" b="1" dirty="0" err="1">
                <a:latin typeface="+mn-lt"/>
                <a:cs typeface="Courier New" panose="02070309020205020404" pitchFamily="49" charset="0"/>
              </a:rPr>
              <a:t>l.end</a:t>
            </a: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itr</a:t>
            </a:r>
            <a:r>
              <a:rPr lang="en-US" sz="1600" b="1" dirty="0">
                <a:latin typeface="+mn-lt"/>
                <a:cs typeface="Courier New" panose="02070309020205020404" pitchFamily="49" charset="0"/>
              </a:rPr>
              <a:t>++)</a:t>
            </a:r>
          </a:p>
          <a:p>
            <a:pPr marL="0" indent="0">
              <a:buNone/>
            </a:pP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cout</a:t>
            </a:r>
            <a:r>
              <a:rPr lang="en-US" sz="1600" b="1" dirty="0">
                <a:latin typeface="+mn-lt"/>
                <a:cs typeface="Courier New" panose="02070309020205020404" pitchFamily="49" charset="0"/>
              </a:rPr>
              <a:t> &lt;&lt; *</a:t>
            </a:r>
            <a:r>
              <a:rPr lang="en-US" sz="1600" b="1" dirty="0" err="1">
                <a:latin typeface="+mn-lt"/>
                <a:cs typeface="Courier New" panose="02070309020205020404" pitchFamily="49" charset="0"/>
              </a:rPr>
              <a:t>itr</a:t>
            </a:r>
            <a:r>
              <a:rPr lang="en-US" sz="1600" b="1" dirty="0">
                <a:latin typeface="+mn-lt"/>
                <a:cs typeface="Courier New" panose="02070309020205020404" pitchFamily="49" charset="0"/>
              </a:rPr>
              <a:t> &lt;&lt; "  ";</a:t>
            </a:r>
          </a:p>
          <a:p>
            <a:pPr marL="0" indent="0">
              <a:buNone/>
            </a:pP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cout</a:t>
            </a:r>
            <a:r>
              <a:rPr lang="en-US" sz="1600" b="1" dirty="0">
                <a:latin typeface="+mn-lt"/>
                <a:cs typeface="Courier New" panose="02070309020205020404" pitchFamily="49" charset="0"/>
              </a:rPr>
              <a:t> &lt;&lt; </a:t>
            </a:r>
            <a:r>
              <a:rPr lang="en-US" sz="1600" b="1" dirty="0" err="1">
                <a:latin typeface="+mn-lt"/>
                <a:cs typeface="Courier New" panose="02070309020205020404" pitchFamily="49" charset="0"/>
              </a:rPr>
              <a:t>endl</a:t>
            </a:r>
            <a:r>
              <a:rPr lang="en-US" sz="1600" b="1" dirty="0">
                <a:latin typeface="+mn-lt"/>
                <a:cs typeface="Courier New" panose="02070309020205020404" pitchFamily="49" charset="0"/>
              </a:rPr>
              <a:t>;</a:t>
            </a:r>
          </a:p>
          <a:p>
            <a:pPr marL="0" indent="0">
              <a:buNone/>
            </a:pPr>
            <a:r>
              <a:rPr lang="en-US" sz="1600" b="1" dirty="0">
                <a:latin typeface="+mn-lt"/>
                <a:cs typeface="Courier New" panose="02070309020205020404" pitchFamily="49" charset="0"/>
              </a:rPr>
              <a:t> }</a:t>
            </a:r>
          </a:p>
          <a:p>
            <a:pPr marL="0" indent="0">
              <a:buNone/>
            </a:pPr>
            <a:r>
              <a:rPr lang="en-US" sz="1600" b="1" dirty="0">
                <a:latin typeface="+mn-lt"/>
                <a:cs typeface="Courier New" panose="02070309020205020404" pitchFamily="49" charset="0"/>
              </a:rPr>
              <a:t>/*	25  7  5  42  16  8  13		*/</a:t>
            </a:r>
          </a:p>
          <a:p>
            <a:pPr>
              <a:buFont typeface="Arial" panose="020B0604020202020204" pitchFamily="34" charset="0"/>
              <a:buNone/>
            </a:pPr>
            <a:endParaRPr lang="en-US" altLang="en-US" sz="2000" dirty="0">
              <a:ea typeface="ＭＳ Ｐゴシック" panose="020B0600070205080204" pitchFamily="34" charset="-128"/>
            </a:endParaRPr>
          </a:p>
        </p:txBody>
      </p:sp>
    </p:spTree>
    <p:extLst>
      <p:ext uri="{BB962C8B-B14F-4D97-AF65-F5344CB8AC3E}">
        <p14:creationId xmlns:p14="http://schemas.microsoft.com/office/powerpoint/2010/main" val="42636221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609600" y="685800"/>
            <a:ext cx="7924800" cy="609600"/>
          </a:xfrm>
        </p:spPr>
        <p:txBody>
          <a:bodyPr/>
          <a:lstStyle/>
          <a:p>
            <a:pPr eaLnBrk="1" hangingPunct="1"/>
            <a:r>
              <a:rPr lang="en-US" altLang="en-US">
                <a:ea typeface="ＭＳ Ｐゴシック" panose="020B0600070205080204" pitchFamily="34" charset="-128"/>
                <a:cs typeface="Helvetica Neue" pitchFamily="-65" charset="0"/>
              </a:rPr>
              <a:t>Stack Container</a:t>
            </a:r>
          </a:p>
        </p:txBody>
      </p:sp>
      <p:sp>
        <p:nvSpPr>
          <p:cNvPr id="43011" name="Content Placeholder 2"/>
          <p:cNvSpPr>
            <a:spLocks noGrp="1"/>
          </p:cNvSpPr>
          <p:nvPr>
            <p:ph sz="quarter" idx="1"/>
          </p:nvPr>
        </p:nvSpPr>
        <p:spPr bwMode="auto">
          <a:xfrm>
            <a:off x="609600" y="1600200"/>
            <a:ext cx="7924800" cy="426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400">
                <a:ea typeface="ＭＳ Ｐゴシック" panose="020B0600070205080204" pitchFamily="34" charset="-128"/>
              </a:rPr>
              <a:t>Adapter Container</a:t>
            </a:r>
          </a:p>
          <a:p>
            <a:pPr eaLnBrk="1" hangingPunct="1"/>
            <a:r>
              <a:rPr lang="en-US" altLang="en-US" sz="2400">
                <a:ea typeface="ＭＳ Ｐゴシック" panose="020B0600070205080204" pitchFamily="34" charset="-128"/>
              </a:rPr>
              <a:t>These containers restrict how elements enter and leave a sequence</a:t>
            </a:r>
          </a:p>
          <a:p>
            <a:pPr eaLnBrk="1" hangingPunct="1"/>
            <a:r>
              <a:rPr lang="en-US" altLang="en-US" sz="2400">
                <a:ea typeface="ＭＳ Ｐゴシック" panose="020B0600070205080204" pitchFamily="34" charset="-128"/>
              </a:rPr>
              <a:t>Stack </a:t>
            </a:r>
          </a:p>
          <a:p>
            <a:pPr lvl="1" eaLnBrk="1" hangingPunct="1"/>
            <a:r>
              <a:rPr lang="en-US" altLang="en-US" sz="2400">
                <a:ea typeface="ＭＳ Ｐゴシック" panose="020B0600070205080204" pitchFamily="34" charset="-128"/>
              </a:rPr>
              <a:t>allows access at only one end of the sequence (top)</a:t>
            </a:r>
          </a:p>
          <a:p>
            <a:pPr lvl="1" eaLnBrk="1" hangingPunct="1"/>
            <a:r>
              <a:rPr lang="en-US" altLang="en-US" sz="2400">
                <a:ea typeface="ＭＳ Ｐゴシック" panose="020B0600070205080204" pitchFamily="34" charset="-128"/>
              </a:rPr>
              <a:t>Adds objects to container by </a:t>
            </a:r>
            <a:r>
              <a:rPr lang="en-US" altLang="en-US" sz="2400" i="1">
                <a:ea typeface="ＭＳ Ｐゴシック" panose="020B0600070205080204" pitchFamily="34" charset="-128"/>
              </a:rPr>
              <a:t>pushing</a:t>
            </a:r>
            <a:r>
              <a:rPr lang="en-US" altLang="en-US" sz="2400">
                <a:ea typeface="ＭＳ Ｐゴシック" panose="020B0600070205080204" pitchFamily="34" charset="-128"/>
              </a:rPr>
              <a:t> the object onto the stack</a:t>
            </a:r>
          </a:p>
          <a:p>
            <a:pPr lvl="1" eaLnBrk="1" hangingPunct="1"/>
            <a:r>
              <a:rPr lang="en-US" altLang="en-US" sz="2400">
                <a:ea typeface="ＭＳ Ｐゴシック" panose="020B0600070205080204" pitchFamily="34" charset="-128"/>
              </a:rPr>
              <a:t>Removes objects from container by </a:t>
            </a:r>
            <a:r>
              <a:rPr lang="en-US" altLang="en-US" sz="2400" i="1">
                <a:ea typeface="ＭＳ Ｐゴシック" panose="020B0600070205080204" pitchFamily="34" charset="-128"/>
              </a:rPr>
              <a:t>popping</a:t>
            </a:r>
            <a:r>
              <a:rPr lang="en-US" altLang="en-US" sz="2400">
                <a:ea typeface="ＭＳ Ｐゴシック" panose="020B0600070205080204" pitchFamily="34" charset="-128"/>
              </a:rPr>
              <a:t> the stack</a:t>
            </a:r>
          </a:p>
          <a:p>
            <a:pPr lvl="1" eaLnBrk="1" hangingPunct="1"/>
            <a:r>
              <a:rPr lang="en-US" altLang="en-US" sz="2400">
                <a:ea typeface="ＭＳ Ｐゴシック" panose="020B0600070205080204" pitchFamily="34" charset="-128"/>
              </a:rPr>
              <a:t>LIFO ordering (last end, first out)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altLang="en-US">
                <a:ea typeface="ＭＳ Ｐゴシック" panose="020B0600070205080204" pitchFamily="34" charset="-128"/>
                <a:cs typeface="Helvetica Neue" pitchFamily="-65" charset="0"/>
              </a:rPr>
              <a:t>Queue Container</a:t>
            </a:r>
          </a:p>
        </p:txBody>
      </p:sp>
      <p:sp>
        <p:nvSpPr>
          <p:cNvPr id="44035" name="Content Placeholder 2"/>
          <p:cNvSpPr>
            <a:spLocks noGrp="1"/>
          </p:cNvSpPr>
          <p:nvPr>
            <p:ph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ea typeface="ＭＳ Ｐゴシック" panose="020B0600070205080204" pitchFamily="34" charset="-128"/>
              </a:rPr>
              <a:t>Queue</a:t>
            </a:r>
          </a:p>
          <a:p>
            <a:pPr lvl="1" eaLnBrk="1" hangingPunct="1"/>
            <a:r>
              <a:rPr lang="en-US" altLang="en-US">
                <a:ea typeface="ＭＳ Ｐゴシック" panose="020B0600070205080204" pitchFamily="34" charset="-128"/>
              </a:rPr>
              <a:t>Allows access only at the front and rear of the sequence</a:t>
            </a:r>
          </a:p>
          <a:p>
            <a:pPr lvl="1" eaLnBrk="1" hangingPunct="1"/>
            <a:r>
              <a:rPr lang="en-US" altLang="en-US">
                <a:ea typeface="ＭＳ Ｐゴシック" panose="020B0600070205080204" pitchFamily="34" charset="-128"/>
              </a:rPr>
              <a:t>Items enter at the rear and exit from the front</a:t>
            </a:r>
          </a:p>
          <a:p>
            <a:pPr lvl="1" eaLnBrk="1" hangingPunct="1"/>
            <a:r>
              <a:rPr lang="en-US" altLang="en-US">
                <a:ea typeface="ＭＳ Ｐゴシック" panose="020B0600070205080204" pitchFamily="34" charset="-128"/>
              </a:rPr>
              <a:t>Example: waiting line at a grocery store</a:t>
            </a:r>
          </a:p>
          <a:p>
            <a:pPr lvl="1" eaLnBrk="1" hangingPunct="1"/>
            <a:r>
              <a:rPr lang="en-US" altLang="en-US">
                <a:ea typeface="ＭＳ Ｐゴシック" panose="020B0600070205080204" pitchFamily="34" charset="-128"/>
              </a:rPr>
              <a:t>FIFO ordering (first-in first-out )</a:t>
            </a:r>
          </a:p>
          <a:p>
            <a:pPr lvl="1" eaLnBrk="1" hangingPunct="1"/>
            <a:r>
              <a:rPr lang="en-US" altLang="en-US" i="1">
                <a:ea typeface="ＭＳ Ｐゴシック" panose="020B0600070205080204" pitchFamily="34" charset="-128"/>
              </a:rPr>
              <a:t>push(add</a:t>
            </a:r>
            <a:r>
              <a:rPr lang="en-US" altLang="en-US">
                <a:ea typeface="ＭＳ Ｐゴシック" panose="020B0600070205080204" pitchFamily="34" charset="-128"/>
              </a:rPr>
              <a:t> object to a queue)</a:t>
            </a:r>
          </a:p>
          <a:p>
            <a:pPr lvl="1" eaLnBrk="1" hangingPunct="1"/>
            <a:r>
              <a:rPr lang="en-US" altLang="en-US" i="1">
                <a:ea typeface="ＭＳ Ｐゴシック" panose="020B0600070205080204" pitchFamily="34" charset="-128"/>
              </a:rPr>
              <a:t>pop</a:t>
            </a:r>
            <a:r>
              <a:rPr lang="en-US" altLang="en-US">
                <a:ea typeface="ＭＳ Ｐゴシック" panose="020B0600070205080204" pitchFamily="34" charset="-128"/>
              </a:rPr>
              <a:t> (remove object from queue)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altLang="en-US">
                <a:ea typeface="ＭＳ Ｐゴシック" panose="020B0600070205080204" pitchFamily="34" charset="-128"/>
                <a:cs typeface="Helvetica Neue" pitchFamily="-65" charset="0"/>
              </a:rPr>
              <a:t>Priority Queue Container</a:t>
            </a:r>
          </a:p>
        </p:txBody>
      </p:sp>
      <p:sp>
        <p:nvSpPr>
          <p:cNvPr id="45059" name="Content Placeholder 2"/>
          <p:cNvSpPr>
            <a:spLocks noGrp="1"/>
          </p:cNvSpPr>
          <p:nvPr>
            <p:ph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400">
                <a:ea typeface="ＭＳ Ｐゴシック" panose="020B0600070205080204" pitchFamily="34" charset="-128"/>
              </a:rPr>
              <a:t>Priority queue</a:t>
            </a:r>
          </a:p>
          <a:p>
            <a:pPr lvl="1" eaLnBrk="1" hangingPunct="1"/>
            <a:r>
              <a:rPr lang="en-US" altLang="en-US" sz="2400">
                <a:ea typeface="ＭＳ Ｐゴシック" panose="020B0600070205080204" pitchFamily="34" charset="-128"/>
              </a:rPr>
              <a:t>Operations are similar to those of a stack or queue</a:t>
            </a:r>
          </a:p>
          <a:p>
            <a:pPr lvl="1" eaLnBrk="1" hangingPunct="1"/>
            <a:r>
              <a:rPr lang="en-US" altLang="en-US" sz="2400">
                <a:ea typeface="ＭＳ Ｐゴシック" panose="020B0600070205080204" pitchFamily="34" charset="-128"/>
              </a:rPr>
              <a:t>Elements can enter the priority queue in any order</a:t>
            </a:r>
          </a:p>
          <a:p>
            <a:pPr lvl="1" eaLnBrk="1" hangingPunct="1"/>
            <a:r>
              <a:rPr lang="en-US" altLang="en-US" sz="2400">
                <a:ea typeface="ＭＳ Ｐゴシック" panose="020B0600070205080204" pitchFamily="34" charset="-128"/>
              </a:rPr>
              <a:t>Once in the container, a delete operation removes the largest (or smallest) value</a:t>
            </a:r>
          </a:p>
          <a:p>
            <a:pPr lvl="1" eaLnBrk="1" hangingPunct="1"/>
            <a:r>
              <a:rPr lang="en-US" altLang="en-US" sz="2400">
                <a:ea typeface="ＭＳ Ｐゴシック" panose="020B0600070205080204" pitchFamily="34" charset="-128"/>
              </a:rPr>
              <a:t>Example: a filtering system that takes in elements and then releases them in priority order </a:t>
            </a:r>
            <a:r>
              <a:rPr lang="en-US" altLang="en-US">
                <a:ea typeface="ＭＳ Ｐゴシック" panose="020B0600070205080204" pitchFamily="34" charset="-128"/>
              </a:rPr>
              <a:t>             </a:t>
            </a:r>
            <a:r>
              <a:rPr lang="en-US" altLang="en-US" sz="2000">
                <a:ea typeface="ＭＳ Ｐゴシック" panose="020B0600070205080204" pitchFamily="34" charset="-128"/>
              </a:rPr>
              <a:t>8</a:t>
            </a:r>
          </a:p>
        </p:txBody>
      </p:sp>
      <p:sp>
        <p:nvSpPr>
          <p:cNvPr id="4" name="Down Arrow Callout 3"/>
          <p:cNvSpPr/>
          <p:nvPr/>
        </p:nvSpPr>
        <p:spPr>
          <a:xfrm>
            <a:off x="5791200" y="4800600"/>
            <a:ext cx="1524000" cy="1371600"/>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 18    13</a:t>
            </a:r>
          </a:p>
          <a:p>
            <a:pPr algn="ctr" eaLnBrk="1" hangingPunct="1">
              <a:defRPr/>
            </a:pPr>
            <a:r>
              <a:rPr lang="en-US" dirty="0"/>
              <a:t> 3      15</a:t>
            </a:r>
          </a:p>
        </p:txBody>
      </p:sp>
      <p:sp>
        <p:nvSpPr>
          <p:cNvPr id="18437" name="TextBox 4"/>
          <p:cNvSpPr txBox="1">
            <a:spLocks noChangeArrowheads="1"/>
          </p:cNvSpPr>
          <p:nvPr/>
        </p:nvSpPr>
        <p:spPr bwMode="auto">
          <a:xfrm>
            <a:off x="6400800" y="6126163"/>
            <a:ext cx="488950" cy="400050"/>
          </a:xfrm>
          <a:prstGeom prst="rect">
            <a:avLst/>
          </a:prstGeom>
          <a:noFill/>
          <a:ln w="9525">
            <a:noFill/>
            <a:miter lim="800000"/>
            <a:headEnd/>
            <a:tailEnd/>
          </a:ln>
        </p:spPr>
        <p:txBody>
          <a:bodyPr>
            <a:spAutoFit/>
          </a:bodyPr>
          <a:lstStyle/>
          <a:p>
            <a:pPr eaLnBrk="1" hangingPunct="1">
              <a:defRPr/>
            </a:pPr>
            <a:r>
              <a:rPr lang="en-US" sz="2000" dirty="0">
                <a:latin typeface="+mn-lt"/>
              </a:rPr>
              <a:t>27</a:t>
            </a:r>
          </a:p>
        </p:txBody>
      </p:sp>
      <p:sp>
        <p:nvSpPr>
          <p:cNvPr id="6" name="Down Arrow 5"/>
          <p:cNvSpPr/>
          <p:nvPr/>
        </p:nvSpPr>
        <p:spPr>
          <a:xfrm>
            <a:off x="6889750" y="4572000"/>
            <a:ext cx="3048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altLang="en-US">
                <a:ea typeface="ＭＳ Ｐゴシック" panose="020B0600070205080204" pitchFamily="34" charset="-128"/>
                <a:cs typeface="Helvetica Neue" pitchFamily="-65" charset="0"/>
              </a:rPr>
              <a:t>Set Container</a:t>
            </a:r>
          </a:p>
        </p:txBody>
      </p:sp>
      <p:sp>
        <p:nvSpPr>
          <p:cNvPr id="46083" name="Content Placeholder 2"/>
          <p:cNvSpPr>
            <a:spLocks noGrp="1"/>
          </p:cNvSpPr>
          <p:nvPr>
            <p:ph sz="quarter" idx="1"/>
          </p:nvPr>
        </p:nvSpPr>
        <p:spPr bwMode="auto">
          <a:xfrm>
            <a:off x="609600" y="1600200"/>
            <a:ext cx="7924800" cy="3124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800">
                <a:ea typeface="ＭＳ Ｐゴシック" panose="020B0600070205080204" pitchFamily="34" charset="-128"/>
              </a:rPr>
              <a:t>Set</a:t>
            </a:r>
          </a:p>
          <a:p>
            <a:pPr lvl="1" eaLnBrk="1" hangingPunct="1"/>
            <a:r>
              <a:rPr lang="en-US" altLang="en-US">
                <a:ea typeface="ＭＳ Ｐゴシック" panose="020B0600070205080204" pitchFamily="34" charset="-128"/>
              </a:rPr>
              <a:t>Collection of unique values, called keys or set members</a:t>
            </a:r>
          </a:p>
          <a:p>
            <a:pPr lvl="1" eaLnBrk="1" hangingPunct="1"/>
            <a:r>
              <a:rPr lang="en-US" altLang="en-US">
                <a:ea typeface="ＭＳ Ｐゴシック" panose="020B0600070205080204" pitchFamily="34" charset="-128"/>
              </a:rPr>
              <a:t>Contains operations that allow a programmer to:</a:t>
            </a:r>
          </a:p>
          <a:p>
            <a:pPr lvl="2" eaLnBrk="1" hangingPunct="1"/>
            <a:r>
              <a:rPr lang="en-US" altLang="en-US">
                <a:ea typeface="ＭＳ Ｐゴシック" panose="020B0600070205080204" pitchFamily="34" charset="-128"/>
              </a:rPr>
              <a:t>determine whether an item is a member of the set </a:t>
            </a:r>
          </a:p>
          <a:p>
            <a:pPr lvl="2" eaLnBrk="1" hangingPunct="1"/>
            <a:r>
              <a:rPr lang="en-US" altLang="en-US">
                <a:ea typeface="ＭＳ Ｐゴシック" panose="020B0600070205080204" pitchFamily="34" charset="-128"/>
              </a:rPr>
              <a:t> insert and delete items very efficiently</a:t>
            </a:r>
          </a:p>
        </p:txBody>
      </p:sp>
      <p:sp>
        <p:nvSpPr>
          <p:cNvPr id="4" name="Rounded Rectangle 3"/>
          <p:cNvSpPr/>
          <p:nvPr/>
        </p:nvSpPr>
        <p:spPr>
          <a:xfrm>
            <a:off x="1524000" y="5410200"/>
            <a:ext cx="1524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ctr" eaLnBrk="1" hangingPunct="1">
              <a:buFontTx/>
              <a:buAutoNum type="arabicPlain" startAt="5"/>
              <a:defRPr/>
            </a:pPr>
            <a:r>
              <a:rPr lang="en-US" dirty="0"/>
              <a:t>1  3</a:t>
            </a:r>
          </a:p>
          <a:p>
            <a:pPr marL="342900" indent="-342900" algn="ctr" eaLnBrk="1" hangingPunct="1">
              <a:buFontTx/>
              <a:buAutoNum type="arabicPlain" startAt="5"/>
              <a:defRPr/>
            </a:pPr>
            <a:r>
              <a:rPr lang="en-US" dirty="0"/>
              <a:t>27    15</a:t>
            </a:r>
          </a:p>
        </p:txBody>
      </p:sp>
      <p:sp>
        <p:nvSpPr>
          <p:cNvPr id="5" name="Rounded Rectangle 4"/>
          <p:cNvSpPr/>
          <p:nvPr/>
        </p:nvSpPr>
        <p:spPr>
          <a:xfrm>
            <a:off x="5930900" y="5410200"/>
            <a:ext cx="1524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FFFFFF"/>
                </a:solidFill>
              </a:rPr>
              <a:t>Buick      Ford</a:t>
            </a:r>
          </a:p>
          <a:p>
            <a:pPr algn="ctr" eaLnBrk="1" hangingPunct="1">
              <a:defRPr/>
            </a:pPr>
            <a:r>
              <a:rPr lang="en-US" dirty="0">
                <a:solidFill>
                  <a:srgbClr val="FFFFFF"/>
                </a:solidFill>
              </a:rPr>
              <a:t>Jeep   BMW</a:t>
            </a:r>
          </a:p>
          <a:p>
            <a:pPr algn="ctr" eaLnBrk="1" hangingPunct="1">
              <a:defRPr/>
            </a:pPr>
            <a:endParaRPr lang="en-US" dirty="0">
              <a:solidFill>
                <a:srgbClr val="FFFFFF"/>
              </a:solidFill>
            </a:endParaRPr>
          </a:p>
        </p:txBody>
      </p:sp>
      <p:sp>
        <p:nvSpPr>
          <p:cNvPr id="46086" name="TextBox 5"/>
          <p:cNvSpPr txBox="1">
            <a:spLocks noChangeArrowheads="1"/>
          </p:cNvSpPr>
          <p:nvPr/>
        </p:nvSpPr>
        <p:spPr bwMode="auto">
          <a:xfrm>
            <a:off x="1892300" y="5040313"/>
            <a:ext cx="736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t>Set A</a:t>
            </a:r>
          </a:p>
        </p:txBody>
      </p:sp>
      <p:sp>
        <p:nvSpPr>
          <p:cNvPr id="46087" name="TextBox 7"/>
          <p:cNvSpPr txBox="1">
            <a:spLocks noChangeArrowheads="1"/>
          </p:cNvSpPr>
          <p:nvPr/>
        </p:nvSpPr>
        <p:spPr bwMode="auto">
          <a:xfrm>
            <a:off x="6318250" y="5027613"/>
            <a:ext cx="749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t>Set B</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altLang="en-US">
                <a:ea typeface="ＭＳ Ｐゴシック" panose="020B0600070205080204" pitchFamily="34" charset="-128"/>
                <a:cs typeface="Helvetica Neue" pitchFamily="-65" charset="0"/>
              </a:rPr>
              <a:t>Map Container</a:t>
            </a:r>
          </a:p>
        </p:txBody>
      </p:sp>
      <p:sp>
        <p:nvSpPr>
          <p:cNvPr id="48131" name="Content Placeholder 2"/>
          <p:cNvSpPr>
            <a:spLocks noGrp="1"/>
          </p:cNvSpPr>
          <p:nvPr>
            <p:ph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400">
                <a:ea typeface="ＭＳ Ｐゴシック" panose="020B0600070205080204" pitchFamily="34" charset="-128"/>
              </a:rPr>
              <a:t>Implements a key-value relationship</a:t>
            </a:r>
          </a:p>
          <a:p>
            <a:pPr eaLnBrk="1" hangingPunct="1"/>
            <a:r>
              <a:rPr lang="en-US" altLang="en-US" sz="2400">
                <a:ea typeface="ＭＳ Ｐゴシック" panose="020B0600070205080204" pitchFamily="34" charset="-128"/>
              </a:rPr>
              <a:t>Programmer can use a key to access corresponding values</a:t>
            </a:r>
          </a:p>
          <a:p>
            <a:pPr eaLnBrk="1" hangingPunct="1"/>
            <a:r>
              <a:rPr lang="en-US" altLang="en-US" sz="2400">
                <a:ea typeface="ＭＳ Ｐゴシック" panose="020B0600070205080204" pitchFamily="34" charset="-128"/>
              </a:rPr>
              <a:t>Example:  key could be a part number such as A24-57 that corresponds to a part: 8.75 price and Martin manufacturer</a:t>
            </a:r>
          </a:p>
        </p:txBody>
      </p:sp>
      <p:graphicFrame>
        <p:nvGraphicFramePr>
          <p:cNvPr id="4" name="Table 3"/>
          <p:cNvGraphicFramePr>
            <a:graphicFrameLocks noGrp="1"/>
          </p:cNvGraphicFramePr>
          <p:nvPr/>
        </p:nvGraphicFramePr>
        <p:xfrm>
          <a:off x="1524000" y="3810000"/>
          <a:ext cx="2133600" cy="1828800"/>
        </p:xfrm>
        <a:graphic>
          <a:graphicData uri="http://schemas.openxmlformats.org/drawingml/2006/table">
            <a:tbl>
              <a:tblPr/>
              <a:tblGrid>
                <a:gridCol w="2133600">
                  <a:extLst>
                    <a:ext uri="{9D8B030D-6E8A-4147-A177-3AD203B41FA5}">
                      <a16:colId xmlns:a16="http://schemas.microsoft.com/office/drawing/2014/main" val="20000"/>
                    </a:ext>
                  </a:extLst>
                </a:gridCol>
              </a:tblGrid>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Perpetua" pitchFamily="18" charset="0"/>
                        </a:rPr>
                        <a:t>A22-56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Perpetua" pitchFamily="18" charset="0"/>
                        </a:rPr>
                        <a:t>A23-57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Perpetua" pitchFamily="18" charset="0"/>
                        </a:rPr>
                        <a:t>A24-57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Perpetua"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nvGraphicFramePr>
        <p:xfrm>
          <a:off x="5257800" y="3810000"/>
          <a:ext cx="3200400" cy="1485900"/>
        </p:xfrm>
        <a:graphic>
          <a:graphicData uri="http://schemas.openxmlformats.org/drawingml/2006/table">
            <a:tbl>
              <a:tblPr/>
              <a:tblGrid>
                <a:gridCol w="1066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Perpetua" pitchFamily="18" charset="0"/>
                        </a:rPr>
                        <a:t>A24-57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848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Perpetua" pitchFamily="18" charset="0"/>
                        </a:rPr>
                        <a:t>8.75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848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Perpetua" pitchFamily="18" charset="0"/>
                        </a:rPr>
                        <a:t>Martin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8485"/>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Perpetua" pitchFamily="18" charset="0"/>
                        </a:rPr>
                        <a:t>A22-56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Perpetua" pitchFamily="18" charset="0"/>
                        </a:rPr>
                        <a:t>12.50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Perpetua" pitchFamily="18" charset="0"/>
                        </a:rPr>
                        <a:t>Calloway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9D9"/>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Perpetua" pitchFamily="18" charset="0"/>
                        </a:rPr>
                        <a:t>A23-57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Perpetua" pitchFamily="18" charset="0"/>
                        </a:rPr>
                        <a:t>4.95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Perpetua" pitchFamily="18" charset="0"/>
                        </a:rPr>
                        <a:t>Mirage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ED"/>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Perpetua"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Perpetua"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Perpetua"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9D9"/>
                    </a:solidFill>
                  </a:tcPr>
                </a:tc>
                <a:extLst>
                  <a:ext uri="{0D108BD9-81ED-4DB2-BD59-A6C34878D82A}">
                    <a16:rowId xmlns:a16="http://schemas.microsoft.com/office/drawing/2014/main" val="10003"/>
                  </a:ext>
                </a:extLst>
              </a:tr>
            </a:tbl>
          </a:graphicData>
        </a:graphic>
      </p:graphicFrame>
      <p:cxnSp>
        <p:nvCxnSpPr>
          <p:cNvPr id="9" name="Straight Arrow Connector 8"/>
          <p:cNvCxnSpPr/>
          <p:nvPr/>
        </p:nvCxnSpPr>
        <p:spPr>
          <a:xfrm>
            <a:off x="3657600" y="3962400"/>
            <a:ext cx="1524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657600" y="4495800"/>
            <a:ext cx="1600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657600" y="4038600"/>
            <a:ext cx="1600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a:extLst>
              <a:ext uri="{FF2B5EF4-FFF2-40B4-BE49-F238E27FC236}">
                <a16:creationId xmlns:a16="http://schemas.microsoft.com/office/drawing/2014/main" id="{499B69B6-9904-48DA-9EF4-0A6FE3CEFA35}"/>
              </a:ext>
            </a:extLst>
          </p:cNvPr>
          <p:cNvSpPr>
            <a:spLocks noGrp="1"/>
          </p:cNvSpPr>
          <p:nvPr>
            <p:ph type="title"/>
          </p:nvPr>
        </p:nvSpPr>
        <p:spPr>
          <a:xfrm>
            <a:off x="609600" y="685800"/>
            <a:ext cx="7924800" cy="533400"/>
          </a:xfrm>
        </p:spPr>
        <p:txBody>
          <a:bodyPr/>
          <a:lstStyle/>
          <a:p>
            <a:pPr eaLnBrk="1" hangingPunct="1"/>
            <a:r>
              <a:rPr lang="en-US" altLang="en-US">
                <a:ea typeface="ＭＳ Ｐゴシック" panose="020B0600070205080204" pitchFamily="34" charset="-128"/>
              </a:rPr>
              <a:t>Multi-Set Container	</a:t>
            </a:r>
          </a:p>
        </p:txBody>
      </p:sp>
      <p:sp>
        <p:nvSpPr>
          <p:cNvPr id="78850" name="Content Placeholder 2">
            <a:extLst>
              <a:ext uri="{FF2B5EF4-FFF2-40B4-BE49-F238E27FC236}">
                <a16:creationId xmlns:a16="http://schemas.microsoft.com/office/drawing/2014/main" id="{97F8155C-9003-4DFB-97AD-D5ABDCA031AC}"/>
              </a:ext>
            </a:extLst>
          </p:cNvPr>
          <p:cNvSpPr>
            <a:spLocks noGrp="1"/>
          </p:cNvSpPr>
          <p:nvPr>
            <p:ph sz="quarter" idx="1"/>
          </p:nvPr>
        </p:nvSpPr>
        <p:spPr bwMode="auto">
          <a:xfrm>
            <a:off x="533400" y="1497409"/>
            <a:ext cx="7924800" cy="1524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a:ea typeface="ＭＳ Ｐゴシック" panose="020B0600070205080204" pitchFamily="34" charset="-128"/>
              </a:rPr>
              <a:t>A multi-set is similar to a set, but the same value can be in the set more than once</a:t>
            </a:r>
          </a:p>
          <a:p>
            <a:pPr eaLnBrk="1" hangingPunct="1"/>
            <a:r>
              <a:rPr lang="en-US" altLang="en-US" dirty="0">
                <a:ea typeface="ＭＳ Ｐゴシック" panose="020B0600070205080204" pitchFamily="34" charset="-128"/>
              </a:rPr>
              <a:t>Multi-set container allows duplicates</a:t>
            </a:r>
          </a:p>
        </p:txBody>
      </p:sp>
      <p:sp>
        <p:nvSpPr>
          <p:cNvPr id="4" name="Title 1">
            <a:extLst>
              <a:ext uri="{FF2B5EF4-FFF2-40B4-BE49-F238E27FC236}">
                <a16:creationId xmlns:a16="http://schemas.microsoft.com/office/drawing/2014/main" id="{E3AEB420-78F4-4EB5-9742-62B5AEFB2B3F}"/>
              </a:ext>
            </a:extLst>
          </p:cNvPr>
          <p:cNvSpPr txBox="1">
            <a:spLocks/>
          </p:cNvSpPr>
          <p:nvPr/>
        </p:nvSpPr>
        <p:spPr bwMode="auto">
          <a:xfrm>
            <a:off x="619328" y="3299619"/>
            <a:ext cx="79248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3600" b="1" kern="1200">
                <a:solidFill>
                  <a:srgbClr val="0033CC"/>
                </a:solidFill>
                <a:latin typeface="Calibri" pitchFamily="34" charset="0"/>
                <a:ea typeface="ＭＳ Ｐゴシック" pitchFamily="-65" charset="-128"/>
                <a:cs typeface="Helvetica Neue"/>
              </a:defRPr>
            </a:lvl1pPr>
            <a:lvl2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2pPr>
            <a:lvl3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3pPr>
            <a:lvl4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4pPr>
            <a:lvl5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5pPr>
            <a:lvl6pPr marL="4572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6pPr>
            <a:lvl7pPr marL="9144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7pPr>
            <a:lvl8pPr marL="13716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8pPr>
            <a:lvl9pPr marL="18288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9pPr>
          </a:lstStyle>
          <a:p>
            <a:pPr eaLnBrk="1" hangingPunct="1"/>
            <a:r>
              <a:rPr lang="en-US" altLang="en-US" dirty="0">
                <a:ea typeface="ＭＳ Ｐゴシック" panose="020B0600070205080204" pitchFamily="34" charset="-128"/>
              </a:rPr>
              <a:t>Multi-map Container	</a:t>
            </a:r>
          </a:p>
        </p:txBody>
      </p:sp>
      <p:sp>
        <p:nvSpPr>
          <p:cNvPr id="6" name="Content Placeholder 2">
            <a:extLst>
              <a:ext uri="{FF2B5EF4-FFF2-40B4-BE49-F238E27FC236}">
                <a16:creationId xmlns:a16="http://schemas.microsoft.com/office/drawing/2014/main" id="{402D2ADB-1CE0-4E05-9110-8E173DEEBF96}"/>
              </a:ext>
            </a:extLst>
          </p:cNvPr>
          <p:cNvSpPr txBox="1">
            <a:spLocks/>
          </p:cNvSpPr>
          <p:nvPr/>
        </p:nvSpPr>
        <p:spPr bwMode="auto">
          <a:xfrm>
            <a:off x="762000" y="4267200"/>
            <a:ext cx="7782128" cy="160020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61B546"/>
              </a:buClr>
              <a:buFont typeface="Arial" panose="020B0604020202020204" pitchFamily="34" charset="0"/>
              <a:buChar char="•"/>
              <a:defRPr sz="3200" kern="1200" baseline="0">
                <a:solidFill>
                  <a:schemeClr val="tx1"/>
                </a:solidFill>
                <a:latin typeface="Calibri" pitchFamily="34" charset="0"/>
                <a:ea typeface="ＭＳ Ｐゴシック" pitchFamily="-65" charset="-128"/>
                <a:cs typeface="Helvetica Neue"/>
              </a:defRPr>
            </a:lvl1pPr>
            <a:lvl2pPr marL="742950" indent="-285750" algn="l" defTabSz="457200" rtl="0" eaLnBrk="0" fontAlgn="base" hangingPunct="0">
              <a:spcBef>
                <a:spcPct val="20000"/>
              </a:spcBef>
              <a:spcAft>
                <a:spcPct val="0"/>
              </a:spcAft>
              <a:buClr>
                <a:srgbClr val="61B546"/>
              </a:buClr>
              <a:buFont typeface="Arial" panose="020B0604020202020204" pitchFamily="34" charset="0"/>
              <a:buChar char="–"/>
              <a:defRPr sz="2800" kern="1200" baseline="0">
                <a:solidFill>
                  <a:schemeClr val="tx1"/>
                </a:solidFill>
                <a:latin typeface="Calibri" pitchFamily="34" charset="0"/>
                <a:ea typeface="ＭＳ Ｐゴシック" pitchFamily="-65" charset="-128"/>
                <a:cs typeface="Helvetica Neue"/>
              </a:defRPr>
            </a:lvl2pPr>
            <a:lvl3pPr marL="1143000" indent="-228600" algn="l" defTabSz="457200" rtl="0" eaLnBrk="0" fontAlgn="base" hangingPunct="0">
              <a:spcBef>
                <a:spcPct val="20000"/>
              </a:spcBef>
              <a:spcAft>
                <a:spcPct val="0"/>
              </a:spcAft>
              <a:buClr>
                <a:srgbClr val="61B546"/>
              </a:buClr>
              <a:buFont typeface="Arial" panose="020B0604020202020204" pitchFamily="34" charset="0"/>
              <a:buChar char="•"/>
              <a:defRPr sz="2400" kern="1200" baseline="0">
                <a:solidFill>
                  <a:schemeClr val="tx1"/>
                </a:solidFill>
                <a:latin typeface="Calibri" pitchFamily="34" charset="0"/>
                <a:ea typeface="ＭＳ Ｐゴシック" pitchFamily="-65" charset="-128"/>
                <a:cs typeface="Helvetica Neue"/>
              </a:defRPr>
            </a:lvl3pPr>
            <a:lvl4pPr marL="1600200" indent="-228600" algn="l" defTabSz="457200" rtl="0" eaLnBrk="0" fontAlgn="base" hangingPunct="0">
              <a:spcBef>
                <a:spcPct val="20000"/>
              </a:spcBef>
              <a:spcAft>
                <a:spcPct val="0"/>
              </a:spcAft>
              <a:buClr>
                <a:srgbClr val="61B546"/>
              </a:buClr>
              <a:buFont typeface="Arial" panose="020B0604020202020204" pitchFamily="34" charset="0"/>
              <a:buChar char="–"/>
              <a:defRPr sz="2000" kern="1200" baseline="0">
                <a:solidFill>
                  <a:schemeClr val="tx1"/>
                </a:solidFill>
                <a:latin typeface="Calibri" pitchFamily="34" charset="0"/>
                <a:ea typeface="ＭＳ Ｐゴシック" pitchFamily="-65" charset="-128"/>
                <a:cs typeface="Helvetica Neue"/>
              </a:defRPr>
            </a:lvl4pPr>
            <a:lvl5pPr marL="2057400" indent="-228600" algn="l" defTabSz="457200" rtl="0" eaLnBrk="0" fontAlgn="base" hangingPunct="0">
              <a:spcBef>
                <a:spcPct val="20000"/>
              </a:spcBef>
              <a:spcAft>
                <a:spcPct val="0"/>
              </a:spcAft>
              <a:buClr>
                <a:srgbClr val="61B546"/>
              </a:buClr>
              <a:buFont typeface="Arial" panose="020B0604020202020204" pitchFamily="34" charset="0"/>
              <a:buChar char="»"/>
              <a:defRPr sz="2000" kern="1200" baseline="0">
                <a:solidFill>
                  <a:schemeClr val="tx1"/>
                </a:solidFill>
                <a:latin typeface="Calibri" pitchFamily="34" charset="0"/>
                <a:ea typeface="ＭＳ Ｐゴシック" pitchFamily="-65" charset="-128"/>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altLang="en-US" dirty="0">
                <a:ea typeface="ＭＳ Ｐゴシック" panose="020B0600070205080204" pitchFamily="34" charset="-128"/>
              </a:rPr>
              <a:t>Similar to a map container </a:t>
            </a:r>
          </a:p>
          <a:p>
            <a:pPr eaLnBrk="1" hangingPunct="1"/>
            <a:r>
              <a:rPr lang="en-US" altLang="en-US" dirty="0">
                <a:ea typeface="ＭＳ Ｐゴシック" panose="020B0600070205080204" pitchFamily="34" charset="-128"/>
              </a:rPr>
              <a:t>Multi-map container allows duplicates</a:t>
            </a:r>
          </a:p>
        </p:txBody>
      </p:sp>
    </p:spTree>
    <p:extLst>
      <p:ext uri="{BB962C8B-B14F-4D97-AF65-F5344CB8AC3E}">
        <p14:creationId xmlns:p14="http://schemas.microsoft.com/office/powerpoint/2010/main" val="38453210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a:ea typeface="ＭＳ Ｐゴシック" panose="020B0600070205080204" pitchFamily="34" charset="-128"/>
                <a:cs typeface="Helvetica Neue" pitchFamily="-65" charset="0"/>
              </a:rPr>
              <a:t>How to access Components - Iterator</a:t>
            </a:r>
          </a:p>
        </p:txBody>
      </p:sp>
      <p:sp>
        <p:nvSpPr>
          <p:cNvPr id="50179" name="Content Placeholder 2"/>
          <p:cNvSpPr>
            <a:spLocks noGrp="1"/>
          </p:cNvSpPr>
          <p:nvPr>
            <p:ph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a:ea typeface="ＭＳ Ｐゴシック" panose="020B0600070205080204" pitchFamily="34" charset="-128"/>
              </a:rPr>
              <a:t>Iterator is an object that can access a collection of like objects one object at a time.</a:t>
            </a:r>
          </a:p>
          <a:p>
            <a:r>
              <a:rPr lang="en-US" altLang="en-US" sz="2400">
                <a:ea typeface="ＭＳ Ｐゴシック" panose="020B0600070205080204" pitchFamily="34" charset="-128"/>
              </a:rPr>
              <a:t>An iterator can traverse the collection of objects.</a:t>
            </a:r>
          </a:p>
          <a:p>
            <a:r>
              <a:rPr lang="en-US" altLang="en-US" sz="2400">
                <a:ea typeface="ＭＳ Ｐゴシック" panose="020B0600070205080204" pitchFamily="34" charset="-128"/>
              </a:rPr>
              <a:t>Each container class in STL has a corresponding iterator that functions appropriately for the container</a:t>
            </a:r>
          </a:p>
          <a:p>
            <a:r>
              <a:rPr lang="en-US" altLang="en-US" sz="2400">
                <a:ea typeface="ＭＳ Ｐゴシック" panose="020B0600070205080204" pitchFamily="34" charset="-128"/>
              </a:rPr>
              <a:t>For example:  an iterator in a vector class allows random access</a:t>
            </a:r>
          </a:p>
          <a:p>
            <a:r>
              <a:rPr lang="en-US" altLang="en-US" sz="2400">
                <a:ea typeface="ＭＳ Ｐゴシック" panose="020B0600070205080204" pitchFamily="34" charset="-128"/>
              </a:rPr>
              <a:t>An iterator in a list class would not allow random access (list requires sequential access)</a:t>
            </a:r>
          </a:p>
          <a:p>
            <a:pPr>
              <a:buFont typeface="Wingdings 2" panose="05020102010507070707" pitchFamily="18" charset="2"/>
              <a:buNone/>
            </a:pPr>
            <a:endParaRPr lang="en-US" altLang="en-US">
              <a:ea typeface="ＭＳ Ｐゴシック" panose="020B0600070205080204"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09600" y="685800"/>
            <a:ext cx="7924800" cy="381000"/>
          </a:xfrm>
        </p:spPr>
        <p:txBody>
          <a:bodyPr/>
          <a:lstStyle/>
          <a:p>
            <a:r>
              <a:rPr lang="en-US" altLang="en-US" sz="2000">
                <a:ea typeface="ＭＳ Ｐゴシック" panose="020B0600070205080204" pitchFamily="34" charset="-128"/>
                <a:cs typeface="Helvetica Neue" pitchFamily="-65" charset="0"/>
              </a:rPr>
              <a:t>Options07.h</a:t>
            </a:r>
          </a:p>
        </p:txBody>
      </p:sp>
      <p:sp>
        <p:nvSpPr>
          <p:cNvPr id="13315"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 typeface="Arial" panose="020B0604020202020204" pitchFamily="34" charset="0"/>
              <a:buNone/>
            </a:pPr>
            <a:r>
              <a:rPr lang="en-US" altLang="en-US" sz="2000">
                <a:ea typeface="ＭＳ Ｐゴシック" panose="020B0600070205080204" pitchFamily="34" charset="-128"/>
              </a:rPr>
              <a:t>#ifndef Options07_h</a:t>
            </a:r>
          </a:p>
          <a:p>
            <a:pPr lvl="1">
              <a:buFont typeface="Arial" panose="020B0604020202020204" pitchFamily="34" charset="0"/>
              <a:buNone/>
            </a:pPr>
            <a:r>
              <a:rPr lang="en-US" altLang="en-US" sz="2000">
                <a:ea typeface="ＭＳ Ｐゴシック" panose="020B0600070205080204" pitchFamily="34" charset="-128"/>
              </a:rPr>
              <a:t>#define Options07_h</a:t>
            </a:r>
          </a:p>
          <a:p>
            <a:pPr lvl="1">
              <a:buFont typeface="Arial" panose="020B0604020202020204" pitchFamily="34" charset="0"/>
              <a:buNone/>
            </a:pPr>
            <a:r>
              <a:rPr lang="en-US" altLang="en-US" sz="2000">
                <a:ea typeface="ＭＳ Ｐゴシック" panose="020B0600070205080204" pitchFamily="34" charset="-128"/>
              </a:rPr>
              <a:t>#include "BinModel02.h"</a:t>
            </a:r>
          </a:p>
          <a:p>
            <a:pPr lvl="1">
              <a:buFont typeface="Arial" panose="020B0604020202020204" pitchFamily="34" charset="0"/>
              <a:buNone/>
            </a:pPr>
            <a:r>
              <a:rPr lang="en-US" altLang="en-US" sz="2000">
                <a:ea typeface="ＭＳ Ｐゴシック" panose="020B0600070205080204" pitchFamily="34" charset="-128"/>
              </a:rPr>
              <a:t>class EurOption</a:t>
            </a:r>
          </a:p>
          <a:p>
            <a:pPr lvl="1">
              <a:buFont typeface="Arial" panose="020B0604020202020204" pitchFamily="34" charset="0"/>
              <a:buNone/>
            </a:pPr>
            <a:r>
              <a:rPr lang="en-US" altLang="en-US" sz="2000">
                <a:ea typeface="ＭＳ Ｐゴシック" panose="020B0600070205080204" pitchFamily="34" charset="-128"/>
              </a:rPr>
              <a:t>{</a:t>
            </a:r>
          </a:p>
          <a:p>
            <a:pPr lvl="1">
              <a:buFont typeface="Arial" panose="020B0604020202020204" pitchFamily="34" charset="0"/>
              <a:buNone/>
            </a:pPr>
            <a:r>
              <a:rPr lang="en-US" altLang="en-US" sz="2000">
                <a:ea typeface="ＭＳ Ｐゴシック" panose="020B0600070205080204" pitchFamily="34" charset="-128"/>
              </a:rPr>
              <a:t>   private:</a:t>
            </a:r>
          </a:p>
          <a:p>
            <a:pPr lvl="1">
              <a:buFont typeface="Arial" panose="020B0604020202020204" pitchFamily="34" charset="0"/>
              <a:buNone/>
            </a:pPr>
            <a:r>
              <a:rPr lang="en-US" altLang="en-US" sz="2000">
                <a:ea typeface="ＭＳ Ｐゴシック" panose="020B0600070205080204" pitchFamily="34" charset="-128"/>
              </a:rPr>
              <a:t>      int N; //steps to expiry</a:t>
            </a:r>
          </a:p>
          <a:p>
            <a:pPr lvl="1">
              <a:buFont typeface="Arial" panose="020B0604020202020204" pitchFamily="34" charset="0"/>
              <a:buNone/>
            </a:pPr>
            <a:r>
              <a:rPr lang="en-US" altLang="en-US" sz="2000">
                <a:ea typeface="ＭＳ Ｐゴシック" panose="020B0600070205080204" pitchFamily="34" charset="-128"/>
              </a:rPr>
              <a:t>   public:</a:t>
            </a:r>
          </a:p>
          <a:p>
            <a:pPr lvl="1">
              <a:buFont typeface="Arial" panose="020B0604020202020204" pitchFamily="34" charset="0"/>
              <a:buNone/>
            </a:pPr>
            <a:r>
              <a:rPr lang="en-US" altLang="en-US" sz="2000">
                <a:ea typeface="ＭＳ Ｐゴシック" panose="020B0600070205080204" pitchFamily="34" charset="-128"/>
              </a:rPr>
              <a:t>      void SetN(int N_){N=N_;}</a:t>
            </a:r>
          </a:p>
          <a:p>
            <a:pPr lvl="1">
              <a:buFont typeface="Arial" panose="020B0604020202020204" pitchFamily="34" charset="0"/>
              <a:buNone/>
            </a:pPr>
            <a:r>
              <a:rPr lang="en-US" altLang="en-US" sz="2000">
                <a:ea typeface="ＭＳ Ｐゴシック" panose="020B0600070205080204" pitchFamily="34" charset="-128"/>
              </a:rPr>
              <a:t>      virtual double Payoff(double z)=0;</a:t>
            </a:r>
          </a:p>
          <a:p>
            <a:pPr lvl="1">
              <a:buFont typeface="Arial" panose="020B0604020202020204" pitchFamily="34" charset="0"/>
              <a:buNone/>
            </a:pPr>
            <a:r>
              <a:rPr lang="en-US" altLang="en-US" sz="2000">
                <a:ea typeface="ＭＳ Ｐゴシック" panose="020B0600070205080204" pitchFamily="34" charset="-128"/>
              </a:rPr>
              <a:t>      //pricing European option</a:t>
            </a:r>
          </a:p>
          <a:p>
            <a:pPr lvl="1">
              <a:buFont typeface="Arial" panose="020B0604020202020204" pitchFamily="34" charset="0"/>
              <a:buNone/>
            </a:pPr>
            <a:r>
              <a:rPr lang="en-US" altLang="en-US" sz="2000">
                <a:ea typeface="ＭＳ Ｐゴシック" panose="020B0600070205080204" pitchFamily="34" charset="-128"/>
              </a:rPr>
              <a:t>      double PriceByCRR(BinModel Model);</a:t>
            </a:r>
          </a:p>
          <a:p>
            <a:pPr lvl="1">
              <a:buFont typeface="Arial" panose="020B0604020202020204" pitchFamily="34" charset="0"/>
              <a:buNone/>
            </a:pPr>
            <a:r>
              <a:rPr lang="en-US" altLang="en-US" sz="2000">
                <a:ea typeface="ＭＳ Ｐゴシック" panose="020B0600070205080204" pitchFamily="34" charset="-128"/>
              </a:rPr>
              <a:t>};</a:t>
            </a:r>
          </a:p>
          <a:p>
            <a:endParaRPr lang="en-US" altLang="en-US" sz="2000">
              <a:ea typeface="ＭＳ Ｐゴシック" panose="020B0600070205080204" pitchFamily="34" charset="-128"/>
            </a:endParaRPr>
          </a:p>
          <a:p>
            <a:endParaRPr lang="en-US" altLang="en-US" sz="2000">
              <a:ea typeface="ＭＳ Ｐゴシック" panose="020B0600070205080204" pitchFamily="34" charset="-128"/>
            </a:endParaRPr>
          </a:p>
        </p:txBody>
      </p:sp>
      <p:sp>
        <p:nvSpPr>
          <p:cNvPr id="1331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6B0D017-C611-4B3D-9810-6D36BC92EA59}"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1331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110CE8A-1BAE-49AB-A0C5-D773C0453133}" type="slidenum">
              <a:rPr lang="en-US" altLang="en-US" smtClean="0">
                <a:solidFill>
                  <a:srgbClr val="898989"/>
                </a:solidFill>
                <a:latin typeface="Helvetica" panose="020B0604020202020204" pitchFamily="34" charset="0"/>
              </a:rPr>
              <a:pPr/>
              <a:t>6</a:t>
            </a:fld>
            <a:endParaRPr lang="en-US" altLang="en-US">
              <a:solidFill>
                <a:srgbClr val="898989"/>
              </a:solidFill>
              <a:latin typeface="Helvetica"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a:ea typeface="ＭＳ Ｐゴシック" panose="020B0600070205080204" pitchFamily="34" charset="-128"/>
                <a:cs typeface="Helvetica Neue" pitchFamily="-65" charset="0"/>
              </a:rPr>
              <a:t>Common Iterator Operations</a:t>
            </a:r>
          </a:p>
        </p:txBody>
      </p:sp>
      <p:sp>
        <p:nvSpPr>
          <p:cNvPr id="51203" name="Content Placeholder 2"/>
          <p:cNvSpPr>
            <a:spLocks noGrp="1"/>
          </p:cNvSpPr>
          <p:nvPr>
            <p:ph sz="quarter" idx="1"/>
          </p:nvPr>
        </p:nvSpPr>
        <p:spPr bwMode="auto">
          <a:xfrm>
            <a:off x="609600" y="1600200"/>
            <a:ext cx="7924800" cy="3810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fontAlgn="t" hangingPunct="1">
              <a:buFont typeface="Wingdings 2" panose="05020102010507070707" pitchFamily="18" charset="2"/>
              <a:buNone/>
            </a:pPr>
            <a:endParaRPr lang="en-US" altLang="en-US" b="1">
              <a:ea typeface="ＭＳ Ｐゴシック" panose="020B0600070205080204" pitchFamily="34" charset="-128"/>
            </a:endParaRPr>
          </a:p>
          <a:p>
            <a:pPr eaLnBrk="1" fontAlgn="t" hangingPunct="1">
              <a:buFont typeface="Wingdings 2" panose="05020102010507070707" pitchFamily="18" charset="2"/>
              <a:buNone/>
            </a:pPr>
            <a:r>
              <a:rPr lang="en-US" altLang="en-US" sz="2400">
                <a:ea typeface="ＭＳ Ｐゴシック" panose="020B0600070205080204" pitchFamily="34" charset="-128"/>
              </a:rPr>
              <a:t>*	  Return the item that the iterator currently references</a:t>
            </a:r>
          </a:p>
          <a:p>
            <a:pPr eaLnBrk="1" fontAlgn="t" hangingPunct="1">
              <a:buFont typeface="Wingdings 2" panose="05020102010507070707" pitchFamily="18" charset="2"/>
              <a:buNone/>
            </a:pPr>
            <a:r>
              <a:rPr lang="en-US" altLang="en-US" sz="2400">
                <a:ea typeface="ＭＳ Ｐゴシック" panose="020B0600070205080204" pitchFamily="34" charset="-128"/>
              </a:rPr>
              <a:t>++	  Move the iterator to the next item in the list</a:t>
            </a:r>
          </a:p>
          <a:p>
            <a:pPr eaLnBrk="1" fontAlgn="t" hangingPunct="1">
              <a:buFont typeface="Wingdings 2" panose="05020102010507070707" pitchFamily="18" charset="2"/>
              <a:buNone/>
            </a:pPr>
            <a:r>
              <a:rPr lang="en-US" altLang="en-US" sz="2400">
                <a:ea typeface="ＭＳ Ｐゴシック" panose="020B0600070205080204" pitchFamily="34" charset="-128"/>
              </a:rPr>
              <a:t>--		Move the iterator to the previous item in the list</a:t>
            </a:r>
          </a:p>
          <a:p>
            <a:pPr eaLnBrk="1" fontAlgn="t" hangingPunct="1">
              <a:buFont typeface="Wingdings 2" panose="05020102010507070707" pitchFamily="18" charset="2"/>
              <a:buNone/>
            </a:pPr>
            <a:r>
              <a:rPr lang="en-US" altLang="en-US" sz="2400">
                <a:ea typeface="ＭＳ Ｐゴシック" panose="020B0600070205080204" pitchFamily="34" charset="-128"/>
              </a:rPr>
              <a:t>==	  Compare two iterators for equality</a:t>
            </a:r>
          </a:p>
          <a:p>
            <a:pPr eaLnBrk="1" fontAlgn="t" hangingPunct="1">
              <a:buFont typeface="Wingdings 2" panose="05020102010507070707" pitchFamily="18" charset="2"/>
              <a:buNone/>
            </a:pPr>
            <a:r>
              <a:rPr lang="en-US" altLang="en-US" sz="2400">
                <a:ea typeface="ＭＳ Ｐゴシック" panose="020B0600070205080204" pitchFamily="34" charset="-128"/>
              </a:rPr>
              <a:t>!=	  Compare two iterators for inequality</a:t>
            </a:r>
          </a:p>
          <a:p>
            <a:pPr eaLnBrk="1" fontAlgn="t" hangingPunct="1"/>
            <a:endParaRPr lang="en-US" altLang="en-US">
              <a:ea typeface="ＭＳ Ｐゴシック" panose="020B0600070205080204" pitchFamily="34" charset="-128"/>
            </a:endParaRPr>
          </a:p>
          <a:p>
            <a:pPr eaLnBrk="1" fontAlgn="t" hangingPunct="1"/>
            <a:endParaRPr lang="en-US" altLang="en-US">
              <a:ea typeface="ＭＳ Ｐゴシック" panose="020B0600070205080204" pitchFamily="34" charset="-128"/>
            </a:endParaRPr>
          </a:p>
          <a:p>
            <a:pPr>
              <a:buFont typeface="Wingdings 2" panose="05020102010507070707" pitchFamily="18" charset="2"/>
              <a:buNone/>
            </a:pPr>
            <a:endParaRPr lang="en-US" altLang="en-US">
              <a:ea typeface="ＭＳ Ｐゴシック" panose="020B0600070205080204" pitchFamily="34" charset="-128"/>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a:ea typeface="ＭＳ Ｐゴシック" panose="020B0600070205080204" pitchFamily="34" charset="-128"/>
                <a:cs typeface="Helvetica Neue" pitchFamily="-65" charset="0"/>
              </a:rPr>
              <a:t>STL List Class</a:t>
            </a:r>
          </a:p>
        </p:txBody>
      </p:sp>
      <p:sp>
        <p:nvSpPr>
          <p:cNvPr id="52227" name="Content Placeholder 2"/>
          <p:cNvSpPr>
            <a:spLocks noGrp="1"/>
          </p:cNvSpPr>
          <p:nvPr>
            <p:ph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2" panose="05020102010507070707" pitchFamily="18" charset="2"/>
              <a:buNone/>
            </a:pPr>
            <a:r>
              <a:rPr lang="en-US" altLang="en-US" u="sng">
                <a:ea typeface="ＭＳ Ｐゴシック" panose="020B0600070205080204" pitchFamily="34" charset="-128"/>
              </a:rPr>
              <a:t>Constructors and assignment</a:t>
            </a:r>
          </a:p>
          <a:p>
            <a:pPr lvl="1"/>
            <a:r>
              <a:rPr lang="en-US" altLang="en-US">
                <a:ea typeface="ＭＳ Ｐゴシック" panose="020B0600070205080204" pitchFamily="34" charset="-128"/>
              </a:rPr>
              <a:t>list &lt;T&gt; v;				</a:t>
            </a:r>
          </a:p>
          <a:p>
            <a:pPr lvl="1"/>
            <a:r>
              <a:rPr lang="en-US" altLang="en-US">
                <a:ea typeface="ＭＳ Ｐゴシック" panose="020B0600070205080204" pitchFamily="34" charset="-128"/>
              </a:rPr>
              <a:t>list&lt;T&gt; v(aList);			</a:t>
            </a:r>
          </a:p>
          <a:p>
            <a:pPr lvl="1"/>
            <a:r>
              <a:rPr lang="en-US" altLang="en-US">
                <a:ea typeface="ＭＳ Ｐゴシック" panose="020B0600070205080204" pitchFamily="34" charset="-128"/>
              </a:rPr>
              <a:t>l=aList;</a:t>
            </a:r>
          </a:p>
          <a:p>
            <a:pPr>
              <a:buFont typeface="Wingdings 2" panose="05020102010507070707" pitchFamily="18" charset="2"/>
              <a:buNone/>
            </a:pPr>
            <a:r>
              <a:rPr lang="en-US" altLang="en-US" u="sng">
                <a:ea typeface="ＭＳ Ｐゴシック" panose="020B0600070205080204" pitchFamily="34" charset="-128"/>
              </a:rPr>
              <a:t>Access</a:t>
            </a:r>
          </a:p>
          <a:p>
            <a:pPr lvl="1"/>
            <a:r>
              <a:rPr lang="en-US" altLang="en-US">
                <a:ea typeface="ＭＳ Ｐゴシック" panose="020B0600070205080204" pitchFamily="34" charset="-128"/>
              </a:rPr>
              <a:t>l.front() ----returns 1</a:t>
            </a:r>
            <a:r>
              <a:rPr lang="en-US" altLang="en-US" baseline="30000">
                <a:ea typeface="ＭＳ Ｐゴシック" panose="020B0600070205080204" pitchFamily="34" charset="-128"/>
              </a:rPr>
              <a:t>st</a:t>
            </a:r>
            <a:r>
              <a:rPr lang="en-US" altLang="en-US">
                <a:ea typeface="ＭＳ Ｐゴシック" panose="020B0600070205080204" pitchFamily="34" charset="-128"/>
              </a:rPr>
              <a:t> element in the list</a:t>
            </a:r>
          </a:p>
          <a:p>
            <a:pPr lvl="1"/>
            <a:r>
              <a:rPr lang="en-US" altLang="en-US">
                <a:ea typeface="ＭＳ Ｐゴシック" panose="020B0600070205080204" pitchFamily="34" charset="-128"/>
              </a:rPr>
              <a:t>l.back()----returns the last element in the list</a:t>
            </a:r>
          </a:p>
          <a:p>
            <a:pPr lvl="1">
              <a:buFont typeface="Wingdings 2" panose="05020102010507070707" pitchFamily="18" charset="2"/>
              <a:buNone/>
            </a:pPr>
            <a:endParaRPr lang="en-US" altLang="en-US">
              <a:ea typeface="ＭＳ Ｐゴシック" panose="020B0600070205080204" pitchFamily="34" charset="-128"/>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a:ea typeface="ＭＳ Ｐゴシック" panose="020B0600070205080204" pitchFamily="34" charset="-128"/>
                <a:cs typeface="Helvetica Neue" pitchFamily="-65" charset="0"/>
              </a:rPr>
              <a:t>STL List	</a:t>
            </a:r>
          </a:p>
        </p:txBody>
      </p:sp>
      <p:sp>
        <p:nvSpPr>
          <p:cNvPr id="53251" name="Content Placeholder 2"/>
          <p:cNvSpPr>
            <a:spLocks noGrp="1"/>
          </p:cNvSpPr>
          <p:nvPr>
            <p:ph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2" panose="05020102010507070707" pitchFamily="18" charset="2"/>
              <a:buNone/>
            </a:pPr>
            <a:r>
              <a:rPr lang="en-US" altLang="en-US" sz="2400" u="sng">
                <a:ea typeface="ＭＳ Ｐゴシック" panose="020B0600070205080204" pitchFamily="34" charset="-128"/>
              </a:rPr>
              <a:t>Insert and Remove</a:t>
            </a:r>
          </a:p>
          <a:p>
            <a:pPr lvl="1"/>
            <a:r>
              <a:rPr lang="en-US" altLang="en-US" sz="2400">
                <a:ea typeface="ＭＳ Ｐゴシック" panose="020B0600070205080204" pitchFamily="34" charset="-128"/>
              </a:rPr>
              <a:t>l.push_front(value)</a:t>
            </a:r>
          </a:p>
          <a:p>
            <a:pPr lvl="1"/>
            <a:r>
              <a:rPr lang="en-US" altLang="en-US" sz="2400">
                <a:ea typeface="ＭＳ Ｐゴシック" panose="020B0600070205080204" pitchFamily="34" charset="-128"/>
              </a:rPr>
              <a:t>l.pop_back(value)</a:t>
            </a:r>
          </a:p>
          <a:p>
            <a:pPr>
              <a:buFont typeface="Wingdings 2" panose="05020102010507070707" pitchFamily="18" charset="2"/>
              <a:buNone/>
            </a:pPr>
            <a:r>
              <a:rPr lang="en-US" altLang="en-US" sz="2400" u="sng">
                <a:ea typeface="ＭＳ Ｐゴシック" panose="020B0600070205080204" pitchFamily="34" charset="-128"/>
              </a:rPr>
              <a:t>Iterator Delaration </a:t>
            </a:r>
          </a:p>
          <a:p>
            <a:pPr lvl="1"/>
            <a:r>
              <a:rPr lang="en-US" altLang="en-US" sz="2400">
                <a:ea typeface="ＭＳ Ｐゴシック" panose="020B0600070205080204" pitchFamily="34" charset="-128"/>
              </a:rPr>
              <a:t>list&lt;T&gt;::iterator itr;</a:t>
            </a:r>
          </a:p>
          <a:p>
            <a:pPr>
              <a:buFont typeface="Wingdings 2" panose="05020102010507070707" pitchFamily="18" charset="2"/>
              <a:buNone/>
            </a:pPr>
            <a:r>
              <a:rPr lang="en-US" altLang="en-US" sz="2400" u="sng">
                <a:ea typeface="ＭＳ Ｐゴシック" panose="020B0600070205080204" pitchFamily="34" charset="-128"/>
              </a:rPr>
              <a:t>Iterator Options</a:t>
            </a:r>
          </a:p>
          <a:p>
            <a:r>
              <a:rPr lang="en-US" altLang="en-US" sz="2400">
                <a:ea typeface="ＭＳ Ｐゴシック" panose="020B0600070205080204" pitchFamily="34" charset="-128"/>
              </a:rPr>
              <a:t>itr = l.begin()	set iterator to beginning of the list</a:t>
            </a:r>
          </a:p>
          <a:p>
            <a:r>
              <a:rPr lang="en-US" altLang="en-US" sz="2400">
                <a:ea typeface="ＭＳ Ｐゴシック" panose="020B0600070205080204" pitchFamily="34" charset="-128"/>
              </a:rPr>
              <a:t>Itr = l.end()		set iterator to after the end of the list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Title 1">
            <a:extLst>
              <a:ext uri="{FF2B5EF4-FFF2-40B4-BE49-F238E27FC236}">
                <a16:creationId xmlns:a16="http://schemas.microsoft.com/office/drawing/2014/main" id="{0F99C75E-539D-4DFC-A1D2-738B91BE8EC1}"/>
              </a:ext>
            </a:extLst>
          </p:cNvPr>
          <p:cNvSpPr>
            <a:spLocks noGrp="1"/>
          </p:cNvSpPr>
          <p:nvPr>
            <p:ph type="title"/>
          </p:nvPr>
        </p:nvSpPr>
        <p:spPr>
          <a:xfrm>
            <a:off x="609600" y="228600"/>
            <a:ext cx="7924800" cy="609600"/>
          </a:xfrm>
        </p:spPr>
        <p:txBody>
          <a:bodyPr/>
          <a:lstStyle/>
          <a:p>
            <a:r>
              <a:rPr lang="en-US" altLang="en-US" sz="2800">
                <a:ea typeface="ＭＳ Ｐゴシック" panose="020B0600070205080204" pitchFamily="34" charset="-128"/>
              </a:rPr>
              <a:t>STL Map Example</a:t>
            </a:r>
          </a:p>
        </p:txBody>
      </p:sp>
      <p:sp>
        <p:nvSpPr>
          <p:cNvPr id="149506" name="Content Placeholder 2">
            <a:extLst>
              <a:ext uri="{FF2B5EF4-FFF2-40B4-BE49-F238E27FC236}">
                <a16:creationId xmlns:a16="http://schemas.microsoft.com/office/drawing/2014/main" id="{8B0855D9-1A1F-41DE-B5E6-DA1B5993E6EE}"/>
              </a:ext>
            </a:extLst>
          </p:cNvPr>
          <p:cNvSpPr>
            <a:spLocks noGrp="1"/>
          </p:cNvSpPr>
          <p:nvPr>
            <p:ph idx="1"/>
          </p:nvPr>
        </p:nvSpPr>
        <p:spPr bwMode="auto">
          <a:xfrm>
            <a:off x="609600" y="762000"/>
            <a:ext cx="7924800" cy="5486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pPr>
            <a:r>
              <a:rPr lang="en-US" altLang="en-US" sz="1800">
                <a:ea typeface="ＭＳ Ｐゴシック" panose="020B0600070205080204" pitchFamily="34" charset="-128"/>
              </a:rPr>
              <a:t>#include &lt;string&gt;</a:t>
            </a:r>
          </a:p>
          <a:p>
            <a:pPr marL="0" indent="0">
              <a:buFont typeface="Arial" panose="020B0604020202020204" pitchFamily="34" charset="0"/>
              <a:buNone/>
            </a:pPr>
            <a:r>
              <a:rPr lang="en-US" altLang="en-US" sz="1800">
                <a:ea typeface="ＭＳ Ｐゴシック" panose="020B0600070205080204" pitchFamily="34" charset="-128"/>
              </a:rPr>
              <a:t>#include &lt;iostream&gt;</a:t>
            </a:r>
          </a:p>
          <a:p>
            <a:pPr marL="0" indent="0">
              <a:buFont typeface="Arial" panose="020B0604020202020204" pitchFamily="34" charset="0"/>
              <a:buNone/>
            </a:pPr>
            <a:r>
              <a:rPr lang="en-US" altLang="en-US" sz="1800">
                <a:ea typeface="ＭＳ Ｐゴシック" panose="020B0600070205080204" pitchFamily="34" charset="-128"/>
              </a:rPr>
              <a:t>#include &lt;map&gt;</a:t>
            </a:r>
          </a:p>
          <a:p>
            <a:pPr marL="0" indent="0">
              <a:buFont typeface="Arial" panose="020B0604020202020204" pitchFamily="34" charset="0"/>
              <a:buNone/>
            </a:pPr>
            <a:r>
              <a:rPr lang="en-US" altLang="en-US" sz="1800">
                <a:ea typeface="ＭＳ Ｐゴシック" panose="020B0600070205080204" pitchFamily="34" charset="-128"/>
              </a:rPr>
              <a:t>using namespace std;</a:t>
            </a:r>
          </a:p>
          <a:p>
            <a:pPr marL="0" indent="0">
              <a:buFont typeface="Arial" panose="020B0604020202020204" pitchFamily="34" charset="0"/>
              <a:buNone/>
            </a:pPr>
            <a:r>
              <a:rPr lang="en-US" altLang="en-US" sz="1800">
                <a:ea typeface="ＭＳ Ｐゴシック" panose="020B0600070205080204" pitchFamily="34" charset="-128"/>
              </a:rPr>
              <a:t>int main()</a:t>
            </a:r>
          </a:p>
          <a:p>
            <a:pPr marL="0" indent="0">
              <a:buFont typeface="Arial" panose="020B0604020202020204" pitchFamily="34" charset="0"/>
              <a:buNone/>
            </a:pPr>
            <a:r>
              <a:rPr lang="en-US" altLang="en-US" sz="1800">
                <a:ea typeface="ＭＳ Ｐゴシック" panose="020B0600070205080204" pitchFamily="34" charset="-128"/>
              </a:rPr>
              <a:t>{   std::map&lt;std::string,int&gt; my_map;</a:t>
            </a:r>
          </a:p>
          <a:p>
            <a:pPr marL="0" indent="0">
              <a:buFont typeface="Arial" panose="020B0604020202020204" pitchFamily="34" charset="0"/>
              <a:buNone/>
            </a:pPr>
            <a:r>
              <a:rPr lang="de-DE" altLang="en-US" sz="1800">
                <a:ea typeface="ＭＳ Ｐゴシック" panose="020B0600070205080204" pitchFamily="34" charset="-128"/>
              </a:rPr>
              <a:t>    my_map["x"] =  11;	</a:t>
            </a:r>
            <a:r>
              <a:rPr lang="en-US" altLang="en-US" sz="1800">
                <a:ea typeface="ＭＳ Ｐゴシック" panose="020B0600070205080204" pitchFamily="34" charset="-128"/>
              </a:rPr>
              <a:t>my_map["y"] = 23;</a:t>
            </a:r>
          </a:p>
          <a:p>
            <a:pPr marL="0" indent="0">
              <a:buFont typeface="Arial" panose="020B0604020202020204" pitchFamily="34" charset="0"/>
              <a:buNone/>
            </a:pPr>
            <a:r>
              <a:rPr lang="en-US" altLang="en-US" sz="1800">
                <a:ea typeface="ＭＳ Ｐゴシック" panose="020B0600070205080204" pitchFamily="34" charset="-128"/>
              </a:rPr>
              <a:t>    auto it = my_map.find("x");</a:t>
            </a:r>
          </a:p>
          <a:p>
            <a:pPr marL="0" indent="0">
              <a:buFont typeface="Arial" panose="020B0604020202020204" pitchFamily="34" charset="0"/>
              <a:buNone/>
            </a:pPr>
            <a:r>
              <a:rPr lang="en-US" altLang="en-US" sz="1800">
                <a:ea typeface="ＭＳ Ｐゴシック" panose="020B0600070205080204" pitchFamily="34" charset="-128"/>
              </a:rPr>
              <a:t>    if (it != my_map.end()) std::cout &lt;&lt; "x: " &lt;&lt; it-&gt;second &lt;&lt; endl;</a:t>
            </a:r>
          </a:p>
          <a:p>
            <a:pPr marL="0" indent="0">
              <a:buFont typeface="Arial" panose="020B0604020202020204" pitchFamily="34" charset="0"/>
              <a:buNone/>
            </a:pPr>
            <a:r>
              <a:rPr lang="en-US" altLang="en-US" sz="1800">
                <a:ea typeface="ＭＳ Ｐゴシック" panose="020B0600070205080204" pitchFamily="34" charset="-128"/>
              </a:rPr>
              <a:t>    it = my_map.find("z");</a:t>
            </a:r>
          </a:p>
          <a:p>
            <a:pPr marL="0" indent="0">
              <a:buFont typeface="Arial" panose="020B0604020202020204" pitchFamily="34" charset="0"/>
              <a:buNone/>
            </a:pPr>
            <a:r>
              <a:rPr lang="en-US" altLang="en-US" sz="1800">
                <a:ea typeface="ＭＳ Ｐゴシック" panose="020B0600070205080204" pitchFamily="34" charset="-128"/>
              </a:rPr>
              <a:t>    if (it != my_map.end()) std::cout &lt;&lt; "z1: " &lt;&lt; it-&gt;second &lt;&lt; endl;</a:t>
            </a:r>
          </a:p>
          <a:p>
            <a:pPr marL="0" indent="0">
              <a:buFont typeface="Arial" panose="020B0604020202020204" pitchFamily="34" charset="0"/>
              <a:buNone/>
            </a:pPr>
            <a:r>
              <a:rPr lang="en-US" altLang="en-US" sz="1800">
                <a:ea typeface="ＭＳ Ｐゴシック" panose="020B0600070205080204" pitchFamily="34" charset="-128"/>
              </a:rPr>
              <a:t>    // Accessing a non-existing element creates it</a:t>
            </a:r>
          </a:p>
          <a:p>
            <a:pPr marL="0" indent="0">
              <a:buFont typeface="Arial" panose="020B0604020202020204" pitchFamily="34" charset="0"/>
              <a:buNone/>
            </a:pPr>
            <a:r>
              <a:rPr lang="en-US" altLang="en-US" sz="1800">
                <a:ea typeface="ＭＳ Ｐゴシック" panose="020B0600070205080204" pitchFamily="34" charset="-128"/>
              </a:rPr>
              <a:t>    if (my_map["z"] == 42) std::cout &lt;&lt; "Oha!" &lt;&lt; endl;</a:t>
            </a:r>
          </a:p>
          <a:p>
            <a:pPr marL="0" indent="0">
              <a:buFont typeface="Arial" panose="020B0604020202020204" pitchFamily="34" charset="0"/>
              <a:buNone/>
            </a:pPr>
            <a:r>
              <a:rPr lang="en-US" altLang="en-US" sz="1800">
                <a:ea typeface="ＭＳ Ｐゴシック" panose="020B0600070205080204" pitchFamily="34" charset="-128"/>
              </a:rPr>
              <a:t>    it = my_map.find("z");</a:t>
            </a:r>
          </a:p>
          <a:p>
            <a:pPr marL="0" indent="0">
              <a:buFont typeface="Arial" panose="020B0604020202020204" pitchFamily="34" charset="0"/>
              <a:buNone/>
            </a:pPr>
            <a:r>
              <a:rPr lang="en-US" altLang="en-US" sz="1800">
                <a:ea typeface="ＭＳ Ｐゴシック" panose="020B0600070205080204" pitchFamily="34" charset="-128"/>
              </a:rPr>
              <a:t>    if (it != my_map.end()) std::cout &lt;&lt; "z2: " &lt;&lt; it-&gt;second &lt;&lt; endl;</a:t>
            </a:r>
          </a:p>
          <a:p>
            <a:pPr marL="0" indent="0">
              <a:buFont typeface="Arial" panose="020B0604020202020204" pitchFamily="34" charset="0"/>
              <a:buNone/>
            </a:pPr>
            <a:r>
              <a:rPr lang="en-US" altLang="en-US" sz="1800">
                <a:ea typeface="ＭＳ Ｐゴシック" panose="020B0600070205080204" pitchFamily="34" charset="-128"/>
              </a:rPr>
              <a:t>    return 0;</a:t>
            </a:r>
          </a:p>
          <a:p>
            <a:pPr marL="0" indent="0">
              <a:buFont typeface="Arial" panose="020B0604020202020204" pitchFamily="34" charset="0"/>
              <a:buNone/>
            </a:pPr>
            <a:r>
              <a:rPr lang="en-US" altLang="en-US" sz="1800">
                <a:ea typeface="ＭＳ Ｐゴシック" panose="020B0600070205080204" pitchFamily="34" charset="-128"/>
              </a:rPr>
              <a:t>}</a:t>
            </a:r>
          </a:p>
        </p:txBody>
      </p:sp>
      <p:sp>
        <p:nvSpPr>
          <p:cNvPr id="149507" name="Date Placeholder 3">
            <a:extLst>
              <a:ext uri="{FF2B5EF4-FFF2-40B4-BE49-F238E27FC236}">
                <a16:creationId xmlns:a16="http://schemas.microsoft.com/office/drawing/2014/main" id="{AE0CC15E-2BF9-43FD-8865-D857BEE95C6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3B61FD7-DE08-4A4E-A20C-F9CA684F5A73}" type="datetime1">
              <a:rPr lang="en-US" altLang="en-US" sz="1200">
                <a:solidFill>
                  <a:srgbClr val="898989"/>
                </a:solidFill>
                <a:latin typeface="Helvetica" panose="020B0604020202020204" pitchFamily="34" charset="0"/>
              </a:rPr>
              <a:pPr/>
              <a:t>10/23/2017</a:t>
            </a:fld>
            <a:endParaRPr lang="en-US" altLang="en-US" sz="1200">
              <a:solidFill>
                <a:srgbClr val="898989"/>
              </a:solidFill>
              <a:latin typeface="Helvetica" panose="020B0604020202020204" pitchFamily="34" charset="0"/>
            </a:endParaRPr>
          </a:p>
        </p:txBody>
      </p:sp>
      <p:sp>
        <p:nvSpPr>
          <p:cNvPr id="149508" name="Slide Number Placeholder 4">
            <a:extLst>
              <a:ext uri="{FF2B5EF4-FFF2-40B4-BE49-F238E27FC236}">
                <a16:creationId xmlns:a16="http://schemas.microsoft.com/office/drawing/2014/main" id="{DF3C6C17-20AB-4307-81D1-C68BCD72C79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D51A1A0-0F74-4E95-8310-FDE0E5076260}" type="slidenum">
              <a:rPr lang="en-US" altLang="en-US" sz="1200">
                <a:solidFill>
                  <a:srgbClr val="898989"/>
                </a:solidFill>
                <a:latin typeface="Helvetica" panose="020B0604020202020204" pitchFamily="34" charset="0"/>
              </a:rPr>
              <a:pPr/>
              <a:t>63</a:t>
            </a:fld>
            <a:endParaRPr lang="en-US" altLang="en-US" sz="1200">
              <a:solidFill>
                <a:srgbClr val="898989"/>
              </a:solidFill>
              <a:latin typeface="Helvetica" panose="020B0604020202020204" pitchFamily="34" charset="0"/>
            </a:endParaRPr>
          </a:p>
        </p:txBody>
      </p:sp>
    </p:spTree>
    <p:extLst>
      <p:ext uri="{BB962C8B-B14F-4D97-AF65-F5344CB8AC3E}">
        <p14:creationId xmlns:p14="http://schemas.microsoft.com/office/powerpoint/2010/main" val="19718565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609600" y="671513"/>
            <a:ext cx="7772400" cy="790575"/>
          </a:xfrm>
        </p:spPr>
        <p:txBody>
          <a:bodyPr/>
          <a:lstStyle/>
          <a:p>
            <a:r>
              <a:rPr lang="en-US" altLang="en-US">
                <a:ea typeface="ＭＳ Ｐゴシック" panose="020B0600070205080204" pitchFamily="34" charset="-128"/>
                <a:cs typeface="Helvetica Neue" pitchFamily="-65" charset="0"/>
              </a:rPr>
              <a:t>Writing classes that work with the STL</a:t>
            </a:r>
          </a:p>
        </p:txBody>
      </p:sp>
      <p:sp>
        <p:nvSpPr>
          <p:cNvPr id="54275" name="Content Placeholder 2"/>
          <p:cNvSpPr>
            <a:spLocks noGrp="1"/>
          </p:cNvSpPr>
          <p:nvPr>
            <p:ph sz="quarter" idx="1"/>
          </p:nvPr>
        </p:nvSpPr>
        <p:spPr bwMode="auto">
          <a:xfrm>
            <a:off x="609600" y="1371600"/>
            <a:ext cx="7772400" cy="419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65125" indent="-255588">
              <a:buFont typeface="Wingdings 3" panose="05040102010807070707" pitchFamily="18" charset="2"/>
              <a:buChar char=""/>
            </a:pPr>
            <a:r>
              <a:rPr lang="en-US" altLang="en-US" sz="2000">
                <a:ea typeface="ＭＳ Ｐゴシック" panose="020B0600070205080204" pitchFamily="34" charset="-128"/>
              </a:rPr>
              <a:t>Classes that will be stored in STL containers should explicitly define the following:</a:t>
            </a:r>
          </a:p>
          <a:p>
            <a:pPr marL="620713" lvl="1">
              <a:spcBef>
                <a:spcPts val="325"/>
              </a:spcBef>
              <a:buFont typeface="Verdana" panose="020B0604030504040204" pitchFamily="34" charset="0"/>
              <a:buChar char="◦"/>
            </a:pPr>
            <a:r>
              <a:rPr lang="en-US" altLang="en-US" sz="2000">
                <a:ea typeface="ＭＳ Ｐゴシック" panose="020B0600070205080204" pitchFamily="34" charset="-128"/>
              </a:rPr>
              <a:t>Default constructor</a:t>
            </a:r>
          </a:p>
          <a:p>
            <a:pPr marL="620713" lvl="1">
              <a:spcBef>
                <a:spcPts val="325"/>
              </a:spcBef>
              <a:buFont typeface="Verdana" panose="020B0604030504040204" pitchFamily="34" charset="0"/>
              <a:buChar char="◦"/>
            </a:pPr>
            <a:r>
              <a:rPr lang="en-US" altLang="en-US" sz="2000">
                <a:ea typeface="ＭＳ Ｐゴシック" panose="020B0600070205080204" pitchFamily="34" charset="-128"/>
              </a:rPr>
              <a:t>Copy constructor</a:t>
            </a:r>
          </a:p>
          <a:p>
            <a:pPr marL="620713" lvl="1">
              <a:spcBef>
                <a:spcPts val="325"/>
              </a:spcBef>
              <a:buFont typeface="Verdana" panose="020B0604030504040204" pitchFamily="34" charset="0"/>
              <a:buChar char="◦"/>
            </a:pPr>
            <a:r>
              <a:rPr lang="en-US" altLang="en-US" sz="2000">
                <a:ea typeface="ＭＳ Ｐゴシック" panose="020B0600070205080204" pitchFamily="34" charset="-128"/>
              </a:rPr>
              <a:t>Destructor</a:t>
            </a:r>
          </a:p>
          <a:p>
            <a:pPr marL="620713" lvl="1">
              <a:spcBef>
                <a:spcPts val="325"/>
              </a:spcBef>
              <a:buFont typeface="Verdana" panose="020B0604030504040204" pitchFamily="34" charset="0"/>
              <a:buChar char="◦"/>
            </a:pPr>
            <a:r>
              <a:rPr lang="en-US" altLang="en-US" sz="2000">
                <a:ea typeface="ＭＳ Ｐゴシック" panose="020B0600070205080204" pitchFamily="34" charset="-128"/>
              </a:rPr>
              <a:t>operator =</a:t>
            </a:r>
          </a:p>
          <a:p>
            <a:pPr marL="620713" lvl="1">
              <a:spcBef>
                <a:spcPts val="325"/>
              </a:spcBef>
              <a:buFont typeface="Verdana" panose="020B0604030504040204" pitchFamily="34" charset="0"/>
              <a:buChar char="◦"/>
            </a:pPr>
            <a:r>
              <a:rPr lang="en-US" altLang="en-US" sz="2000">
                <a:ea typeface="ＭＳ Ｐゴシック" panose="020B0600070205080204" pitchFamily="34" charset="-128"/>
              </a:rPr>
              <a:t>operator==</a:t>
            </a:r>
          </a:p>
          <a:p>
            <a:pPr marL="620713" lvl="1">
              <a:spcBef>
                <a:spcPts val="325"/>
              </a:spcBef>
              <a:buFont typeface="Verdana" panose="020B0604030504040204" pitchFamily="34" charset="0"/>
              <a:buChar char="◦"/>
            </a:pPr>
            <a:r>
              <a:rPr lang="en-US" altLang="en-US" sz="2000">
                <a:ea typeface="ＭＳ Ｐゴシック" panose="020B0600070205080204" pitchFamily="34" charset="-128"/>
              </a:rPr>
              <a:t>operator&lt;</a:t>
            </a:r>
          </a:p>
          <a:p>
            <a:pPr marL="365125" indent="-255588">
              <a:buFont typeface="Wingdings 3" panose="05040102010807070707" pitchFamily="18" charset="2"/>
              <a:buChar char=""/>
            </a:pPr>
            <a:r>
              <a:rPr lang="en-US" altLang="en-US" sz="2000">
                <a:ea typeface="ＭＳ Ｐゴシック" panose="020B0600070205080204" pitchFamily="34" charset="-128"/>
              </a:rPr>
              <a:t>Not all of these are always necessary, but it might be easier to define them than to figure out which ones you actually need</a:t>
            </a:r>
          </a:p>
          <a:p>
            <a:pPr marL="365125" indent="-255588">
              <a:buFont typeface="Wingdings 3" panose="05040102010807070707" pitchFamily="18" charset="2"/>
              <a:buChar char=""/>
            </a:pPr>
            <a:r>
              <a:rPr lang="en-US" altLang="en-US" sz="2000">
                <a:ea typeface="ＭＳ Ｐゴシック" panose="020B0600070205080204" pitchFamily="34" charset="-128"/>
              </a:rPr>
              <a:t>Many STL programming errors can be traced to omitting or improperly defining these methods</a:t>
            </a:r>
          </a:p>
          <a:p>
            <a:pPr marL="365125" indent="-255588"/>
            <a:endParaRPr lang="en-US" altLang="en-US">
              <a:ea typeface="ＭＳ Ｐゴシック" panose="020B0600070205080204" pitchFamily="34" charset="-128"/>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zh-CN">
                <a:ea typeface="宋体" panose="02010600030101010101" pitchFamily="2" charset="-122"/>
                <a:cs typeface="Helvetica Neue" pitchFamily="-65" charset="0"/>
              </a:rPr>
              <a:t>Standard Template Library</a:t>
            </a:r>
          </a:p>
        </p:txBody>
      </p:sp>
      <p:sp>
        <p:nvSpPr>
          <p:cNvPr id="24579"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sz="2600">
                <a:ea typeface="PMingLiU" pitchFamily="18" charset="-120"/>
                <a:cs typeface="Helvetica Neue" pitchFamily="-65" charset="0"/>
              </a:rPr>
              <a:t>In the late 70s Alexander Stepanov first observed that some algorithms do not depend on some particular implementation of a data structure but only on a few fundamental semantic properties of the structure</a:t>
            </a:r>
          </a:p>
          <a:p>
            <a:r>
              <a:rPr lang="en-US" altLang="zh-TW" sz="2600">
                <a:ea typeface="PMingLiU" pitchFamily="18" charset="-120"/>
                <a:cs typeface="Helvetica Neue" pitchFamily="-65" charset="0"/>
              </a:rPr>
              <a:t>Developed by Stepanov and Lee at HP labs in 1992</a:t>
            </a:r>
          </a:p>
          <a:p>
            <a:r>
              <a:rPr lang="en-US" altLang="zh-TW" sz="2600">
                <a:ea typeface="PMingLiU" pitchFamily="18" charset="-120"/>
                <a:cs typeface="Helvetica Neue" pitchFamily="-65" charset="0"/>
              </a:rPr>
              <a:t>Become part of the C++ Standard in 1994</a:t>
            </a:r>
            <a:endParaRPr lang="en-US" altLang="zh-TW" sz="2600">
              <a:solidFill>
                <a:srgbClr val="0000CC"/>
              </a:solidFill>
              <a:ea typeface="PMingLiU" pitchFamily="18" charset="-120"/>
              <a:cs typeface="Helvetica Neue" pitchFamily="-65" charset="0"/>
            </a:endParaRPr>
          </a:p>
        </p:txBody>
      </p:sp>
      <p:sp>
        <p:nvSpPr>
          <p:cNvPr id="2458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14CBC6B-6785-474A-951F-C23073A27CA0}" type="slidenum">
              <a:rPr lang="en-US" altLang="zh-CN" smtClean="0">
                <a:solidFill>
                  <a:srgbClr val="898989"/>
                </a:solidFill>
                <a:latin typeface="Helvetica" panose="020B0604020202020204" pitchFamily="34" charset="0"/>
              </a:rPr>
              <a:pPr/>
              <a:t>65</a:t>
            </a:fld>
            <a:endParaRPr lang="en-US" altLang="zh-CN">
              <a:solidFill>
                <a:srgbClr val="898989"/>
              </a:solidFill>
              <a:latin typeface="Helvetica" panose="020B0604020202020204" pitchFamily="34" charset="0"/>
            </a:endParaRPr>
          </a:p>
        </p:txBody>
      </p:sp>
    </p:spTree>
    <p:extLst>
      <p:ext uri="{BB962C8B-B14F-4D97-AF65-F5344CB8AC3E}">
        <p14:creationId xmlns:p14="http://schemas.microsoft.com/office/powerpoint/2010/main" val="17391572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a:xfrm>
            <a:off x="609600" y="685800"/>
            <a:ext cx="7924800" cy="609600"/>
          </a:xfrm>
        </p:spPr>
        <p:txBody>
          <a:bodyPr/>
          <a:lstStyle/>
          <a:p>
            <a:r>
              <a:rPr lang="en-US" altLang="en-US" sz="2800">
                <a:ea typeface="ＭＳ Ｐゴシック" panose="020B0600070205080204" pitchFamily="34" charset="-128"/>
                <a:cs typeface="Helvetica Neue" pitchFamily="-65" charset="0"/>
              </a:rPr>
              <a:t>Class Templates</a:t>
            </a:r>
          </a:p>
        </p:txBody>
      </p:sp>
      <p:sp>
        <p:nvSpPr>
          <p:cNvPr id="79875" name="Content Placeholder 2"/>
          <p:cNvSpPr>
            <a:spLocks noGrp="1"/>
          </p:cNvSpPr>
          <p:nvPr>
            <p:ph idx="1"/>
          </p:nvPr>
        </p:nvSpPr>
        <p:spPr bwMode="auto">
          <a:xfrm>
            <a:off x="609600" y="1295400"/>
            <a:ext cx="7924800" cy="3810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ea typeface="ＭＳ Ｐゴシック" panose="020B0600070205080204" pitchFamily="34" charset="-128"/>
              </a:rPr>
              <a:t>We would like to compute and store the price of an American option not only at time 0, but also for each time step n and node i in the binomial tree.</a:t>
            </a:r>
          </a:p>
          <a:p>
            <a:r>
              <a:rPr lang="en-US" altLang="en-US" sz="2800">
                <a:ea typeface="ＭＳ Ｐゴシック" panose="020B0600070205080204" pitchFamily="34" charset="-128"/>
              </a:rPr>
              <a:t>In addition, we want to compute the </a:t>
            </a:r>
            <a:r>
              <a:rPr lang="en-US" altLang="en-US" sz="2800" b="1">
                <a:ea typeface="ＭＳ Ｐゴシック" panose="020B0600070205080204" pitchFamily="34" charset="-128"/>
              </a:rPr>
              <a:t>early exercise policy </a:t>
            </a:r>
            <a:r>
              <a:rPr lang="en-US" altLang="en-US" sz="2800">
                <a:ea typeface="ＭＳ Ｐゴシック" panose="020B0600070205080204" pitchFamily="34" charset="-128"/>
              </a:rPr>
              <a:t>for an American option. The time step n and node i at which the option should be exercised are characterized by the condition:</a:t>
            </a:r>
          </a:p>
          <a:p>
            <a:pPr lvl="1"/>
            <a:r>
              <a:rPr lang="en-US" altLang="en-US" sz="2400">
                <a:ea typeface="ＭＳ Ｐゴシック" panose="020B0600070205080204" pitchFamily="34" charset="-128"/>
              </a:rPr>
              <a:t>H(n, i) = h(S(n, i)) &gt; 0</a:t>
            </a:r>
          </a:p>
        </p:txBody>
      </p:sp>
      <p:sp>
        <p:nvSpPr>
          <p:cNvPr id="7987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8F68211-AEAC-4FB2-A8DE-252966D5D334}"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7987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B700DAE-D516-40C5-8AD0-5B42537767CD}" type="slidenum">
              <a:rPr lang="en-US" altLang="en-US" smtClean="0">
                <a:solidFill>
                  <a:srgbClr val="898989"/>
                </a:solidFill>
                <a:latin typeface="Helvetica" panose="020B0604020202020204" pitchFamily="34" charset="0"/>
              </a:rPr>
              <a:pPr/>
              <a:t>66</a:t>
            </a:fld>
            <a:endParaRPr lang="en-US" altLang="en-US">
              <a:solidFill>
                <a:srgbClr val="898989"/>
              </a:solidFill>
              <a:latin typeface="Helvetica" panose="020B060402020202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ntent Placeholder 2"/>
          <p:cNvSpPr>
            <a:spLocks noGrp="1"/>
          </p:cNvSpPr>
          <p:nvPr>
            <p:ph idx="1"/>
          </p:nvPr>
        </p:nvSpPr>
        <p:spPr bwMode="auto">
          <a:xfrm>
            <a:off x="609600" y="685800"/>
            <a:ext cx="7924800" cy="5197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ea typeface="ＭＳ Ｐゴシック" panose="020B0600070205080204" pitchFamily="34" charset="-128"/>
              </a:rPr>
              <a:t>The nature structure for the price data is a lattice index by the time steps n = 0, 1, …., N and nodes i = 0, 1, …, n.</a:t>
            </a:r>
          </a:p>
          <a:p>
            <a:r>
              <a:rPr lang="en-US" altLang="en-US" sz="2800">
                <a:ea typeface="ＭＳ Ｐゴシック" panose="020B0600070205080204" pitchFamily="34" charset="-128"/>
              </a:rPr>
              <a:t>A convenient way is to store the option prices in a vector indexed by the time variable </a:t>
            </a:r>
            <a:r>
              <a:rPr lang="en-US" altLang="en-US" sz="2800" b="1" i="1" u="sng">
                <a:ea typeface="ＭＳ Ｐゴシック" panose="020B0600070205080204" pitchFamily="34" charset="-128"/>
              </a:rPr>
              <a:t>n</a:t>
            </a:r>
            <a:r>
              <a:rPr lang="en-US" altLang="en-US" sz="2800">
                <a:ea typeface="ＭＳ Ｐゴシック" panose="020B0600070205080204" pitchFamily="34" charset="-128"/>
              </a:rPr>
              <a:t> consisting vectors of type </a:t>
            </a:r>
            <a:r>
              <a:rPr lang="en-US" altLang="en-US" sz="2800" b="1" i="1" u="sng">
                <a:ea typeface="ＭＳ Ｐゴシック" panose="020B0600070205080204" pitchFamily="34" charset="-128"/>
              </a:rPr>
              <a:t>double</a:t>
            </a:r>
            <a:r>
              <a:rPr lang="en-US" altLang="en-US" sz="2800">
                <a:ea typeface="ＭＳ Ｐゴシック" panose="020B0600070205080204" pitchFamily="34" charset="-128"/>
              </a:rPr>
              <a:t> indexed by the nodes </a:t>
            </a:r>
            <a:r>
              <a:rPr lang="en-US" altLang="en-US" sz="2800" b="1" i="1" u="sng">
                <a:ea typeface="ＭＳ Ｐゴシック" panose="020B0600070205080204" pitchFamily="34" charset="-128"/>
              </a:rPr>
              <a:t>i </a:t>
            </a:r>
            <a:r>
              <a:rPr lang="en-US" altLang="en-US" sz="2800">
                <a:ea typeface="ＭＳ Ｐゴシック" panose="020B0600070205080204" pitchFamily="34" charset="-128"/>
              </a:rPr>
              <a:t>at each time </a:t>
            </a:r>
            <a:r>
              <a:rPr lang="en-US" altLang="en-US" sz="2800" b="1" i="1" u="sng">
                <a:ea typeface="ＭＳ Ｐゴシック" panose="020B0600070205080204" pitchFamily="34" charset="-128"/>
              </a:rPr>
              <a:t>n</a:t>
            </a:r>
            <a:r>
              <a:rPr lang="en-US" altLang="en-US" sz="2800">
                <a:ea typeface="ＭＳ Ｐゴシック" panose="020B0600070205080204" pitchFamily="34" charset="-128"/>
              </a:rPr>
              <a:t>:</a:t>
            </a:r>
          </a:p>
          <a:p>
            <a:pPr lvl="1">
              <a:buFont typeface="Arial" panose="020B0604020202020204" pitchFamily="34" charset="0"/>
              <a:buNone/>
            </a:pPr>
            <a:r>
              <a:rPr lang="en-US" altLang="en-US" sz="2000" i="1">
                <a:ea typeface="ＭＳ Ｐゴシック" panose="020B0600070205080204" pitchFamily="34" charset="-128"/>
              </a:rPr>
              <a:t>vector&lt; vector&lt;double&gt; &gt; Lattice;</a:t>
            </a:r>
          </a:p>
          <a:p>
            <a:pPr lvl="1">
              <a:buFont typeface="Arial" panose="020B0604020202020204" pitchFamily="34" charset="0"/>
              <a:buNone/>
            </a:pPr>
            <a:r>
              <a:rPr lang="pt-BR" altLang="en-US" sz="2000" i="1">
                <a:ea typeface="ＭＳ Ｐゴシック" panose="020B0600070205080204" pitchFamily="34" charset="-128"/>
              </a:rPr>
              <a:t>void SetN(int N_)</a:t>
            </a:r>
          </a:p>
          <a:p>
            <a:pPr lvl="1">
              <a:buFont typeface="Arial" panose="020B0604020202020204" pitchFamily="34" charset="0"/>
              <a:buNone/>
            </a:pPr>
            <a:r>
              <a:rPr lang="pt-BR" altLang="en-US" sz="2000" i="1">
                <a:ea typeface="ＭＳ Ｐゴシック" panose="020B0600070205080204" pitchFamily="34" charset="-128"/>
              </a:rPr>
              <a:t>      {  N=N_;</a:t>
            </a:r>
          </a:p>
          <a:p>
            <a:pPr lvl="1">
              <a:buFont typeface="Arial" panose="020B0604020202020204" pitchFamily="34" charset="0"/>
              <a:buNone/>
            </a:pPr>
            <a:r>
              <a:rPr lang="pt-BR" altLang="en-US" sz="2000" i="1">
                <a:ea typeface="ＭＳ Ｐゴシック" panose="020B0600070205080204" pitchFamily="34" charset="-128"/>
              </a:rPr>
              <a:t>         Lattice.resize(N+1);</a:t>
            </a:r>
          </a:p>
          <a:p>
            <a:pPr lvl="1">
              <a:buFont typeface="Arial" panose="020B0604020202020204" pitchFamily="34" charset="0"/>
              <a:buNone/>
            </a:pPr>
            <a:r>
              <a:rPr lang="pt-BR" altLang="en-US" sz="2000" i="1">
                <a:ea typeface="ＭＳ Ｐゴシック" panose="020B0600070205080204" pitchFamily="34" charset="-128"/>
              </a:rPr>
              <a:t>         for(int n=0; n&lt;=N; n++) Lattice[n].resize(n+1);</a:t>
            </a:r>
          </a:p>
          <a:p>
            <a:pPr lvl="1">
              <a:buFont typeface="Arial" panose="020B0604020202020204" pitchFamily="34" charset="0"/>
              <a:buNone/>
            </a:pPr>
            <a:r>
              <a:rPr lang="pt-BR" altLang="en-US" sz="2000" i="1">
                <a:ea typeface="ＭＳ Ｐゴシック" panose="020B0600070205080204" pitchFamily="34" charset="-128"/>
              </a:rPr>
              <a:t>      }</a:t>
            </a:r>
          </a:p>
        </p:txBody>
      </p:sp>
      <p:sp>
        <p:nvSpPr>
          <p:cNvPr id="8089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9F73EA7-4C7D-4B5B-9F30-67484D0A3781}"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8090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A80F6AC-8935-4646-951C-660F123839DE}" type="slidenum">
              <a:rPr lang="en-US" altLang="en-US" smtClean="0">
                <a:solidFill>
                  <a:srgbClr val="898989"/>
                </a:solidFill>
                <a:latin typeface="Helvetica" panose="020B0604020202020204" pitchFamily="34" charset="0"/>
              </a:rPr>
              <a:pPr/>
              <a:t>67</a:t>
            </a:fld>
            <a:endParaRPr lang="en-US" altLang="en-US">
              <a:solidFill>
                <a:srgbClr val="898989"/>
              </a:solidFill>
              <a:latin typeface="Helvetica"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a:xfrm>
            <a:off x="609600" y="685800"/>
            <a:ext cx="7924800" cy="381000"/>
          </a:xfrm>
        </p:spPr>
        <p:txBody>
          <a:bodyPr/>
          <a:lstStyle/>
          <a:p>
            <a:r>
              <a:rPr lang="en-US" altLang="en-US" sz="2000">
                <a:ea typeface="ＭＳ Ｐゴシック" panose="020B0600070205080204" pitchFamily="34" charset="-128"/>
                <a:cs typeface="Helvetica Neue" pitchFamily="-65" charset="0"/>
              </a:rPr>
              <a:t>BinLattice01.h</a:t>
            </a:r>
          </a:p>
        </p:txBody>
      </p:sp>
      <p:sp>
        <p:nvSpPr>
          <p:cNvPr id="81923"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a:ea typeface="ＭＳ Ｐゴシック" panose="020B0600070205080204" pitchFamily="34" charset="-128"/>
              </a:rPr>
              <a:t>class BinLattice</a:t>
            </a:r>
          </a:p>
          <a:p>
            <a:pPr>
              <a:buFont typeface="Arial" panose="020B0604020202020204" pitchFamily="34" charset="0"/>
              <a:buNone/>
            </a:pPr>
            <a:r>
              <a:rPr lang="en-US" altLang="en-US" sz="1400">
                <a:ea typeface="ＭＳ Ｐゴシック" panose="020B0600070205080204" pitchFamily="34" charset="-128"/>
              </a:rPr>
              <a:t>{ private:</a:t>
            </a:r>
          </a:p>
          <a:p>
            <a:pPr>
              <a:buFont typeface="Arial" panose="020B0604020202020204" pitchFamily="34" charset="0"/>
              <a:buNone/>
            </a:pPr>
            <a:r>
              <a:rPr lang="en-US" altLang="en-US" sz="1400">
                <a:ea typeface="ＭＳ Ｐゴシック" panose="020B0600070205080204" pitchFamily="34" charset="-128"/>
              </a:rPr>
              <a:t>      int N;</a:t>
            </a:r>
          </a:p>
          <a:p>
            <a:pPr>
              <a:buFont typeface="Arial" panose="020B0604020202020204" pitchFamily="34" charset="0"/>
              <a:buNone/>
            </a:pPr>
            <a:r>
              <a:rPr lang="en-US" altLang="en-US" sz="1400">
                <a:ea typeface="ＭＳ Ｐゴシック" panose="020B0600070205080204" pitchFamily="34" charset="-128"/>
              </a:rPr>
              <a:t>      vector&lt; vector&lt;double&gt; &gt; Lattice;</a:t>
            </a:r>
          </a:p>
          <a:p>
            <a:pPr>
              <a:buFont typeface="Arial" panose="020B0604020202020204" pitchFamily="34" charset="0"/>
              <a:buNone/>
            </a:pPr>
            <a:r>
              <a:rPr lang="en-US" altLang="en-US" sz="1400">
                <a:ea typeface="ＭＳ Ｐゴシック" panose="020B0600070205080204" pitchFamily="34" charset="-128"/>
              </a:rPr>
              <a:t>   public:</a:t>
            </a:r>
          </a:p>
          <a:p>
            <a:pPr>
              <a:buFont typeface="Arial" panose="020B0604020202020204" pitchFamily="34" charset="0"/>
              <a:buNone/>
            </a:pPr>
            <a:r>
              <a:rPr lang="en-US" altLang="en-US" sz="1400">
                <a:ea typeface="ＭＳ Ｐゴシック" panose="020B0600070205080204" pitchFamily="34" charset="-128"/>
              </a:rPr>
              <a:t>      void SetN(int N_)</a:t>
            </a:r>
          </a:p>
          <a:p>
            <a:pPr>
              <a:buFont typeface="Arial" panose="020B0604020202020204" pitchFamily="34" charset="0"/>
              <a:buNone/>
            </a:pPr>
            <a:r>
              <a:rPr lang="en-US" altLang="en-US" sz="1400">
                <a:ea typeface="ＭＳ Ｐゴシック" panose="020B0600070205080204" pitchFamily="34" charset="-128"/>
              </a:rPr>
              <a:t>      {  N=N_;</a:t>
            </a:r>
          </a:p>
          <a:p>
            <a:pPr>
              <a:buFont typeface="Arial" panose="020B0604020202020204" pitchFamily="34" charset="0"/>
              <a:buNone/>
            </a:pPr>
            <a:r>
              <a:rPr lang="en-US" altLang="en-US" sz="1400">
                <a:ea typeface="ＭＳ Ｐゴシック" panose="020B0600070205080204" pitchFamily="34" charset="-128"/>
              </a:rPr>
              <a:t>         Lattice.resize(N+1);</a:t>
            </a:r>
          </a:p>
          <a:p>
            <a:pPr>
              <a:buFont typeface="Arial" panose="020B0604020202020204" pitchFamily="34" charset="0"/>
              <a:buNone/>
            </a:pPr>
            <a:r>
              <a:rPr lang="en-US" altLang="en-US" sz="1400">
                <a:ea typeface="ＭＳ Ｐゴシック" panose="020B0600070205080204" pitchFamily="34" charset="-128"/>
              </a:rPr>
              <a:t>         for(int n=0; n&lt;=N; n++) Lattice[n].resize(n+1);</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void SetNode(int n, int i, double x)  {	Lattice[n][i]=x;	}	</a:t>
            </a:r>
          </a:p>
          <a:p>
            <a:pPr>
              <a:buFont typeface="Arial" panose="020B0604020202020204" pitchFamily="34" charset="0"/>
              <a:buNone/>
            </a:pPr>
            <a:r>
              <a:rPr lang="en-US" altLang="en-US" sz="1400">
                <a:ea typeface="ＭＳ Ｐゴシック" panose="020B0600070205080204" pitchFamily="34" charset="-128"/>
              </a:rPr>
              <a:t>      double GetNode(int n, int i)	  	{	return Lattice[n][i];	}</a:t>
            </a:r>
          </a:p>
          <a:p>
            <a:pPr>
              <a:buFont typeface="Arial" panose="020B0604020202020204" pitchFamily="34" charset="0"/>
              <a:buNone/>
            </a:pPr>
            <a:r>
              <a:rPr lang="en-US" altLang="en-US" sz="1400">
                <a:ea typeface="ＭＳ Ｐゴシック" panose="020B0600070205080204" pitchFamily="34" charset="-128"/>
              </a:rPr>
              <a:t>      void Display()</a:t>
            </a:r>
          </a:p>
          <a:p>
            <a:pPr>
              <a:buFont typeface="Arial" panose="020B0604020202020204" pitchFamily="34" charset="0"/>
              <a:buNone/>
            </a:pPr>
            <a:r>
              <a:rPr lang="en-US" altLang="en-US" sz="1400">
                <a:ea typeface="ＭＳ Ｐゴシック" panose="020B0600070205080204" pitchFamily="34" charset="-128"/>
              </a:rPr>
              <a:t>      {  cout &lt;&lt; setiosflags(ios::fixed) &lt;&lt; setprecision(3);</a:t>
            </a:r>
          </a:p>
          <a:p>
            <a:pPr>
              <a:buFont typeface="Arial" panose="020B0604020202020204" pitchFamily="34" charset="0"/>
              <a:buNone/>
            </a:pPr>
            <a:r>
              <a:rPr lang="en-US" altLang="en-US" sz="1400">
                <a:ea typeface="ＭＳ Ｐゴシック" panose="020B0600070205080204" pitchFamily="34" charset="-128"/>
              </a:rPr>
              <a:t>         for(int n=0; n&lt;=N; n++)</a:t>
            </a:r>
          </a:p>
          <a:p>
            <a:pPr>
              <a:buFont typeface="Arial" panose="020B0604020202020204" pitchFamily="34" charset="0"/>
              <a:buNone/>
            </a:pPr>
            <a:r>
              <a:rPr lang="en-US" altLang="en-US" sz="1400">
                <a:ea typeface="ＭＳ Ｐゴシック" panose="020B0600070205080204" pitchFamily="34" charset="-128"/>
              </a:rPr>
              <a:t>         {  for(int i=0; i&lt;=n; i++)</a:t>
            </a:r>
          </a:p>
          <a:p>
            <a:pPr>
              <a:buFont typeface="Arial" panose="020B0604020202020204" pitchFamily="34" charset="0"/>
              <a:buNone/>
            </a:pPr>
            <a:r>
              <a:rPr lang="en-US" altLang="en-US" sz="1400">
                <a:ea typeface="ＭＳ Ｐゴシック" panose="020B0600070205080204" pitchFamily="34" charset="-128"/>
              </a:rPr>
              <a:t>               cout &lt;&lt; setw(7) &lt;&lt; GetNode(n,i) ;</a:t>
            </a:r>
          </a:p>
          <a:p>
            <a:pPr>
              <a:buFont typeface="Arial" panose="020B0604020202020204" pitchFamily="34" charset="0"/>
              <a:buNone/>
            </a:pPr>
            <a:r>
              <a:rPr lang="en-US" altLang="en-US" sz="1400">
                <a:ea typeface="ＭＳ Ｐゴシック" panose="020B0600070205080204" pitchFamily="34" charset="-128"/>
              </a:rPr>
              <a:t>               cout &lt;&lt; endl;</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cout &lt;&lt; endl;</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a:t>
            </a:r>
          </a:p>
        </p:txBody>
      </p:sp>
      <p:sp>
        <p:nvSpPr>
          <p:cNvPr id="81924" name="Date Placeholder 3"/>
          <p:cNvSpPr>
            <a:spLocks noGrp="1"/>
          </p:cNvSpPr>
          <p:nvPr>
            <p:ph type="dt" sz="quarter" idx="10"/>
          </p:nvPr>
        </p:nvSpPr>
        <p:spPr bwMode="auto">
          <a:xfrm>
            <a:off x="6705600" y="5883275"/>
            <a:ext cx="1143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EA7091B-4D9F-4032-88A3-B5D9A54C8630}"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81925" name="Slide Number Placeholder 4"/>
          <p:cNvSpPr>
            <a:spLocks noGrp="1"/>
          </p:cNvSpPr>
          <p:nvPr>
            <p:ph type="sldNum" sz="quarter" idx="12"/>
          </p:nvPr>
        </p:nvSpPr>
        <p:spPr bwMode="auto">
          <a:xfrm>
            <a:off x="7543800" y="5883275"/>
            <a:ext cx="1066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7A430D-5A4B-466C-AA9F-76EC92EE235B}" type="slidenum">
              <a:rPr lang="en-US" altLang="en-US" smtClean="0">
                <a:solidFill>
                  <a:srgbClr val="898989"/>
                </a:solidFill>
                <a:latin typeface="Helvetica" panose="020B0604020202020204" pitchFamily="34" charset="0"/>
              </a:rPr>
              <a:pPr/>
              <a:t>68</a:t>
            </a:fld>
            <a:endParaRPr lang="en-US" altLang="en-US">
              <a:solidFill>
                <a:srgbClr val="898989"/>
              </a:solidFill>
              <a:latin typeface="Helvetica" panose="020B060402020202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a:xfrm>
            <a:off x="609600" y="685800"/>
            <a:ext cx="7924800" cy="381000"/>
          </a:xfrm>
        </p:spPr>
        <p:txBody>
          <a:bodyPr/>
          <a:lstStyle/>
          <a:p>
            <a:r>
              <a:rPr lang="en-US" altLang="en-US" sz="2400">
                <a:ea typeface="ＭＳ Ｐゴシック" panose="020B0600070205080204" pitchFamily="34" charset="-128"/>
                <a:cs typeface="Helvetica Neue" pitchFamily="-65" charset="0"/>
              </a:rPr>
              <a:t>Notes:</a:t>
            </a:r>
          </a:p>
        </p:txBody>
      </p:sp>
      <p:sp>
        <p:nvSpPr>
          <p:cNvPr id="82947"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a:ea typeface="ＭＳ Ｐゴシック" panose="020B0600070205080204" pitchFamily="34" charset="-128"/>
              </a:rPr>
              <a:t>The </a:t>
            </a:r>
            <a:r>
              <a:rPr lang="en-US" altLang="en-US" sz="2400" b="1" i="1">
                <a:ea typeface="ＭＳ Ｐゴシック" panose="020B0600070205080204" pitchFamily="34" charset="-128"/>
              </a:rPr>
              <a:t>BinLattice</a:t>
            </a:r>
            <a:r>
              <a:rPr lang="en-US" altLang="en-US" sz="2400">
                <a:ea typeface="ＭＳ Ｐゴシック" panose="020B0600070205080204" pitchFamily="34" charset="-128"/>
              </a:rPr>
              <a:t> contains two variables and four functions:</a:t>
            </a:r>
          </a:p>
          <a:p>
            <a:pPr lvl="1"/>
            <a:r>
              <a:rPr lang="en-US" altLang="en-US" sz="2000" b="1" i="1">
                <a:ea typeface="ＭＳ Ｐゴシック" panose="020B0600070205080204" pitchFamily="34" charset="-128"/>
              </a:rPr>
              <a:t>N</a:t>
            </a:r>
            <a:r>
              <a:rPr lang="en-US" altLang="en-US" sz="2000">
                <a:ea typeface="ＭＳ Ｐゴシック" panose="020B0600070205080204" pitchFamily="34" charset="-128"/>
              </a:rPr>
              <a:t> to store the number of time steps in the binomial tree.</a:t>
            </a:r>
          </a:p>
          <a:p>
            <a:pPr lvl="1"/>
            <a:r>
              <a:rPr lang="en-US" altLang="en-US" sz="2000" b="1" i="1">
                <a:ea typeface="ＭＳ Ｐゴシック" panose="020B0600070205080204" pitchFamily="34" charset="-128"/>
              </a:rPr>
              <a:t>Lattice</a:t>
            </a:r>
            <a:r>
              <a:rPr lang="en-US" altLang="en-US" sz="2000">
                <a:ea typeface="ＭＳ Ｐゴシック" panose="020B0600070205080204" pitchFamily="34" charset="-128"/>
              </a:rPr>
              <a:t>, a vector of vector to hold data of type double.</a:t>
            </a:r>
          </a:p>
          <a:p>
            <a:pPr lvl="1"/>
            <a:r>
              <a:rPr lang="en-US" altLang="en-US" sz="2000">
                <a:ea typeface="ＭＳ Ｐゴシック" panose="020B0600070205080204" pitchFamily="34" charset="-128"/>
              </a:rPr>
              <a:t>The </a:t>
            </a:r>
            <a:r>
              <a:rPr lang="en-US" altLang="en-US" sz="2000" b="1" i="1">
                <a:ea typeface="ＭＳ Ｐゴシック" panose="020B0600070205080204" pitchFamily="34" charset="-128"/>
              </a:rPr>
              <a:t>SetN()</a:t>
            </a:r>
            <a:r>
              <a:rPr lang="en-US" altLang="en-US" sz="2000">
                <a:ea typeface="ＭＳ Ｐゴシック" panose="020B0600070205080204" pitchFamily="34" charset="-128"/>
              </a:rPr>
              <a:t> function takes a parameter of type int, assigns it to </a:t>
            </a:r>
            <a:r>
              <a:rPr lang="en-US" altLang="en-US" sz="2000" b="1" i="1">
                <a:ea typeface="ＭＳ Ｐゴシック" panose="020B0600070205080204" pitchFamily="34" charset="-128"/>
              </a:rPr>
              <a:t>N</a:t>
            </a:r>
            <a:r>
              <a:rPr lang="en-US" altLang="en-US" sz="2000">
                <a:ea typeface="ＭＳ Ｐゴシック" panose="020B0600070205080204" pitchFamily="34" charset="-128"/>
              </a:rPr>
              <a:t>, and sets the size of the </a:t>
            </a:r>
            <a:r>
              <a:rPr lang="en-US" altLang="en-US" sz="2000" b="1" i="1">
                <a:ea typeface="ＭＳ Ｐゴシック" panose="020B0600070205080204" pitchFamily="34" charset="-128"/>
              </a:rPr>
              <a:t>Lattice</a:t>
            </a:r>
            <a:r>
              <a:rPr lang="en-US" altLang="en-US" sz="2000">
                <a:ea typeface="ＭＳ Ｐゴシック" panose="020B0600070205080204" pitchFamily="34" charset="-128"/>
              </a:rPr>
              <a:t> vector of </a:t>
            </a:r>
            <a:r>
              <a:rPr lang="en-US" altLang="en-US" sz="2000" b="1" i="1">
                <a:ea typeface="ＭＳ Ｐゴシック" panose="020B0600070205080204" pitchFamily="34" charset="-128"/>
              </a:rPr>
              <a:t>N+1</a:t>
            </a:r>
            <a:r>
              <a:rPr lang="en-US" altLang="en-US" sz="2000">
                <a:ea typeface="ＭＳ Ｐゴシック" panose="020B0600070205080204" pitchFamily="34" charset="-128"/>
              </a:rPr>
              <a:t>, the number of time instants </a:t>
            </a:r>
            <a:r>
              <a:rPr lang="en-US" altLang="en-US" sz="2000" b="1" i="1">
                <a:ea typeface="ＭＳ Ｐゴシック" panose="020B0600070205080204" pitchFamily="34" charset="-128"/>
              </a:rPr>
              <a:t>n </a:t>
            </a:r>
            <a:r>
              <a:rPr lang="en-US" altLang="en-US" sz="2000">
                <a:ea typeface="ＭＳ Ｐゴシック" panose="020B0600070205080204" pitchFamily="34" charset="-128"/>
              </a:rPr>
              <a:t>from 0 to N, and then for each n sets the size of the inner vector </a:t>
            </a:r>
            <a:r>
              <a:rPr lang="en-US" altLang="en-US" sz="2000" b="1" i="1">
                <a:ea typeface="ＭＳ Ｐゴシック" panose="020B0600070205080204" pitchFamily="34" charset="-128"/>
              </a:rPr>
              <a:t>Lattice[n]</a:t>
            </a:r>
            <a:r>
              <a:rPr lang="en-US" altLang="en-US" sz="2000">
                <a:ea typeface="ＭＳ Ｐゴシック" panose="020B0600070205080204" pitchFamily="34" charset="-128"/>
              </a:rPr>
              <a:t> to </a:t>
            </a:r>
            <a:r>
              <a:rPr lang="en-US" altLang="en-US" sz="2000" b="1" i="1">
                <a:ea typeface="ＭＳ Ｐゴシック" panose="020B0600070205080204" pitchFamily="34" charset="-128"/>
              </a:rPr>
              <a:t>n+1</a:t>
            </a:r>
            <a:r>
              <a:rPr lang="en-US" altLang="en-US" sz="2000">
                <a:ea typeface="ＭＳ Ｐゴシック" panose="020B0600070205080204" pitchFamily="34" charset="-128"/>
              </a:rPr>
              <a:t>, the number of nodes at time </a:t>
            </a:r>
            <a:r>
              <a:rPr lang="en-US" altLang="en-US" sz="2000" b="1" i="1">
                <a:ea typeface="ＭＳ Ｐゴシック" panose="020B0600070205080204" pitchFamily="34" charset="-128"/>
              </a:rPr>
              <a:t>n.</a:t>
            </a:r>
          </a:p>
          <a:p>
            <a:pPr lvl="1"/>
            <a:r>
              <a:rPr lang="en-US" altLang="en-US" sz="2000" b="1" i="1">
                <a:ea typeface="ＭＳ Ｐゴシック" panose="020B0600070205080204" pitchFamily="34" charset="-128"/>
              </a:rPr>
              <a:t>SetNode() </a:t>
            </a:r>
            <a:r>
              <a:rPr lang="en-US" altLang="en-US" sz="2000">
                <a:ea typeface="ＭＳ Ｐゴシック" panose="020B0600070205080204" pitchFamily="34" charset="-128"/>
              </a:rPr>
              <a:t>to set the value stored at step </a:t>
            </a:r>
            <a:r>
              <a:rPr lang="en-US" altLang="en-US" sz="2000" b="1" i="1">
                <a:ea typeface="ＭＳ Ｐゴシック" panose="020B0600070205080204" pitchFamily="34" charset="-128"/>
              </a:rPr>
              <a:t>n</a:t>
            </a:r>
            <a:r>
              <a:rPr lang="en-US" altLang="en-US" sz="2000">
                <a:ea typeface="ＭＳ Ｐゴシック" panose="020B0600070205080204" pitchFamily="34" charset="-128"/>
              </a:rPr>
              <a:t>, node </a:t>
            </a:r>
            <a:r>
              <a:rPr lang="en-US" altLang="en-US" sz="2000" b="1" i="1">
                <a:ea typeface="ＭＳ Ｐゴシック" panose="020B0600070205080204" pitchFamily="34" charset="-128"/>
              </a:rPr>
              <a:t>i</a:t>
            </a:r>
            <a:r>
              <a:rPr lang="en-US" altLang="en-US" sz="2000">
                <a:ea typeface="ＭＳ Ｐゴシック" panose="020B0600070205080204" pitchFamily="34" charset="-128"/>
              </a:rPr>
              <a:t>.</a:t>
            </a:r>
          </a:p>
          <a:p>
            <a:pPr lvl="1"/>
            <a:r>
              <a:rPr lang="en-US" altLang="en-US" sz="2000" b="1" i="1">
                <a:ea typeface="ＭＳ Ｐゴシック" panose="020B0600070205080204" pitchFamily="34" charset="-128"/>
              </a:rPr>
              <a:t>GetNode() </a:t>
            </a:r>
            <a:r>
              <a:rPr lang="en-US" altLang="en-US" sz="2000">
                <a:ea typeface="ＭＳ Ｐゴシック" panose="020B0600070205080204" pitchFamily="34" charset="-128"/>
              </a:rPr>
              <a:t>to return the value stored at step </a:t>
            </a:r>
            <a:r>
              <a:rPr lang="en-US" altLang="en-US" sz="2000" b="1" i="1">
                <a:ea typeface="ＭＳ Ｐゴシック" panose="020B0600070205080204" pitchFamily="34" charset="-128"/>
              </a:rPr>
              <a:t>n</a:t>
            </a:r>
            <a:r>
              <a:rPr lang="en-US" altLang="en-US" sz="2000">
                <a:ea typeface="ＭＳ Ｐゴシック" panose="020B0600070205080204" pitchFamily="34" charset="-128"/>
              </a:rPr>
              <a:t>, node </a:t>
            </a:r>
            <a:r>
              <a:rPr lang="en-US" altLang="en-US" sz="2000" b="1" i="1">
                <a:ea typeface="ＭＳ Ｐゴシック" panose="020B0600070205080204" pitchFamily="34" charset="-128"/>
              </a:rPr>
              <a:t>i</a:t>
            </a:r>
            <a:r>
              <a:rPr lang="en-US" altLang="en-US" sz="2000">
                <a:ea typeface="ＭＳ Ｐゴシック" panose="020B0600070205080204" pitchFamily="34" charset="-128"/>
              </a:rPr>
              <a:t>.</a:t>
            </a:r>
          </a:p>
          <a:p>
            <a:pPr lvl="1"/>
            <a:r>
              <a:rPr lang="en-US" altLang="en-US" sz="2000" b="1" i="1">
                <a:ea typeface="ＭＳ Ｐゴシック" panose="020B0600070205080204" pitchFamily="34" charset="-128"/>
              </a:rPr>
              <a:t>Display() </a:t>
            </a:r>
            <a:r>
              <a:rPr lang="en-US" altLang="en-US" sz="2000">
                <a:ea typeface="ＭＳ Ｐゴシック" panose="020B0600070205080204" pitchFamily="34" charset="-128"/>
              </a:rPr>
              <a:t>to print the value stored at step </a:t>
            </a:r>
            <a:r>
              <a:rPr lang="en-US" altLang="en-US" sz="2000" b="1" i="1">
                <a:ea typeface="ＭＳ Ｐゴシック" panose="020B0600070205080204" pitchFamily="34" charset="-128"/>
              </a:rPr>
              <a:t>n</a:t>
            </a:r>
            <a:r>
              <a:rPr lang="en-US" altLang="en-US" sz="2000">
                <a:ea typeface="ＭＳ Ｐゴシック" panose="020B0600070205080204" pitchFamily="34" charset="-128"/>
              </a:rPr>
              <a:t>, node </a:t>
            </a:r>
            <a:r>
              <a:rPr lang="en-US" altLang="en-US" sz="2000" b="1" i="1">
                <a:ea typeface="ＭＳ Ｐゴシック" panose="020B0600070205080204" pitchFamily="34" charset="-128"/>
              </a:rPr>
              <a:t>i</a:t>
            </a:r>
            <a:r>
              <a:rPr lang="en-US" altLang="en-US" sz="2000">
                <a:ea typeface="ＭＳ Ｐゴシック" panose="020B0600070205080204" pitchFamily="34" charset="-128"/>
              </a:rPr>
              <a:t>.</a:t>
            </a:r>
          </a:p>
          <a:p>
            <a:r>
              <a:rPr lang="en-US" altLang="en-US" sz="2400">
                <a:ea typeface="ＭＳ Ｐゴシック" panose="020B0600070205080204" pitchFamily="34" charset="-128"/>
              </a:rPr>
              <a:t>The entire code for the </a:t>
            </a:r>
            <a:r>
              <a:rPr lang="en-US" altLang="en-US" sz="2400" b="1" i="1">
                <a:ea typeface="ＭＳ Ｐゴシック" panose="020B0600070205080204" pitchFamily="34" charset="-128"/>
              </a:rPr>
              <a:t>BinLattice</a:t>
            </a:r>
            <a:r>
              <a:rPr lang="en-US" altLang="en-US" sz="2400">
                <a:ea typeface="ＭＳ Ｐゴシック" panose="020B0600070205080204" pitchFamily="34" charset="-128"/>
              </a:rPr>
              <a:t> class can be found in the header file, </a:t>
            </a:r>
            <a:r>
              <a:rPr lang="en-US" altLang="en-US" sz="2400" b="1" i="1">
                <a:ea typeface="ＭＳ Ｐゴシック" panose="020B0600070205080204" pitchFamily="34" charset="-128"/>
              </a:rPr>
              <a:t>BinLattice01.h.</a:t>
            </a:r>
            <a:r>
              <a:rPr lang="en-US" altLang="en-US" sz="2400">
                <a:ea typeface="ＭＳ Ｐゴシック" panose="020B0600070205080204" pitchFamily="34" charset="-128"/>
              </a:rPr>
              <a:t> The reason is that BinLattice class is going to converted into a class template, which does not lend itself to separate compilation. </a:t>
            </a:r>
          </a:p>
          <a:p>
            <a:endParaRPr lang="en-US" altLang="en-US" sz="2400" b="1" i="1">
              <a:ea typeface="ＭＳ Ｐゴシック" panose="020B0600070205080204" pitchFamily="34" charset="-128"/>
            </a:endParaRPr>
          </a:p>
        </p:txBody>
      </p:sp>
      <p:sp>
        <p:nvSpPr>
          <p:cNvPr id="8294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C314450-909E-43A4-A7D0-CB46EC2303CA}"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8294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81EA00-D6CC-4BC3-8CD1-A251C71A9032}" type="slidenum">
              <a:rPr lang="en-US" altLang="en-US" smtClean="0">
                <a:solidFill>
                  <a:srgbClr val="898989"/>
                </a:solidFill>
                <a:latin typeface="Helvetica" panose="020B0604020202020204" pitchFamily="34" charset="0"/>
              </a:rPr>
              <a:pPr/>
              <a:t>69</a:t>
            </a:fld>
            <a:endParaRPr lang="en-US" altLang="en-US">
              <a:solidFill>
                <a:srgbClr val="898989"/>
              </a:solidFill>
              <a:latin typeface="Helvetica"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09600" y="685800"/>
            <a:ext cx="7924800" cy="381000"/>
          </a:xfrm>
        </p:spPr>
        <p:txBody>
          <a:bodyPr/>
          <a:lstStyle/>
          <a:p>
            <a:r>
              <a:rPr lang="en-US" altLang="en-US" sz="2000">
                <a:ea typeface="ＭＳ Ｐゴシック" panose="020B0600070205080204" pitchFamily="34" charset="-128"/>
                <a:cs typeface="Helvetica Neue" pitchFamily="-65" charset="0"/>
              </a:rPr>
              <a:t>Options07.h (continue)</a:t>
            </a:r>
          </a:p>
        </p:txBody>
      </p:sp>
      <p:sp>
        <p:nvSpPr>
          <p:cNvPr id="14339"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 typeface="Arial" panose="020B0604020202020204" pitchFamily="34" charset="0"/>
              <a:buNone/>
            </a:pPr>
            <a:r>
              <a:rPr lang="en-US" altLang="en-US" sz="2000">
                <a:ea typeface="ＭＳ Ｐゴシック" panose="020B0600070205080204" pitchFamily="34" charset="-128"/>
              </a:rPr>
              <a:t>class </a:t>
            </a:r>
            <a:r>
              <a:rPr lang="en-US" altLang="en-US" sz="2000" b="1" i="1">
                <a:ea typeface="ＭＳ Ｐゴシック" panose="020B0600070205080204" pitchFamily="34" charset="-128"/>
              </a:rPr>
              <a:t>AmOption</a:t>
            </a:r>
          </a:p>
          <a:p>
            <a:pPr lvl="1">
              <a:buFont typeface="Arial" panose="020B0604020202020204" pitchFamily="34" charset="0"/>
              <a:buNone/>
            </a:pPr>
            <a:r>
              <a:rPr lang="en-US" altLang="en-US" sz="2000">
                <a:ea typeface="ＭＳ Ｐゴシック" panose="020B0600070205080204" pitchFamily="34" charset="-128"/>
              </a:rPr>
              <a:t>{</a:t>
            </a:r>
          </a:p>
          <a:p>
            <a:pPr lvl="1">
              <a:buFont typeface="Arial" panose="020B0604020202020204" pitchFamily="34" charset="0"/>
              <a:buNone/>
            </a:pPr>
            <a:r>
              <a:rPr lang="en-US" altLang="en-US" sz="2000">
                <a:ea typeface="ＭＳ Ｐゴシック" panose="020B0600070205080204" pitchFamily="34" charset="-128"/>
              </a:rPr>
              <a:t>   private:</a:t>
            </a:r>
          </a:p>
          <a:p>
            <a:pPr lvl="1">
              <a:buFont typeface="Arial" panose="020B0604020202020204" pitchFamily="34" charset="0"/>
              <a:buNone/>
            </a:pPr>
            <a:r>
              <a:rPr lang="en-US" altLang="en-US" sz="2000">
                <a:ea typeface="ＭＳ Ｐゴシック" panose="020B0600070205080204" pitchFamily="34" charset="-128"/>
              </a:rPr>
              <a:t>      int N; //steps to expiry</a:t>
            </a:r>
          </a:p>
          <a:p>
            <a:pPr lvl="1">
              <a:buFont typeface="Arial" panose="020B0604020202020204" pitchFamily="34" charset="0"/>
              <a:buNone/>
            </a:pPr>
            <a:r>
              <a:rPr lang="en-US" altLang="en-US" sz="2000">
                <a:ea typeface="ＭＳ Ｐゴシック" panose="020B0600070205080204" pitchFamily="34" charset="-128"/>
              </a:rPr>
              <a:t>   public:</a:t>
            </a:r>
          </a:p>
          <a:p>
            <a:pPr lvl="1">
              <a:buFont typeface="Arial" panose="020B0604020202020204" pitchFamily="34" charset="0"/>
              <a:buNone/>
            </a:pPr>
            <a:r>
              <a:rPr lang="en-US" altLang="en-US" sz="2000">
                <a:ea typeface="ＭＳ Ｐゴシック" panose="020B0600070205080204" pitchFamily="34" charset="-128"/>
              </a:rPr>
              <a:t>      void SetN(int N_){N=N_;}</a:t>
            </a:r>
          </a:p>
          <a:p>
            <a:pPr lvl="1">
              <a:buFont typeface="Arial" panose="020B0604020202020204" pitchFamily="34" charset="0"/>
              <a:buNone/>
            </a:pPr>
            <a:r>
              <a:rPr lang="en-US" altLang="en-US" sz="2000">
                <a:ea typeface="ＭＳ Ｐゴシック" panose="020B0600070205080204" pitchFamily="34" charset="-128"/>
              </a:rPr>
              <a:t>      virtual double Payoff(double z)=0;</a:t>
            </a:r>
          </a:p>
          <a:p>
            <a:pPr lvl="1">
              <a:buFont typeface="Arial" panose="020B0604020202020204" pitchFamily="34" charset="0"/>
              <a:buNone/>
            </a:pPr>
            <a:r>
              <a:rPr lang="en-US" altLang="en-US" sz="2000">
                <a:ea typeface="ＭＳ Ｐゴシック" panose="020B0600070205080204" pitchFamily="34" charset="-128"/>
              </a:rPr>
              <a:t>      //pricing American option</a:t>
            </a:r>
          </a:p>
          <a:p>
            <a:pPr lvl="1">
              <a:buFont typeface="Arial" panose="020B0604020202020204" pitchFamily="34" charset="0"/>
              <a:buNone/>
            </a:pPr>
            <a:r>
              <a:rPr lang="en-US" altLang="en-US" sz="2000">
                <a:ea typeface="ＭＳ Ｐゴシック" panose="020B0600070205080204" pitchFamily="34" charset="-128"/>
              </a:rPr>
              <a:t>      </a:t>
            </a:r>
            <a:r>
              <a:rPr lang="en-US" altLang="en-US" sz="2000" b="1" i="1">
                <a:ea typeface="ＭＳ Ｐゴシック" panose="020B0600070205080204" pitchFamily="34" charset="-128"/>
              </a:rPr>
              <a:t>double PriceBySnell(BinModel Model);</a:t>
            </a:r>
          </a:p>
          <a:p>
            <a:pPr lvl="1">
              <a:buFont typeface="Arial" panose="020B0604020202020204" pitchFamily="34" charset="0"/>
              <a:buNone/>
            </a:pPr>
            <a:r>
              <a:rPr lang="en-US" altLang="en-US" sz="2000">
                <a:ea typeface="ＭＳ Ｐゴシック" panose="020B0600070205080204" pitchFamily="34" charset="-128"/>
              </a:rPr>
              <a:t>};</a:t>
            </a:r>
          </a:p>
          <a:p>
            <a:endParaRPr lang="en-US" altLang="en-US" sz="2000">
              <a:ea typeface="ＭＳ Ｐゴシック" panose="020B0600070205080204" pitchFamily="34" charset="-128"/>
            </a:endParaRPr>
          </a:p>
          <a:p>
            <a:endParaRPr lang="en-US" altLang="en-US" sz="2000">
              <a:ea typeface="ＭＳ Ｐゴシック" panose="020B0600070205080204" pitchFamily="34" charset="-128"/>
            </a:endParaRPr>
          </a:p>
        </p:txBody>
      </p:sp>
      <p:sp>
        <p:nvSpPr>
          <p:cNvPr id="1434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A59CFF8-8747-4909-B32E-81510CE60E1E}"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1434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470F499-13B9-46AC-854B-A9F3B1E0938C}" type="slidenum">
              <a:rPr lang="en-US" altLang="en-US" smtClean="0">
                <a:solidFill>
                  <a:srgbClr val="898989"/>
                </a:solidFill>
                <a:latin typeface="Helvetica" panose="020B0604020202020204" pitchFamily="34" charset="0"/>
              </a:rPr>
              <a:pPr/>
              <a:t>7</a:t>
            </a:fld>
            <a:endParaRPr lang="en-US" altLang="en-US">
              <a:solidFill>
                <a:srgbClr val="898989"/>
              </a:solidFill>
              <a:latin typeface="Helvetica" panose="020B0604020202020204"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609600" y="685800"/>
            <a:ext cx="7924800" cy="381000"/>
          </a:xfrm>
        </p:spPr>
        <p:txBody>
          <a:bodyPr/>
          <a:lstStyle/>
          <a:p>
            <a:r>
              <a:rPr lang="en-US" altLang="en-US" sz="2800">
                <a:ea typeface="ＭＳ Ｐゴシック" panose="020B0600070205080204" pitchFamily="34" charset="-128"/>
                <a:cs typeface="Helvetica Neue" pitchFamily="-65" charset="0"/>
              </a:rPr>
              <a:t>Class Template for BinLattice class</a:t>
            </a:r>
          </a:p>
        </p:txBody>
      </p:sp>
      <p:sp>
        <p:nvSpPr>
          <p:cNvPr id="83971" name="Content Placeholder 2"/>
          <p:cNvSpPr>
            <a:spLocks noGrp="1"/>
          </p:cNvSpPr>
          <p:nvPr>
            <p:ph idx="1"/>
          </p:nvPr>
        </p:nvSpPr>
        <p:spPr bwMode="auto">
          <a:xfrm>
            <a:off x="609600" y="1219200"/>
            <a:ext cx="7924800" cy="4906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ea typeface="ＭＳ Ｐゴシック" panose="020B0600070205080204" pitchFamily="34" charset="-128"/>
              </a:rPr>
              <a:t>To record the stopping policy, it would be easy to write a separate class for the data of type </a:t>
            </a:r>
            <a:r>
              <a:rPr lang="en-US" altLang="en-US" sz="2800" b="1" i="1">
                <a:ea typeface="ＭＳ Ｐゴシック" panose="020B0600070205080204" pitchFamily="34" charset="-128"/>
              </a:rPr>
              <a:t>bool</a:t>
            </a:r>
            <a:r>
              <a:rPr lang="en-US" altLang="en-US" sz="2800">
                <a:ea typeface="ＭＳ Ｐゴシック" panose="020B0600070205080204" pitchFamily="34" charset="-128"/>
              </a:rPr>
              <a:t> by following the pattern of the </a:t>
            </a:r>
            <a:r>
              <a:rPr lang="en-US" altLang="en-US" sz="2800" b="1" i="1">
                <a:ea typeface="ＭＳ Ｐゴシック" panose="020B0600070205080204" pitchFamily="34" charset="-128"/>
              </a:rPr>
              <a:t>BinLattice</a:t>
            </a:r>
            <a:r>
              <a:rPr lang="en-US" altLang="en-US" sz="2800">
                <a:ea typeface="ＭＳ Ｐゴシック" panose="020B0600070205080204" pitchFamily="34" charset="-128"/>
              </a:rPr>
              <a:t> class. However, we don’t want the headache of several duplicate code fragment to maintain.</a:t>
            </a:r>
          </a:p>
          <a:p>
            <a:r>
              <a:rPr lang="en-US" altLang="en-US" sz="2800" b="1" i="1">
                <a:ea typeface="ＭＳ Ｐゴシック" panose="020B0600070205080204" pitchFamily="34" charset="-128"/>
              </a:rPr>
              <a:t>Class Templates</a:t>
            </a:r>
            <a:r>
              <a:rPr lang="en-US" altLang="en-US" sz="2800" b="1">
                <a:ea typeface="ＭＳ Ｐゴシック" panose="020B0600070205080204" pitchFamily="34" charset="-128"/>
              </a:rPr>
              <a:t> </a:t>
            </a:r>
            <a:r>
              <a:rPr lang="en-US" altLang="en-US" sz="2800">
                <a:ea typeface="ＭＳ Ｐゴシック" panose="020B0600070205080204" pitchFamily="34" charset="-128"/>
              </a:rPr>
              <a:t>offer a much neat solution: The type is not hardwired inside the class, but passed to it as a parameter:</a:t>
            </a:r>
          </a:p>
          <a:p>
            <a:pPr lvl="1"/>
            <a:r>
              <a:rPr lang="en-US" altLang="en-US" sz="2400" b="1" i="1">
                <a:ea typeface="ＭＳ Ｐゴシック" panose="020B0600070205080204" pitchFamily="34" charset="-128"/>
              </a:rPr>
              <a:t>template&lt;typename Type&gt; class BinLattice</a:t>
            </a:r>
          </a:p>
          <a:p>
            <a:pPr lvl="1"/>
            <a:r>
              <a:rPr lang="en-US" altLang="en-US" sz="2400">
                <a:ea typeface="ＭＳ Ｐゴシック" panose="020B0600070205080204" pitchFamily="34" charset="-128"/>
              </a:rPr>
              <a:t>A class template with type parameter type.</a:t>
            </a:r>
          </a:p>
        </p:txBody>
      </p:sp>
      <p:sp>
        <p:nvSpPr>
          <p:cNvPr id="8397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0F4531B-FBDC-478C-AEB7-FDF7A8ED23F1}"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8397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F2FAF09-9A48-49DC-94E6-2B465C838E25}" type="slidenum">
              <a:rPr lang="en-US" altLang="en-US" smtClean="0">
                <a:solidFill>
                  <a:srgbClr val="898989"/>
                </a:solidFill>
                <a:latin typeface="Helvetica" panose="020B0604020202020204" pitchFamily="34" charset="0"/>
              </a:rPr>
              <a:pPr/>
              <a:t>70</a:t>
            </a:fld>
            <a:endParaRPr lang="en-US" altLang="en-US">
              <a:solidFill>
                <a:srgbClr val="898989"/>
              </a:solidFill>
              <a:latin typeface="Helvetica" panose="020B060402020202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BDC5611-53E3-4AA0-8EAB-F4A8BB579C83}" type="slidenum">
              <a:rPr lang="en-US" altLang="zh-CN" smtClean="0">
                <a:solidFill>
                  <a:srgbClr val="898989"/>
                </a:solidFill>
                <a:latin typeface="Helvetica" panose="020B0604020202020204" pitchFamily="34" charset="0"/>
              </a:rPr>
              <a:pPr/>
              <a:t>71</a:t>
            </a:fld>
            <a:endParaRPr lang="en-US" altLang="zh-CN">
              <a:solidFill>
                <a:srgbClr val="898989"/>
              </a:solidFill>
              <a:latin typeface="Helvetica" panose="020B0604020202020204" pitchFamily="34" charset="0"/>
            </a:endParaRPr>
          </a:p>
        </p:txBody>
      </p:sp>
      <p:sp>
        <p:nvSpPr>
          <p:cNvPr id="84995" name="Rectangle 2"/>
          <p:cNvSpPr>
            <a:spLocks noGrp="1" noChangeArrowheads="1"/>
          </p:cNvSpPr>
          <p:nvPr>
            <p:ph type="title"/>
          </p:nvPr>
        </p:nvSpPr>
        <p:spPr/>
        <p:txBody>
          <a:bodyPr/>
          <a:lstStyle/>
          <a:p>
            <a:pPr eaLnBrk="1" hangingPunct="1"/>
            <a:r>
              <a:rPr lang="en-US" altLang="zh-TW">
                <a:ea typeface="PMingLiU" pitchFamily="18" charset="-120"/>
                <a:cs typeface="Helvetica Neue" pitchFamily="-65" charset="0"/>
              </a:rPr>
              <a:t>C++ Function Templates</a:t>
            </a:r>
            <a:endParaRPr lang="en-US" altLang="zh-CN">
              <a:ea typeface="宋体" panose="02010600030101010101" pitchFamily="2" charset="-122"/>
              <a:cs typeface="Helvetica Neue" pitchFamily="-65" charset="0"/>
            </a:endParaRPr>
          </a:p>
        </p:txBody>
      </p:sp>
      <p:sp>
        <p:nvSpPr>
          <p:cNvPr id="84996" name="Rectangle 3"/>
          <p:cNvSpPr>
            <a:spLocks noGrp="1" noChangeArrowheads="1"/>
          </p:cNvSpPr>
          <p:nvPr>
            <p:ph type="body" idx="1"/>
          </p:nvPr>
        </p:nvSpPr>
        <p:spPr bwMode="auto">
          <a:xfrm>
            <a:off x="609600" y="1600200"/>
            <a:ext cx="7924800" cy="4283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en-US" altLang="zh-TW">
                <a:ea typeface="PMingLiU" pitchFamily="18" charset="-120"/>
                <a:cs typeface="Helvetica Neue" pitchFamily="-65" charset="0"/>
              </a:rPr>
              <a:t>Approaches for functions that implement identical tasks for different data types</a:t>
            </a:r>
          </a:p>
          <a:p>
            <a:pPr lvl="1">
              <a:lnSpc>
                <a:spcPct val="90000"/>
              </a:lnSpc>
            </a:pPr>
            <a:r>
              <a:rPr lang="en-US" altLang="zh-TW">
                <a:ea typeface="PMingLiU" pitchFamily="18" charset="-120"/>
                <a:cs typeface="Helvetica Neue" pitchFamily="-65" charset="0"/>
              </a:rPr>
              <a:t>Naive Approach</a:t>
            </a:r>
          </a:p>
          <a:p>
            <a:pPr lvl="1">
              <a:lnSpc>
                <a:spcPct val="90000"/>
              </a:lnSpc>
            </a:pPr>
            <a:r>
              <a:rPr lang="en-US" altLang="zh-TW">
                <a:ea typeface="PMingLiU" pitchFamily="18" charset="-120"/>
                <a:cs typeface="Helvetica Neue" pitchFamily="-65" charset="0"/>
              </a:rPr>
              <a:t>Function Overloading</a:t>
            </a:r>
          </a:p>
          <a:p>
            <a:pPr lvl="1">
              <a:lnSpc>
                <a:spcPct val="90000"/>
              </a:lnSpc>
            </a:pPr>
            <a:r>
              <a:rPr lang="en-US" altLang="zh-TW">
                <a:ea typeface="PMingLiU" pitchFamily="18" charset="-120"/>
                <a:cs typeface="Helvetica Neue" pitchFamily="-65" charset="0"/>
              </a:rPr>
              <a:t>Function Template</a:t>
            </a:r>
          </a:p>
          <a:p>
            <a:pPr>
              <a:lnSpc>
                <a:spcPct val="90000"/>
              </a:lnSpc>
            </a:pPr>
            <a:r>
              <a:rPr lang="en-US" altLang="zh-TW">
                <a:ea typeface="PMingLiU" pitchFamily="18" charset="-120"/>
                <a:cs typeface="Helvetica Neue" pitchFamily="-65" charset="0"/>
              </a:rPr>
              <a:t>Instantiating a Function Templates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45B9246-FE5F-4A96-8B1F-CEF2EA8FF7ED}" type="slidenum">
              <a:rPr lang="en-US" altLang="zh-CN" smtClean="0">
                <a:solidFill>
                  <a:srgbClr val="898989"/>
                </a:solidFill>
                <a:latin typeface="Helvetica" panose="020B0604020202020204" pitchFamily="34" charset="0"/>
              </a:rPr>
              <a:pPr/>
              <a:t>72</a:t>
            </a:fld>
            <a:endParaRPr lang="en-US" altLang="zh-CN">
              <a:solidFill>
                <a:srgbClr val="898989"/>
              </a:solidFill>
              <a:latin typeface="Helvetica" panose="020B0604020202020204" pitchFamily="34" charset="0"/>
            </a:endParaRPr>
          </a:p>
        </p:txBody>
      </p:sp>
      <p:sp>
        <p:nvSpPr>
          <p:cNvPr id="87043" name="Rectangle 2"/>
          <p:cNvSpPr>
            <a:spLocks noGrp="1" noChangeArrowheads="1"/>
          </p:cNvSpPr>
          <p:nvPr>
            <p:ph type="title"/>
          </p:nvPr>
        </p:nvSpPr>
        <p:spPr/>
        <p:txBody>
          <a:bodyPr/>
          <a:lstStyle/>
          <a:p>
            <a:r>
              <a:rPr lang="en-US" altLang="zh-CN">
                <a:ea typeface="宋体" panose="02010600030101010101" pitchFamily="2" charset="-122"/>
                <a:cs typeface="Helvetica Neue" pitchFamily="-65" charset="0"/>
              </a:rPr>
              <a:t>Approach 1: Naive Approach</a:t>
            </a:r>
          </a:p>
        </p:txBody>
      </p:sp>
      <p:sp>
        <p:nvSpPr>
          <p:cNvPr id="870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en-US" altLang="zh-TW">
                <a:ea typeface="PMingLiU" pitchFamily="18" charset="-120"/>
                <a:cs typeface="Helvetica Neue" pitchFamily="-65" charset="0"/>
              </a:rPr>
              <a:t>Create unique functions with unique names for each combination of data types </a:t>
            </a:r>
          </a:p>
          <a:p>
            <a:pPr lvl="1">
              <a:lnSpc>
                <a:spcPct val="80000"/>
              </a:lnSpc>
            </a:pPr>
            <a:r>
              <a:rPr lang="en-US" altLang="zh-TW">
                <a:ea typeface="PMingLiU" pitchFamily="18" charset="-120"/>
                <a:cs typeface="Helvetica Neue" pitchFamily="-65" charset="0"/>
              </a:rPr>
              <a:t>Difficult to keep track of multiple function names </a:t>
            </a:r>
          </a:p>
          <a:p>
            <a:pPr lvl="1">
              <a:lnSpc>
                <a:spcPct val="80000"/>
              </a:lnSpc>
            </a:pPr>
            <a:r>
              <a:rPr lang="en-US" altLang="zh-TW">
                <a:ea typeface="PMingLiU" pitchFamily="18" charset="-120"/>
                <a:cs typeface="Helvetica Neue" pitchFamily="-65" charset="0"/>
              </a:rPr>
              <a:t>lead to programming errors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685800" y="685800"/>
            <a:ext cx="6800850" cy="385763"/>
          </a:xfrm>
          <a:prstGeom prst="rect">
            <a:avLst/>
          </a:prstGeom>
        </p:spPr>
        <p:txBody>
          <a:bodyPr/>
          <a:lstStyle/>
          <a:p>
            <a:pPr eaLnBrk="1" hangingPunct="1">
              <a:defRPr/>
            </a:pPr>
            <a:r>
              <a:rPr lang="en-US" altLang="zh-TW" sz="2800" b="1" kern="0" dirty="0">
                <a:solidFill>
                  <a:srgbClr val="0033CC"/>
                </a:solidFill>
                <a:latin typeface="+mj-lt"/>
                <a:ea typeface="Verdana" pitchFamily="34" charset="0"/>
                <a:cs typeface="Verdana" pitchFamily="34" charset="0"/>
              </a:rPr>
              <a:t>Example</a:t>
            </a:r>
          </a:p>
        </p:txBody>
      </p:sp>
      <p:sp>
        <p:nvSpPr>
          <p:cNvPr id="89091" name="Rectangle 3"/>
          <p:cNvSpPr txBox="1">
            <a:spLocks noChangeArrowheads="1"/>
          </p:cNvSpPr>
          <p:nvPr/>
        </p:nvSpPr>
        <p:spPr bwMode="auto">
          <a:xfrm>
            <a:off x="685800" y="1119188"/>
            <a:ext cx="6800850" cy="5448300"/>
          </a:xfrm>
          <a:prstGeom prst="rect">
            <a:avLst/>
          </a:prstGeom>
          <a:solidFill>
            <a:srgbClr val="E1FFFF"/>
          </a:solidFill>
          <a:ln w="9525">
            <a:solidFill>
              <a:schemeClr val="tx1"/>
            </a:solidFill>
            <a:miter lim="800000"/>
            <a:headEnd/>
            <a:tailEnd/>
          </a:ln>
        </p:spPr>
        <p:txBody>
          <a:bodyPr/>
          <a:lstStyle>
            <a:lvl1pPr marL="342900" indent="-3429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eaLnBrk="1" hangingPunct="1">
              <a:lnSpc>
                <a:spcPct val="90000"/>
              </a:lnSpc>
              <a:spcBef>
                <a:spcPct val="20000"/>
              </a:spcBef>
              <a:buFont typeface="Monotype Sorts" pitchFamily="2" charset="2"/>
              <a:buNone/>
            </a:pPr>
            <a:r>
              <a:rPr lang="en-US" altLang="zh-TW">
                <a:ea typeface="PMingLiU" pitchFamily="18" charset="-120"/>
              </a:rPr>
              <a:t>void PrintInt( int n )</a:t>
            </a:r>
          </a:p>
          <a:p>
            <a:pPr algn="just" eaLnBrk="1" hangingPunct="1">
              <a:lnSpc>
                <a:spcPct val="90000"/>
              </a:lnSpc>
              <a:spcBef>
                <a:spcPct val="20000"/>
              </a:spcBef>
              <a:buFont typeface="Monotype Sorts" pitchFamily="2" charset="2"/>
              <a:buNone/>
            </a:pPr>
            <a:r>
              <a:rPr lang="en-US" altLang="zh-TW">
                <a:ea typeface="PMingLiU" pitchFamily="18" charset="-120"/>
              </a:rPr>
              <a:t>{</a:t>
            </a:r>
          </a:p>
          <a:p>
            <a:pPr algn="just" eaLnBrk="1" hangingPunct="1">
              <a:lnSpc>
                <a:spcPct val="90000"/>
              </a:lnSpc>
              <a:spcBef>
                <a:spcPct val="20000"/>
              </a:spcBef>
              <a:buFont typeface="Monotype Sorts" pitchFamily="2" charset="2"/>
              <a:buNone/>
            </a:pPr>
            <a:r>
              <a:rPr lang="en-US" altLang="zh-TW">
                <a:ea typeface="PMingLiU" pitchFamily="18" charset="-120"/>
              </a:rPr>
              <a:t>    cout &lt;&lt; "***Debug" &lt;&lt; endl;</a:t>
            </a:r>
          </a:p>
          <a:p>
            <a:pPr algn="just" eaLnBrk="1" hangingPunct="1">
              <a:lnSpc>
                <a:spcPct val="90000"/>
              </a:lnSpc>
              <a:spcBef>
                <a:spcPct val="20000"/>
              </a:spcBef>
              <a:buFont typeface="Monotype Sorts" pitchFamily="2" charset="2"/>
              <a:buNone/>
            </a:pPr>
            <a:r>
              <a:rPr lang="en-US" altLang="zh-TW">
                <a:ea typeface="PMingLiU" pitchFamily="18" charset="-120"/>
              </a:rPr>
              <a:t>    cout &lt;&lt; "Value is " &lt;&lt; n &lt;&lt; endl;</a:t>
            </a:r>
          </a:p>
          <a:p>
            <a:pPr algn="just" eaLnBrk="1" hangingPunct="1">
              <a:lnSpc>
                <a:spcPct val="90000"/>
              </a:lnSpc>
              <a:spcBef>
                <a:spcPct val="20000"/>
              </a:spcBef>
              <a:buFont typeface="Monotype Sorts" pitchFamily="2" charset="2"/>
              <a:buNone/>
            </a:pPr>
            <a:r>
              <a:rPr lang="en-US" altLang="zh-TW">
                <a:ea typeface="PMingLiU" pitchFamily="18" charset="-120"/>
              </a:rPr>
              <a:t>}</a:t>
            </a:r>
          </a:p>
          <a:p>
            <a:pPr algn="just" eaLnBrk="1" hangingPunct="1">
              <a:lnSpc>
                <a:spcPct val="90000"/>
              </a:lnSpc>
              <a:spcBef>
                <a:spcPct val="20000"/>
              </a:spcBef>
              <a:buFont typeface="Monotype Sorts" pitchFamily="2" charset="2"/>
              <a:buNone/>
            </a:pPr>
            <a:r>
              <a:rPr lang="en-US" altLang="zh-TW">
                <a:ea typeface="PMingLiU" pitchFamily="18" charset="-120"/>
              </a:rPr>
              <a:t>void PrintChar( char ch )</a:t>
            </a:r>
          </a:p>
          <a:p>
            <a:pPr algn="just" eaLnBrk="1" hangingPunct="1">
              <a:lnSpc>
                <a:spcPct val="90000"/>
              </a:lnSpc>
              <a:spcBef>
                <a:spcPct val="20000"/>
              </a:spcBef>
              <a:buFont typeface="Monotype Sorts" pitchFamily="2" charset="2"/>
              <a:buNone/>
            </a:pPr>
            <a:r>
              <a:rPr lang="en-US" altLang="zh-TW">
                <a:ea typeface="PMingLiU" pitchFamily="18" charset="-120"/>
              </a:rPr>
              <a:t>{</a:t>
            </a:r>
          </a:p>
          <a:p>
            <a:pPr algn="just" eaLnBrk="1" hangingPunct="1">
              <a:lnSpc>
                <a:spcPct val="90000"/>
              </a:lnSpc>
              <a:spcBef>
                <a:spcPct val="20000"/>
              </a:spcBef>
              <a:buFont typeface="Monotype Sorts" pitchFamily="2" charset="2"/>
              <a:buNone/>
            </a:pPr>
            <a:r>
              <a:rPr lang="en-US" altLang="zh-TW">
                <a:ea typeface="PMingLiU" pitchFamily="18" charset="-120"/>
              </a:rPr>
              <a:t>    cout &lt;&lt; "***Debug" &lt;&lt; endl;</a:t>
            </a:r>
          </a:p>
          <a:p>
            <a:pPr algn="just" eaLnBrk="1" hangingPunct="1">
              <a:lnSpc>
                <a:spcPct val="90000"/>
              </a:lnSpc>
              <a:spcBef>
                <a:spcPct val="20000"/>
              </a:spcBef>
              <a:buFont typeface="Monotype Sorts" pitchFamily="2" charset="2"/>
              <a:buNone/>
            </a:pPr>
            <a:r>
              <a:rPr lang="en-US" altLang="zh-TW">
                <a:ea typeface="PMingLiU" pitchFamily="18" charset="-120"/>
              </a:rPr>
              <a:t>    cout &lt;&lt; "Value is " &lt;&lt; ch &lt;&lt; endl;</a:t>
            </a:r>
          </a:p>
          <a:p>
            <a:pPr algn="just" eaLnBrk="1" hangingPunct="1">
              <a:lnSpc>
                <a:spcPct val="90000"/>
              </a:lnSpc>
              <a:spcBef>
                <a:spcPct val="20000"/>
              </a:spcBef>
              <a:buFont typeface="Monotype Sorts" pitchFamily="2" charset="2"/>
              <a:buNone/>
            </a:pPr>
            <a:r>
              <a:rPr lang="en-US" altLang="zh-TW">
                <a:ea typeface="PMingLiU" pitchFamily="18" charset="-120"/>
              </a:rPr>
              <a:t>}</a:t>
            </a:r>
          </a:p>
          <a:p>
            <a:pPr algn="just" eaLnBrk="1" hangingPunct="1">
              <a:lnSpc>
                <a:spcPct val="90000"/>
              </a:lnSpc>
              <a:spcBef>
                <a:spcPct val="20000"/>
              </a:spcBef>
              <a:buFont typeface="Monotype Sorts" pitchFamily="2" charset="2"/>
              <a:buNone/>
            </a:pPr>
            <a:r>
              <a:rPr lang="en-US" altLang="zh-TW">
                <a:ea typeface="PMingLiU" pitchFamily="18" charset="-120"/>
              </a:rPr>
              <a:t>void PrintFloat( float x )</a:t>
            </a:r>
          </a:p>
          <a:p>
            <a:pPr algn="just" eaLnBrk="1" hangingPunct="1">
              <a:lnSpc>
                <a:spcPct val="90000"/>
              </a:lnSpc>
              <a:spcBef>
                <a:spcPct val="20000"/>
              </a:spcBef>
              <a:buFont typeface="Monotype Sorts" pitchFamily="2" charset="2"/>
              <a:buNone/>
            </a:pPr>
            <a:r>
              <a:rPr lang="en-US" altLang="zh-TW">
                <a:ea typeface="PMingLiU" pitchFamily="18" charset="-120"/>
              </a:rPr>
              <a:t>{</a:t>
            </a:r>
          </a:p>
          <a:p>
            <a:pPr algn="just" eaLnBrk="1" hangingPunct="1">
              <a:lnSpc>
                <a:spcPct val="90000"/>
              </a:lnSpc>
              <a:spcBef>
                <a:spcPct val="20000"/>
              </a:spcBef>
              <a:buFont typeface="Monotype Sorts" pitchFamily="2" charset="2"/>
              <a:buNone/>
            </a:pPr>
            <a:r>
              <a:rPr lang="en-US" altLang="zh-TW">
                <a:ea typeface="PMingLiU" pitchFamily="18" charset="-120"/>
              </a:rPr>
              <a:t>  …</a:t>
            </a:r>
          </a:p>
          <a:p>
            <a:pPr algn="just" eaLnBrk="1" hangingPunct="1">
              <a:lnSpc>
                <a:spcPct val="90000"/>
              </a:lnSpc>
              <a:spcBef>
                <a:spcPct val="20000"/>
              </a:spcBef>
              <a:buFont typeface="Monotype Sorts" pitchFamily="2" charset="2"/>
              <a:buNone/>
            </a:pPr>
            <a:r>
              <a:rPr lang="en-US" altLang="zh-TW">
                <a:ea typeface="PMingLiU" pitchFamily="18" charset="-120"/>
              </a:rPr>
              <a:t>}</a:t>
            </a:r>
          </a:p>
          <a:p>
            <a:pPr algn="just" eaLnBrk="1" hangingPunct="1">
              <a:lnSpc>
                <a:spcPct val="90000"/>
              </a:lnSpc>
              <a:spcBef>
                <a:spcPct val="20000"/>
              </a:spcBef>
              <a:buFont typeface="Monotype Sorts" pitchFamily="2" charset="2"/>
              <a:buNone/>
            </a:pPr>
            <a:r>
              <a:rPr lang="en-US" altLang="zh-TW">
                <a:ea typeface="PMingLiU" pitchFamily="18" charset="-120"/>
              </a:rPr>
              <a:t>void PrintDouble( double d )</a:t>
            </a:r>
          </a:p>
          <a:p>
            <a:pPr algn="just" eaLnBrk="1" hangingPunct="1">
              <a:lnSpc>
                <a:spcPct val="90000"/>
              </a:lnSpc>
              <a:spcBef>
                <a:spcPct val="20000"/>
              </a:spcBef>
              <a:buFont typeface="Monotype Sorts" pitchFamily="2" charset="2"/>
              <a:buNone/>
            </a:pPr>
            <a:r>
              <a:rPr lang="en-US" altLang="zh-TW">
                <a:ea typeface="PMingLiU" pitchFamily="18" charset="-120"/>
              </a:rPr>
              <a:t>{</a:t>
            </a:r>
          </a:p>
          <a:p>
            <a:pPr algn="just" eaLnBrk="1" hangingPunct="1">
              <a:lnSpc>
                <a:spcPct val="90000"/>
              </a:lnSpc>
              <a:spcBef>
                <a:spcPct val="20000"/>
              </a:spcBef>
              <a:buFont typeface="Monotype Sorts" pitchFamily="2" charset="2"/>
              <a:buNone/>
            </a:pPr>
            <a:r>
              <a:rPr lang="en-US" altLang="zh-TW">
                <a:ea typeface="PMingLiU" pitchFamily="18" charset="-120"/>
              </a:rPr>
              <a:t>  …</a:t>
            </a:r>
          </a:p>
          <a:p>
            <a:pPr algn="just" eaLnBrk="1" hangingPunct="1">
              <a:lnSpc>
                <a:spcPct val="90000"/>
              </a:lnSpc>
              <a:spcBef>
                <a:spcPct val="20000"/>
              </a:spcBef>
              <a:buFont typeface="Monotype Sorts" pitchFamily="2" charset="2"/>
              <a:buNone/>
            </a:pPr>
            <a:r>
              <a:rPr lang="en-US" altLang="zh-TW">
                <a:ea typeface="PMingLiU" pitchFamily="18" charset="-120"/>
              </a:rPr>
              <a:t>}</a:t>
            </a:r>
          </a:p>
          <a:p>
            <a:pPr eaLnBrk="1" hangingPunct="1">
              <a:lnSpc>
                <a:spcPct val="90000"/>
              </a:lnSpc>
              <a:spcBef>
                <a:spcPct val="20000"/>
              </a:spcBef>
              <a:buFont typeface="Monotype Sorts" pitchFamily="2" charset="2"/>
              <a:buNone/>
            </a:pPr>
            <a:endParaRPr lang="zh-TW" altLang="en-US" b="1">
              <a:ea typeface="PMingLiU" pitchFamily="18" charset="-120"/>
              <a:cs typeface="Times New Roman" panose="02020603050405020304" pitchFamily="18" charset="0"/>
            </a:endParaRPr>
          </a:p>
        </p:txBody>
      </p:sp>
      <p:sp>
        <p:nvSpPr>
          <p:cNvPr id="13" name="Rectangle 4"/>
          <p:cNvSpPr>
            <a:spLocks noChangeArrowheads="1"/>
          </p:cNvSpPr>
          <p:nvPr/>
        </p:nvSpPr>
        <p:spPr bwMode="auto">
          <a:xfrm>
            <a:off x="4976813" y="4281488"/>
            <a:ext cx="3638550" cy="2286000"/>
          </a:xfrm>
          <a:prstGeom prst="rect">
            <a:avLst/>
          </a:prstGeom>
          <a:solidFill>
            <a:srgbClr val="FFCCFF"/>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TW" altLang="en-US" sz="1600" b="1">
              <a:latin typeface="Courier New" panose="02070309020205020404" pitchFamily="49" charset="0"/>
              <a:ea typeface="PMingLiU" pitchFamily="18" charset="-120"/>
              <a:cs typeface="Times New Roman" panose="02020603050405020304" pitchFamily="18" charset="0"/>
            </a:endParaRPr>
          </a:p>
          <a:p>
            <a:pPr eaLnBrk="1" hangingPunct="1"/>
            <a:endParaRPr lang="zh-TW" altLang="en-US" sz="1600" b="1">
              <a:ea typeface="PMingLiU" pitchFamily="18" charset="-120"/>
              <a:cs typeface="Times New Roman" panose="02020603050405020304" pitchFamily="18" charset="0"/>
            </a:endParaRPr>
          </a:p>
          <a:p>
            <a:pPr eaLnBrk="1" hangingPunct="1"/>
            <a:r>
              <a:rPr lang="en-US" altLang="zh-TW" b="1">
                <a:solidFill>
                  <a:srgbClr val="9900CC"/>
                </a:solidFill>
                <a:ea typeface="PMingLiU" pitchFamily="18" charset="-120"/>
                <a:cs typeface="Times New Roman" panose="02020603050405020304" pitchFamily="18" charset="0"/>
              </a:rPr>
              <a:t>PrintInt</a:t>
            </a:r>
            <a:r>
              <a:rPr lang="en-US" altLang="zh-TW" b="1">
                <a:ea typeface="PMingLiU" pitchFamily="18" charset="-120"/>
                <a:cs typeface="Times New Roman" panose="02020603050405020304" pitchFamily="18" charset="0"/>
              </a:rPr>
              <a:t>(sum);</a:t>
            </a:r>
          </a:p>
          <a:p>
            <a:pPr eaLnBrk="1" hangingPunct="1"/>
            <a:r>
              <a:rPr lang="en-US" altLang="zh-TW" b="1">
                <a:ea typeface="PMingLiU" pitchFamily="18" charset="-120"/>
                <a:cs typeface="Times New Roman" panose="02020603050405020304" pitchFamily="18" charset="0"/>
              </a:rPr>
              <a:t>  </a:t>
            </a:r>
          </a:p>
          <a:p>
            <a:pPr eaLnBrk="1" hangingPunct="1"/>
            <a:r>
              <a:rPr lang="en-US" altLang="zh-TW" b="1">
                <a:solidFill>
                  <a:srgbClr val="0000FF"/>
                </a:solidFill>
                <a:ea typeface="PMingLiU" pitchFamily="18" charset="-120"/>
                <a:cs typeface="Times New Roman" panose="02020603050405020304" pitchFamily="18" charset="0"/>
              </a:rPr>
              <a:t>PrintChar</a:t>
            </a:r>
            <a:r>
              <a:rPr lang="en-US" altLang="zh-TW" b="1">
                <a:ea typeface="PMingLiU" pitchFamily="18" charset="-120"/>
                <a:cs typeface="Times New Roman" panose="02020603050405020304" pitchFamily="18" charset="0"/>
              </a:rPr>
              <a:t>(initial);</a:t>
            </a:r>
          </a:p>
          <a:p>
            <a:pPr eaLnBrk="1" hangingPunct="1"/>
            <a:r>
              <a:rPr lang="en-US" altLang="zh-TW" b="1">
                <a:ea typeface="PMingLiU" pitchFamily="18" charset="-120"/>
                <a:cs typeface="Times New Roman" panose="02020603050405020304" pitchFamily="18" charset="0"/>
              </a:rPr>
              <a:t>  </a:t>
            </a:r>
          </a:p>
          <a:p>
            <a:pPr eaLnBrk="1" hangingPunct="1"/>
            <a:r>
              <a:rPr lang="en-US" altLang="zh-TW" b="1">
                <a:solidFill>
                  <a:srgbClr val="33CC33"/>
                </a:solidFill>
                <a:ea typeface="PMingLiU" pitchFamily="18" charset="-120"/>
                <a:cs typeface="Times New Roman" panose="02020603050405020304" pitchFamily="18" charset="0"/>
              </a:rPr>
              <a:t>PrintFloat</a:t>
            </a:r>
            <a:r>
              <a:rPr lang="en-US" altLang="zh-TW" b="1">
                <a:ea typeface="PMingLiU" pitchFamily="18" charset="-120"/>
                <a:cs typeface="Times New Roman" panose="02020603050405020304" pitchFamily="18" charset="0"/>
              </a:rPr>
              <a:t>(angle);</a:t>
            </a:r>
            <a:r>
              <a:rPr lang="en-US" altLang="zh-TW" sz="1600" b="1">
                <a:ea typeface="PMingLiU" pitchFamily="18" charset="-120"/>
                <a:cs typeface="Times New Roman" panose="02020603050405020304" pitchFamily="18" charset="0"/>
              </a:rPr>
              <a:t> </a:t>
            </a:r>
          </a:p>
        </p:txBody>
      </p:sp>
      <p:sp>
        <p:nvSpPr>
          <p:cNvPr id="14" name="Text Box 5"/>
          <p:cNvSpPr txBox="1">
            <a:spLocks noChangeArrowheads="1"/>
          </p:cNvSpPr>
          <p:nvPr/>
        </p:nvSpPr>
        <p:spPr bwMode="auto">
          <a:xfrm>
            <a:off x="4953000" y="4262438"/>
            <a:ext cx="3657600" cy="584200"/>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sz="1600" b="1">
                <a:ea typeface="PMingLiU" pitchFamily="18" charset="-120"/>
              </a:rPr>
              <a:t>To output the traced values, we insert: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6FFDB80-C104-4F11-B8D2-0EDE5A36FEFA}" type="slidenum">
              <a:rPr lang="en-US" altLang="zh-CN" smtClean="0">
                <a:solidFill>
                  <a:srgbClr val="898989"/>
                </a:solidFill>
                <a:latin typeface="Helvetica" panose="020B0604020202020204" pitchFamily="34" charset="0"/>
              </a:rPr>
              <a:pPr/>
              <a:t>74</a:t>
            </a:fld>
            <a:endParaRPr lang="en-US" altLang="zh-CN">
              <a:solidFill>
                <a:srgbClr val="898989"/>
              </a:solidFill>
              <a:latin typeface="Helvetica" panose="020B0604020202020204" pitchFamily="34" charset="0"/>
            </a:endParaRPr>
          </a:p>
        </p:txBody>
      </p:sp>
      <p:sp>
        <p:nvSpPr>
          <p:cNvPr id="91139" name="Rectangle 2"/>
          <p:cNvSpPr>
            <a:spLocks noGrp="1" noChangeArrowheads="1"/>
          </p:cNvSpPr>
          <p:nvPr>
            <p:ph type="title"/>
          </p:nvPr>
        </p:nvSpPr>
        <p:spPr/>
        <p:txBody>
          <a:bodyPr/>
          <a:lstStyle/>
          <a:p>
            <a:r>
              <a:rPr lang="en-US" altLang="zh-CN" sz="2800">
                <a:ea typeface="宋体" panose="02010600030101010101" pitchFamily="2" charset="-122"/>
                <a:cs typeface="Helvetica Neue" pitchFamily="-65" charset="0"/>
              </a:rPr>
              <a:t>Approach 2: Function Overloading – Review</a:t>
            </a:r>
          </a:p>
        </p:txBody>
      </p:sp>
      <p:sp>
        <p:nvSpPr>
          <p:cNvPr id="911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en-US" altLang="zh-TW">
                <a:ea typeface="PMingLiU" pitchFamily="18" charset="-120"/>
                <a:cs typeface="Helvetica Neue" pitchFamily="-65" charset="0"/>
              </a:rPr>
              <a:t>The use of the same name for different C++ functions, distinguished from each other by their parameter lists</a:t>
            </a:r>
          </a:p>
          <a:p>
            <a:pPr marL="866775" lvl="2" indent="-469900">
              <a:lnSpc>
                <a:spcPct val="80000"/>
              </a:lnSpc>
            </a:pPr>
            <a:r>
              <a:rPr lang="en-US" altLang="zh-TW" sz="2700">
                <a:ea typeface="PMingLiU" pitchFamily="18" charset="-120"/>
                <a:cs typeface="Helvetica Neue" pitchFamily="-65" charset="0"/>
              </a:rPr>
              <a:t>Eliminates the need to come up with many different names for identical tasks.</a:t>
            </a:r>
          </a:p>
          <a:p>
            <a:pPr marL="866775" lvl="2" indent="-469900">
              <a:lnSpc>
                <a:spcPct val="80000"/>
              </a:lnSpc>
            </a:pPr>
            <a:r>
              <a:rPr lang="en-US" altLang="zh-TW" sz="2700">
                <a:ea typeface="PMingLiU" pitchFamily="18" charset="-120"/>
                <a:cs typeface="Helvetica Neue" pitchFamily="-65" charset="0"/>
              </a:rPr>
              <a:t>Reduces the chance of unexpected results caused by using the wrong function name.</a:t>
            </a:r>
          </a:p>
          <a:p>
            <a:pPr marL="866775" lvl="2" indent="-469900">
              <a:lnSpc>
                <a:spcPct val="80000"/>
              </a:lnSpc>
            </a:pPr>
            <a:endParaRPr lang="en-US" altLang="zh-TW" sz="2700">
              <a:ea typeface="PMingLiU" pitchFamily="18" charset="-120"/>
              <a:cs typeface="Helvetica Neue" pitchFamily="-65" charset="0"/>
            </a:endParaRPr>
          </a:p>
          <a:p>
            <a:pPr>
              <a:lnSpc>
                <a:spcPct val="80000"/>
              </a:lnSpc>
            </a:pPr>
            <a:endParaRPr lang="en-US" altLang="zh-CN">
              <a:ea typeface="PMingLiU" pitchFamily="18" charset="-120"/>
              <a:cs typeface="Helvetica Neue" pitchFamily="-65"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609600" y="762000"/>
            <a:ext cx="7848600" cy="533400"/>
          </a:xfrm>
          <a:prstGeom prst="rect">
            <a:avLst/>
          </a:prstGeom>
          <a:noFill/>
          <a:ln w="9525">
            <a:noFill/>
            <a:miter lim="800000"/>
            <a:headEnd/>
            <a:tailEnd/>
          </a:ln>
          <a:effectLst/>
        </p:spPr>
        <p:txBody>
          <a:bodyPr lIns="92075" tIns="46038" rIns="92075" bIns="46038" anchor="b"/>
          <a:lstStyle/>
          <a:p>
            <a:pPr eaLnBrk="1" hangingPunct="1">
              <a:defRPr/>
            </a:pPr>
            <a:r>
              <a:rPr lang="en-US" altLang="zh-TW" sz="2800" b="1" kern="0" dirty="0">
                <a:solidFill>
                  <a:srgbClr val="0033CC"/>
                </a:solidFill>
                <a:latin typeface="+mj-lt"/>
                <a:ea typeface="Verdana" pitchFamily="34" charset="0"/>
                <a:cs typeface="Verdana" pitchFamily="34" charset="0"/>
              </a:rPr>
              <a:t>Example of Function Overloading</a:t>
            </a:r>
          </a:p>
        </p:txBody>
      </p:sp>
      <p:sp>
        <p:nvSpPr>
          <p:cNvPr id="93187" name="Rectangle 3"/>
          <p:cNvSpPr>
            <a:spLocks noChangeArrowheads="1"/>
          </p:cNvSpPr>
          <p:nvPr/>
        </p:nvSpPr>
        <p:spPr bwMode="auto">
          <a:xfrm>
            <a:off x="876300" y="1371600"/>
            <a:ext cx="6800850" cy="4705350"/>
          </a:xfrm>
          <a:prstGeom prst="rect">
            <a:avLst/>
          </a:prstGeom>
          <a:solidFill>
            <a:srgbClr val="FFDDDE"/>
          </a:solidFill>
          <a:ln w="9525">
            <a:solidFill>
              <a:schemeClr val="tx1"/>
            </a:solidFill>
            <a:miter lim="800000"/>
            <a:headEnd/>
            <a:tailEnd/>
          </a:ln>
        </p:spPr>
        <p:txBody>
          <a:bodyPr lIns="92075" tIns="46038" rIns="92075" bIns="46038"/>
          <a:lstStyle>
            <a:lvl1pPr marL="342900" indent="-3429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void </a:t>
            </a:r>
            <a:r>
              <a:rPr lang="en-US" altLang="zh-TW">
                <a:solidFill>
                  <a:srgbClr val="0000FF"/>
                </a:solidFill>
                <a:ea typeface="PMingLiU" pitchFamily="18" charset="-120"/>
                <a:cs typeface="Times New Roman" panose="02020603050405020304" pitchFamily="18" charset="0"/>
              </a:rPr>
              <a:t>Print</a:t>
            </a:r>
            <a:r>
              <a:rPr lang="en-US" altLang="zh-TW">
                <a:ea typeface="PMingLiU" pitchFamily="18" charset="-120"/>
                <a:cs typeface="Times New Roman" panose="02020603050405020304" pitchFamily="18" charset="0"/>
              </a:rPr>
              <a:t>( int n )</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    cout &lt;&lt; "***Debug" &lt;&lt; endl;</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    cout &lt;&lt; "Value is " &lt;&lt; n &lt;&lt; endl;</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void </a:t>
            </a:r>
            <a:r>
              <a:rPr lang="en-US" altLang="zh-TW">
                <a:solidFill>
                  <a:srgbClr val="0000FF"/>
                </a:solidFill>
                <a:ea typeface="PMingLiU" pitchFamily="18" charset="-120"/>
                <a:cs typeface="Times New Roman" panose="02020603050405020304" pitchFamily="18" charset="0"/>
              </a:rPr>
              <a:t>Print</a:t>
            </a:r>
            <a:r>
              <a:rPr lang="en-US" altLang="zh-TW">
                <a:ea typeface="PMingLiU" pitchFamily="18" charset="-120"/>
                <a:cs typeface="Times New Roman" panose="02020603050405020304" pitchFamily="18" charset="0"/>
              </a:rPr>
              <a:t>( char ch )</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    cout &lt;&lt; "***Debug" &lt;&lt; endl;</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    cout &lt;&lt; "Value is " &lt;&lt; ch &lt;&lt; endl;</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void </a:t>
            </a:r>
            <a:r>
              <a:rPr lang="en-US" altLang="zh-TW">
                <a:solidFill>
                  <a:srgbClr val="0000FF"/>
                </a:solidFill>
                <a:ea typeface="PMingLiU" pitchFamily="18" charset="-120"/>
                <a:cs typeface="Times New Roman" panose="02020603050405020304" pitchFamily="18" charset="0"/>
              </a:rPr>
              <a:t>Print</a:t>
            </a:r>
            <a:r>
              <a:rPr lang="en-US" altLang="zh-TW">
                <a:ea typeface="PMingLiU" pitchFamily="18" charset="-120"/>
                <a:cs typeface="Times New Roman" panose="02020603050405020304" pitchFamily="18" charset="0"/>
              </a:rPr>
              <a:t>( float x )</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  </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a:t>
            </a:r>
          </a:p>
          <a:p>
            <a:pPr eaLnBrk="1" hangingPunct="1">
              <a:lnSpc>
                <a:spcPct val="90000"/>
              </a:lnSpc>
              <a:spcBef>
                <a:spcPct val="20000"/>
              </a:spcBef>
              <a:buClr>
                <a:schemeClr val="tx2"/>
              </a:buClr>
              <a:buSzPct val="75000"/>
              <a:buFont typeface="Monotype Sorts" pitchFamily="2" charset="2"/>
              <a:buNone/>
            </a:pPr>
            <a:endParaRPr lang="zh-TW" altLang="en-US" b="1">
              <a:ea typeface="PMingLiU" pitchFamily="18" charset="-120"/>
              <a:cs typeface="Times New Roman" panose="02020603050405020304" pitchFamily="18" charset="0"/>
            </a:endParaRPr>
          </a:p>
        </p:txBody>
      </p:sp>
      <p:sp>
        <p:nvSpPr>
          <p:cNvPr id="11" name="Rectangle 4"/>
          <p:cNvSpPr>
            <a:spLocks noChangeArrowheads="1"/>
          </p:cNvSpPr>
          <p:nvPr/>
        </p:nvSpPr>
        <p:spPr bwMode="auto">
          <a:xfrm>
            <a:off x="4595813" y="4419600"/>
            <a:ext cx="3619500" cy="2038350"/>
          </a:xfrm>
          <a:prstGeom prst="rect">
            <a:avLst/>
          </a:prstGeom>
          <a:solidFill>
            <a:srgbClr val="81B7E3"/>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TW" altLang="en-US">
              <a:ea typeface="PMingLiU" pitchFamily="18" charset="-120"/>
              <a:cs typeface="Times New Roman" panose="02020603050405020304" pitchFamily="18" charset="0"/>
            </a:endParaRPr>
          </a:p>
          <a:p>
            <a:pPr eaLnBrk="1" hangingPunct="1"/>
            <a:r>
              <a:rPr lang="en-US" altLang="zh-TW">
                <a:solidFill>
                  <a:srgbClr val="0000FF"/>
                </a:solidFill>
                <a:ea typeface="PMingLiU" pitchFamily="18" charset="-120"/>
                <a:cs typeface="Times New Roman" panose="02020603050405020304" pitchFamily="18" charset="0"/>
              </a:rPr>
              <a:t>Print</a:t>
            </a:r>
            <a:r>
              <a:rPr lang="en-US" altLang="zh-TW">
                <a:ea typeface="PMingLiU" pitchFamily="18" charset="-120"/>
                <a:cs typeface="Times New Roman" panose="02020603050405020304" pitchFamily="18" charset="0"/>
              </a:rPr>
              <a:t>(someInt);</a:t>
            </a:r>
          </a:p>
          <a:p>
            <a:pPr eaLnBrk="1" hangingPunct="1"/>
            <a:r>
              <a:rPr lang="en-US" altLang="zh-TW">
                <a:solidFill>
                  <a:srgbClr val="0000FF"/>
                </a:solidFill>
                <a:ea typeface="PMingLiU" pitchFamily="18" charset="-120"/>
                <a:cs typeface="Times New Roman" panose="02020603050405020304" pitchFamily="18" charset="0"/>
              </a:rPr>
              <a:t>Print</a:t>
            </a:r>
            <a:r>
              <a:rPr lang="en-US" altLang="zh-TW">
                <a:ea typeface="PMingLiU" pitchFamily="18" charset="-120"/>
                <a:cs typeface="Times New Roman" panose="02020603050405020304" pitchFamily="18" charset="0"/>
              </a:rPr>
              <a:t>(someChar);</a:t>
            </a:r>
          </a:p>
          <a:p>
            <a:pPr eaLnBrk="1" hangingPunct="1"/>
            <a:r>
              <a:rPr lang="en-US" altLang="zh-TW">
                <a:solidFill>
                  <a:srgbClr val="0000FF"/>
                </a:solidFill>
                <a:ea typeface="PMingLiU" pitchFamily="18" charset="-120"/>
                <a:cs typeface="Times New Roman" panose="02020603050405020304" pitchFamily="18" charset="0"/>
              </a:rPr>
              <a:t>Print</a:t>
            </a:r>
            <a:r>
              <a:rPr lang="en-US" altLang="zh-TW">
                <a:ea typeface="PMingLiU" pitchFamily="18" charset="-120"/>
                <a:cs typeface="Times New Roman" panose="02020603050405020304" pitchFamily="18" charset="0"/>
              </a:rPr>
              <a:t>(someFloat);</a:t>
            </a:r>
          </a:p>
          <a:p>
            <a:pPr eaLnBrk="1" hangingPunct="1"/>
            <a:endParaRPr lang="zh-TW" altLang="en-US">
              <a:ea typeface="PMingLiU" pitchFamily="18" charset="-120"/>
              <a:cs typeface="Times New Roman" panose="02020603050405020304" pitchFamily="18" charset="0"/>
            </a:endParaRPr>
          </a:p>
        </p:txBody>
      </p:sp>
      <p:sp>
        <p:nvSpPr>
          <p:cNvPr id="12" name="Text Box 5"/>
          <p:cNvSpPr txBox="1">
            <a:spLocks noChangeArrowheads="1"/>
          </p:cNvSpPr>
          <p:nvPr/>
        </p:nvSpPr>
        <p:spPr bwMode="auto">
          <a:xfrm>
            <a:off x="4572000" y="4395788"/>
            <a:ext cx="3657600" cy="584200"/>
          </a:xfrm>
          <a:prstGeom prst="rect">
            <a:avLst/>
          </a:prstGeom>
          <a:solidFill>
            <a:srgbClr val="81B7E3"/>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sz="1600" b="1">
                <a:ea typeface="PMingLiU" pitchFamily="18" charset="-120"/>
              </a:rPr>
              <a:t>To output the traced values, we insert: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ppt_x</p:attrName>
                                        </p:attrNameLst>
                                      </p:cBhvr>
                                      <p:tavLst>
                                        <p:tav tm="0">
                                          <p:val>
                                            <p:strVal val="#ppt_x-.2"/>
                                          </p:val>
                                        </p:tav>
                                        <p:tav tm="100000">
                                          <p:val>
                                            <p:strVal val="#ppt_x"/>
                                          </p:val>
                                        </p:tav>
                                      </p:tavLst>
                                    </p:anim>
                                    <p:anim calcmode="lin" valueType="num">
                                      <p:cBhvr>
                                        <p:cTn id="8"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ppt_x</p:attrName>
                                        </p:attrNameLst>
                                      </p:cBhvr>
                                      <p:tavLst>
                                        <p:tav tm="0">
                                          <p:val>
                                            <p:strVal val="#ppt_x-.2"/>
                                          </p:val>
                                        </p:tav>
                                        <p:tav tm="100000">
                                          <p:val>
                                            <p:strVal val="#ppt_x"/>
                                          </p:val>
                                        </p:tav>
                                      </p:tavLst>
                                    </p:anim>
                                    <p:anim calcmode="lin" valueType="num">
                                      <p:cBhvr>
                                        <p:cTn id="13"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CB076A5-C476-4DED-A960-F2051D98156E}" type="slidenum">
              <a:rPr lang="en-US" altLang="zh-CN" smtClean="0">
                <a:solidFill>
                  <a:srgbClr val="898989"/>
                </a:solidFill>
                <a:latin typeface="Helvetica" panose="020B0604020202020204" pitchFamily="34" charset="0"/>
              </a:rPr>
              <a:pPr/>
              <a:t>76</a:t>
            </a:fld>
            <a:endParaRPr lang="en-US" altLang="zh-CN">
              <a:solidFill>
                <a:srgbClr val="898989"/>
              </a:solidFill>
              <a:latin typeface="Helvetica" panose="020B0604020202020204" pitchFamily="34" charset="0"/>
            </a:endParaRPr>
          </a:p>
        </p:txBody>
      </p:sp>
      <p:sp>
        <p:nvSpPr>
          <p:cNvPr id="95235" name="Rectangle 2"/>
          <p:cNvSpPr>
            <a:spLocks noGrp="1" noChangeArrowheads="1"/>
          </p:cNvSpPr>
          <p:nvPr>
            <p:ph type="title"/>
          </p:nvPr>
        </p:nvSpPr>
        <p:spPr/>
        <p:txBody>
          <a:bodyPr/>
          <a:lstStyle/>
          <a:p>
            <a:pPr eaLnBrk="1" hangingPunct="1"/>
            <a:r>
              <a:rPr lang="en-US" altLang="zh-CN">
                <a:ea typeface="宋体" panose="02010600030101010101" pitchFamily="2" charset="-122"/>
                <a:cs typeface="Helvetica Neue" pitchFamily="-65" charset="0"/>
              </a:rPr>
              <a:t>Approach 3: Function Template</a:t>
            </a:r>
          </a:p>
        </p:txBody>
      </p:sp>
      <p:sp>
        <p:nvSpPr>
          <p:cNvPr id="5126" name="Rectangle 3"/>
          <p:cNvSpPr>
            <a:spLocks noGrp="1" noChangeArrowheads="1"/>
          </p:cNvSpPr>
          <p:nvPr>
            <p:ph type="body" idx="1"/>
          </p:nvPr>
        </p:nvSpPr>
        <p:spPr>
          <a:xfrm>
            <a:off x="566738" y="1752600"/>
            <a:ext cx="8001000" cy="1066800"/>
          </a:xfrm>
        </p:spPr>
        <p:txBody>
          <a:bodyPr/>
          <a:lstStyle/>
          <a:p>
            <a:pPr>
              <a:buFont typeface="Arial" charset="0"/>
              <a:buChar char="•"/>
              <a:defRPr/>
            </a:pPr>
            <a:r>
              <a:rPr lang="en-US" altLang="zh-TW" sz="2400" dirty="0">
                <a:solidFill>
                  <a:schemeClr val="tx2"/>
                </a:solidFill>
                <a:latin typeface="+mj-lt"/>
                <a:ea typeface="+mj-ea"/>
                <a:cs typeface="+mj-cs"/>
              </a:rPr>
              <a:t>A C++ language construct that allows the compiler to generate multiple versions of a function by allowing parameterized data types.</a:t>
            </a:r>
          </a:p>
        </p:txBody>
      </p:sp>
      <p:sp>
        <p:nvSpPr>
          <p:cNvPr id="95237" name="Rectangle 12"/>
          <p:cNvSpPr>
            <a:spLocks noChangeArrowheads="1"/>
          </p:cNvSpPr>
          <p:nvPr/>
        </p:nvSpPr>
        <p:spPr bwMode="auto">
          <a:xfrm>
            <a:off x="1752600" y="3333750"/>
            <a:ext cx="4876800" cy="1123950"/>
          </a:xfrm>
          <a:prstGeom prst="rect">
            <a:avLst/>
          </a:prstGeom>
          <a:solidFill>
            <a:srgbClr val="FFCC99"/>
          </a:solidFill>
          <a:ln w="12700">
            <a:solidFill>
              <a:schemeClr val="folHlink"/>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solidFill>
                  <a:srgbClr val="FF0000"/>
                </a:solidFill>
                <a:ea typeface="PMingLiU" pitchFamily="18" charset="-120"/>
              </a:rPr>
              <a:t>Template</a:t>
            </a:r>
            <a:r>
              <a:rPr lang="en-US" altLang="zh-TW" b="1">
                <a:ea typeface="PMingLiU" pitchFamily="18" charset="-120"/>
              </a:rPr>
              <a:t> &lt; TemplateParamList &gt;</a:t>
            </a:r>
          </a:p>
          <a:p>
            <a:pPr eaLnBrk="1" hangingPunct="1"/>
            <a:r>
              <a:rPr lang="en-US" altLang="zh-TW" b="1">
                <a:ea typeface="PMingLiU" pitchFamily="18" charset="-120"/>
              </a:rPr>
              <a:t>FunctionDefinition</a:t>
            </a:r>
          </a:p>
        </p:txBody>
      </p:sp>
      <p:sp>
        <p:nvSpPr>
          <p:cNvPr id="95238" name="Text Box 13"/>
          <p:cNvSpPr txBox="1">
            <a:spLocks noChangeArrowheads="1"/>
          </p:cNvSpPr>
          <p:nvPr/>
        </p:nvSpPr>
        <p:spPr bwMode="auto">
          <a:xfrm>
            <a:off x="742950" y="28956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b="1">
                <a:solidFill>
                  <a:srgbClr val="800080"/>
                </a:solidFill>
                <a:ea typeface="PMingLiU" pitchFamily="18" charset="-120"/>
              </a:rPr>
              <a:t>FunctionTemplate</a:t>
            </a:r>
          </a:p>
        </p:txBody>
      </p:sp>
      <p:sp>
        <p:nvSpPr>
          <p:cNvPr id="95239" name="Text Box 15"/>
          <p:cNvSpPr txBox="1">
            <a:spLocks noChangeArrowheads="1"/>
          </p:cNvSpPr>
          <p:nvPr/>
        </p:nvSpPr>
        <p:spPr bwMode="auto">
          <a:xfrm>
            <a:off x="723900" y="4622800"/>
            <a:ext cx="6262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b="1">
                <a:solidFill>
                  <a:srgbClr val="800080"/>
                </a:solidFill>
                <a:ea typeface="PMingLiU" pitchFamily="18" charset="-120"/>
              </a:rPr>
              <a:t>TemplateParamDeclaration: placeholder</a:t>
            </a:r>
          </a:p>
        </p:txBody>
      </p:sp>
      <p:sp>
        <p:nvSpPr>
          <p:cNvPr id="95240" name="Rectangle 21"/>
          <p:cNvSpPr>
            <a:spLocks noChangeArrowheads="1"/>
          </p:cNvSpPr>
          <p:nvPr/>
        </p:nvSpPr>
        <p:spPr bwMode="auto">
          <a:xfrm>
            <a:off x="1698625" y="4953000"/>
            <a:ext cx="5921375" cy="1143000"/>
          </a:xfrm>
          <a:prstGeom prst="rect">
            <a:avLst/>
          </a:prstGeom>
          <a:solidFill>
            <a:srgbClr val="FFCC99"/>
          </a:solidFill>
          <a:ln w="12700">
            <a:solidFill>
              <a:srgbClr val="000080"/>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zh-TW" altLang="en-US" b="1">
                <a:ea typeface="PMingLiU" pitchFamily="18" charset="-120"/>
              </a:rPr>
              <a:t> 	 	</a:t>
            </a:r>
            <a:r>
              <a:rPr lang="en-US" altLang="zh-TW" b="1">
                <a:ea typeface="PMingLiU" pitchFamily="18" charset="-120"/>
              </a:rPr>
              <a:t>class 	typeIdentifier                          </a:t>
            </a:r>
          </a:p>
          <a:p>
            <a:pPr algn="ctr" eaLnBrk="1" hangingPunct="1"/>
            <a:r>
              <a:rPr lang="en-US" altLang="zh-TW" b="1">
                <a:ea typeface="PMingLiU" pitchFamily="18" charset="-120"/>
              </a:rPr>
              <a:t>		typename variableIdentifier                  </a:t>
            </a:r>
          </a:p>
        </p:txBody>
      </p:sp>
      <p:sp>
        <p:nvSpPr>
          <p:cNvPr id="95241" name="AutoShape 25"/>
          <p:cNvSpPr>
            <a:spLocks/>
          </p:cNvSpPr>
          <p:nvPr/>
        </p:nvSpPr>
        <p:spPr bwMode="auto">
          <a:xfrm>
            <a:off x="2057400" y="5257800"/>
            <a:ext cx="152400" cy="609600"/>
          </a:xfrm>
          <a:prstGeom prst="leftBrace">
            <a:avLst>
              <a:gd name="adj1" fmla="val 3333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TW" altLang="en-US" b="1">
              <a:ea typeface="PMingLiU" pitchFamily="18" charset="-12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p:cNvSpPr>
            <a:spLocks noChangeArrowheads="1"/>
          </p:cNvSpPr>
          <p:nvPr/>
        </p:nvSpPr>
        <p:spPr bwMode="auto">
          <a:xfrm>
            <a:off x="609600" y="76200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sz="2800" b="1">
                <a:solidFill>
                  <a:srgbClr val="0033CC"/>
                </a:solidFill>
                <a:latin typeface="Times New Roman" panose="02020603050405020304" pitchFamily="18" charset="0"/>
                <a:ea typeface="PMingLiU" pitchFamily="18" charset="-120"/>
              </a:rPr>
              <a:t>Example of a Function Template</a:t>
            </a:r>
          </a:p>
        </p:txBody>
      </p:sp>
      <p:sp>
        <p:nvSpPr>
          <p:cNvPr id="97283" name="Rectangle 4"/>
          <p:cNvSpPr>
            <a:spLocks noChangeArrowheads="1"/>
          </p:cNvSpPr>
          <p:nvPr/>
        </p:nvSpPr>
        <p:spPr bwMode="auto">
          <a:xfrm>
            <a:off x="838200" y="1371600"/>
            <a:ext cx="6800850" cy="4705350"/>
          </a:xfrm>
          <a:prstGeom prst="rect">
            <a:avLst/>
          </a:prstGeom>
          <a:solidFill>
            <a:srgbClr val="FFFFFF"/>
          </a:solidFill>
          <a:ln w="9525">
            <a:solidFill>
              <a:schemeClr val="tx1"/>
            </a:solidFill>
            <a:miter lim="800000"/>
            <a:headEnd/>
            <a:tailEnd/>
          </a:ln>
        </p:spPr>
        <p:txBody>
          <a:bodyPr lIns="92075" tIns="46038" rIns="92075" bIns="46038"/>
          <a:lstStyle>
            <a:lvl1pPr marL="342900" indent="-3429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eaLnBrk="1" hangingPunct="1"/>
            <a:r>
              <a:rPr lang="zh-TW" altLang="en-US" b="1">
                <a:latin typeface="Times Roman" charset="0"/>
                <a:ea typeface="PMingLiU" pitchFamily="18" charset="-120"/>
                <a:cs typeface="Times New Roman" panose="02020603050405020304" pitchFamily="18" charset="0"/>
              </a:rPr>
              <a:t> </a:t>
            </a:r>
            <a:endParaRPr lang="zh-TW" altLang="en-US" b="1">
              <a:ea typeface="PMingLiU" pitchFamily="18" charset="-120"/>
              <a:cs typeface="Times New Roman" panose="02020603050405020304" pitchFamily="18" charset="0"/>
            </a:endParaRPr>
          </a:p>
          <a:p>
            <a:pPr algn="just" eaLnBrk="1" hangingPunct="1"/>
            <a:r>
              <a:rPr lang="en-US" altLang="zh-TW" b="1">
                <a:solidFill>
                  <a:srgbClr val="FF0000"/>
                </a:solidFill>
                <a:ea typeface="PMingLiU" pitchFamily="18" charset="-120"/>
                <a:cs typeface="Times New Roman" panose="02020603050405020304" pitchFamily="18" charset="0"/>
              </a:rPr>
              <a:t>template&lt;class SomeType&gt;</a:t>
            </a:r>
          </a:p>
          <a:p>
            <a:pPr algn="just" eaLnBrk="1" hangingPunct="1"/>
            <a:endParaRPr lang="en-US" altLang="zh-TW" b="1">
              <a:ea typeface="PMingLiU" pitchFamily="18" charset="-120"/>
              <a:cs typeface="Times New Roman" panose="02020603050405020304" pitchFamily="18" charset="0"/>
            </a:endParaRPr>
          </a:p>
          <a:p>
            <a:pPr algn="just" eaLnBrk="1" hangingPunct="1"/>
            <a:r>
              <a:rPr lang="en-US" altLang="zh-TW" b="1">
                <a:ea typeface="PMingLiU" pitchFamily="18" charset="-120"/>
                <a:cs typeface="Times New Roman" panose="02020603050405020304" pitchFamily="18" charset="0"/>
              </a:rPr>
              <a:t>void Print( SomeType val )</a:t>
            </a:r>
          </a:p>
          <a:p>
            <a:pPr algn="just" eaLnBrk="1" hangingPunct="1"/>
            <a:r>
              <a:rPr lang="en-US" altLang="zh-TW" b="1">
                <a:ea typeface="PMingLiU" pitchFamily="18" charset="-120"/>
                <a:cs typeface="Times New Roman" panose="02020603050405020304" pitchFamily="18" charset="0"/>
              </a:rPr>
              <a:t>{</a:t>
            </a:r>
          </a:p>
          <a:p>
            <a:pPr algn="just" eaLnBrk="1" hangingPunct="1"/>
            <a:r>
              <a:rPr lang="en-US" altLang="zh-TW" b="1">
                <a:ea typeface="PMingLiU" pitchFamily="18" charset="-120"/>
                <a:cs typeface="Times New Roman" panose="02020603050405020304" pitchFamily="18" charset="0"/>
              </a:rPr>
              <a:t>    cout &lt;&lt; "***Debug" &lt;&lt; endl;</a:t>
            </a:r>
          </a:p>
          <a:p>
            <a:pPr algn="just" eaLnBrk="1" hangingPunct="1"/>
            <a:r>
              <a:rPr lang="en-US" altLang="zh-TW" b="1">
                <a:ea typeface="PMingLiU" pitchFamily="18" charset="-120"/>
                <a:cs typeface="Times New Roman" panose="02020603050405020304" pitchFamily="18" charset="0"/>
              </a:rPr>
              <a:t>    cout &lt;&lt; "Value is " &lt;&lt; val &lt;&lt; endl;</a:t>
            </a:r>
          </a:p>
          <a:p>
            <a:pPr algn="just" eaLnBrk="1" hangingPunct="1"/>
            <a:r>
              <a:rPr lang="en-US" altLang="zh-TW" b="1">
                <a:ea typeface="PMingLiU" pitchFamily="18" charset="-120"/>
                <a:cs typeface="Times New Roman" panose="02020603050405020304" pitchFamily="18" charset="0"/>
              </a:rPr>
              <a:t>}</a:t>
            </a:r>
          </a:p>
          <a:p>
            <a:pPr eaLnBrk="1" hangingPunct="1"/>
            <a:endParaRPr lang="en-US" altLang="zh-TW" b="1">
              <a:latin typeface="Times New Roman" panose="02020603050405020304" pitchFamily="18" charset="0"/>
              <a:ea typeface="PMingLiU" pitchFamily="18" charset="-120"/>
              <a:cs typeface="Times New Roman" panose="02020603050405020304" pitchFamily="18" charset="0"/>
            </a:endParaRPr>
          </a:p>
          <a:p>
            <a:pPr eaLnBrk="1" hangingPunct="1">
              <a:lnSpc>
                <a:spcPct val="90000"/>
              </a:lnSpc>
              <a:spcBef>
                <a:spcPct val="20000"/>
              </a:spcBef>
              <a:buClr>
                <a:schemeClr val="tx2"/>
              </a:buClr>
              <a:buSzPct val="75000"/>
              <a:buFont typeface="Monotype Sorts" pitchFamily="2" charset="2"/>
              <a:buNone/>
            </a:pPr>
            <a:endParaRPr lang="zh-TW" altLang="en-US" b="1">
              <a:ea typeface="PMingLiU" pitchFamily="18" charset="-120"/>
              <a:cs typeface="Times New Roman" panose="02020603050405020304" pitchFamily="18" charset="0"/>
            </a:endParaRPr>
          </a:p>
        </p:txBody>
      </p:sp>
      <p:sp>
        <p:nvSpPr>
          <p:cNvPr id="14" name="Rectangle 5"/>
          <p:cNvSpPr>
            <a:spLocks noChangeArrowheads="1"/>
          </p:cNvSpPr>
          <p:nvPr/>
        </p:nvSpPr>
        <p:spPr bwMode="auto">
          <a:xfrm>
            <a:off x="4533900" y="4381500"/>
            <a:ext cx="3619500" cy="2038350"/>
          </a:xfrm>
          <a:prstGeom prst="rect">
            <a:avLst/>
          </a:prstGeom>
          <a:solidFill>
            <a:srgbClr val="81B7E3"/>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zh-TW" b="1">
              <a:latin typeface="Courier New" panose="02070309020205020404" pitchFamily="49" charset="0"/>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Print&lt;int&gt;(sum);</a:t>
            </a:r>
          </a:p>
          <a:p>
            <a:pPr eaLnBrk="1" hangingPunct="1"/>
            <a:r>
              <a:rPr lang="en-US" altLang="zh-TW" b="1">
                <a:latin typeface="Courier New" panose="02070309020205020404" pitchFamily="49" charset="0"/>
                <a:ea typeface="PMingLiU" pitchFamily="18" charset="-120"/>
                <a:cs typeface="Times New Roman" panose="02020603050405020304" pitchFamily="18" charset="0"/>
              </a:rPr>
              <a:t>Print&lt;char&gt;(initial);</a:t>
            </a:r>
          </a:p>
          <a:p>
            <a:pPr eaLnBrk="1" hangingPunct="1"/>
            <a:r>
              <a:rPr lang="en-US" altLang="zh-TW" b="1">
                <a:latin typeface="Courier New" panose="02070309020205020404" pitchFamily="49" charset="0"/>
                <a:ea typeface="PMingLiU" pitchFamily="18" charset="-120"/>
                <a:cs typeface="Times New Roman" panose="02020603050405020304" pitchFamily="18" charset="0"/>
              </a:rPr>
              <a:t>Print&lt;float&gt;(angle); </a:t>
            </a:r>
          </a:p>
          <a:p>
            <a:pPr eaLnBrk="1" hangingPunct="1"/>
            <a:endParaRPr lang="zh-TW" altLang="en-US" b="1">
              <a:latin typeface="Courier New" panose="02070309020205020404" pitchFamily="49" charset="0"/>
              <a:ea typeface="PMingLiU" pitchFamily="18" charset="-120"/>
              <a:cs typeface="Times New Roman" panose="02020603050405020304" pitchFamily="18" charset="0"/>
            </a:endParaRPr>
          </a:p>
        </p:txBody>
      </p:sp>
      <p:sp>
        <p:nvSpPr>
          <p:cNvPr id="15" name="Text Box 6"/>
          <p:cNvSpPr txBox="1">
            <a:spLocks noChangeArrowheads="1"/>
          </p:cNvSpPr>
          <p:nvPr/>
        </p:nvSpPr>
        <p:spPr bwMode="auto">
          <a:xfrm>
            <a:off x="4471988" y="4381500"/>
            <a:ext cx="409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sz="1600" b="1">
                <a:ea typeface="PMingLiU" pitchFamily="18" charset="-120"/>
              </a:rPr>
              <a:t>To output the traced values, we insert:</a:t>
            </a:r>
          </a:p>
        </p:txBody>
      </p:sp>
      <p:sp>
        <p:nvSpPr>
          <p:cNvPr id="97286" name="Oval 7"/>
          <p:cNvSpPr>
            <a:spLocks noChangeArrowheads="1"/>
          </p:cNvSpPr>
          <p:nvPr/>
        </p:nvSpPr>
        <p:spPr bwMode="auto">
          <a:xfrm>
            <a:off x="2819400" y="1638300"/>
            <a:ext cx="1276350" cy="514350"/>
          </a:xfrm>
          <a:prstGeom prst="ellipse">
            <a:avLst/>
          </a:prstGeom>
          <a:noFill/>
          <a:ln w="127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a:ea typeface="宋体" panose="02010600030101010101" pitchFamily="2" charset="-122"/>
            </a:endParaRPr>
          </a:p>
        </p:txBody>
      </p:sp>
      <p:sp>
        <p:nvSpPr>
          <p:cNvPr id="97287" name="Line 10"/>
          <p:cNvSpPr>
            <a:spLocks noChangeShapeType="1"/>
          </p:cNvSpPr>
          <p:nvPr/>
        </p:nvSpPr>
        <p:spPr bwMode="auto">
          <a:xfrm flipH="1">
            <a:off x="4114800" y="1752600"/>
            <a:ext cx="1943100" cy="76200"/>
          </a:xfrm>
          <a:prstGeom prst="line">
            <a:avLst/>
          </a:prstGeom>
          <a:noFill/>
          <a:ln w="15875">
            <a:solidFill>
              <a:schemeClr val="accent2"/>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97288" name="Text Box 11"/>
          <p:cNvSpPr txBox="1">
            <a:spLocks noChangeArrowheads="1"/>
          </p:cNvSpPr>
          <p:nvPr/>
        </p:nvSpPr>
        <p:spPr bwMode="auto">
          <a:xfrm>
            <a:off x="6038850" y="1562100"/>
            <a:ext cx="2655888" cy="1066800"/>
          </a:xfrm>
          <a:prstGeom prst="rect">
            <a:avLst/>
          </a:prstGeom>
          <a:solidFill>
            <a:srgbClr val="FFCCFF">
              <a:alpha val="50195"/>
            </a:srgbClr>
          </a:solidFill>
          <a:ln w="12700">
            <a:solidFill>
              <a:schemeClr val="tx1"/>
            </a:solidFill>
            <a:miter lim="800000"/>
            <a:headEnd type="none" w="sm" len="sm"/>
            <a:tailEnd type="none" w="sm" len="sm"/>
          </a:ln>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b="1" i="1">
                <a:solidFill>
                  <a:schemeClr val="accent2"/>
                </a:solidFill>
                <a:ea typeface="PMingLiU" pitchFamily="18" charset="-120"/>
              </a:rPr>
              <a:t>Template parameter</a:t>
            </a:r>
          </a:p>
          <a:p>
            <a:pPr eaLnBrk="1" hangingPunct="1">
              <a:spcBef>
                <a:spcPct val="50000"/>
              </a:spcBef>
            </a:pPr>
            <a:r>
              <a:rPr lang="en-US" altLang="zh-TW" b="1" i="1">
                <a:solidFill>
                  <a:schemeClr val="accent2"/>
                </a:solidFill>
                <a:ea typeface="PMingLiU" pitchFamily="18" charset="-120"/>
              </a:rPr>
              <a:t>(class, user defined type, built-in types)</a:t>
            </a:r>
          </a:p>
        </p:txBody>
      </p:sp>
      <p:sp>
        <p:nvSpPr>
          <p:cNvPr id="19" name="Oval 12"/>
          <p:cNvSpPr>
            <a:spLocks noChangeArrowheads="1"/>
          </p:cNvSpPr>
          <p:nvPr/>
        </p:nvSpPr>
        <p:spPr bwMode="auto">
          <a:xfrm>
            <a:off x="5429250" y="4991100"/>
            <a:ext cx="438150" cy="342900"/>
          </a:xfrm>
          <a:prstGeom prst="ellipse">
            <a:avLst/>
          </a:prstGeom>
          <a:noFill/>
          <a:ln w="127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a:ea typeface="宋体" panose="02010600030101010101" pitchFamily="2" charset="-122"/>
            </a:endParaRPr>
          </a:p>
        </p:txBody>
      </p:sp>
      <p:sp>
        <p:nvSpPr>
          <p:cNvPr id="20" name="Line 13"/>
          <p:cNvSpPr>
            <a:spLocks noChangeShapeType="1"/>
          </p:cNvSpPr>
          <p:nvPr/>
        </p:nvSpPr>
        <p:spPr bwMode="auto">
          <a:xfrm>
            <a:off x="3257550" y="4762500"/>
            <a:ext cx="2228850" cy="266700"/>
          </a:xfrm>
          <a:prstGeom prst="line">
            <a:avLst/>
          </a:prstGeom>
          <a:noFill/>
          <a:ln w="15875">
            <a:solidFill>
              <a:schemeClr val="accent2"/>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1" name="Text Box 14"/>
          <p:cNvSpPr txBox="1">
            <a:spLocks noChangeArrowheads="1"/>
          </p:cNvSpPr>
          <p:nvPr/>
        </p:nvSpPr>
        <p:spPr bwMode="auto">
          <a:xfrm>
            <a:off x="2019300" y="4438650"/>
            <a:ext cx="1752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b="1" i="1">
                <a:solidFill>
                  <a:schemeClr val="accent2"/>
                </a:solidFill>
                <a:ea typeface="PMingLiU" pitchFamily="18" charset="-120"/>
              </a:rPr>
              <a:t>Template</a:t>
            </a:r>
            <a:r>
              <a:rPr lang="en-US" altLang="zh-TW" i="1">
                <a:solidFill>
                  <a:schemeClr val="accent2"/>
                </a:solidFill>
                <a:ea typeface="PMingLiU" pitchFamily="18" charset="-120"/>
              </a:rPr>
              <a:t> </a:t>
            </a:r>
            <a:r>
              <a:rPr lang="en-US" altLang="zh-TW" b="1" i="1">
                <a:solidFill>
                  <a:schemeClr val="accent2"/>
                </a:solidFill>
                <a:ea typeface="PMingLiU" pitchFamily="18" charset="-120"/>
              </a:rPr>
              <a:t>argument</a:t>
            </a:r>
          </a:p>
        </p:txBody>
      </p:sp>
      <p:sp>
        <p:nvSpPr>
          <p:cNvPr id="97292" name="Oval 16"/>
          <p:cNvSpPr>
            <a:spLocks noChangeArrowheads="1"/>
          </p:cNvSpPr>
          <p:nvPr/>
        </p:nvSpPr>
        <p:spPr bwMode="auto">
          <a:xfrm>
            <a:off x="2552700" y="2209800"/>
            <a:ext cx="1485900" cy="495300"/>
          </a:xfrm>
          <a:prstGeom prst="ellipse">
            <a:avLst/>
          </a:prstGeom>
          <a:noFill/>
          <a:ln w="127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a:ea typeface="宋体" panose="02010600030101010101" pitchFamily="2" charset="-122"/>
            </a:endParaRPr>
          </a:p>
        </p:txBody>
      </p:sp>
      <p:sp>
        <p:nvSpPr>
          <p:cNvPr id="97293" name="Line 17"/>
          <p:cNvSpPr>
            <a:spLocks noChangeShapeType="1"/>
          </p:cNvSpPr>
          <p:nvPr/>
        </p:nvSpPr>
        <p:spPr bwMode="auto">
          <a:xfrm flipH="1">
            <a:off x="3962400" y="1809750"/>
            <a:ext cx="2114550" cy="590550"/>
          </a:xfrm>
          <a:prstGeom prst="line">
            <a:avLst/>
          </a:prstGeom>
          <a:noFill/>
          <a:ln w="15875">
            <a:solidFill>
              <a:schemeClr val="accent2"/>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9" grpId="0" animBg="1"/>
      <p:bldP spid="20" grpId="0" animBg="1"/>
      <p:bldP spid="21"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F4DAC68-0D3D-4177-93C1-6F71AE4CA367}" type="slidenum">
              <a:rPr lang="en-US" altLang="zh-CN" smtClean="0">
                <a:solidFill>
                  <a:srgbClr val="898989"/>
                </a:solidFill>
                <a:latin typeface="Helvetica" panose="020B0604020202020204" pitchFamily="34" charset="0"/>
              </a:rPr>
              <a:pPr/>
              <a:t>78</a:t>
            </a:fld>
            <a:endParaRPr lang="en-US" altLang="zh-CN">
              <a:solidFill>
                <a:srgbClr val="898989"/>
              </a:solidFill>
              <a:latin typeface="Helvetica" panose="020B0604020202020204" pitchFamily="34" charset="0"/>
            </a:endParaRPr>
          </a:p>
        </p:txBody>
      </p:sp>
      <p:sp>
        <p:nvSpPr>
          <p:cNvPr id="99331" name="Rectangle 2"/>
          <p:cNvSpPr>
            <a:spLocks noGrp="1" noChangeArrowheads="1"/>
          </p:cNvSpPr>
          <p:nvPr>
            <p:ph type="title"/>
          </p:nvPr>
        </p:nvSpPr>
        <p:spPr/>
        <p:txBody>
          <a:bodyPr/>
          <a:lstStyle/>
          <a:p>
            <a:pPr eaLnBrk="1" hangingPunct="1"/>
            <a:r>
              <a:rPr lang="en-US" altLang="zh-CN">
                <a:ea typeface="宋体" panose="02010600030101010101" pitchFamily="2" charset="-122"/>
                <a:cs typeface="Helvetica Neue" pitchFamily="-65" charset="0"/>
              </a:rPr>
              <a:t>Instantiating a Function Template</a:t>
            </a:r>
          </a:p>
        </p:txBody>
      </p:sp>
      <p:sp>
        <p:nvSpPr>
          <p:cNvPr id="99332" name="Rectangle 3"/>
          <p:cNvSpPr>
            <a:spLocks noGrp="1" noChangeArrowheads="1"/>
          </p:cNvSpPr>
          <p:nvPr>
            <p:ph type="body" idx="1"/>
          </p:nvPr>
        </p:nvSpPr>
        <p:spPr bwMode="auto">
          <a:xfrm>
            <a:off x="457200" y="1676400"/>
            <a:ext cx="8305800" cy="1524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200"/>
              </a:spcBef>
              <a:spcAft>
                <a:spcPts val="200"/>
              </a:spcAft>
            </a:pPr>
            <a:r>
              <a:rPr lang="en-US" altLang="zh-TW" sz="2400">
                <a:ea typeface="PMingLiU" pitchFamily="18" charset="-120"/>
                <a:cs typeface="Helvetica Neue" pitchFamily="-65" charset="0"/>
              </a:rPr>
              <a:t>When the compiler instantiates a template, it substitutes the </a:t>
            </a:r>
            <a:r>
              <a:rPr lang="en-US" altLang="zh-TW" sz="2400">
                <a:solidFill>
                  <a:schemeClr val="accent2"/>
                </a:solidFill>
                <a:ea typeface="PMingLiU" pitchFamily="18" charset="-120"/>
                <a:cs typeface="Helvetica Neue" pitchFamily="-65" charset="0"/>
              </a:rPr>
              <a:t>template argument</a:t>
            </a:r>
            <a:r>
              <a:rPr lang="en-US" altLang="zh-TW" sz="2400">
                <a:ea typeface="PMingLiU" pitchFamily="18" charset="-120"/>
                <a:cs typeface="Helvetica Neue" pitchFamily="-65" charset="0"/>
              </a:rPr>
              <a:t> for the </a:t>
            </a:r>
            <a:r>
              <a:rPr lang="en-US" altLang="zh-TW" sz="2400">
                <a:solidFill>
                  <a:schemeClr val="accent2"/>
                </a:solidFill>
                <a:ea typeface="PMingLiU" pitchFamily="18" charset="-120"/>
                <a:cs typeface="Helvetica Neue" pitchFamily="-65" charset="0"/>
              </a:rPr>
              <a:t>template parameter</a:t>
            </a:r>
            <a:r>
              <a:rPr lang="en-US" altLang="zh-TW" sz="2400">
                <a:ea typeface="PMingLiU" pitchFamily="18" charset="-120"/>
                <a:cs typeface="Helvetica Neue" pitchFamily="-65" charset="0"/>
              </a:rPr>
              <a:t> throughout the function template.</a:t>
            </a:r>
          </a:p>
        </p:txBody>
      </p:sp>
      <p:sp>
        <p:nvSpPr>
          <p:cNvPr id="99333" name="Rectangle 4"/>
          <p:cNvSpPr>
            <a:spLocks noChangeArrowheads="1"/>
          </p:cNvSpPr>
          <p:nvPr/>
        </p:nvSpPr>
        <p:spPr bwMode="auto">
          <a:xfrm>
            <a:off x="762000" y="4000500"/>
            <a:ext cx="7734300" cy="1428750"/>
          </a:xfrm>
          <a:prstGeom prst="rect">
            <a:avLst/>
          </a:prstGeom>
          <a:solidFill>
            <a:srgbClr val="FFFF99"/>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b="1">
                <a:ea typeface="PMingLiU" pitchFamily="18" charset="-120"/>
              </a:rPr>
              <a:t>Function  &lt;  TemplateArgList  &gt; (FunctionArgList)</a:t>
            </a:r>
          </a:p>
        </p:txBody>
      </p:sp>
      <p:sp>
        <p:nvSpPr>
          <p:cNvPr id="99334" name="Text Box 5"/>
          <p:cNvSpPr txBox="1">
            <a:spLocks noChangeArrowheads="1"/>
          </p:cNvSpPr>
          <p:nvPr/>
        </p:nvSpPr>
        <p:spPr bwMode="auto">
          <a:xfrm>
            <a:off x="704850" y="3505200"/>
            <a:ext cx="4514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b="1">
                <a:solidFill>
                  <a:srgbClr val="FF6600"/>
                </a:solidFill>
                <a:ea typeface="PMingLiU" pitchFamily="18" charset="-120"/>
              </a:rPr>
              <a:t>TemplateFunction Call</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ChangeArrowheads="1"/>
          </p:cNvSpPr>
          <p:nvPr/>
        </p:nvSpPr>
        <p:spPr bwMode="auto">
          <a:xfrm>
            <a:off x="533400" y="838200"/>
            <a:ext cx="8162925" cy="746125"/>
          </a:xfrm>
          <a:prstGeom prst="rect">
            <a:avLst/>
          </a:prstGeom>
          <a:noFill/>
          <a:ln w="9525">
            <a:noFill/>
            <a:miter lim="800000"/>
            <a:headEnd/>
            <a:tailEnd/>
          </a:ln>
        </p:spPr>
        <p:txBody>
          <a:bodyPr lIns="92075" tIns="46038" rIns="92075" bIns="46038" anchor="b"/>
          <a:lstStyle/>
          <a:p>
            <a:pPr eaLnBrk="1" hangingPunct="1">
              <a:defRPr/>
            </a:pPr>
            <a:r>
              <a:rPr lang="en-US" altLang="zh-TW" sz="2800" b="1" dirty="0">
                <a:solidFill>
                  <a:srgbClr val="0033CC"/>
                </a:solidFill>
                <a:latin typeface="+mj-lt"/>
                <a:ea typeface="PMingLiU" pitchFamily="18" charset="-120"/>
              </a:rPr>
              <a:t>Summary of Three Approaches</a:t>
            </a:r>
          </a:p>
        </p:txBody>
      </p:sp>
      <p:sp>
        <p:nvSpPr>
          <p:cNvPr id="101379" name="Rectangle 5"/>
          <p:cNvSpPr>
            <a:spLocks noChangeArrowheads="1"/>
          </p:cNvSpPr>
          <p:nvPr/>
        </p:nvSpPr>
        <p:spPr bwMode="auto">
          <a:xfrm>
            <a:off x="571500" y="2019300"/>
            <a:ext cx="4057650" cy="1638300"/>
          </a:xfrm>
          <a:prstGeom prst="rect">
            <a:avLst/>
          </a:prstGeom>
          <a:solidFill>
            <a:srgbClr val="FFDDDE"/>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b="1">
                <a:solidFill>
                  <a:srgbClr val="FF0000"/>
                </a:solidFill>
                <a:ea typeface="PMingLiU" pitchFamily="18" charset="-120"/>
              </a:rPr>
              <a:t>Naive Approach</a:t>
            </a:r>
          </a:p>
          <a:p>
            <a:pPr algn="ctr" eaLnBrk="1" hangingPunct="1"/>
            <a:r>
              <a:rPr lang="en-US" altLang="zh-TW">
                <a:ea typeface="PMingLiU" pitchFamily="18" charset="-120"/>
              </a:rPr>
              <a:t>Different Function Definitions</a:t>
            </a:r>
          </a:p>
          <a:p>
            <a:pPr algn="ctr" eaLnBrk="1" hangingPunct="1"/>
            <a:r>
              <a:rPr lang="en-US" altLang="zh-TW">
                <a:ea typeface="PMingLiU" pitchFamily="18" charset="-120"/>
              </a:rPr>
              <a:t>Different Function Names</a:t>
            </a:r>
          </a:p>
        </p:txBody>
      </p:sp>
      <p:sp>
        <p:nvSpPr>
          <p:cNvPr id="101380" name="Rectangle 6"/>
          <p:cNvSpPr>
            <a:spLocks noChangeArrowheads="1"/>
          </p:cNvSpPr>
          <p:nvPr/>
        </p:nvSpPr>
        <p:spPr bwMode="auto">
          <a:xfrm>
            <a:off x="4629150" y="1981200"/>
            <a:ext cx="4114800" cy="1657350"/>
          </a:xfrm>
          <a:prstGeom prst="rect">
            <a:avLst/>
          </a:prstGeom>
          <a:solidFill>
            <a:srgbClr val="E1FFFF"/>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b="1">
                <a:solidFill>
                  <a:srgbClr val="FF0000"/>
                </a:solidFill>
                <a:ea typeface="PMingLiU" pitchFamily="18" charset="-120"/>
              </a:rPr>
              <a:t>Function Overloading</a:t>
            </a:r>
          </a:p>
          <a:p>
            <a:pPr algn="ctr" eaLnBrk="1" hangingPunct="1"/>
            <a:r>
              <a:rPr lang="en-US" altLang="zh-TW">
                <a:ea typeface="PMingLiU" pitchFamily="18" charset="-120"/>
              </a:rPr>
              <a:t>Different Function Definitions</a:t>
            </a:r>
          </a:p>
          <a:p>
            <a:pPr algn="ctr" eaLnBrk="1" hangingPunct="1"/>
            <a:r>
              <a:rPr lang="en-US" altLang="zh-TW">
                <a:ea typeface="PMingLiU" pitchFamily="18" charset="-120"/>
              </a:rPr>
              <a:t>Same Function Name</a:t>
            </a:r>
          </a:p>
        </p:txBody>
      </p:sp>
      <p:sp>
        <p:nvSpPr>
          <p:cNvPr id="101381" name="Rectangle 7"/>
          <p:cNvSpPr>
            <a:spLocks noChangeArrowheads="1"/>
          </p:cNvSpPr>
          <p:nvPr/>
        </p:nvSpPr>
        <p:spPr bwMode="auto">
          <a:xfrm>
            <a:off x="1524000" y="3886200"/>
            <a:ext cx="6477000" cy="1885950"/>
          </a:xfrm>
          <a:prstGeom prst="rect">
            <a:avLst/>
          </a:prstGeom>
          <a:solidFill>
            <a:srgbClr val="FFFF99"/>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b="1">
                <a:solidFill>
                  <a:srgbClr val="FF0000"/>
                </a:solidFill>
                <a:ea typeface="PMingLiU" pitchFamily="18" charset="-120"/>
              </a:rPr>
              <a:t>Template Functions</a:t>
            </a:r>
          </a:p>
          <a:p>
            <a:pPr algn="ctr" eaLnBrk="1" hangingPunct="1"/>
            <a:r>
              <a:rPr lang="en-US" altLang="zh-TW">
                <a:ea typeface="PMingLiU" pitchFamily="18" charset="-120"/>
              </a:rPr>
              <a:t>One Function Definition (a function template)</a:t>
            </a:r>
          </a:p>
          <a:p>
            <a:pPr algn="ctr" eaLnBrk="1" hangingPunct="1"/>
            <a:r>
              <a:rPr lang="en-US" altLang="zh-TW">
                <a:ea typeface="PMingLiU" pitchFamily="18" charset="-120"/>
              </a:rPr>
              <a:t>Compiler Generates Individual Functions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09600" y="685800"/>
            <a:ext cx="7924800" cy="304800"/>
          </a:xfrm>
        </p:spPr>
        <p:txBody>
          <a:bodyPr/>
          <a:lstStyle/>
          <a:p>
            <a:r>
              <a:rPr lang="en-US" altLang="en-US" sz="2000">
                <a:ea typeface="ＭＳ Ｐゴシック" panose="020B0600070205080204" pitchFamily="34" charset="-128"/>
                <a:cs typeface="Helvetica Neue" pitchFamily="-65" charset="0"/>
              </a:rPr>
              <a:t>Options07.h (continue)</a:t>
            </a:r>
          </a:p>
        </p:txBody>
      </p:sp>
      <p:sp>
        <p:nvSpPr>
          <p:cNvPr id="15363" name="Content Placeholder 2"/>
          <p:cNvSpPr>
            <a:spLocks noGrp="1"/>
          </p:cNvSpPr>
          <p:nvPr>
            <p:ph idx="1"/>
          </p:nvPr>
        </p:nvSpPr>
        <p:spPr bwMode="auto">
          <a:xfrm>
            <a:off x="609600" y="990600"/>
            <a:ext cx="7924800" cy="513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 typeface="Arial" panose="020B0604020202020204" pitchFamily="34" charset="0"/>
              <a:buNone/>
            </a:pPr>
            <a:r>
              <a:rPr lang="en-US" altLang="en-US" sz="1600" b="1" i="1">
                <a:ea typeface="ＭＳ Ｐゴシック" panose="020B0600070205080204" pitchFamily="34" charset="-128"/>
              </a:rPr>
              <a:t>class Call: public EurOption, public AmOption</a:t>
            </a:r>
          </a:p>
          <a:p>
            <a:pPr lvl="1">
              <a:buFont typeface="Arial" panose="020B0604020202020204" pitchFamily="34" charset="0"/>
              <a:buNone/>
            </a:pPr>
            <a:r>
              <a:rPr lang="en-US" altLang="en-US" sz="1600">
                <a:ea typeface="ＭＳ Ｐゴシック" panose="020B0600070205080204" pitchFamily="34" charset="-128"/>
              </a:rPr>
              <a:t>{ private:</a:t>
            </a:r>
          </a:p>
          <a:p>
            <a:pPr lvl="1">
              <a:buFont typeface="Arial" panose="020B0604020202020204" pitchFamily="34" charset="0"/>
              <a:buNone/>
            </a:pPr>
            <a:r>
              <a:rPr lang="en-US" altLang="en-US" sz="1600">
                <a:ea typeface="ＭＳ Ｐゴシック" panose="020B0600070205080204" pitchFamily="34" charset="-128"/>
              </a:rPr>
              <a:t>      double K; //strike price</a:t>
            </a:r>
          </a:p>
          <a:p>
            <a:pPr lvl="1">
              <a:buFont typeface="Arial" panose="020B0604020202020204" pitchFamily="34" charset="0"/>
              <a:buNone/>
            </a:pPr>
            <a:r>
              <a:rPr lang="en-US" altLang="en-US" sz="1600">
                <a:ea typeface="ＭＳ Ｐゴシック" panose="020B0600070205080204" pitchFamily="34" charset="-128"/>
              </a:rPr>
              <a:t>   public:</a:t>
            </a:r>
          </a:p>
          <a:p>
            <a:pPr lvl="1">
              <a:buFont typeface="Arial" panose="020B0604020202020204" pitchFamily="34" charset="0"/>
              <a:buNone/>
            </a:pPr>
            <a:r>
              <a:rPr lang="en-US" altLang="en-US" sz="1600">
                <a:ea typeface="ＭＳ Ｐゴシック" panose="020B0600070205080204" pitchFamily="34" charset="-128"/>
              </a:rPr>
              <a:t>      void SetK(double K_){K=K_;}</a:t>
            </a:r>
          </a:p>
          <a:p>
            <a:pPr lvl="1">
              <a:buFont typeface="Arial" panose="020B0604020202020204" pitchFamily="34" charset="0"/>
              <a:buNone/>
            </a:pPr>
            <a:r>
              <a:rPr lang="en-US" altLang="en-US" sz="1600">
                <a:ea typeface="ＭＳ Ｐゴシック" panose="020B0600070205080204" pitchFamily="34" charset="-128"/>
              </a:rPr>
              <a:t>      int GetInputData();</a:t>
            </a:r>
          </a:p>
          <a:p>
            <a:pPr lvl="1">
              <a:buFont typeface="Arial" panose="020B0604020202020204" pitchFamily="34" charset="0"/>
              <a:buNone/>
            </a:pPr>
            <a:r>
              <a:rPr lang="en-US" altLang="en-US" sz="1600">
                <a:ea typeface="ＭＳ Ｐゴシック" panose="020B0600070205080204" pitchFamily="34" charset="-128"/>
              </a:rPr>
              <a:t>      double Payoff(double z);</a:t>
            </a:r>
          </a:p>
          <a:p>
            <a:pPr lvl="1">
              <a:buFont typeface="Arial" panose="020B0604020202020204" pitchFamily="34" charset="0"/>
              <a:buNone/>
            </a:pPr>
            <a:r>
              <a:rPr lang="en-US" altLang="en-US" sz="1600">
                <a:ea typeface="ＭＳ Ｐゴシック" panose="020B0600070205080204" pitchFamily="34" charset="-128"/>
              </a:rPr>
              <a:t>};</a:t>
            </a:r>
          </a:p>
          <a:p>
            <a:pPr lvl="1">
              <a:buFont typeface="Arial" panose="020B0604020202020204" pitchFamily="34" charset="0"/>
              <a:buNone/>
            </a:pPr>
            <a:r>
              <a:rPr lang="en-US" altLang="en-US" sz="1600" b="1" i="1">
                <a:ea typeface="ＭＳ Ｐゴシック" panose="020B0600070205080204" pitchFamily="34" charset="-128"/>
              </a:rPr>
              <a:t>class Put: public EurOption, public AmOption</a:t>
            </a:r>
          </a:p>
          <a:p>
            <a:pPr lvl="1">
              <a:buFont typeface="Arial" panose="020B0604020202020204" pitchFamily="34" charset="0"/>
              <a:buNone/>
            </a:pPr>
            <a:r>
              <a:rPr lang="en-US" altLang="en-US" sz="1600">
                <a:ea typeface="ＭＳ Ｐゴシック" panose="020B0600070205080204" pitchFamily="34" charset="-128"/>
              </a:rPr>
              <a:t>{ private:</a:t>
            </a:r>
          </a:p>
          <a:p>
            <a:pPr lvl="1">
              <a:buFont typeface="Arial" panose="020B0604020202020204" pitchFamily="34" charset="0"/>
              <a:buNone/>
            </a:pPr>
            <a:r>
              <a:rPr lang="en-US" altLang="en-US" sz="1600">
                <a:ea typeface="ＭＳ Ｐゴシック" panose="020B0600070205080204" pitchFamily="34" charset="-128"/>
              </a:rPr>
              <a:t>      double K; //strike price</a:t>
            </a:r>
          </a:p>
          <a:p>
            <a:pPr lvl="1">
              <a:buFont typeface="Arial" panose="020B0604020202020204" pitchFamily="34" charset="0"/>
              <a:buNone/>
            </a:pPr>
            <a:r>
              <a:rPr lang="en-US" altLang="en-US" sz="1600">
                <a:ea typeface="ＭＳ Ｐゴシック" panose="020B0600070205080204" pitchFamily="34" charset="-128"/>
              </a:rPr>
              <a:t>   public:</a:t>
            </a:r>
          </a:p>
          <a:p>
            <a:pPr lvl="1">
              <a:buFont typeface="Arial" panose="020B0604020202020204" pitchFamily="34" charset="0"/>
              <a:buNone/>
            </a:pPr>
            <a:r>
              <a:rPr lang="en-US" altLang="en-US" sz="1600">
                <a:ea typeface="ＭＳ Ｐゴシック" panose="020B0600070205080204" pitchFamily="34" charset="-128"/>
              </a:rPr>
              <a:t>      void SetK(double K_){K=K_;}</a:t>
            </a:r>
          </a:p>
          <a:p>
            <a:pPr lvl="1">
              <a:buFont typeface="Arial" panose="020B0604020202020204" pitchFamily="34" charset="0"/>
              <a:buNone/>
            </a:pPr>
            <a:r>
              <a:rPr lang="en-US" altLang="en-US" sz="1600">
                <a:ea typeface="ＭＳ Ｐゴシック" panose="020B0600070205080204" pitchFamily="34" charset="-128"/>
              </a:rPr>
              <a:t>      int GetInputData();</a:t>
            </a:r>
          </a:p>
          <a:p>
            <a:pPr lvl="1">
              <a:buFont typeface="Arial" panose="020B0604020202020204" pitchFamily="34" charset="0"/>
              <a:buNone/>
            </a:pPr>
            <a:r>
              <a:rPr lang="en-US" altLang="en-US" sz="1600">
                <a:ea typeface="ＭＳ Ｐゴシック" panose="020B0600070205080204" pitchFamily="34" charset="-128"/>
              </a:rPr>
              <a:t>      double Payoff(double z);</a:t>
            </a:r>
          </a:p>
          <a:p>
            <a:pPr lvl="1">
              <a:buFont typeface="Arial" panose="020B0604020202020204" pitchFamily="34" charset="0"/>
              <a:buNone/>
            </a:pPr>
            <a:r>
              <a:rPr lang="en-US" altLang="en-US" sz="1600">
                <a:ea typeface="ＭＳ Ｐゴシック" panose="020B0600070205080204" pitchFamily="34" charset="-128"/>
              </a:rPr>
              <a:t>};</a:t>
            </a:r>
          </a:p>
          <a:p>
            <a:pPr lvl="1">
              <a:buFont typeface="Arial" panose="020B0604020202020204" pitchFamily="34" charset="0"/>
              <a:buNone/>
            </a:pPr>
            <a:r>
              <a:rPr lang="en-US" altLang="en-US" sz="1600">
                <a:ea typeface="ＭＳ Ｐゴシック" panose="020B0600070205080204" pitchFamily="34" charset="-128"/>
              </a:rPr>
              <a:t>#endif</a:t>
            </a:r>
          </a:p>
        </p:txBody>
      </p:sp>
      <p:sp>
        <p:nvSpPr>
          <p:cNvPr id="1536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2E3E0D8-FD38-4140-8F71-F709A8D56827}"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1536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8DDCB7D-BFBA-4553-9C16-53389E61EE1F}" type="slidenum">
              <a:rPr lang="en-US" altLang="en-US" smtClean="0">
                <a:solidFill>
                  <a:srgbClr val="898989"/>
                </a:solidFill>
                <a:latin typeface="Helvetica" panose="020B0604020202020204" pitchFamily="34" charset="0"/>
              </a:rPr>
              <a:pPr/>
              <a:t>8</a:t>
            </a:fld>
            <a:endParaRPr lang="en-US" altLang="en-US">
              <a:solidFill>
                <a:srgbClr val="898989"/>
              </a:solidFill>
              <a:latin typeface="Helvetica" panose="020B0604020202020204"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47551FB-67B8-4E14-8699-503BB66DB98E}" type="slidenum">
              <a:rPr lang="en-US" altLang="zh-CN" smtClean="0">
                <a:solidFill>
                  <a:srgbClr val="898989"/>
                </a:solidFill>
                <a:latin typeface="Helvetica" panose="020B0604020202020204" pitchFamily="34" charset="0"/>
              </a:rPr>
              <a:pPr/>
              <a:t>80</a:t>
            </a:fld>
            <a:endParaRPr lang="en-US" altLang="zh-CN">
              <a:solidFill>
                <a:srgbClr val="898989"/>
              </a:solidFill>
              <a:latin typeface="Helvetica" panose="020B0604020202020204" pitchFamily="34" charset="0"/>
            </a:endParaRPr>
          </a:p>
        </p:txBody>
      </p:sp>
      <p:sp>
        <p:nvSpPr>
          <p:cNvPr id="103427" name="Rectangle 2"/>
          <p:cNvSpPr>
            <a:spLocks noGrp="1" noChangeArrowheads="1"/>
          </p:cNvSpPr>
          <p:nvPr>
            <p:ph type="title"/>
          </p:nvPr>
        </p:nvSpPr>
        <p:spPr/>
        <p:txBody>
          <a:bodyPr/>
          <a:lstStyle/>
          <a:p>
            <a:pPr eaLnBrk="1" hangingPunct="1"/>
            <a:r>
              <a:rPr lang="en-US" altLang="zh-CN">
                <a:ea typeface="宋体" panose="02010600030101010101" pitchFamily="2" charset="-122"/>
                <a:cs typeface="Helvetica Neue" pitchFamily="-65" charset="0"/>
              </a:rPr>
              <a:t>Class Template</a:t>
            </a:r>
          </a:p>
        </p:txBody>
      </p:sp>
      <p:sp>
        <p:nvSpPr>
          <p:cNvPr id="103428" name="Rectangle 3"/>
          <p:cNvSpPr>
            <a:spLocks noGrp="1" noChangeArrowheads="1"/>
          </p:cNvSpPr>
          <p:nvPr>
            <p:ph type="body" idx="1"/>
          </p:nvPr>
        </p:nvSpPr>
        <p:spPr bwMode="auto">
          <a:xfrm>
            <a:off x="566738" y="1752600"/>
            <a:ext cx="80010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en-US" altLang="zh-TW" sz="2400">
                <a:solidFill>
                  <a:schemeClr val="tx2"/>
                </a:solidFill>
                <a:ea typeface="PMingLiU" pitchFamily="18" charset="-120"/>
                <a:cs typeface="Helvetica Neue" pitchFamily="-65" charset="0"/>
              </a:rPr>
              <a:t>A C++ language construct that allows the compiler to generate multiple versions of a class by allowing parameterized data types.</a:t>
            </a:r>
          </a:p>
        </p:txBody>
      </p:sp>
      <p:sp>
        <p:nvSpPr>
          <p:cNvPr id="103429" name="Rectangle 12"/>
          <p:cNvSpPr>
            <a:spLocks noChangeArrowheads="1"/>
          </p:cNvSpPr>
          <p:nvPr/>
        </p:nvSpPr>
        <p:spPr bwMode="auto">
          <a:xfrm>
            <a:off x="1752600" y="3333750"/>
            <a:ext cx="4876800" cy="1123950"/>
          </a:xfrm>
          <a:prstGeom prst="rect">
            <a:avLst/>
          </a:prstGeom>
          <a:solidFill>
            <a:srgbClr val="FFCC99"/>
          </a:solidFill>
          <a:ln w="12700">
            <a:solidFill>
              <a:schemeClr val="folHlink"/>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ea typeface="PMingLiU" pitchFamily="18" charset="-120"/>
              </a:rPr>
              <a:t>Template &lt; TemplateParamList &gt;</a:t>
            </a:r>
          </a:p>
          <a:p>
            <a:pPr eaLnBrk="1" hangingPunct="1"/>
            <a:r>
              <a:rPr lang="en-US" altLang="zh-TW" b="1">
                <a:ea typeface="PMingLiU" pitchFamily="18" charset="-120"/>
              </a:rPr>
              <a:t>ClassDefinition</a:t>
            </a:r>
          </a:p>
        </p:txBody>
      </p:sp>
      <p:sp>
        <p:nvSpPr>
          <p:cNvPr id="103430" name="Text Box 13"/>
          <p:cNvSpPr txBox="1">
            <a:spLocks noChangeArrowheads="1"/>
          </p:cNvSpPr>
          <p:nvPr/>
        </p:nvSpPr>
        <p:spPr bwMode="auto">
          <a:xfrm>
            <a:off x="742950" y="2895600"/>
            <a:ext cx="6819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b="1">
                <a:solidFill>
                  <a:srgbClr val="800080"/>
                </a:solidFill>
                <a:ea typeface="PMingLiU" pitchFamily="18" charset="-120"/>
              </a:rPr>
              <a:t>Class Template</a:t>
            </a:r>
          </a:p>
        </p:txBody>
      </p:sp>
      <p:sp>
        <p:nvSpPr>
          <p:cNvPr id="103431" name="Text Box 15"/>
          <p:cNvSpPr txBox="1">
            <a:spLocks noChangeArrowheads="1"/>
          </p:cNvSpPr>
          <p:nvPr/>
        </p:nvSpPr>
        <p:spPr bwMode="auto">
          <a:xfrm>
            <a:off x="723900" y="4572000"/>
            <a:ext cx="62626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b="1">
                <a:solidFill>
                  <a:srgbClr val="800080"/>
                </a:solidFill>
                <a:ea typeface="PMingLiU" pitchFamily="18" charset="-120"/>
              </a:rPr>
              <a:t>TemplateParamDeclaration: placeholder</a:t>
            </a:r>
          </a:p>
        </p:txBody>
      </p:sp>
      <p:sp>
        <p:nvSpPr>
          <p:cNvPr id="103432" name="Rectangle 21"/>
          <p:cNvSpPr>
            <a:spLocks noChangeArrowheads="1"/>
          </p:cNvSpPr>
          <p:nvPr/>
        </p:nvSpPr>
        <p:spPr bwMode="auto">
          <a:xfrm>
            <a:off x="1698625" y="5048250"/>
            <a:ext cx="5921375" cy="971550"/>
          </a:xfrm>
          <a:prstGeom prst="rect">
            <a:avLst/>
          </a:prstGeom>
          <a:solidFill>
            <a:srgbClr val="FFCC99"/>
          </a:solidFill>
          <a:ln w="12700">
            <a:solidFill>
              <a:srgbClr val="000080"/>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zh-TW" altLang="en-US" b="1">
                <a:ea typeface="PMingLiU" pitchFamily="18" charset="-120"/>
              </a:rPr>
              <a:t> 	 	</a:t>
            </a:r>
            <a:r>
              <a:rPr lang="en-US" altLang="zh-TW" b="1">
                <a:ea typeface="PMingLiU" pitchFamily="18" charset="-120"/>
              </a:rPr>
              <a:t>class 	typeIdentifier                          </a:t>
            </a:r>
          </a:p>
          <a:p>
            <a:pPr algn="ctr" eaLnBrk="1" hangingPunct="1"/>
            <a:r>
              <a:rPr lang="en-US" altLang="zh-TW" b="1">
                <a:ea typeface="PMingLiU" pitchFamily="18" charset="-120"/>
              </a:rPr>
              <a:t>		typename variableIdentifier                  </a:t>
            </a:r>
          </a:p>
        </p:txBody>
      </p:sp>
      <p:sp>
        <p:nvSpPr>
          <p:cNvPr id="103433" name="AutoShape 25"/>
          <p:cNvSpPr>
            <a:spLocks/>
          </p:cNvSpPr>
          <p:nvPr/>
        </p:nvSpPr>
        <p:spPr bwMode="auto">
          <a:xfrm>
            <a:off x="2590800" y="5257800"/>
            <a:ext cx="76200" cy="638175"/>
          </a:xfrm>
          <a:prstGeom prst="leftBrace">
            <a:avLst>
              <a:gd name="adj1" fmla="val 69792"/>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TW" altLang="en-US" b="1">
              <a:ea typeface="PMingLiU" pitchFamily="18" charset="-12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768350"/>
            <a:ext cx="7848600" cy="679450"/>
          </a:xfrm>
        </p:spPr>
        <p:txBody>
          <a:bodyPr/>
          <a:lstStyle/>
          <a:p>
            <a:pPr>
              <a:defRPr/>
            </a:pPr>
            <a:r>
              <a:rPr lang="en-US" altLang="zh-TW" sz="2800" dirty="0">
                <a:latin typeface="+mj-lt"/>
                <a:ea typeface="PMingLiU" pitchFamily="18" charset="-120"/>
              </a:rPr>
              <a:t>Example of a Class Template</a:t>
            </a:r>
          </a:p>
        </p:txBody>
      </p:sp>
      <p:sp>
        <p:nvSpPr>
          <p:cNvPr id="105475" name="Rectangle 3"/>
          <p:cNvSpPr>
            <a:spLocks noChangeArrowheads="1"/>
          </p:cNvSpPr>
          <p:nvPr/>
        </p:nvSpPr>
        <p:spPr bwMode="auto">
          <a:xfrm>
            <a:off x="833438" y="1514475"/>
            <a:ext cx="7219950" cy="4914900"/>
          </a:xfrm>
          <a:prstGeom prst="rect">
            <a:avLst/>
          </a:prstGeom>
          <a:solidFill>
            <a:srgbClr val="FFFFFF"/>
          </a:solidFill>
          <a:ln w="9525">
            <a:solidFill>
              <a:schemeClr val="tx1"/>
            </a:solidFill>
            <a:miter lim="800000"/>
            <a:headEnd/>
            <a:tailEnd/>
          </a:ln>
        </p:spPr>
        <p:txBody>
          <a:bodyPr lIns="92075" tIns="46038" rIns="92075" bIns="46038"/>
          <a:lstStyle>
            <a:lvl1pPr marL="342900" indent="-3429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eaLnBrk="1" hangingPunct="1"/>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template&lt;class ItemType&gt;</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class GList</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 public:</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    bool IsEmpty() const;</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    bool IsFull() const;</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    int  Length() const;</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    void Insert( </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ItemType</a:t>
            </a:r>
            <a:r>
              <a:rPr lang="en-US" altLang="zh-TW" b="1">
                <a:latin typeface="Courier New" panose="02070309020205020404" pitchFamily="49" charset="0"/>
                <a:ea typeface="PMingLiU" pitchFamily="18" charset="-120"/>
                <a:cs typeface="Times New Roman" panose="02020603050405020304" pitchFamily="18" charset="0"/>
              </a:rPr>
              <a:t> item );</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    void Delete( </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ItemType</a:t>
            </a:r>
            <a:r>
              <a:rPr lang="en-US" altLang="zh-TW" b="1">
                <a:latin typeface="Courier New" panose="02070309020205020404" pitchFamily="49" charset="0"/>
                <a:ea typeface="PMingLiU" pitchFamily="18" charset="-120"/>
                <a:cs typeface="Times New Roman" panose="02020603050405020304" pitchFamily="18" charset="0"/>
              </a:rPr>
              <a:t> item );</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    bool IsPresent( </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ItemType</a:t>
            </a:r>
            <a:r>
              <a:rPr lang="en-US" altLang="zh-TW" b="1">
                <a:latin typeface="Courier New" panose="02070309020205020404" pitchFamily="49" charset="0"/>
                <a:ea typeface="PMingLiU" pitchFamily="18" charset="-120"/>
                <a:cs typeface="Times New Roman" panose="02020603050405020304" pitchFamily="18" charset="0"/>
              </a:rPr>
              <a:t> item ) const;</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    void Sort();</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    void Print() const;</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    GList();                   // Constructor</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 private:</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    int      length;</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    </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ItemType</a:t>
            </a:r>
            <a:r>
              <a:rPr lang="en-US" altLang="zh-TW" b="1">
                <a:latin typeface="Courier New" panose="02070309020205020404" pitchFamily="49" charset="0"/>
                <a:ea typeface="PMingLiU" pitchFamily="18" charset="-120"/>
                <a:cs typeface="Times New Roman" panose="02020603050405020304" pitchFamily="18" charset="0"/>
              </a:rPr>
              <a:t> data[MAX_LENGTH];</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a:t>
            </a:r>
          </a:p>
        </p:txBody>
      </p:sp>
      <p:sp>
        <p:nvSpPr>
          <p:cNvPr id="105476" name="Oval 5"/>
          <p:cNvSpPr>
            <a:spLocks noChangeArrowheads="1"/>
          </p:cNvSpPr>
          <p:nvPr/>
        </p:nvSpPr>
        <p:spPr bwMode="auto">
          <a:xfrm>
            <a:off x="2933700" y="1509713"/>
            <a:ext cx="1162050" cy="419100"/>
          </a:xfrm>
          <a:prstGeom prst="ellipse">
            <a:avLst/>
          </a:prstGeom>
          <a:noFill/>
          <a:ln w="127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a:ea typeface="宋体" panose="02010600030101010101" pitchFamily="2" charset="-122"/>
            </a:endParaRPr>
          </a:p>
        </p:txBody>
      </p:sp>
      <p:sp>
        <p:nvSpPr>
          <p:cNvPr id="105477" name="Line 7"/>
          <p:cNvSpPr>
            <a:spLocks noChangeShapeType="1"/>
          </p:cNvSpPr>
          <p:nvPr/>
        </p:nvSpPr>
        <p:spPr bwMode="auto">
          <a:xfrm flipH="1" flipV="1">
            <a:off x="3995738" y="1876425"/>
            <a:ext cx="1238250" cy="438150"/>
          </a:xfrm>
          <a:prstGeom prst="line">
            <a:avLst/>
          </a:prstGeom>
          <a:noFill/>
          <a:ln w="12700">
            <a:solidFill>
              <a:schemeClr val="accent2"/>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05478" name="Text Box 8"/>
          <p:cNvSpPr txBox="1">
            <a:spLocks noChangeArrowheads="1"/>
          </p:cNvSpPr>
          <p:nvPr/>
        </p:nvSpPr>
        <p:spPr bwMode="auto">
          <a:xfrm>
            <a:off x="5157788" y="2009775"/>
            <a:ext cx="19431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b="1" i="1">
                <a:solidFill>
                  <a:schemeClr val="accent2"/>
                </a:solidFill>
                <a:ea typeface="PMingLiU" pitchFamily="18" charset="-120"/>
              </a:rPr>
              <a:t>Template</a:t>
            </a:r>
            <a:r>
              <a:rPr lang="en-US" altLang="zh-TW" b="1" i="1">
                <a:ea typeface="PMingLiU" pitchFamily="18" charset="-120"/>
              </a:rPr>
              <a:t> </a:t>
            </a:r>
            <a:r>
              <a:rPr lang="en-US" altLang="zh-TW" b="1" i="1">
                <a:solidFill>
                  <a:schemeClr val="accent2"/>
                </a:solidFill>
                <a:ea typeface="PMingLiU" pitchFamily="18" charset="-120"/>
              </a:rPr>
              <a:t>parameter</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5E33181-B69C-4FE8-94CD-ACF0134FF0E8}" type="slidenum">
              <a:rPr lang="en-US" altLang="zh-CN" smtClean="0">
                <a:solidFill>
                  <a:srgbClr val="898989"/>
                </a:solidFill>
                <a:latin typeface="Helvetica" panose="020B0604020202020204" pitchFamily="34" charset="0"/>
              </a:rPr>
              <a:pPr/>
              <a:t>82</a:t>
            </a:fld>
            <a:endParaRPr lang="en-US" altLang="zh-CN">
              <a:solidFill>
                <a:srgbClr val="898989"/>
              </a:solidFill>
              <a:latin typeface="Helvetica" panose="020B0604020202020204" pitchFamily="34" charset="0"/>
            </a:endParaRPr>
          </a:p>
        </p:txBody>
      </p:sp>
      <p:sp>
        <p:nvSpPr>
          <p:cNvPr id="107523" name="Rectangle 2"/>
          <p:cNvSpPr>
            <a:spLocks noGrp="1" noChangeArrowheads="1"/>
          </p:cNvSpPr>
          <p:nvPr>
            <p:ph type="title"/>
          </p:nvPr>
        </p:nvSpPr>
        <p:spPr>
          <a:xfrm>
            <a:off x="566738" y="685800"/>
            <a:ext cx="8001000" cy="762000"/>
          </a:xfrm>
        </p:spPr>
        <p:txBody>
          <a:bodyPr/>
          <a:lstStyle/>
          <a:p>
            <a:pPr eaLnBrk="1" hangingPunct="1"/>
            <a:r>
              <a:rPr lang="en-US" altLang="zh-CN">
                <a:ea typeface="宋体" panose="02010600030101010101" pitchFamily="2" charset="-122"/>
                <a:cs typeface="Helvetica Neue" pitchFamily="-65" charset="0"/>
              </a:rPr>
              <a:t>Instantiating a Class Template</a:t>
            </a:r>
          </a:p>
        </p:txBody>
      </p:sp>
      <p:sp>
        <p:nvSpPr>
          <p:cNvPr id="107524" name="Rectangle 3"/>
          <p:cNvSpPr>
            <a:spLocks noGrp="1" noChangeArrowheads="1"/>
          </p:cNvSpPr>
          <p:nvPr>
            <p:ph type="body" idx="1"/>
          </p:nvPr>
        </p:nvSpPr>
        <p:spPr bwMode="auto">
          <a:xfrm>
            <a:off x="566738" y="16764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pPr>
            <a:r>
              <a:rPr lang="en-US" altLang="zh-TW" sz="2800">
                <a:ea typeface="PMingLiU" pitchFamily="18" charset="-120"/>
                <a:cs typeface="Helvetica Neue" pitchFamily="-65" charset="0"/>
              </a:rPr>
              <a:t>Class template arguments must be explicit.</a:t>
            </a:r>
          </a:p>
          <a:p>
            <a:pPr>
              <a:spcBef>
                <a:spcPct val="0"/>
              </a:spcBef>
            </a:pPr>
            <a:r>
              <a:rPr lang="en-US" altLang="zh-TW" sz="2800">
                <a:ea typeface="PMingLiU" pitchFamily="18" charset="-120"/>
                <a:cs typeface="Helvetica Neue" pitchFamily="-65" charset="0"/>
              </a:rPr>
              <a:t>The compiler generates distinct class types called </a:t>
            </a:r>
            <a:r>
              <a:rPr lang="en-US" altLang="zh-TW" sz="2800" i="1">
                <a:ea typeface="PMingLiU" pitchFamily="18" charset="-120"/>
                <a:cs typeface="Helvetica Neue" pitchFamily="-65" charset="0"/>
              </a:rPr>
              <a:t>template classes</a:t>
            </a:r>
            <a:r>
              <a:rPr lang="en-US" altLang="zh-TW" sz="2800">
                <a:ea typeface="PMingLiU" pitchFamily="18" charset="-120"/>
                <a:cs typeface="Helvetica Neue" pitchFamily="-65" charset="0"/>
              </a:rPr>
              <a:t> or </a:t>
            </a:r>
            <a:r>
              <a:rPr lang="en-US" altLang="zh-TW" sz="2800" i="1">
                <a:ea typeface="PMingLiU" pitchFamily="18" charset="-120"/>
                <a:cs typeface="Helvetica Neue" pitchFamily="-65" charset="0"/>
              </a:rPr>
              <a:t>generated classes</a:t>
            </a:r>
            <a:r>
              <a:rPr lang="en-US" altLang="zh-TW" sz="2800">
                <a:ea typeface="PMingLiU" pitchFamily="18" charset="-120"/>
                <a:cs typeface="Helvetica Neue" pitchFamily="-65" charset="0"/>
              </a:rPr>
              <a:t>.</a:t>
            </a:r>
          </a:p>
          <a:p>
            <a:pPr>
              <a:spcBef>
                <a:spcPct val="0"/>
              </a:spcBef>
            </a:pPr>
            <a:r>
              <a:rPr lang="en-US" altLang="zh-TW" sz="2800">
                <a:ea typeface="PMingLiU" pitchFamily="18" charset="-120"/>
                <a:cs typeface="Helvetica Neue" pitchFamily="-65" charset="0"/>
              </a:rPr>
              <a:t>When instantiating a template, a compiler substitutes the template argument for the template parameter throughout the class template.</a:t>
            </a:r>
          </a:p>
          <a:p>
            <a:pPr>
              <a:spcBef>
                <a:spcPct val="0"/>
              </a:spcBef>
            </a:pPr>
            <a:endParaRPr lang="en-US" altLang="zh-TW" sz="2800">
              <a:solidFill>
                <a:srgbClr val="FF0000"/>
              </a:solidFill>
              <a:ea typeface="PMingLiU" pitchFamily="18" charset="-120"/>
              <a:cs typeface="Helvetica Neue" pitchFamily="-65"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609600"/>
            <a:ext cx="7848600" cy="679450"/>
          </a:xfrm>
        </p:spPr>
        <p:txBody>
          <a:bodyPr/>
          <a:lstStyle/>
          <a:p>
            <a:pPr>
              <a:defRPr/>
            </a:pPr>
            <a:r>
              <a:rPr lang="en-US" altLang="zh-TW" sz="2800" dirty="0">
                <a:latin typeface="+mj-lt"/>
                <a:ea typeface="PMingLiU" pitchFamily="18" charset="-120"/>
              </a:rPr>
              <a:t>Instantiating a Class Template </a:t>
            </a:r>
          </a:p>
        </p:txBody>
      </p:sp>
      <p:sp>
        <p:nvSpPr>
          <p:cNvPr id="109571" name="Rectangle 3"/>
          <p:cNvSpPr>
            <a:spLocks noChangeArrowheads="1"/>
          </p:cNvSpPr>
          <p:nvPr/>
        </p:nvSpPr>
        <p:spPr bwMode="auto">
          <a:xfrm>
            <a:off x="571500" y="1943100"/>
            <a:ext cx="4381500" cy="2628900"/>
          </a:xfrm>
          <a:prstGeom prst="rect">
            <a:avLst/>
          </a:prstGeom>
          <a:solidFill>
            <a:srgbClr val="FFCCFF"/>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 Client code</a:t>
            </a:r>
            <a:endParaRPr lang="en-US" altLang="zh-TW" b="1">
              <a:solidFill>
                <a:srgbClr val="0000FF"/>
              </a:solidFill>
              <a:ea typeface="PMingLiU" pitchFamily="18" charset="-120"/>
              <a:cs typeface="Times New Roman" panose="02020603050405020304" pitchFamily="18" charset="0"/>
            </a:endParaRPr>
          </a:p>
          <a:p>
            <a:pPr eaLnBrk="1" hangingPunct="1"/>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 </a:t>
            </a:r>
            <a:endParaRPr lang="en-US" altLang="zh-TW" b="1">
              <a:solidFill>
                <a:srgbClr val="0000FF"/>
              </a:solidFill>
              <a:ea typeface="PMingLiU" pitchFamily="18" charset="-120"/>
              <a:cs typeface="Times New Roman" panose="02020603050405020304" pitchFamily="18" charset="0"/>
            </a:endParaRPr>
          </a:p>
          <a:p>
            <a:pPr eaLnBrk="1" hangingPunct="1"/>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GList&lt;int&gt; list1;</a:t>
            </a:r>
            <a:endParaRPr lang="en-US" altLang="zh-TW" b="1">
              <a:solidFill>
                <a:srgbClr val="0000FF"/>
              </a:solidFill>
              <a:ea typeface="PMingLiU" pitchFamily="18" charset="-120"/>
              <a:cs typeface="Times New Roman" panose="02020603050405020304" pitchFamily="18" charset="0"/>
            </a:endParaRPr>
          </a:p>
          <a:p>
            <a:pPr eaLnBrk="1" hangingPunct="1"/>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GList&lt;float&gt; list2;</a:t>
            </a:r>
            <a:endParaRPr lang="en-US" altLang="zh-TW" b="1">
              <a:solidFill>
                <a:srgbClr val="0000FF"/>
              </a:solidFill>
              <a:ea typeface="PMingLiU" pitchFamily="18" charset="-120"/>
              <a:cs typeface="Times New Roman" panose="02020603050405020304" pitchFamily="18" charset="0"/>
            </a:endParaRPr>
          </a:p>
          <a:p>
            <a:pPr eaLnBrk="1" hangingPunct="1"/>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GList&lt;string&gt; list3;</a:t>
            </a:r>
            <a:endParaRPr lang="en-US" altLang="zh-TW" b="1">
              <a:solidFill>
                <a:srgbClr val="0000FF"/>
              </a:solidFill>
              <a:ea typeface="PMingLiU" pitchFamily="18" charset="-120"/>
              <a:cs typeface="Times New Roman" panose="02020603050405020304" pitchFamily="18" charset="0"/>
            </a:endParaRPr>
          </a:p>
          <a:p>
            <a:pPr eaLnBrk="1" hangingPunct="1"/>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 </a:t>
            </a:r>
            <a:endParaRPr lang="en-US" altLang="zh-TW" b="1">
              <a:solidFill>
                <a:srgbClr val="0000FF"/>
              </a:solidFill>
              <a:ea typeface="PMingLiU" pitchFamily="18" charset="-120"/>
              <a:cs typeface="Times New Roman" panose="02020603050405020304" pitchFamily="18" charset="0"/>
            </a:endParaRPr>
          </a:p>
          <a:p>
            <a:pPr eaLnBrk="1" hangingPunct="1"/>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list1.Insert(356);</a:t>
            </a:r>
            <a:endParaRPr lang="en-US" altLang="zh-TW" b="1">
              <a:solidFill>
                <a:srgbClr val="0000FF"/>
              </a:solidFill>
              <a:ea typeface="PMingLiU" pitchFamily="18" charset="-120"/>
              <a:cs typeface="Times New Roman" panose="02020603050405020304" pitchFamily="18" charset="0"/>
            </a:endParaRPr>
          </a:p>
          <a:p>
            <a:pPr eaLnBrk="1" hangingPunct="1"/>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list2.Insert(84.375);</a:t>
            </a:r>
            <a:endParaRPr lang="en-US" altLang="zh-TW" b="1">
              <a:solidFill>
                <a:srgbClr val="0000FF"/>
              </a:solidFill>
              <a:ea typeface="PMingLiU" pitchFamily="18" charset="-120"/>
              <a:cs typeface="Times New Roman" panose="02020603050405020304" pitchFamily="18" charset="0"/>
            </a:endParaRPr>
          </a:p>
          <a:p>
            <a:pPr eaLnBrk="1" hangingPunct="1"/>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list3.Insert("Muffler bolt");</a:t>
            </a:r>
          </a:p>
        </p:txBody>
      </p:sp>
      <p:sp>
        <p:nvSpPr>
          <p:cNvPr id="109572" name="Text Box 4"/>
          <p:cNvSpPr txBox="1">
            <a:spLocks noChangeArrowheads="1"/>
          </p:cNvSpPr>
          <p:nvPr/>
        </p:nvSpPr>
        <p:spPr bwMode="auto">
          <a:xfrm>
            <a:off x="571500" y="1289050"/>
            <a:ext cx="6038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a:ea typeface="PMingLiU" pitchFamily="18" charset="-120"/>
              </a:rPr>
              <a:t>To create lists of different data types</a:t>
            </a:r>
          </a:p>
        </p:txBody>
      </p:sp>
      <p:sp>
        <p:nvSpPr>
          <p:cNvPr id="11" name="Rectangle 5"/>
          <p:cNvSpPr>
            <a:spLocks noChangeArrowheads="1"/>
          </p:cNvSpPr>
          <p:nvPr/>
        </p:nvSpPr>
        <p:spPr bwMode="auto">
          <a:xfrm>
            <a:off x="5200650" y="4471988"/>
            <a:ext cx="3371850" cy="1162050"/>
          </a:xfrm>
          <a:prstGeom prst="rect">
            <a:avLst/>
          </a:prstGeom>
          <a:solidFill>
            <a:srgbClr val="E1FFFF"/>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latin typeface="Courier New" panose="02070309020205020404" pitchFamily="49" charset="0"/>
                <a:ea typeface="PMingLiU" pitchFamily="18" charset="-120"/>
                <a:cs typeface="Times New Roman" panose="02020603050405020304" pitchFamily="18" charset="0"/>
              </a:rPr>
              <a:t>GList_int list1;</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GList_float list2;</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GList_string list3;</a:t>
            </a:r>
          </a:p>
        </p:txBody>
      </p:sp>
      <p:sp>
        <p:nvSpPr>
          <p:cNvPr id="109574" name="Oval 6"/>
          <p:cNvSpPr>
            <a:spLocks noChangeArrowheads="1"/>
          </p:cNvSpPr>
          <p:nvPr/>
        </p:nvSpPr>
        <p:spPr bwMode="auto">
          <a:xfrm>
            <a:off x="1466850" y="2552700"/>
            <a:ext cx="457200" cy="323850"/>
          </a:xfrm>
          <a:prstGeom prst="ellipse">
            <a:avLst/>
          </a:prstGeom>
          <a:noFill/>
          <a:ln w="127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a:ea typeface="宋体" panose="02010600030101010101" pitchFamily="2" charset="-122"/>
            </a:endParaRPr>
          </a:p>
        </p:txBody>
      </p:sp>
      <p:sp>
        <p:nvSpPr>
          <p:cNvPr id="109575" name="Line 7"/>
          <p:cNvSpPr>
            <a:spLocks noChangeShapeType="1"/>
          </p:cNvSpPr>
          <p:nvPr/>
        </p:nvSpPr>
        <p:spPr bwMode="auto">
          <a:xfrm flipH="1">
            <a:off x="1866900" y="2381250"/>
            <a:ext cx="1981200" cy="190500"/>
          </a:xfrm>
          <a:prstGeom prst="line">
            <a:avLst/>
          </a:prstGeom>
          <a:noFill/>
          <a:ln w="1270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09576" name="Text Box 9"/>
          <p:cNvSpPr txBox="1">
            <a:spLocks noChangeArrowheads="1"/>
          </p:cNvSpPr>
          <p:nvPr/>
        </p:nvSpPr>
        <p:spPr bwMode="auto">
          <a:xfrm>
            <a:off x="3832225" y="2112963"/>
            <a:ext cx="2274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i="1">
                <a:solidFill>
                  <a:srgbClr val="FF0000"/>
                </a:solidFill>
                <a:ea typeface="PMingLiU" pitchFamily="18" charset="-120"/>
              </a:rPr>
              <a:t>template argument</a:t>
            </a:r>
          </a:p>
        </p:txBody>
      </p:sp>
      <p:sp>
        <p:nvSpPr>
          <p:cNvPr id="16" name="Text Box 10"/>
          <p:cNvSpPr txBox="1">
            <a:spLocks noChangeArrowheads="1"/>
          </p:cNvSpPr>
          <p:nvPr/>
        </p:nvSpPr>
        <p:spPr bwMode="auto">
          <a:xfrm>
            <a:off x="5238750" y="3505200"/>
            <a:ext cx="33242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a:ea typeface="PMingLiU" pitchFamily="18" charset="-120"/>
              </a:rPr>
              <a:t>Compiler generates 3 distinct class types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986F21C-046A-4F88-8BA9-C3C89CBB4ADA}" type="slidenum">
              <a:rPr lang="en-US" altLang="zh-CN" smtClean="0">
                <a:solidFill>
                  <a:srgbClr val="898989"/>
                </a:solidFill>
                <a:latin typeface="Helvetica" panose="020B0604020202020204" pitchFamily="34" charset="0"/>
              </a:rPr>
              <a:pPr/>
              <a:t>84</a:t>
            </a:fld>
            <a:endParaRPr lang="en-US" altLang="zh-CN">
              <a:solidFill>
                <a:srgbClr val="898989"/>
              </a:solidFill>
              <a:latin typeface="Helvetica" panose="020B0604020202020204" pitchFamily="34" charset="0"/>
            </a:endParaRPr>
          </a:p>
        </p:txBody>
      </p:sp>
      <p:sp>
        <p:nvSpPr>
          <p:cNvPr id="19459" name="Rectangle 2"/>
          <p:cNvSpPr>
            <a:spLocks noGrp="1" noChangeArrowheads="1"/>
          </p:cNvSpPr>
          <p:nvPr>
            <p:ph type="title"/>
          </p:nvPr>
        </p:nvSpPr>
        <p:spPr>
          <a:xfrm>
            <a:off x="609600" y="717550"/>
            <a:ext cx="7848600" cy="939800"/>
          </a:xfrm>
        </p:spPr>
        <p:txBody>
          <a:bodyPr/>
          <a:lstStyle/>
          <a:p>
            <a:pPr>
              <a:defRPr/>
            </a:pPr>
            <a:r>
              <a:rPr lang="en-US" altLang="zh-TW" sz="3200" dirty="0">
                <a:latin typeface="+mj-lt"/>
                <a:ea typeface="PMingLiU" pitchFamily="18" charset="-120"/>
              </a:rPr>
              <a:t>Substitution Examp</a:t>
            </a:r>
            <a:r>
              <a:rPr lang="en-US" altLang="zh-TW" sz="2800" dirty="0">
                <a:latin typeface="+mj-lt"/>
                <a:ea typeface="PMingLiU" pitchFamily="18" charset="-120"/>
              </a:rPr>
              <a:t>le</a:t>
            </a:r>
          </a:p>
        </p:txBody>
      </p:sp>
      <p:sp>
        <p:nvSpPr>
          <p:cNvPr id="111620" name="Rectangle 3"/>
          <p:cNvSpPr>
            <a:spLocks noChangeArrowheads="1"/>
          </p:cNvSpPr>
          <p:nvPr/>
        </p:nvSpPr>
        <p:spPr bwMode="auto">
          <a:xfrm>
            <a:off x="819150" y="1714500"/>
            <a:ext cx="7524750" cy="4686300"/>
          </a:xfrm>
          <a:prstGeom prst="rect">
            <a:avLst/>
          </a:prstGeom>
          <a:solidFill>
            <a:srgbClr val="FFFFFF"/>
          </a:solidFill>
          <a:ln w="12700">
            <a:solidFill>
              <a:schemeClr val="folHlink"/>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latin typeface="Courier New" panose="02070309020205020404" pitchFamily="49" charset="0"/>
                <a:ea typeface="PMingLiU" pitchFamily="18" charset="-120"/>
                <a:cs typeface="Times New Roman" panose="02020603050405020304" pitchFamily="18" charset="0"/>
              </a:rPr>
              <a:t>class GList_int</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Courier New" panose="02070309020205020404" pitchFamily="49" charset="0"/>
              </a:rPr>
              <a:t>public:</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     </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Courier New" panose="02070309020205020404" pitchFamily="49" charset="0"/>
              </a:rPr>
              <a:t>          void Insert(ItemType item );</a:t>
            </a:r>
          </a:p>
          <a:p>
            <a:pPr eaLnBrk="1" hangingPunct="1"/>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Courier New" panose="02070309020205020404" pitchFamily="49" charset="0"/>
              </a:rPr>
              <a:t>          void Delete(  ItemType item );</a:t>
            </a:r>
          </a:p>
          <a:p>
            <a:pPr eaLnBrk="1" hangingPunct="1"/>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          bool IsPresent(ItemType item ) const;</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     </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private:</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    		int      length;</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    		ItemType data[MAX_LENGTH];</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a:t>
            </a:r>
          </a:p>
        </p:txBody>
      </p:sp>
      <p:sp>
        <p:nvSpPr>
          <p:cNvPr id="111621" name="AutoShape 4"/>
          <p:cNvSpPr>
            <a:spLocks/>
          </p:cNvSpPr>
          <p:nvPr/>
        </p:nvSpPr>
        <p:spPr bwMode="auto">
          <a:xfrm>
            <a:off x="6492875" y="3351213"/>
            <a:ext cx="533400" cy="381000"/>
          </a:xfrm>
          <a:prstGeom prst="callout2">
            <a:avLst>
              <a:gd name="adj1" fmla="val 50000"/>
              <a:gd name="adj2" fmla="val -13690"/>
              <a:gd name="adj3" fmla="val 50000"/>
              <a:gd name="adj4" fmla="val -122023"/>
              <a:gd name="adj5" fmla="val 85000"/>
              <a:gd name="adj6" fmla="val -231546"/>
            </a:avLst>
          </a:prstGeom>
          <a:solidFill>
            <a:srgbClr val="FFFFFF"/>
          </a:solidFill>
          <a:ln w="9525">
            <a:solidFill>
              <a:srgbClr val="FF0000"/>
            </a:solidFill>
            <a:miter lim="800000"/>
            <a:headEnd/>
            <a:tailEnd type="stealth" w="med" len="med"/>
          </a:ln>
        </p:spPr>
        <p:txBody>
          <a:bodyPr lIns="0" r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solidFill>
                  <a:srgbClr val="FF0000"/>
                </a:solidFill>
                <a:latin typeface="Courier New" panose="02070309020205020404" pitchFamily="49" charset="0"/>
                <a:ea typeface="PMingLiU" pitchFamily="18" charset="-120"/>
              </a:rPr>
              <a:t>int</a:t>
            </a:r>
          </a:p>
        </p:txBody>
      </p:sp>
      <p:sp>
        <p:nvSpPr>
          <p:cNvPr id="111622" name="AutoShape 5"/>
          <p:cNvSpPr>
            <a:spLocks/>
          </p:cNvSpPr>
          <p:nvPr/>
        </p:nvSpPr>
        <p:spPr bwMode="auto">
          <a:xfrm>
            <a:off x="5883275" y="2579688"/>
            <a:ext cx="685800" cy="400050"/>
          </a:xfrm>
          <a:prstGeom prst="callout2">
            <a:avLst>
              <a:gd name="adj1" fmla="val 50000"/>
              <a:gd name="adj2" fmla="val -10648"/>
              <a:gd name="adj3" fmla="val 50000"/>
              <a:gd name="adj4" fmla="val -72917"/>
              <a:gd name="adj5" fmla="val 138097"/>
              <a:gd name="adj6" fmla="val -135648"/>
            </a:avLst>
          </a:prstGeom>
          <a:solidFill>
            <a:srgbClr val="FFFFFF"/>
          </a:solidFill>
          <a:ln w="9525">
            <a:solidFill>
              <a:srgbClr val="FF0000"/>
            </a:solidFill>
            <a:miter lim="800000"/>
            <a:headEnd/>
            <a:tailEnd type="stealth" w="med" len="med"/>
          </a:ln>
        </p:spPr>
        <p:txBody>
          <a:bodyPr lIns="0" r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solidFill>
                  <a:srgbClr val="FF0000"/>
                </a:solidFill>
                <a:latin typeface="Courier New" panose="02070309020205020404" pitchFamily="49" charset="0"/>
                <a:ea typeface="PMingLiU" pitchFamily="18" charset="-120"/>
              </a:rPr>
              <a:t>int</a:t>
            </a:r>
          </a:p>
        </p:txBody>
      </p:sp>
      <p:sp>
        <p:nvSpPr>
          <p:cNvPr id="111623" name="AutoShape 6"/>
          <p:cNvSpPr>
            <a:spLocks/>
          </p:cNvSpPr>
          <p:nvPr/>
        </p:nvSpPr>
        <p:spPr bwMode="auto">
          <a:xfrm>
            <a:off x="6073775" y="4800600"/>
            <a:ext cx="857250" cy="342900"/>
          </a:xfrm>
          <a:prstGeom prst="callout2">
            <a:avLst>
              <a:gd name="adj1" fmla="val 50000"/>
              <a:gd name="adj2" fmla="val -8519"/>
              <a:gd name="adj3" fmla="val 50000"/>
              <a:gd name="adj4" fmla="val -38333"/>
              <a:gd name="adj5" fmla="val -44444"/>
              <a:gd name="adj6" fmla="val -68519"/>
            </a:avLst>
          </a:prstGeom>
          <a:solidFill>
            <a:srgbClr val="FFFFFF"/>
          </a:solidFill>
          <a:ln w="9525">
            <a:solidFill>
              <a:srgbClr val="FF0000"/>
            </a:solidFill>
            <a:miter lim="800000"/>
            <a:headEnd/>
            <a:tailEnd type="stealth" w="med" len="med"/>
          </a:ln>
        </p:spPr>
        <p:txBody>
          <a:bodyPr lIns="0" r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solidFill>
                  <a:srgbClr val="FF0000"/>
                </a:solidFill>
                <a:latin typeface="Courier New" panose="02070309020205020404" pitchFamily="49" charset="0"/>
                <a:ea typeface="PMingLiU" pitchFamily="18" charset="-120"/>
              </a:rPr>
              <a:t>int</a:t>
            </a:r>
          </a:p>
        </p:txBody>
      </p:sp>
      <p:sp>
        <p:nvSpPr>
          <p:cNvPr id="111624" name="Oval 7"/>
          <p:cNvSpPr>
            <a:spLocks noChangeArrowheads="1"/>
          </p:cNvSpPr>
          <p:nvPr/>
        </p:nvSpPr>
        <p:spPr bwMode="auto">
          <a:xfrm>
            <a:off x="3790950" y="3067050"/>
            <a:ext cx="1314450" cy="419100"/>
          </a:xfrm>
          <a:prstGeom prst="ellipse">
            <a:avLst/>
          </a:prstGeom>
          <a:noFill/>
          <a:ln w="127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TW" altLang="en-US">
              <a:solidFill>
                <a:schemeClr val="accent2"/>
              </a:solidFill>
              <a:ea typeface="PMingLiU" pitchFamily="18" charset="-120"/>
            </a:endParaRPr>
          </a:p>
        </p:txBody>
      </p:sp>
      <p:sp>
        <p:nvSpPr>
          <p:cNvPr id="111625" name="Oval 8"/>
          <p:cNvSpPr>
            <a:spLocks noChangeArrowheads="1"/>
          </p:cNvSpPr>
          <p:nvPr/>
        </p:nvSpPr>
        <p:spPr bwMode="auto">
          <a:xfrm>
            <a:off x="4029075" y="3638550"/>
            <a:ext cx="1314450" cy="419100"/>
          </a:xfrm>
          <a:prstGeom prst="ellipse">
            <a:avLst/>
          </a:prstGeom>
          <a:noFill/>
          <a:ln w="127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a:ea typeface="宋体" panose="02010600030101010101" pitchFamily="2" charset="-122"/>
            </a:endParaRPr>
          </a:p>
        </p:txBody>
      </p:sp>
      <p:sp>
        <p:nvSpPr>
          <p:cNvPr id="111626" name="Oval 9"/>
          <p:cNvSpPr>
            <a:spLocks noChangeArrowheads="1"/>
          </p:cNvSpPr>
          <p:nvPr/>
        </p:nvSpPr>
        <p:spPr bwMode="auto">
          <a:xfrm>
            <a:off x="4171950" y="4229100"/>
            <a:ext cx="1314450" cy="419100"/>
          </a:xfrm>
          <a:prstGeom prst="ellipse">
            <a:avLst/>
          </a:prstGeom>
          <a:noFill/>
          <a:ln w="127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a:ea typeface="宋体" panose="02010600030101010101" pitchFamily="2" charset="-122"/>
            </a:endParaRPr>
          </a:p>
        </p:txBody>
      </p:sp>
      <p:sp>
        <p:nvSpPr>
          <p:cNvPr id="111627" name="Oval 10"/>
          <p:cNvSpPr>
            <a:spLocks noChangeArrowheads="1"/>
          </p:cNvSpPr>
          <p:nvPr/>
        </p:nvSpPr>
        <p:spPr bwMode="auto">
          <a:xfrm>
            <a:off x="2120900" y="5372100"/>
            <a:ext cx="1314450" cy="419100"/>
          </a:xfrm>
          <a:prstGeom prst="ellipse">
            <a:avLst/>
          </a:prstGeom>
          <a:noFill/>
          <a:ln w="127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a:ea typeface="宋体" panose="02010600030101010101" pitchFamily="2" charset="-122"/>
            </a:endParaRPr>
          </a:p>
        </p:txBody>
      </p:sp>
      <p:sp>
        <p:nvSpPr>
          <p:cNvPr id="111628" name="AutoShape 11"/>
          <p:cNvSpPr>
            <a:spLocks/>
          </p:cNvSpPr>
          <p:nvPr/>
        </p:nvSpPr>
        <p:spPr bwMode="auto">
          <a:xfrm>
            <a:off x="3362325" y="5943600"/>
            <a:ext cx="857250" cy="342900"/>
          </a:xfrm>
          <a:prstGeom prst="callout2">
            <a:avLst>
              <a:gd name="adj1" fmla="val 50000"/>
              <a:gd name="adj2" fmla="val -8519"/>
              <a:gd name="adj3" fmla="val 50000"/>
              <a:gd name="adj4" fmla="val -38333"/>
              <a:gd name="adj5" fmla="val -55556"/>
              <a:gd name="adj6" fmla="val -68519"/>
            </a:avLst>
          </a:prstGeom>
          <a:solidFill>
            <a:srgbClr val="FFFFFF"/>
          </a:solidFill>
          <a:ln w="9525">
            <a:solidFill>
              <a:srgbClr val="FF0000"/>
            </a:solidFill>
            <a:miter lim="800000"/>
            <a:headEnd/>
            <a:tailEnd type="stealth" w="med" len="med"/>
          </a:ln>
        </p:spPr>
        <p:txBody>
          <a:bodyPr lIns="0" r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solidFill>
                  <a:srgbClr val="FF0000"/>
                </a:solidFill>
                <a:latin typeface="Courier New" panose="02070309020205020404" pitchFamily="49" charset="0"/>
                <a:ea typeface="PMingLiU" pitchFamily="18" charset="-120"/>
              </a:rPr>
              <a:t>int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FE0F23B-4B99-4619-B2CE-CB1F7E957255}" type="slidenum">
              <a:rPr lang="en-US" altLang="zh-CN" smtClean="0">
                <a:solidFill>
                  <a:srgbClr val="898989"/>
                </a:solidFill>
                <a:latin typeface="Helvetica" panose="020B0604020202020204" pitchFamily="34" charset="0"/>
              </a:rPr>
              <a:pPr/>
              <a:t>85</a:t>
            </a:fld>
            <a:endParaRPr lang="en-US" altLang="zh-CN">
              <a:solidFill>
                <a:srgbClr val="898989"/>
              </a:solidFill>
              <a:latin typeface="Helvetica" panose="020B0604020202020204" pitchFamily="34" charset="0"/>
            </a:endParaRPr>
          </a:p>
        </p:txBody>
      </p:sp>
      <p:sp>
        <p:nvSpPr>
          <p:cNvPr id="20483" name="Rectangle 2"/>
          <p:cNvSpPr>
            <a:spLocks noGrp="1" noChangeArrowheads="1"/>
          </p:cNvSpPr>
          <p:nvPr>
            <p:ph type="title"/>
          </p:nvPr>
        </p:nvSpPr>
        <p:spPr>
          <a:xfrm>
            <a:off x="566738" y="609600"/>
            <a:ext cx="7848600" cy="750888"/>
          </a:xfrm>
        </p:spPr>
        <p:txBody>
          <a:bodyPr/>
          <a:lstStyle/>
          <a:p>
            <a:pPr>
              <a:defRPr/>
            </a:pPr>
            <a:r>
              <a:rPr lang="en-US" altLang="zh-TW" sz="2400" dirty="0">
                <a:latin typeface="+mj-lt"/>
                <a:ea typeface="PMingLiU" pitchFamily="18" charset="-120"/>
              </a:rPr>
              <a:t>Function Definitions for Members of a Template Class</a:t>
            </a:r>
          </a:p>
        </p:txBody>
      </p:sp>
      <p:sp>
        <p:nvSpPr>
          <p:cNvPr id="113668" name="Text Box 3"/>
          <p:cNvSpPr txBox="1">
            <a:spLocks noChangeArrowheads="1"/>
          </p:cNvSpPr>
          <p:nvPr/>
        </p:nvSpPr>
        <p:spPr bwMode="auto">
          <a:xfrm>
            <a:off x="576263" y="1546225"/>
            <a:ext cx="7734300" cy="2430463"/>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50000"/>
              </a:spcBef>
            </a:pP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template&lt;class ItemType&gt;</a:t>
            </a:r>
            <a:endParaRPr lang="en-US" altLang="zh-TW" b="1">
              <a:solidFill>
                <a:srgbClr val="FF0000"/>
              </a:solidFill>
              <a:ea typeface="PMingLiU" pitchFamily="18" charset="-120"/>
              <a:cs typeface="Times New Roman" panose="02020603050405020304" pitchFamily="18" charset="0"/>
            </a:endParaRP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void GList&lt;</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ItemType</a:t>
            </a:r>
            <a:r>
              <a:rPr lang="en-US" altLang="zh-TW" b="1">
                <a:latin typeface="Courier New" panose="02070309020205020404" pitchFamily="49" charset="0"/>
                <a:ea typeface="PMingLiU" pitchFamily="18" charset="-120"/>
                <a:cs typeface="Times New Roman" panose="02020603050405020304" pitchFamily="18" charset="0"/>
              </a:rPr>
              <a:t>&gt;::Insert( </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ItemType</a:t>
            </a:r>
            <a:r>
              <a:rPr lang="en-US" altLang="zh-TW" b="1">
                <a:latin typeface="Courier New" panose="02070309020205020404" pitchFamily="49" charset="0"/>
                <a:ea typeface="PMingLiU" pitchFamily="18" charset="-120"/>
                <a:cs typeface="Times New Roman" panose="02020603050405020304" pitchFamily="18" charset="0"/>
              </a:rPr>
              <a:t> item )</a:t>
            </a: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a:t>
            </a:r>
            <a:endParaRPr lang="en-US" altLang="zh-TW" b="1">
              <a:ea typeface="PMingLiU" pitchFamily="18" charset="-120"/>
              <a:cs typeface="Times New Roman" panose="02020603050405020304" pitchFamily="18" charset="0"/>
            </a:endParaRP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    data[length] = item;</a:t>
            </a:r>
            <a:endParaRPr lang="en-US" altLang="zh-TW" b="1">
              <a:ea typeface="PMingLiU" pitchFamily="18" charset="-120"/>
              <a:cs typeface="Times New Roman" panose="02020603050405020304" pitchFamily="18" charset="0"/>
            </a:endParaRP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    length++;</a:t>
            </a:r>
            <a:endParaRPr lang="en-US" altLang="zh-TW" b="1">
              <a:ea typeface="PMingLiU" pitchFamily="18" charset="-120"/>
              <a:cs typeface="Times New Roman" panose="02020603050405020304" pitchFamily="18" charset="0"/>
            </a:endParaRP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a:t>
            </a:r>
            <a:endParaRPr lang="en-US" altLang="zh-TW" b="1">
              <a:ea typeface="PMingLiU" pitchFamily="18" charset="-120"/>
              <a:cs typeface="Times New Roman" panose="02020603050405020304" pitchFamily="18" charset="0"/>
            </a:endParaRPr>
          </a:p>
        </p:txBody>
      </p:sp>
      <p:sp>
        <p:nvSpPr>
          <p:cNvPr id="113669" name="Text Box 4"/>
          <p:cNvSpPr txBox="1">
            <a:spLocks noChangeArrowheads="1"/>
          </p:cNvSpPr>
          <p:nvPr/>
        </p:nvSpPr>
        <p:spPr bwMode="auto">
          <a:xfrm>
            <a:off x="609600" y="4191000"/>
            <a:ext cx="7696200" cy="2430463"/>
          </a:xfrm>
          <a:prstGeom prst="rect">
            <a:avLst/>
          </a:prstGeom>
          <a:solidFill>
            <a:srgbClr val="E1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//after substitution of float</a:t>
            </a: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void GList&lt;</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float</a:t>
            </a:r>
            <a:r>
              <a:rPr lang="en-US" altLang="zh-TW" b="1">
                <a:latin typeface="Courier New" panose="02070309020205020404" pitchFamily="49" charset="0"/>
                <a:ea typeface="PMingLiU" pitchFamily="18" charset="-120"/>
                <a:cs typeface="Times New Roman" panose="02020603050405020304" pitchFamily="18" charset="0"/>
              </a:rPr>
              <a:t>&gt;::Insert( </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float</a:t>
            </a:r>
            <a:r>
              <a:rPr lang="en-US" altLang="zh-TW" b="1">
                <a:latin typeface="Courier New" panose="02070309020205020404" pitchFamily="49" charset="0"/>
                <a:ea typeface="PMingLiU" pitchFamily="18" charset="-120"/>
                <a:cs typeface="Times New Roman" panose="02020603050405020304" pitchFamily="18" charset="0"/>
              </a:rPr>
              <a:t> item )</a:t>
            </a:r>
            <a:endParaRPr lang="en-US" altLang="zh-TW" b="1">
              <a:ea typeface="PMingLiU" pitchFamily="18" charset="-120"/>
              <a:cs typeface="Times New Roman" panose="02020603050405020304" pitchFamily="18" charset="0"/>
            </a:endParaRP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a:t>
            </a:r>
            <a:endParaRPr lang="en-US" altLang="zh-TW" b="1">
              <a:ea typeface="PMingLiU" pitchFamily="18" charset="-120"/>
              <a:cs typeface="Times New Roman" panose="02020603050405020304" pitchFamily="18" charset="0"/>
            </a:endParaRP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    data[length] = item;</a:t>
            </a:r>
            <a:endParaRPr lang="en-US" altLang="zh-TW" b="1">
              <a:ea typeface="PMingLiU" pitchFamily="18" charset="-120"/>
              <a:cs typeface="Times New Roman" panose="02020603050405020304" pitchFamily="18" charset="0"/>
            </a:endParaRP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    length++;</a:t>
            </a:r>
            <a:endParaRPr lang="en-US" altLang="zh-TW" b="1">
              <a:ea typeface="PMingLiU" pitchFamily="18" charset="-120"/>
              <a:cs typeface="Times New Roman" panose="02020603050405020304" pitchFamily="18" charset="0"/>
            </a:endParaRP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a:t>
            </a:r>
            <a:endParaRPr lang="en-US" altLang="zh-TW" b="1">
              <a:ea typeface="PMingLiU" pitchFamily="18" charset="-120"/>
              <a:cs typeface="Times New Roman" panose="02020603050405020304"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D462300-C37E-4A9F-ADA0-66BBDB8AF685}" type="slidenum">
              <a:rPr lang="en-US" altLang="zh-CN" smtClean="0">
                <a:solidFill>
                  <a:srgbClr val="898989"/>
                </a:solidFill>
                <a:latin typeface="Helvetica" panose="020B0604020202020204" pitchFamily="34" charset="0"/>
              </a:rPr>
              <a:pPr/>
              <a:t>86</a:t>
            </a:fld>
            <a:endParaRPr lang="en-US" altLang="zh-CN">
              <a:solidFill>
                <a:srgbClr val="898989"/>
              </a:solidFill>
              <a:latin typeface="Helvetica" panose="020B0604020202020204" pitchFamily="34" charset="0"/>
            </a:endParaRPr>
          </a:p>
        </p:txBody>
      </p:sp>
      <p:sp>
        <p:nvSpPr>
          <p:cNvPr id="21507" name="Rectangle 2"/>
          <p:cNvSpPr>
            <a:spLocks noGrp="1" noChangeArrowheads="1"/>
          </p:cNvSpPr>
          <p:nvPr>
            <p:ph type="title"/>
          </p:nvPr>
        </p:nvSpPr>
        <p:spPr>
          <a:xfrm>
            <a:off x="593725" y="706438"/>
            <a:ext cx="8016875" cy="665162"/>
          </a:xfrm>
        </p:spPr>
        <p:txBody>
          <a:bodyPr/>
          <a:lstStyle/>
          <a:p>
            <a:pPr>
              <a:defRPr/>
            </a:pPr>
            <a:r>
              <a:rPr lang="en-US" altLang="zh-TW" sz="2800" dirty="0">
                <a:latin typeface="+mj-lt"/>
                <a:ea typeface="PMingLiU" pitchFamily="18" charset="-120"/>
              </a:rPr>
              <a:t>Another Template Example: passing two parameters</a:t>
            </a:r>
            <a:endParaRPr lang="th-TH" altLang="zh-CN" sz="2800" dirty="0">
              <a:latin typeface="+mj-lt"/>
            </a:endParaRPr>
          </a:p>
        </p:txBody>
      </p:sp>
      <p:sp>
        <p:nvSpPr>
          <p:cNvPr id="115716" name="Rectangle 3"/>
          <p:cNvSpPr txBox="1">
            <a:spLocks noChangeArrowheads="1"/>
          </p:cNvSpPr>
          <p:nvPr/>
        </p:nvSpPr>
        <p:spPr bwMode="auto">
          <a:xfrm>
            <a:off x="1741488" y="2562225"/>
            <a:ext cx="5322887" cy="2633663"/>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20000"/>
              </a:spcBef>
              <a:buFont typeface="Monotype Sorts" pitchFamily="2" charset="2"/>
              <a:buNone/>
            </a:pPr>
            <a:r>
              <a:rPr lang="en-US" altLang="zh-TW" sz="2800">
                <a:ea typeface="PMingLiU" pitchFamily="18" charset="-120"/>
              </a:rPr>
              <a:t>template &lt;class T, int size&gt;</a:t>
            </a:r>
          </a:p>
          <a:p>
            <a:pPr eaLnBrk="1" hangingPunct="1">
              <a:lnSpc>
                <a:spcPct val="90000"/>
              </a:lnSpc>
              <a:spcBef>
                <a:spcPct val="20000"/>
              </a:spcBef>
              <a:buFont typeface="Monotype Sorts" pitchFamily="2" charset="2"/>
              <a:buNone/>
            </a:pPr>
            <a:r>
              <a:rPr lang="en-US" altLang="zh-TW" sz="2800">
                <a:ea typeface="PMingLiU" pitchFamily="18" charset="-120"/>
              </a:rPr>
              <a:t>  class Stack {...</a:t>
            </a:r>
          </a:p>
          <a:p>
            <a:pPr eaLnBrk="1" hangingPunct="1">
              <a:lnSpc>
                <a:spcPct val="90000"/>
              </a:lnSpc>
              <a:spcBef>
                <a:spcPct val="20000"/>
              </a:spcBef>
              <a:buFont typeface="Monotype Sorts" pitchFamily="2" charset="2"/>
              <a:buNone/>
            </a:pPr>
            <a:r>
              <a:rPr lang="en-US" altLang="zh-TW" sz="2800">
                <a:ea typeface="PMingLiU" pitchFamily="18" charset="-120"/>
              </a:rPr>
              <a:t>		T buf[size];</a:t>
            </a:r>
          </a:p>
          <a:p>
            <a:pPr eaLnBrk="1" hangingPunct="1">
              <a:lnSpc>
                <a:spcPct val="90000"/>
              </a:lnSpc>
              <a:spcBef>
                <a:spcPct val="20000"/>
              </a:spcBef>
              <a:buFont typeface="Monotype Sorts" pitchFamily="2" charset="2"/>
              <a:buNone/>
            </a:pPr>
            <a:r>
              <a:rPr lang="en-US" altLang="zh-TW" sz="2800">
                <a:ea typeface="PMingLiU" pitchFamily="18" charset="-120"/>
              </a:rPr>
              <a:t>  };</a:t>
            </a:r>
          </a:p>
          <a:p>
            <a:pPr eaLnBrk="1" hangingPunct="1">
              <a:lnSpc>
                <a:spcPct val="90000"/>
              </a:lnSpc>
              <a:spcBef>
                <a:spcPct val="20000"/>
              </a:spcBef>
              <a:buFont typeface="Monotype Sorts" pitchFamily="2" charset="2"/>
              <a:buNone/>
            </a:pPr>
            <a:endParaRPr lang="en-US" altLang="zh-TW" sz="900">
              <a:ea typeface="PMingLiU" pitchFamily="18" charset="-120"/>
            </a:endParaRPr>
          </a:p>
          <a:p>
            <a:pPr eaLnBrk="1" hangingPunct="1">
              <a:lnSpc>
                <a:spcPct val="90000"/>
              </a:lnSpc>
              <a:spcBef>
                <a:spcPct val="20000"/>
              </a:spcBef>
              <a:buFont typeface="Monotype Sorts" pitchFamily="2" charset="2"/>
              <a:buNone/>
            </a:pPr>
            <a:r>
              <a:rPr lang="en-US" altLang="zh-TW" sz="2800">
                <a:solidFill>
                  <a:srgbClr val="FF0000"/>
                </a:solidFill>
                <a:ea typeface="PMingLiU" pitchFamily="18" charset="-120"/>
              </a:rPr>
              <a:t>Stack&lt;int,128&gt; mystack;</a:t>
            </a:r>
            <a:endParaRPr lang="th-TH" altLang="zh-CN" sz="2800">
              <a:solidFill>
                <a:srgbClr val="FF0000"/>
              </a:solidFill>
            </a:endParaRPr>
          </a:p>
        </p:txBody>
      </p:sp>
      <p:sp>
        <p:nvSpPr>
          <p:cNvPr id="115717" name="Rectangle 5"/>
          <p:cNvSpPr>
            <a:spLocks noChangeArrowheads="1"/>
          </p:cNvSpPr>
          <p:nvPr/>
        </p:nvSpPr>
        <p:spPr bwMode="auto">
          <a:xfrm>
            <a:off x="5748338" y="3352800"/>
            <a:ext cx="2974975" cy="682625"/>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rgbClr val="0000FF"/>
                </a:solidFill>
                <a:ea typeface="PMingLiU" pitchFamily="18" charset="-120"/>
              </a:rPr>
              <a:t>non-type parameter</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a:xfrm>
            <a:off x="609600" y="685800"/>
            <a:ext cx="7924800" cy="457200"/>
          </a:xfrm>
        </p:spPr>
        <p:txBody>
          <a:bodyPr/>
          <a:lstStyle/>
          <a:p>
            <a:r>
              <a:rPr lang="en-US" altLang="en-US" sz="2400">
                <a:ea typeface="ＭＳ Ｐゴシック" panose="020B0600070205080204" pitchFamily="34" charset="-128"/>
                <a:cs typeface="Helvetica Neue" pitchFamily="-65" charset="0"/>
              </a:rPr>
              <a:t>BinLattice02.h</a:t>
            </a:r>
          </a:p>
        </p:txBody>
      </p:sp>
      <p:sp>
        <p:nvSpPr>
          <p:cNvPr id="117763" name="Content Placeholder 2"/>
          <p:cNvSpPr>
            <a:spLocks noGrp="1"/>
          </p:cNvSpPr>
          <p:nvPr>
            <p:ph idx="1"/>
          </p:nvPr>
        </p:nvSpPr>
        <p:spPr bwMode="auto">
          <a:xfrm>
            <a:off x="609600" y="1143000"/>
            <a:ext cx="7924800" cy="4983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a:ea typeface="ＭＳ Ｐゴシック" panose="020B0600070205080204" pitchFamily="34" charset="-128"/>
              </a:rPr>
              <a:t>#include &lt;iostream&gt;</a:t>
            </a:r>
          </a:p>
          <a:p>
            <a:pPr>
              <a:buFont typeface="Arial" panose="020B0604020202020204" pitchFamily="34" charset="0"/>
              <a:buNone/>
            </a:pPr>
            <a:r>
              <a:rPr lang="en-US" altLang="en-US" sz="1400">
                <a:ea typeface="ＭＳ Ｐゴシック" panose="020B0600070205080204" pitchFamily="34" charset="-128"/>
              </a:rPr>
              <a:t>#include &lt;iomanip&gt;</a:t>
            </a:r>
          </a:p>
          <a:p>
            <a:pPr>
              <a:buFont typeface="Arial" panose="020B0604020202020204" pitchFamily="34" charset="0"/>
              <a:buNone/>
            </a:pPr>
            <a:r>
              <a:rPr lang="en-US" altLang="en-US" sz="1400">
                <a:ea typeface="ＭＳ Ｐゴシック" panose="020B0600070205080204" pitchFamily="34" charset="-128"/>
              </a:rPr>
              <a:t>#include &lt;vector&gt;</a:t>
            </a:r>
          </a:p>
          <a:p>
            <a:pPr>
              <a:buFont typeface="Arial" panose="020B0604020202020204" pitchFamily="34" charset="0"/>
              <a:buNone/>
            </a:pPr>
            <a:r>
              <a:rPr lang="en-US" altLang="en-US" sz="1400">
                <a:ea typeface="ＭＳ Ｐゴシック" panose="020B0600070205080204" pitchFamily="34" charset="-128"/>
              </a:rPr>
              <a:t>using namespace std;</a:t>
            </a:r>
          </a:p>
          <a:p>
            <a:pPr>
              <a:buFont typeface="Arial" panose="020B0604020202020204" pitchFamily="34" charset="0"/>
              <a:buNone/>
            </a:pPr>
            <a:r>
              <a:rPr lang="en-US" altLang="en-US" sz="1400" b="1" i="1">
                <a:ea typeface="ＭＳ Ｐゴシック" panose="020B0600070205080204" pitchFamily="34" charset="-128"/>
              </a:rPr>
              <a:t>template&lt;typename Type&gt; class BinLattice</a:t>
            </a:r>
          </a:p>
          <a:p>
            <a:pPr>
              <a:buFont typeface="Arial" panose="020B0604020202020204" pitchFamily="34" charset="0"/>
              <a:buNone/>
            </a:pPr>
            <a:r>
              <a:rPr lang="en-US" altLang="en-US" sz="1400">
                <a:ea typeface="ＭＳ Ｐゴシック" panose="020B0600070205080204" pitchFamily="34" charset="-128"/>
              </a:rPr>
              <a:t>{  private:</a:t>
            </a:r>
          </a:p>
          <a:p>
            <a:pPr>
              <a:buFont typeface="Arial" panose="020B0604020202020204" pitchFamily="34" charset="0"/>
              <a:buNone/>
            </a:pPr>
            <a:r>
              <a:rPr lang="en-US" altLang="en-US" sz="1400">
                <a:ea typeface="ＭＳ Ｐゴシック" panose="020B0600070205080204" pitchFamily="34" charset="-128"/>
              </a:rPr>
              <a:t>      int N;</a:t>
            </a:r>
          </a:p>
          <a:p>
            <a:pPr>
              <a:buFont typeface="Arial" panose="020B0604020202020204" pitchFamily="34" charset="0"/>
              <a:buNone/>
            </a:pPr>
            <a:r>
              <a:rPr lang="en-US" altLang="en-US" sz="1400">
                <a:ea typeface="ＭＳ Ｐゴシック" panose="020B0600070205080204" pitchFamily="34" charset="-128"/>
              </a:rPr>
              <a:t>      </a:t>
            </a:r>
            <a:r>
              <a:rPr lang="en-US" altLang="en-US" sz="1400" b="1" i="1">
                <a:ea typeface="ＭＳ Ｐゴシック" panose="020B0600070205080204" pitchFamily="34" charset="-128"/>
              </a:rPr>
              <a:t>vector&lt; vector&lt;Type&gt; &gt; Lattice;</a:t>
            </a:r>
          </a:p>
          <a:p>
            <a:pPr>
              <a:buFont typeface="Arial" panose="020B0604020202020204" pitchFamily="34" charset="0"/>
              <a:buNone/>
            </a:pPr>
            <a:r>
              <a:rPr lang="en-US" altLang="en-US" sz="1400">
                <a:ea typeface="ＭＳ Ｐゴシック" panose="020B0600070205080204" pitchFamily="34" charset="-128"/>
              </a:rPr>
              <a:t>   public:</a:t>
            </a:r>
          </a:p>
          <a:p>
            <a:pPr>
              <a:buFont typeface="Arial" panose="020B0604020202020204" pitchFamily="34" charset="0"/>
              <a:buNone/>
            </a:pPr>
            <a:r>
              <a:rPr lang="en-US" altLang="en-US" sz="1400">
                <a:ea typeface="ＭＳ Ｐゴシック" panose="020B0600070205080204" pitchFamily="34" charset="-128"/>
              </a:rPr>
              <a:t>      void SetN(int N_)</a:t>
            </a:r>
          </a:p>
          <a:p>
            <a:pPr>
              <a:buFont typeface="Arial" panose="020B0604020202020204" pitchFamily="34" charset="0"/>
              <a:buNone/>
            </a:pPr>
            <a:r>
              <a:rPr lang="en-US" altLang="en-US" sz="1400">
                <a:ea typeface="ＭＳ Ｐゴシック" panose="020B0600070205080204" pitchFamily="34" charset="-128"/>
              </a:rPr>
              <a:t>      { N=N_;</a:t>
            </a:r>
          </a:p>
          <a:p>
            <a:pPr>
              <a:buFont typeface="Arial" panose="020B0604020202020204" pitchFamily="34" charset="0"/>
              <a:buNone/>
            </a:pPr>
            <a:r>
              <a:rPr lang="en-US" altLang="en-US" sz="1400">
                <a:ea typeface="ＭＳ Ｐゴシック" panose="020B0600070205080204" pitchFamily="34" charset="-128"/>
              </a:rPr>
              <a:t>         Lattice.resize(N+1);</a:t>
            </a:r>
          </a:p>
          <a:p>
            <a:pPr>
              <a:buFont typeface="Arial" panose="020B0604020202020204" pitchFamily="34" charset="0"/>
              <a:buNone/>
            </a:pPr>
            <a:r>
              <a:rPr lang="en-US" altLang="en-US" sz="1400">
                <a:ea typeface="ＭＳ Ｐゴシック" panose="020B0600070205080204" pitchFamily="34" charset="-128"/>
              </a:rPr>
              <a:t>         for(int n=0; n&lt;=N; n++) Lattice[n].resize(n+1);</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a:t>
            </a:r>
            <a:r>
              <a:rPr lang="en-US" altLang="en-US" sz="1400" b="1" i="1">
                <a:ea typeface="ＭＳ Ｐゴシック" panose="020B0600070205080204" pitchFamily="34" charset="-128"/>
              </a:rPr>
              <a:t>void SetNode(int n, int i, Type x)  {Lattice[n][i]=x;}</a:t>
            </a:r>
          </a:p>
          <a:p>
            <a:pPr>
              <a:buFont typeface="Arial" panose="020B0604020202020204" pitchFamily="34" charset="0"/>
              <a:buNone/>
            </a:pPr>
            <a:r>
              <a:rPr lang="en-US" altLang="en-US" sz="1400" b="1" i="1">
                <a:ea typeface="ＭＳ Ｐゴシック" panose="020B0600070205080204" pitchFamily="34" charset="-128"/>
              </a:rPr>
              <a:t>      Type GetNode(int n, int i)  {return Lattice[n][i];}</a:t>
            </a:r>
          </a:p>
          <a:p>
            <a:pPr>
              <a:buFont typeface="Arial" panose="020B0604020202020204" pitchFamily="34" charset="0"/>
              <a:buNone/>
            </a:pPr>
            <a:r>
              <a:rPr lang="en-US" altLang="en-US" sz="1400">
                <a:ea typeface="ＭＳ Ｐゴシック" panose="020B0600070205080204" pitchFamily="34" charset="-128"/>
              </a:rPr>
              <a:t>      void Display()  {  …… }  // same as BinLattice01.h</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endParaRPr lang="en-US" altLang="en-US" sz="1400">
              <a:ea typeface="ＭＳ Ｐゴシック" panose="020B0600070205080204" pitchFamily="34" charset="-128"/>
            </a:endParaRPr>
          </a:p>
        </p:txBody>
      </p:sp>
      <p:sp>
        <p:nvSpPr>
          <p:cNvPr id="11776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CDA744D-D41F-4A01-8EF4-B88DFF567124}"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11776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0F259E3-7CB8-4489-9D8A-BC92B71ACF32}" type="slidenum">
              <a:rPr lang="en-US" altLang="en-US" smtClean="0">
                <a:solidFill>
                  <a:srgbClr val="898989"/>
                </a:solidFill>
                <a:latin typeface="Helvetica" panose="020B0604020202020204" pitchFamily="34" charset="0"/>
              </a:rPr>
              <a:pPr/>
              <a:t>87</a:t>
            </a:fld>
            <a:endParaRPr lang="en-US" altLang="en-US">
              <a:solidFill>
                <a:srgbClr val="898989"/>
              </a:solidFill>
              <a:latin typeface="Helvetica" panose="020B0604020202020204" pitchFamily="3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a:xfrm>
            <a:off x="609600" y="685800"/>
            <a:ext cx="7924800" cy="457200"/>
          </a:xfrm>
        </p:spPr>
        <p:txBody>
          <a:bodyPr/>
          <a:lstStyle/>
          <a:p>
            <a:r>
              <a:rPr lang="en-US" altLang="en-US" sz="2400">
                <a:ea typeface="ＭＳ Ｐゴシック" panose="020B0600070205080204" pitchFamily="34" charset="-128"/>
                <a:cs typeface="Helvetica Neue" pitchFamily="-65" charset="0"/>
              </a:rPr>
              <a:t>Notes:</a:t>
            </a:r>
          </a:p>
        </p:txBody>
      </p:sp>
      <p:sp>
        <p:nvSpPr>
          <p:cNvPr id="118787" name="Content Placeholder 2"/>
          <p:cNvSpPr>
            <a:spLocks noGrp="1"/>
          </p:cNvSpPr>
          <p:nvPr>
            <p:ph idx="1"/>
          </p:nvPr>
        </p:nvSpPr>
        <p:spPr bwMode="auto">
          <a:xfrm>
            <a:off x="609600" y="1143000"/>
            <a:ext cx="7924800" cy="4983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a:ea typeface="ＭＳ Ｐゴシック" panose="020B0600070205080204" pitchFamily="34" charset="-128"/>
              </a:rPr>
              <a:t>vector  &lt; vector&lt;</a:t>
            </a:r>
            <a:r>
              <a:rPr lang="en-US" altLang="en-US" sz="2400" b="1" i="1">
                <a:ea typeface="ＭＳ Ｐゴシック" panose="020B0600070205080204" pitchFamily="34" charset="-128"/>
              </a:rPr>
              <a:t>double</a:t>
            </a:r>
            <a:r>
              <a:rPr lang="en-US" altLang="en-US" sz="2400">
                <a:ea typeface="ＭＳ Ｐゴシック" panose="020B0600070205080204" pitchFamily="34" charset="-128"/>
              </a:rPr>
              <a:t>&gt; &gt; Lattice is replaced by </a:t>
            </a:r>
          </a:p>
          <a:p>
            <a:pPr lvl="1"/>
            <a:r>
              <a:rPr lang="en-US" altLang="en-US" sz="2000">
                <a:ea typeface="ＭＳ Ｐゴシック" panose="020B0600070205080204" pitchFamily="34" charset="-128"/>
              </a:rPr>
              <a:t>vector&lt; vector&lt;</a:t>
            </a:r>
            <a:r>
              <a:rPr lang="en-US" altLang="en-US" sz="2000" b="1" i="1">
                <a:ea typeface="ＭＳ Ｐゴシック" panose="020B0600070205080204" pitchFamily="34" charset="-128"/>
              </a:rPr>
              <a:t>Type</a:t>
            </a:r>
            <a:r>
              <a:rPr lang="en-US" altLang="en-US" sz="2000">
                <a:ea typeface="ＭＳ Ｐゴシック" panose="020B0600070205080204" pitchFamily="34" charset="-128"/>
              </a:rPr>
              <a:t>&gt; &gt; Lattice;</a:t>
            </a:r>
          </a:p>
          <a:p>
            <a:r>
              <a:rPr lang="en-US" altLang="en-US" sz="2400">
                <a:ea typeface="ＭＳ Ｐゴシック" panose="020B0600070205080204" pitchFamily="34" charset="-128"/>
              </a:rPr>
              <a:t>The member function, void SetNode(int n, int i, </a:t>
            </a:r>
            <a:r>
              <a:rPr lang="en-US" altLang="en-US" sz="2400" b="1" i="1">
                <a:ea typeface="ＭＳ Ｐゴシック" panose="020B0600070205080204" pitchFamily="34" charset="-128"/>
              </a:rPr>
              <a:t>double</a:t>
            </a:r>
            <a:r>
              <a:rPr lang="en-US" altLang="en-US" sz="2400">
                <a:ea typeface="ＭＳ Ｐゴシック" panose="020B0600070205080204" pitchFamily="34" charset="-128"/>
              </a:rPr>
              <a:t> x) is replaced by:</a:t>
            </a:r>
          </a:p>
          <a:p>
            <a:pPr lvl="1"/>
            <a:r>
              <a:rPr lang="en-US" altLang="en-US" sz="2000">
                <a:ea typeface="ＭＳ Ｐゴシック" panose="020B0600070205080204" pitchFamily="34" charset="-128"/>
              </a:rPr>
              <a:t>void SetNode(int n, int i, </a:t>
            </a:r>
            <a:r>
              <a:rPr lang="en-US" altLang="en-US" sz="2000" b="1" i="1">
                <a:ea typeface="ＭＳ Ｐゴシック" panose="020B0600070205080204" pitchFamily="34" charset="-128"/>
              </a:rPr>
              <a:t>Type</a:t>
            </a:r>
            <a:r>
              <a:rPr lang="en-US" altLang="en-US" sz="2000">
                <a:ea typeface="ＭＳ Ｐゴシック" panose="020B0600070205080204" pitchFamily="34" charset="-128"/>
              </a:rPr>
              <a:t> x)</a:t>
            </a:r>
          </a:p>
          <a:p>
            <a:r>
              <a:rPr lang="en-US" altLang="en-US" sz="2400">
                <a:ea typeface="ＭＳ Ｐゴシック" panose="020B0600070205080204" pitchFamily="34" charset="-128"/>
              </a:rPr>
              <a:t>The member function, </a:t>
            </a:r>
            <a:r>
              <a:rPr lang="en-US" altLang="en-US" sz="2400" b="1" i="1">
                <a:ea typeface="ＭＳ Ｐゴシック" panose="020B0600070205080204" pitchFamily="34" charset="-128"/>
              </a:rPr>
              <a:t>double</a:t>
            </a:r>
            <a:r>
              <a:rPr lang="en-US" altLang="en-US" sz="2400">
                <a:ea typeface="ＭＳ Ｐゴシック" panose="020B0600070205080204" pitchFamily="34" charset="-128"/>
              </a:rPr>
              <a:t> GetNode(int n, int i) is repleaced by:</a:t>
            </a:r>
          </a:p>
          <a:p>
            <a:pPr lvl="1"/>
            <a:r>
              <a:rPr lang="en-US" altLang="en-US" sz="2000" b="1" i="1">
                <a:ea typeface="ＭＳ Ｐゴシック" panose="020B0600070205080204" pitchFamily="34" charset="-128"/>
              </a:rPr>
              <a:t>Type</a:t>
            </a:r>
            <a:r>
              <a:rPr lang="en-US" altLang="en-US" sz="2000">
                <a:ea typeface="ＭＳ Ｐゴシック" panose="020B0600070205080204" pitchFamily="34" charset="-128"/>
              </a:rPr>
              <a:t> GetNode(int n, int i)</a:t>
            </a:r>
            <a:endParaRPr lang="en-US" altLang="en-US" sz="2400">
              <a:ea typeface="ＭＳ Ｐゴシック" panose="020B0600070205080204" pitchFamily="34" charset="-128"/>
            </a:endParaRPr>
          </a:p>
          <a:p>
            <a:r>
              <a:rPr lang="en-US" altLang="en-US" sz="2400">
                <a:ea typeface="ＭＳ Ｐゴシック" panose="020B0600070205080204" pitchFamily="34" charset="-128"/>
              </a:rPr>
              <a:t>There is no .cpp file corresponding to BinLattice02.h. A class template can only be compiled after an object has been declared using the template with a specific data type, for example, </a:t>
            </a:r>
            <a:r>
              <a:rPr lang="en-US" altLang="en-US" sz="2400" b="1" i="1">
                <a:ea typeface="ＭＳ Ｐゴシック" panose="020B0600070205080204" pitchFamily="34" charset="-128"/>
              </a:rPr>
              <a:t>double</a:t>
            </a:r>
            <a:r>
              <a:rPr lang="en-US" altLang="en-US" sz="2400">
                <a:ea typeface="ＭＳ Ｐゴシック" panose="020B0600070205080204" pitchFamily="34" charset="-128"/>
              </a:rPr>
              <a:t>, substituted for the type parameter.</a:t>
            </a:r>
          </a:p>
        </p:txBody>
      </p:sp>
      <p:sp>
        <p:nvSpPr>
          <p:cNvPr id="11878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D13BE23-E36F-4EC7-8EA1-97C8A9E18382}"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11878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3D253BF-29CB-4722-967D-BF7E89113B85}" type="slidenum">
              <a:rPr lang="en-US" altLang="en-US" smtClean="0">
                <a:solidFill>
                  <a:srgbClr val="898989"/>
                </a:solidFill>
                <a:latin typeface="Helvetica" panose="020B0604020202020204" pitchFamily="34" charset="0"/>
              </a:rPr>
              <a:pPr/>
              <a:t>88</a:t>
            </a:fld>
            <a:endParaRPr lang="en-US" altLang="en-US">
              <a:solidFill>
                <a:srgbClr val="898989"/>
              </a:solidFill>
              <a:latin typeface="Helvetica" panose="020B0604020202020204"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a:xfrm>
            <a:off x="609600" y="685800"/>
            <a:ext cx="7924800" cy="457200"/>
          </a:xfrm>
        </p:spPr>
        <p:txBody>
          <a:bodyPr/>
          <a:lstStyle/>
          <a:p>
            <a:r>
              <a:rPr lang="en-US" altLang="en-US" sz="2400">
                <a:ea typeface="ＭＳ Ｐゴシック" panose="020B0600070205080204" pitchFamily="34" charset="-128"/>
                <a:cs typeface="Helvetica Neue" pitchFamily="-65" charset="0"/>
              </a:rPr>
              <a:t>Option09.h</a:t>
            </a:r>
          </a:p>
        </p:txBody>
      </p:sp>
      <p:sp>
        <p:nvSpPr>
          <p:cNvPr id="119811" name="Content Placeholder 2"/>
          <p:cNvSpPr>
            <a:spLocks noGrp="1"/>
          </p:cNvSpPr>
          <p:nvPr>
            <p:ph idx="1"/>
          </p:nvPr>
        </p:nvSpPr>
        <p:spPr bwMode="auto">
          <a:xfrm>
            <a:off x="609600" y="1143000"/>
            <a:ext cx="7924800" cy="4983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200">
                <a:ea typeface="ＭＳ Ｐゴシック" panose="020B0600070205080204" pitchFamily="34" charset="-128"/>
              </a:rPr>
              <a:t>#include "BinLattice02.h"</a:t>
            </a:r>
          </a:p>
          <a:p>
            <a:pPr>
              <a:buFont typeface="Arial" panose="020B0604020202020204" pitchFamily="34" charset="0"/>
              <a:buNone/>
            </a:pPr>
            <a:r>
              <a:rPr lang="en-US" altLang="en-US" sz="1200">
                <a:ea typeface="ＭＳ Ｐゴシック" panose="020B0600070205080204" pitchFamily="34" charset="-128"/>
              </a:rPr>
              <a:t>#include "BinModel02.h"</a:t>
            </a:r>
          </a:p>
          <a:p>
            <a:pPr>
              <a:buFont typeface="Arial" panose="020B0604020202020204" pitchFamily="34" charset="0"/>
              <a:buNone/>
            </a:pPr>
            <a:r>
              <a:rPr lang="en-US" altLang="en-US" sz="1200">
                <a:ea typeface="ＭＳ Ｐゴシック" panose="020B0600070205080204" pitchFamily="34" charset="-128"/>
              </a:rPr>
              <a:t>class Option</a:t>
            </a:r>
          </a:p>
          <a:p>
            <a:pPr>
              <a:buFont typeface="Arial" panose="020B0604020202020204" pitchFamily="34" charset="0"/>
              <a:buNone/>
            </a:pPr>
            <a:r>
              <a:rPr lang="en-US" altLang="en-US" sz="1200">
                <a:ea typeface="ＭＳ Ｐゴシック" panose="020B0600070205080204" pitchFamily="34" charset="-128"/>
              </a:rPr>
              <a:t>{  private:</a:t>
            </a:r>
          </a:p>
          <a:p>
            <a:pPr>
              <a:buFont typeface="Arial" panose="020B0604020202020204" pitchFamily="34" charset="0"/>
              <a:buNone/>
            </a:pPr>
            <a:r>
              <a:rPr lang="en-US" altLang="en-US" sz="1200">
                <a:ea typeface="ＭＳ Ｐゴシック" panose="020B0600070205080204" pitchFamily="34" charset="-128"/>
              </a:rPr>
              <a:t>      int N; //steps to expiry</a:t>
            </a:r>
          </a:p>
          <a:p>
            <a:pPr>
              <a:buFont typeface="Arial" panose="020B0604020202020204" pitchFamily="34" charset="0"/>
              <a:buNone/>
            </a:pPr>
            <a:r>
              <a:rPr lang="en-US" altLang="en-US" sz="1200">
                <a:ea typeface="ＭＳ Ｐゴシック" panose="020B0600070205080204" pitchFamily="34" charset="-128"/>
              </a:rPr>
              <a:t>   public:</a:t>
            </a:r>
          </a:p>
          <a:p>
            <a:pPr>
              <a:buFont typeface="Arial" panose="020B0604020202020204" pitchFamily="34" charset="0"/>
              <a:buNone/>
            </a:pPr>
            <a:r>
              <a:rPr lang="en-US" altLang="en-US" sz="1200">
                <a:ea typeface="ＭＳ Ｐゴシック" panose="020B0600070205080204" pitchFamily="34" charset="-128"/>
              </a:rPr>
              <a:t>      void SetN(int N_){N=N_;}</a:t>
            </a:r>
          </a:p>
          <a:p>
            <a:pPr>
              <a:buFont typeface="Arial" panose="020B0604020202020204" pitchFamily="34" charset="0"/>
              <a:buNone/>
            </a:pPr>
            <a:r>
              <a:rPr lang="en-US" altLang="en-US" sz="1200">
                <a:ea typeface="ＭＳ Ｐゴシック" panose="020B0600070205080204" pitchFamily="34" charset="-128"/>
              </a:rPr>
              <a:t>      int GetN(){return N;}</a:t>
            </a:r>
          </a:p>
          <a:p>
            <a:pPr>
              <a:buFont typeface="Arial" panose="020B0604020202020204" pitchFamily="34" charset="0"/>
              <a:buNone/>
            </a:pPr>
            <a:r>
              <a:rPr lang="en-US" altLang="en-US" sz="1200">
                <a:ea typeface="ＭＳ Ｐゴシック" panose="020B0600070205080204" pitchFamily="34" charset="-128"/>
              </a:rPr>
              <a:t>      virtual double Payoff(double z)=0;</a:t>
            </a:r>
          </a:p>
          <a:p>
            <a:pPr>
              <a:buFont typeface="Arial" panose="020B0604020202020204" pitchFamily="34" charset="0"/>
              <a:buNone/>
            </a:pPr>
            <a:r>
              <a:rPr lang="en-US" altLang="en-US" sz="1200">
                <a:ea typeface="ＭＳ Ｐゴシック" panose="020B0600070205080204" pitchFamily="34" charset="-128"/>
              </a:rPr>
              <a:t>};</a:t>
            </a:r>
          </a:p>
          <a:p>
            <a:pPr>
              <a:buFont typeface="Arial" panose="020B0604020202020204" pitchFamily="34" charset="0"/>
              <a:buNone/>
            </a:pPr>
            <a:r>
              <a:rPr lang="en-US" altLang="en-US" sz="1200">
                <a:ea typeface="ＭＳ Ｐゴシック" panose="020B0600070205080204" pitchFamily="34" charset="-128"/>
              </a:rPr>
              <a:t>class EurOption: public virtual Option</a:t>
            </a:r>
          </a:p>
          <a:p>
            <a:pPr>
              <a:buFont typeface="Arial" panose="020B0604020202020204" pitchFamily="34" charset="0"/>
              <a:buNone/>
            </a:pPr>
            <a:r>
              <a:rPr lang="en-US" altLang="en-US" sz="1200">
                <a:ea typeface="ＭＳ Ｐゴシック" panose="020B0600070205080204" pitchFamily="34" charset="-128"/>
              </a:rPr>
              <a:t>{  public:</a:t>
            </a:r>
          </a:p>
          <a:p>
            <a:pPr>
              <a:buFont typeface="Arial" panose="020B0604020202020204" pitchFamily="34" charset="0"/>
              <a:buNone/>
            </a:pPr>
            <a:r>
              <a:rPr lang="en-US" altLang="en-US" sz="1200">
                <a:ea typeface="ＭＳ Ｐゴシック" panose="020B0600070205080204" pitchFamily="34" charset="-128"/>
              </a:rPr>
              <a:t>      //pricing European option</a:t>
            </a:r>
          </a:p>
          <a:p>
            <a:pPr>
              <a:buFont typeface="Arial" panose="020B0604020202020204" pitchFamily="34" charset="0"/>
              <a:buNone/>
            </a:pPr>
            <a:r>
              <a:rPr lang="en-US" altLang="en-US" sz="1200">
                <a:ea typeface="ＭＳ Ｐゴシック" panose="020B0600070205080204" pitchFamily="34" charset="-128"/>
              </a:rPr>
              <a:t>      double PriceByCRR(BinModel Model);</a:t>
            </a:r>
          </a:p>
          <a:p>
            <a:pPr>
              <a:buFont typeface="Arial" panose="020B0604020202020204" pitchFamily="34" charset="0"/>
              <a:buNone/>
            </a:pPr>
            <a:r>
              <a:rPr lang="en-US" altLang="en-US" sz="1200">
                <a:ea typeface="ＭＳ Ｐゴシック" panose="020B0600070205080204" pitchFamily="34" charset="-128"/>
              </a:rPr>
              <a:t>};</a:t>
            </a:r>
          </a:p>
          <a:p>
            <a:pPr>
              <a:buFont typeface="Arial" panose="020B0604020202020204" pitchFamily="34" charset="0"/>
              <a:buNone/>
            </a:pPr>
            <a:r>
              <a:rPr lang="en-US" altLang="en-US" sz="1200">
                <a:ea typeface="ＭＳ Ｐゴシック" panose="020B0600070205080204" pitchFamily="34" charset="-128"/>
              </a:rPr>
              <a:t>class AmOption: public virtual Option</a:t>
            </a:r>
          </a:p>
          <a:p>
            <a:pPr>
              <a:buFont typeface="Arial" panose="020B0604020202020204" pitchFamily="34" charset="0"/>
              <a:buNone/>
            </a:pPr>
            <a:r>
              <a:rPr lang="en-US" altLang="en-US" sz="1200">
                <a:ea typeface="ＭＳ Ｐゴシック" panose="020B0600070205080204" pitchFamily="34" charset="-128"/>
              </a:rPr>
              <a:t>{  public:</a:t>
            </a:r>
          </a:p>
          <a:p>
            <a:pPr>
              <a:buFont typeface="Arial" panose="020B0604020202020204" pitchFamily="34" charset="0"/>
              <a:buNone/>
            </a:pPr>
            <a:r>
              <a:rPr lang="en-US" altLang="en-US" sz="1200">
                <a:ea typeface="ＭＳ Ｐゴシック" panose="020B0600070205080204" pitchFamily="34" charset="-128"/>
              </a:rPr>
              <a:t>      //pricing American option</a:t>
            </a:r>
          </a:p>
          <a:p>
            <a:pPr>
              <a:buFont typeface="Arial" panose="020B0604020202020204" pitchFamily="34" charset="0"/>
              <a:buNone/>
            </a:pPr>
            <a:r>
              <a:rPr lang="en-US" altLang="en-US" sz="1200" b="1" i="1">
                <a:ea typeface="ＭＳ Ｐゴシック" panose="020B0600070205080204" pitchFamily="34" charset="-128"/>
              </a:rPr>
              <a:t>      </a:t>
            </a:r>
            <a:r>
              <a:rPr lang="en-US" altLang="en-US" sz="1600" b="1" i="1">
                <a:ea typeface="ＭＳ Ｐゴシック" panose="020B0600070205080204" pitchFamily="34" charset="-128"/>
              </a:rPr>
              <a:t>double PriceBySnell(BinModel Model, BinLattice&lt;double&gt;&amp; PriceTree,   BinLattice&lt;bool&gt;&amp; StoppingTree);</a:t>
            </a:r>
          </a:p>
          <a:p>
            <a:pPr>
              <a:buFont typeface="Arial" panose="020B0604020202020204" pitchFamily="34" charset="0"/>
              <a:buNone/>
            </a:pPr>
            <a:r>
              <a:rPr lang="en-US" altLang="en-US" sz="1600">
                <a:ea typeface="ＭＳ Ｐゴシック" panose="020B0600070205080204" pitchFamily="34" charset="-128"/>
              </a:rPr>
              <a:t>};</a:t>
            </a:r>
          </a:p>
          <a:p>
            <a:endParaRPr lang="en-US" altLang="en-US" sz="2400">
              <a:ea typeface="ＭＳ Ｐゴシック" panose="020B0600070205080204" pitchFamily="34" charset="-128"/>
            </a:endParaRPr>
          </a:p>
        </p:txBody>
      </p:sp>
      <p:sp>
        <p:nvSpPr>
          <p:cNvPr id="119812" name="Date Placeholder 3"/>
          <p:cNvSpPr>
            <a:spLocks noGrp="1"/>
          </p:cNvSpPr>
          <p:nvPr>
            <p:ph type="dt" sz="quarter" idx="10"/>
          </p:nvPr>
        </p:nvSpPr>
        <p:spPr bwMode="auto">
          <a:xfrm>
            <a:off x="1905000" y="6324600"/>
            <a:ext cx="1447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1B1A385-EA6D-42A1-A02C-26FF3721DA45}"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119813" name="Slide Number Placeholder 4"/>
          <p:cNvSpPr>
            <a:spLocks noGrp="1"/>
          </p:cNvSpPr>
          <p:nvPr>
            <p:ph type="sldNum" sz="quarter" idx="12"/>
          </p:nvPr>
        </p:nvSpPr>
        <p:spPr bwMode="auto">
          <a:xfrm>
            <a:off x="6934200" y="5883275"/>
            <a:ext cx="1600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9A83CE4-D545-40F4-B3BC-062E55333BA5}" type="slidenum">
              <a:rPr lang="en-US" altLang="en-US" smtClean="0">
                <a:solidFill>
                  <a:srgbClr val="898989"/>
                </a:solidFill>
                <a:latin typeface="Helvetica" panose="020B0604020202020204" pitchFamily="34" charset="0"/>
              </a:rPr>
              <a:pPr/>
              <a:t>89</a:t>
            </a:fld>
            <a:endParaRPr lang="en-US" altLang="en-US">
              <a:solidFill>
                <a:srgbClr val="898989"/>
              </a:solidFill>
              <a:latin typeface="Helvetica"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ea typeface="ＭＳ Ｐゴシック" panose="020B0600070205080204" pitchFamily="34" charset="-128"/>
              </a:rPr>
              <a:t>Notes:</a:t>
            </a:r>
          </a:p>
          <a:p>
            <a:pPr lvl="1"/>
            <a:r>
              <a:rPr lang="en-US" altLang="en-US">
                <a:ea typeface="ＭＳ Ｐゴシック" panose="020B0600070205080204" pitchFamily="34" charset="-128"/>
              </a:rPr>
              <a:t>A new  class </a:t>
            </a:r>
            <a:r>
              <a:rPr lang="en-US" altLang="en-US" b="1" i="1">
                <a:ea typeface="ＭＳ Ｐゴシック" panose="020B0600070205080204" pitchFamily="34" charset="-128"/>
              </a:rPr>
              <a:t>AmOption</a:t>
            </a:r>
            <a:r>
              <a:rPr lang="en-US" altLang="en-US">
                <a:ea typeface="ＭＳ Ｐゴシック" panose="020B0600070205080204" pitchFamily="34" charset="-128"/>
              </a:rPr>
              <a:t> is introduced, similar to the EurOption class.</a:t>
            </a:r>
          </a:p>
          <a:p>
            <a:pPr lvl="1"/>
            <a:r>
              <a:rPr lang="en-US" altLang="en-US">
                <a:ea typeface="ＭＳ Ｐゴシック" panose="020B0600070205080204" pitchFamily="34" charset="-128"/>
              </a:rPr>
              <a:t>PriceBySnell() in the AmOption class replaces the PriceByCRR() function from the EurOption Class.</a:t>
            </a:r>
          </a:p>
          <a:p>
            <a:pPr lvl="1"/>
            <a:r>
              <a:rPr lang="en-US" altLang="en-US">
                <a:ea typeface="ＭＳ Ｐゴシック" panose="020B0600070205080204" pitchFamily="34" charset="-128"/>
              </a:rPr>
              <a:t>Because puts and calls can be either of European or American types, the Call and Put classes inherit from both the EurOption and AmOption classes, such as </a:t>
            </a:r>
          </a:p>
          <a:p>
            <a:pPr lvl="2">
              <a:buFont typeface="Arial" panose="020B0604020202020204" pitchFamily="34" charset="0"/>
              <a:buNone/>
            </a:pPr>
            <a:r>
              <a:rPr lang="en-US" altLang="en-US" b="1" i="1">
                <a:ea typeface="ＭＳ Ｐゴシック" panose="020B0600070205080204" pitchFamily="34" charset="-128"/>
              </a:rPr>
              <a:t>class Call: public EurOption, public AmOption</a:t>
            </a:r>
          </a:p>
        </p:txBody>
      </p:sp>
      <p:sp>
        <p:nvSpPr>
          <p:cNvPr id="1638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79C15AC-3F82-4656-9A12-5DE36684D7BF}"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1638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292B502-6D75-4F6B-B2D1-B2B6BC7316D4}" type="slidenum">
              <a:rPr lang="en-US" altLang="en-US" smtClean="0">
                <a:solidFill>
                  <a:srgbClr val="898989"/>
                </a:solidFill>
                <a:latin typeface="Helvetica" panose="020B0604020202020204" pitchFamily="34" charset="0"/>
              </a:rPr>
              <a:pPr/>
              <a:t>9</a:t>
            </a:fld>
            <a:endParaRPr lang="en-US" altLang="en-US">
              <a:solidFill>
                <a:srgbClr val="898989"/>
              </a:solidFill>
              <a:latin typeface="Helvetica" panose="020B0604020202020204" pitchFamily="34"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a:xfrm>
            <a:off x="609600" y="685800"/>
            <a:ext cx="7924800" cy="381000"/>
          </a:xfrm>
        </p:spPr>
        <p:txBody>
          <a:bodyPr/>
          <a:lstStyle/>
          <a:p>
            <a:r>
              <a:rPr lang="en-US" altLang="en-US" sz="2400">
                <a:ea typeface="ＭＳ Ｐゴシック" panose="020B0600070205080204" pitchFamily="34" charset="-128"/>
                <a:cs typeface="Helvetica Neue" pitchFamily="-65" charset="0"/>
              </a:rPr>
              <a:t>Option09.h (continue)</a:t>
            </a:r>
          </a:p>
        </p:txBody>
      </p:sp>
      <p:sp>
        <p:nvSpPr>
          <p:cNvPr id="120835"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a:ea typeface="ＭＳ Ｐゴシック" panose="020B0600070205080204" pitchFamily="34" charset="-128"/>
              </a:rPr>
              <a:t>class Call: public EurOption, public AmOption</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r>
              <a:rPr lang="en-US" altLang="en-US" sz="1400">
                <a:ea typeface="ＭＳ Ｐゴシック" panose="020B0600070205080204" pitchFamily="34" charset="-128"/>
              </a:rPr>
              <a:t>   private:</a:t>
            </a:r>
          </a:p>
          <a:p>
            <a:pPr>
              <a:buFont typeface="Arial" panose="020B0604020202020204" pitchFamily="34" charset="0"/>
              <a:buNone/>
            </a:pPr>
            <a:r>
              <a:rPr lang="en-US" altLang="en-US" sz="1400">
                <a:ea typeface="ＭＳ Ｐゴシック" panose="020B0600070205080204" pitchFamily="34" charset="-128"/>
              </a:rPr>
              <a:t>      double K; //strike price</a:t>
            </a:r>
          </a:p>
          <a:p>
            <a:pPr>
              <a:buFont typeface="Arial" panose="020B0604020202020204" pitchFamily="34" charset="0"/>
              <a:buNone/>
            </a:pPr>
            <a:r>
              <a:rPr lang="en-US" altLang="en-US" sz="1400">
                <a:ea typeface="ＭＳ Ｐゴシック" panose="020B0600070205080204" pitchFamily="34" charset="-128"/>
              </a:rPr>
              <a:t>   public:</a:t>
            </a:r>
          </a:p>
          <a:p>
            <a:pPr>
              <a:buFont typeface="Arial" panose="020B0604020202020204" pitchFamily="34" charset="0"/>
              <a:buNone/>
            </a:pPr>
            <a:r>
              <a:rPr lang="en-US" altLang="en-US" sz="1400">
                <a:ea typeface="ＭＳ Ｐゴシック" panose="020B0600070205080204" pitchFamily="34" charset="-128"/>
              </a:rPr>
              <a:t>      void SetK(double K_){K=K_;}</a:t>
            </a:r>
          </a:p>
          <a:p>
            <a:pPr>
              <a:buFont typeface="Arial" panose="020B0604020202020204" pitchFamily="34" charset="0"/>
              <a:buNone/>
            </a:pPr>
            <a:r>
              <a:rPr lang="en-US" altLang="en-US" sz="1400">
                <a:ea typeface="ＭＳ Ｐゴシック" panose="020B0600070205080204" pitchFamily="34" charset="-128"/>
              </a:rPr>
              <a:t>      int GetInputData();</a:t>
            </a:r>
          </a:p>
          <a:p>
            <a:pPr>
              <a:buFont typeface="Arial" panose="020B0604020202020204" pitchFamily="34" charset="0"/>
              <a:buNone/>
            </a:pPr>
            <a:r>
              <a:rPr lang="en-US" altLang="en-US" sz="1400">
                <a:ea typeface="ＭＳ Ｐゴシック" panose="020B0600070205080204" pitchFamily="34" charset="-128"/>
              </a:rPr>
              <a:t>      double Payoff(double z);</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endParaRPr lang="en-US" altLang="en-US" sz="1400">
              <a:ea typeface="ＭＳ Ｐゴシック" panose="020B0600070205080204" pitchFamily="34" charset="-128"/>
            </a:endParaRPr>
          </a:p>
          <a:p>
            <a:pPr>
              <a:buFont typeface="Arial" panose="020B0604020202020204" pitchFamily="34" charset="0"/>
              <a:buNone/>
            </a:pPr>
            <a:r>
              <a:rPr lang="en-US" altLang="en-US" sz="1400">
                <a:ea typeface="ＭＳ Ｐゴシック" panose="020B0600070205080204" pitchFamily="34" charset="-128"/>
              </a:rPr>
              <a:t>class Put: public EurOption, public AmOption</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r>
              <a:rPr lang="en-US" altLang="en-US" sz="1400">
                <a:ea typeface="ＭＳ Ｐゴシック" panose="020B0600070205080204" pitchFamily="34" charset="-128"/>
              </a:rPr>
              <a:t>   private:</a:t>
            </a:r>
          </a:p>
          <a:p>
            <a:pPr>
              <a:buFont typeface="Arial" panose="020B0604020202020204" pitchFamily="34" charset="0"/>
              <a:buNone/>
            </a:pPr>
            <a:r>
              <a:rPr lang="en-US" altLang="en-US" sz="1400">
                <a:ea typeface="ＭＳ Ｐゴシック" panose="020B0600070205080204" pitchFamily="34" charset="-128"/>
              </a:rPr>
              <a:t>      double K; //strike price</a:t>
            </a:r>
          </a:p>
          <a:p>
            <a:pPr>
              <a:buFont typeface="Arial" panose="020B0604020202020204" pitchFamily="34" charset="0"/>
              <a:buNone/>
            </a:pPr>
            <a:r>
              <a:rPr lang="en-US" altLang="en-US" sz="1400">
                <a:ea typeface="ＭＳ Ｐゴシック" panose="020B0600070205080204" pitchFamily="34" charset="-128"/>
              </a:rPr>
              <a:t>   public:</a:t>
            </a:r>
          </a:p>
          <a:p>
            <a:pPr>
              <a:buFont typeface="Arial" panose="020B0604020202020204" pitchFamily="34" charset="0"/>
              <a:buNone/>
            </a:pPr>
            <a:r>
              <a:rPr lang="en-US" altLang="en-US" sz="1400">
                <a:ea typeface="ＭＳ Ｐゴシック" panose="020B0600070205080204" pitchFamily="34" charset="-128"/>
              </a:rPr>
              <a:t>      void SetK(double K_){K=K_;}</a:t>
            </a:r>
          </a:p>
          <a:p>
            <a:pPr>
              <a:buFont typeface="Arial" panose="020B0604020202020204" pitchFamily="34" charset="0"/>
              <a:buNone/>
            </a:pPr>
            <a:r>
              <a:rPr lang="en-US" altLang="en-US" sz="1400">
                <a:ea typeface="ＭＳ Ｐゴシック" panose="020B0600070205080204" pitchFamily="34" charset="-128"/>
              </a:rPr>
              <a:t>      int GetInputData();</a:t>
            </a:r>
          </a:p>
          <a:p>
            <a:pPr>
              <a:buFont typeface="Arial" panose="020B0604020202020204" pitchFamily="34" charset="0"/>
              <a:buNone/>
            </a:pPr>
            <a:r>
              <a:rPr lang="en-US" altLang="en-US" sz="1400">
                <a:ea typeface="ＭＳ Ｐゴシック" panose="020B0600070205080204" pitchFamily="34" charset="-128"/>
              </a:rPr>
              <a:t>      double Payoff(double z);</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endParaRPr lang="en-US" altLang="en-US" sz="1400">
              <a:ea typeface="ＭＳ Ｐゴシック" panose="020B0600070205080204" pitchFamily="34" charset="-128"/>
            </a:endParaRPr>
          </a:p>
          <a:p>
            <a:pPr>
              <a:buFont typeface="Arial" panose="020B0604020202020204" pitchFamily="34" charset="0"/>
              <a:buNone/>
            </a:pPr>
            <a:r>
              <a:rPr lang="en-US" altLang="en-US" sz="1400">
                <a:ea typeface="ＭＳ Ｐゴシック" panose="020B0600070205080204" pitchFamily="34" charset="-128"/>
              </a:rPr>
              <a:t>#endif</a:t>
            </a:r>
          </a:p>
          <a:p>
            <a:pPr>
              <a:buFont typeface="Arial" panose="020B0604020202020204" pitchFamily="34" charset="0"/>
              <a:buNone/>
            </a:pPr>
            <a:endParaRPr lang="en-US" altLang="en-US" sz="2400">
              <a:ea typeface="ＭＳ Ｐゴシック" panose="020B0600070205080204" pitchFamily="34" charset="-128"/>
            </a:endParaRPr>
          </a:p>
        </p:txBody>
      </p:sp>
      <p:sp>
        <p:nvSpPr>
          <p:cNvPr id="120836" name="Date Placeholder 3"/>
          <p:cNvSpPr>
            <a:spLocks noGrp="1"/>
          </p:cNvSpPr>
          <p:nvPr>
            <p:ph type="dt" sz="quarter" idx="10"/>
          </p:nvPr>
        </p:nvSpPr>
        <p:spPr bwMode="auto">
          <a:xfrm>
            <a:off x="2057400" y="6248400"/>
            <a:ext cx="121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08C7F9B-DCF4-44CB-984B-1E1F4058ECEC}"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12083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F1570A7-C403-4008-BF68-2F31DFB94038}" type="slidenum">
              <a:rPr lang="en-US" altLang="en-US" smtClean="0">
                <a:solidFill>
                  <a:srgbClr val="898989"/>
                </a:solidFill>
                <a:latin typeface="Helvetica" panose="020B0604020202020204" pitchFamily="34" charset="0"/>
              </a:rPr>
              <a:pPr/>
              <a:t>90</a:t>
            </a:fld>
            <a:endParaRPr lang="en-US" altLang="en-US">
              <a:solidFill>
                <a:srgbClr val="898989"/>
              </a:solidFill>
              <a:latin typeface="Helvetica" panose="020B0604020202020204"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p:nvPr>
        </p:nvSpPr>
        <p:spPr>
          <a:xfrm>
            <a:off x="609600" y="685800"/>
            <a:ext cx="7924800" cy="381000"/>
          </a:xfrm>
        </p:spPr>
        <p:txBody>
          <a:bodyPr/>
          <a:lstStyle/>
          <a:p>
            <a:r>
              <a:rPr lang="en-US" altLang="en-US" sz="2400">
                <a:ea typeface="ＭＳ Ｐゴシック" panose="020B0600070205080204" pitchFamily="34" charset="-128"/>
                <a:cs typeface="Helvetica Neue" pitchFamily="-65" charset="0"/>
              </a:rPr>
              <a:t>Option09.cpp</a:t>
            </a:r>
          </a:p>
        </p:txBody>
      </p:sp>
      <p:sp>
        <p:nvSpPr>
          <p:cNvPr id="121859"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a:ea typeface="ＭＳ Ｐゴシック" panose="020B0600070205080204" pitchFamily="34" charset="-128"/>
              </a:rPr>
              <a:t>#include "Options09.h"</a:t>
            </a:r>
          </a:p>
          <a:p>
            <a:pPr>
              <a:buFont typeface="Arial" panose="020B0604020202020204" pitchFamily="34" charset="0"/>
              <a:buNone/>
            </a:pPr>
            <a:r>
              <a:rPr lang="en-US" altLang="en-US" sz="1400">
                <a:ea typeface="ＭＳ Ｐゴシック" panose="020B0600070205080204" pitchFamily="34" charset="-128"/>
              </a:rPr>
              <a:t>#include "BinModel02.h"</a:t>
            </a:r>
          </a:p>
          <a:p>
            <a:pPr>
              <a:buFont typeface="Arial" panose="020B0604020202020204" pitchFamily="34" charset="0"/>
              <a:buNone/>
            </a:pPr>
            <a:r>
              <a:rPr lang="en-US" altLang="en-US" sz="1400">
                <a:ea typeface="ＭＳ Ｐゴシック" panose="020B0600070205080204" pitchFamily="34" charset="-128"/>
              </a:rPr>
              <a:t>#include "BinLattice02.h"</a:t>
            </a:r>
          </a:p>
          <a:p>
            <a:pPr>
              <a:buFont typeface="Arial" panose="020B0604020202020204" pitchFamily="34" charset="0"/>
              <a:buNone/>
            </a:pPr>
            <a:r>
              <a:rPr lang="en-US" altLang="en-US" sz="1400">
                <a:ea typeface="ＭＳ Ｐゴシック" panose="020B0600070205080204" pitchFamily="34" charset="-128"/>
              </a:rPr>
              <a:t>#include &lt;iostream&gt;</a:t>
            </a:r>
          </a:p>
          <a:p>
            <a:pPr>
              <a:buFont typeface="Arial" panose="020B0604020202020204" pitchFamily="34" charset="0"/>
              <a:buNone/>
            </a:pPr>
            <a:r>
              <a:rPr lang="en-US" altLang="en-US" sz="1400">
                <a:ea typeface="ＭＳ Ｐゴシック" panose="020B0600070205080204" pitchFamily="34" charset="-128"/>
              </a:rPr>
              <a:t>#include &lt;cmath&gt;</a:t>
            </a:r>
          </a:p>
          <a:p>
            <a:pPr>
              <a:buFont typeface="Arial" panose="020B0604020202020204" pitchFamily="34" charset="0"/>
              <a:buNone/>
            </a:pPr>
            <a:r>
              <a:rPr lang="en-US" altLang="en-US" sz="1400">
                <a:ea typeface="ＭＳ Ｐゴシック" panose="020B0600070205080204" pitchFamily="34" charset="-128"/>
              </a:rPr>
              <a:t>using namespace std;</a:t>
            </a:r>
          </a:p>
          <a:p>
            <a:pPr>
              <a:buFont typeface="Arial" panose="020B0604020202020204" pitchFamily="34" charset="0"/>
              <a:buNone/>
            </a:pPr>
            <a:r>
              <a:rPr lang="en-US" altLang="en-US" sz="1400">
                <a:ea typeface="ＭＳ Ｐゴシック" panose="020B0600070205080204" pitchFamily="34" charset="-128"/>
              </a:rPr>
              <a:t>double EurOption::PriceByCRR(BinModel Model)</a:t>
            </a:r>
          </a:p>
          <a:p>
            <a:pPr>
              <a:buFont typeface="Arial" panose="020B0604020202020204" pitchFamily="34" charset="0"/>
              <a:buNone/>
            </a:pPr>
            <a:r>
              <a:rPr lang="en-US" altLang="en-US" sz="1400">
                <a:ea typeface="ＭＳ Ｐゴシック" panose="020B0600070205080204" pitchFamily="34" charset="-128"/>
              </a:rPr>
              <a:t>{  double q=Model.RiskNeutProb();</a:t>
            </a:r>
          </a:p>
          <a:p>
            <a:pPr>
              <a:buFont typeface="Arial" panose="020B0604020202020204" pitchFamily="34" charset="0"/>
              <a:buNone/>
            </a:pPr>
            <a:r>
              <a:rPr lang="en-US" altLang="en-US" sz="1400">
                <a:ea typeface="ＭＳ Ｐゴシック" panose="020B0600070205080204" pitchFamily="34" charset="-128"/>
              </a:rPr>
              <a:t>   int N=GetN();</a:t>
            </a:r>
          </a:p>
          <a:p>
            <a:pPr>
              <a:buFont typeface="Arial" panose="020B0604020202020204" pitchFamily="34" charset="0"/>
              <a:buNone/>
            </a:pPr>
            <a:r>
              <a:rPr lang="en-US" altLang="en-US" sz="1400">
                <a:ea typeface="ＭＳ Ｐゴシック" panose="020B0600070205080204" pitchFamily="34" charset="-128"/>
              </a:rPr>
              <a:t>   vector&lt;double&gt; Price(N+1);</a:t>
            </a:r>
          </a:p>
          <a:p>
            <a:pPr>
              <a:buFont typeface="Arial" panose="020B0604020202020204" pitchFamily="34" charset="0"/>
              <a:buNone/>
            </a:pPr>
            <a:r>
              <a:rPr lang="en-US" altLang="en-US" sz="1400">
                <a:ea typeface="ＭＳ Ｐゴシック" panose="020B0600070205080204" pitchFamily="34" charset="-128"/>
              </a:rPr>
              <a:t>   for (int i=0; i&lt;=N; i++)</a:t>
            </a:r>
          </a:p>
          <a:p>
            <a:pPr>
              <a:buFont typeface="Arial" panose="020B0604020202020204" pitchFamily="34" charset="0"/>
              <a:buNone/>
            </a:pPr>
            <a:r>
              <a:rPr lang="en-US" altLang="en-US" sz="1400">
                <a:ea typeface="ＭＳ Ｐゴシック" panose="020B0600070205080204" pitchFamily="34" charset="-128"/>
              </a:rPr>
              <a:t>      Price[i]=Payoff(Model.S(N,i));</a:t>
            </a:r>
          </a:p>
          <a:p>
            <a:pPr>
              <a:buFont typeface="Arial" panose="020B0604020202020204" pitchFamily="34" charset="0"/>
              <a:buNone/>
            </a:pPr>
            <a:r>
              <a:rPr lang="en-US" altLang="en-US" sz="1400">
                <a:ea typeface="ＭＳ Ｐゴシック" panose="020B0600070205080204" pitchFamily="34" charset="-128"/>
              </a:rPr>
              <a:t>   for (int n=N-1; n&gt;=0; n--)</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for (int i=0; i&lt;=n; i++)</a:t>
            </a:r>
          </a:p>
          <a:p>
            <a:pPr>
              <a:buFont typeface="Arial" panose="020B0604020202020204" pitchFamily="34" charset="0"/>
              <a:buNone/>
            </a:pPr>
            <a:r>
              <a:rPr lang="en-US" altLang="en-US" sz="1400">
                <a:ea typeface="ＭＳ Ｐゴシック" panose="020B0600070205080204" pitchFamily="34" charset="-128"/>
              </a:rPr>
              <a:t>         Price[i]=(q*Price[i+1]+(1-q)*Price[i])/(1+Model.GetR());</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return Price[0];</a:t>
            </a:r>
          </a:p>
          <a:p>
            <a:pPr>
              <a:buFont typeface="Arial" panose="020B0604020202020204" pitchFamily="34" charset="0"/>
              <a:buNone/>
            </a:pPr>
            <a:r>
              <a:rPr lang="en-US" altLang="en-US" sz="1400">
                <a:ea typeface="ＭＳ Ｐゴシック" panose="020B0600070205080204" pitchFamily="34" charset="-128"/>
              </a:rPr>
              <a:t>}</a:t>
            </a:r>
          </a:p>
        </p:txBody>
      </p:sp>
      <p:sp>
        <p:nvSpPr>
          <p:cNvPr id="121860" name="Date Placeholder 3"/>
          <p:cNvSpPr>
            <a:spLocks noGrp="1"/>
          </p:cNvSpPr>
          <p:nvPr>
            <p:ph type="dt" sz="quarter" idx="10"/>
          </p:nvPr>
        </p:nvSpPr>
        <p:spPr bwMode="auto">
          <a:xfrm>
            <a:off x="2286000" y="5883275"/>
            <a:ext cx="1295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E683F6A-2F71-4567-A438-BA18D7363255}"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12186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1DBA8B8-2793-4B0A-B873-016E2DAC29B3}" type="slidenum">
              <a:rPr lang="en-US" altLang="en-US" smtClean="0">
                <a:solidFill>
                  <a:srgbClr val="898989"/>
                </a:solidFill>
                <a:latin typeface="Helvetica" panose="020B0604020202020204" pitchFamily="34" charset="0"/>
              </a:rPr>
              <a:pPr/>
              <a:t>91</a:t>
            </a:fld>
            <a:endParaRPr lang="en-US" altLang="en-US">
              <a:solidFill>
                <a:srgbClr val="898989"/>
              </a:solidFill>
              <a:latin typeface="Helvetica" panose="020B0604020202020204" pitchFamily="34"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a:xfrm>
            <a:off x="609600" y="685800"/>
            <a:ext cx="7924800" cy="381000"/>
          </a:xfrm>
        </p:spPr>
        <p:txBody>
          <a:bodyPr/>
          <a:lstStyle/>
          <a:p>
            <a:r>
              <a:rPr lang="en-US" altLang="en-US" sz="2400">
                <a:ea typeface="ＭＳ Ｐゴシック" panose="020B0600070205080204" pitchFamily="34" charset="-128"/>
                <a:cs typeface="Helvetica Neue" pitchFamily="-65" charset="0"/>
              </a:rPr>
              <a:t>Option09.cpp (continue)</a:t>
            </a:r>
          </a:p>
        </p:txBody>
      </p:sp>
      <p:sp>
        <p:nvSpPr>
          <p:cNvPr id="122883"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200" b="1" i="1">
                <a:ea typeface="ＭＳ Ｐゴシック" panose="020B0600070205080204" pitchFamily="34" charset="-128"/>
              </a:rPr>
              <a:t>double AmOption::PriceBySnell(BinModel Model,  BinLattice&lt;double&gt;&amp; PriceTree,  BinLattice&lt;bool&gt;&amp; StoppingTree)</a:t>
            </a:r>
          </a:p>
          <a:p>
            <a:pPr>
              <a:buFont typeface="Arial" panose="020B0604020202020204" pitchFamily="34" charset="0"/>
              <a:buNone/>
            </a:pPr>
            <a:r>
              <a:rPr lang="en-US" altLang="en-US" sz="1200">
                <a:ea typeface="ＭＳ Ｐゴシック" panose="020B0600070205080204" pitchFamily="34" charset="-128"/>
              </a:rPr>
              <a:t>{ double q=Model.RiskNeutProb();</a:t>
            </a:r>
          </a:p>
          <a:p>
            <a:pPr>
              <a:buFont typeface="Arial" panose="020B0604020202020204" pitchFamily="34" charset="0"/>
              <a:buNone/>
            </a:pPr>
            <a:r>
              <a:rPr lang="en-US" altLang="en-US" sz="1200">
                <a:ea typeface="ＭＳ Ｐゴシック" panose="020B0600070205080204" pitchFamily="34" charset="-128"/>
              </a:rPr>
              <a:t>   int N=GetN();</a:t>
            </a:r>
          </a:p>
          <a:p>
            <a:pPr>
              <a:buFont typeface="Arial" panose="020B0604020202020204" pitchFamily="34" charset="0"/>
              <a:buNone/>
            </a:pPr>
            <a:r>
              <a:rPr lang="en-US" altLang="en-US" sz="1200">
                <a:ea typeface="ＭＳ Ｐゴシック" panose="020B0600070205080204" pitchFamily="34" charset="-128"/>
              </a:rPr>
              <a:t>   </a:t>
            </a:r>
            <a:r>
              <a:rPr lang="en-US" altLang="en-US" sz="1200" b="1" i="1">
                <a:ea typeface="ＭＳ Ｐゴシック" panose="020B0600070205080204" pitchFamily="34" charset="-128"/>
              </a:rPr>
              <a:t>PriceTree.SetN(N);</a:t>
            </a:r>
          </a:p>
          <a:p>
            <a:pPr>
              <a:buFont typeface="Arial" panose="020B0604020202020204" pitchFamily="34" charset="0"/>
              <a:buNone/>
            </a:pPr>
            <a:r>
              <a:rPr lang="en-US" altLang="en-US" sz="1200" b="1" i="1">
                <a:ea typeface="ＭＳ Ｐゴシック" panose="020B0600070205080204" pitchFamily="34" charset="-128"/>
              </a:rPr>
              <a:t>   StoppingTree.SetN(N);</a:t>
            </a:r>
          </a:p>
          <a:p>
            <a:pPr>
              <a:buFont typeface="Arial" panose="020B0604020202020204" pitchFamily="34" charset="0"/>
              <a:buNone/>
            </a:pPr>
            <a:r>
              <a:rPr lang="en-US" altLang="en-US" sz="1200">
                <a:ea typeface="ＭＳ Ｐゴシック" panose="020B0600070205080204" pitchFamily="34" charset="-128"/>
              </a:rPr>
              <a:t>   double ContVal;</a:t>
            </a:r>
          </a:p>
          <a:p>
            <a:pPr>
              <a:buFont typeface="Arial" panose="020B0604020202020204" pitchFamily="34" charset="0"/>
              <a:buNone/>
            </a:pPr>
            <a:r>
              <a:rPr lang="en-US" altLang="en-US" sz="1200">
                <a:ea typeface="ＭＳ Ｐゴシック" panose="020B0600070205080204" pitchFamily="34" charset="-128"/>
              </a:rPr>
              <a:t>   for (int i=0; i&lt;=N; i++)</a:t>
            </a:r>
          </a:p>
          <a:p>
            <a:pPr>
              <a:buFont typeface="Arial" panose="020B0604020202020204" pitchFamily="34" charset="0"/>
              <a:buNone/>
            </a:pPr>
            <a:r>
              <a:rPr lang="en-US" altLang="en-US" sz="1200">
                <a:ea typeface="ＭＳ Ｐゴシック" panose="020B0600070205080204" pitchFamily="34" charset="-128"/>
              </a:rPr>
              <a:t>   { </a:t>
            </a:r>
            <a:r>
              <a:rPr lang="en-US" altLang="en-US" sz="1200" b="1" i="1">
                <a:ea typeface="ＭＳ Ｐゴシック" panose="020B0600070205080204" pitchFamily="34" charset="-128"/>
              </a:rPr>
              <a:t>PriceTree.SetNode(N,i,Payoff(Model.S(N,i)));</a:t>
            </a:r>
          </a:p>
          <a:p>
            <a:pPr>
              <a:buFont typeface="Arial" panose="020B0604020202020204" pitchFamily="34" charset="0"/>
              <a:buNone/>
            </a:pPr>
            <a:r>
              <a:rPr lang="en-US" altLang="en-US" sz="1200" b="1" i="1">
                <a:ea typeface="ＭＳ Ｐゴシック" panose="020B0600070205080204" pitchFamily="34" charset="-128"/>
              </a:rPr>
              <a:t>      StoppingTree.SetNode(N,i,1);</a:t>
            </a:r>
          </a:p>
          <a:p>
            <a:pPr>
              <a:buFont typeface="Arial" panose="020B0604020202020204" pitchFamily="34" charset="0"/>
              <a:buNone/>
            </a:pPr>
            <a:r>
              <a:rPr lang="en-US" altLang="en-US" sz="1200">
                <a:ea typeface="ＭＳ Ｐゴシック" panose="020B0600070205080204" pitchFamily="34" charset="-128"/>
              </a:rPr>
              <a:t>   }</a:t>
            </a:r>
          </a:p>
          <a:p>
            <a:pPr>
              <a:buFont typeface="Arial" panose="020B0604020202020204" pitchFamily="34" charset="0"/>
              <a:buNone/>
            </a:pPr>
            <a:r>
              <a:rPr lang="en-US" altLang="en-US" sz="1200">
                <a:ea typeface="ＭＳ Ｐゴシック" panose="020B0600070205080204" pitchFamily="34" charset="-128"/>
              </a:rPr>
              <a:t>   for (int n=N-1; n&gt;=0; n--)</a:t>
            </a:r>
          </a:p>
          <a:p>
            <a:pPr>
              <a:buFont typeface="Arial" panose="020B0604020202020204" pitchFamily="34" charset="0"/>
              <a:buNone/>
            </a:pPr>
            <a:r>
              <a:rPr lang="en-US" altLang="en-US" sz="1200">
                <a:ea typeface="ＭＳ Ｐゴシック" panose="020B0600070205080204" pitchFamily="34" charset="-128"/>
              </a:rPr>
              <a:t>   {  for (int i=0; i&lt;=n; i++)</a:t>
            </a:r>
          </a:p>
          <a:p>
            <a:pPr>
              <a:buFont typeface="Arial" panose="020B0604020202020204" pitchFamily="34" charset="0"/>
              <a:buNone/>
            </a:pPr>
            <a:r>
              <a:rPr lang="en-US" altLang="en-US" sz="1200">
                <a:ea typeface="ＭＳ Ｐゴシック" panose="020B0600070205080204" pitchFamily="34" charset="-128"/>
              </a:rPr>
              <a:t>      {  ContVal=(q*PriceTree.GetNode(n+1,i+1) +(1-q)*PriceTree.GetNode(n+1,i))/(1+Model.GetR());</a:t>
            </a:r>
          </a:p>
          <a:p>
            <a:pPr>
              <a:buFont typeface="Arial" panose="020B0604020202020204" pitchFamily="34" charset="0"/>
              <a:buNone/>
            </a:pPr>
            <a:r>
              <a:rPr lang="en-US" altLang="en-US" sz="1200" b="1" i="1">
                <a:ea typeface="ＭＳ Ｐゴシック" panose="020B0600070205080204" pitchFamily="34" charset="-128"/>
              </a:rPr>
              <a:t>         PriceTree.SetNode(n,i,Payoff(Model.S(n,i)));</a:t>
            </a:r>
          </a:p>
          <a:p>
            <a:pPr>
              <a:buFont typeface="Arial" panose="020B0604020202020204" pitchFamily="34" charset="0"/>
              <a:buNone/>
            </a:pPr>
            <a:r>
              <a:rPr lang="en-US" altLang="en-US" sz="1200" b="1" i="1">
                <a:ea typeface="ＭＳ Ｐゴシック" panose="020B0600070205080204" pitchFamily="34" charset="-128"/>
              </a:rPr>
              <a:t>         StoppingTree.SetNode(n,i,1);</a:t>
            </a:r>
          </a:p>
          <a:p>
            <a:pPr>
              <a:buFont typeface="Arial" panose="020B0604020202020204" pitchFamily="34" charset="0"/>
              <a:buNone/>
            </a:pPr>
            <a:r>
              <a:rPr lang="en-US" altLang="en-US" sz="1200">
                <a:ea typeface="ＭＳ Ｐゴシック" panose="020B0600070205080204" pitchFamily="34" charset="-128"/>
              </a:rPr>
              <a:t>         if (ContVal&gt;PriceTree.GetNode(n,i))</a:t>
            </a:r>
          </a:p>
          <a:p>
            <a:pPr>
              <a:buFont typeface="Arial" panose="020B0604020202020204" pitchFamily="34" charset="0"/>
              <a:buNone/>
            </a:pPr>
            <a:r>
              <a:rPr lang="en-US" altLang="en-US" sz="1200">
                <a:ea typeface="ＭＳ Ｐゴシック" panose="020B0600070205080204" pitchFamily="34" charset="-128"/>
              </a:rPr>
              <a:t>         {  </a:t>
            </a:r>
            <a:r>
              <a:rPr lang="en-US" altLang="en-US" sz="1200" b="1" i="1">
                <a:ea typeface="ＭＳ Ｐゴシック" panose="020B0600070205080204" pitchFamily="34" charset="-128"/>
              </a:rPr>
              <a:t>PriceTree.SetNode(n,i,ContVal);</a:t>
            </a:r>
          </a:p>
          <a:p>
            <a:pPr>
              <a:buFont typeface="Arial" panose="020B0604020202020204" pitchFamily="34" charset="0"/>
              <a:buNone/>
            </a:pPr>
            <a:r>
              <a:rPr lang="en-US" altLang="en-US" sz="1200" b="1" i="1">
                <a:ea typeface="ＭＳ Ｐゴシック" panose="020B0600070205080204" pitchFamily="34" charset="-128"/>
              </a:rPr>
              <a:t>            StoppingTree.SetNode(n,i,0);</a:t>
            </a:r>
          </a:p>
          <a:p>
            <a:pPr>
              <a:buFont typeface="Arial" panose="020B0604020202020204" pitchFamily="34" charset="0"/>
              <a:buNone/>
            </a:pPr>
            <a:r>
              <a:rPr lang="en-US" altLang="en-US" sz="1200">
                <a:ea typeface="ＭＳ Ｐゴシック" panose="020B0600070205080204" pitchFamily="34" charset="-128"/>
              </a:rPr>
              <a:t>         }</a:t>
            </a:r>
          </a:p>
          <a:p>
            <a:pPr>
              <a:buFont typeface="Arial" panose="020B0604020202020204" pitchFamily="34" charset="0"/>
              <a:buNone/>
            </a:pPr>
            <a:r>
              <a:rPr lang="en-US" altLang="en-US" sz="1200">
                <a:ea typeface="ＭＳ Ｐゴシック" panose="020B0600070205080204" pitchFamily="34" charset="-128"/>
              </a:rPr>
              <a:t>         else if (PriceTree.GetNode(n,i)==0.0)</a:t>
            </a:r>
          </a:p>
          <a:p>
            <a:pPr>
              <a:buFont typeface="Arial" panose="020B0604020202020204" pitchFamily="34" charset="0"/>
              <a:buNone/>
            </a:pPr>
            <a:r>
              <a:rPr lang="en-US" altLang="en-US" sz="1200">
                <a:ea typeface="ＭＳ Ｐゴシック" panose="020B0600070205080204" pitchFamily="34" charset="-128"/>
              </a:rPr>
              <a:t>         {  </a:t>
            </a:r>
            <a:r>
              <a:rPr lang="en-US" altLang="en-US" sz="1200" b="1" i="1">
                <a:ea typeface="ＭＳ Ｐゴシック" panose="020B0600070205080204" pitchFamily="34" charset="-128"/>
              </a:rPr>
              <a:t>StoppingTree.SetNode(n,i,0); </a:t>
            </a:r>
            <a:r>
              <a:rPr lang="en-US" altLang="en-US" sz="1200">
                <a:ea typeface="ＭＳ Ｐゴシック" panose="020B0600070205080204" pitchFamily="34" charset="-128"/>
              </a:rPr>
              <a:t> }</a:t>
            </a:r>
          </a:p>
          <a:p>
            <a:pPr>
              <a:buFont typeface="Arial" panose="020B0604020202020204" pitchFamily="34" charset="0"/>
              <a:buNone/>
            </a:pPr>
            <a:r>
              <a:rPr lang="en-US" altLang="en-US" sz="1200">
                <a:ea typeface="ＭＳ Ｐゴシック" panose="020B0600070205080204" pitchFamily="34" charset="-128"/>
              </a:rPr>
              <a:t>      }</a:t>
            </a:r>
          </a:p>
          <a:p>
            <a:pPr>
              <a:buFont typeface="Arial" panose="020B0604020202020204" pitchFamily="34" charset="0"/>
              <a:buNone/>
            </a:pPr>
            <a:r>
              <a:rPr lang="en-US" altLang="en-US" sz="1200">
                <a:ea typeface="ＭＳ Ｐゴシック" panose="020B0600070205080204" pitchFamily="34" charset="-128"/>
              </a:rPr>
              <a:t>   }</a:t>
            </a:r>
          </a:p>
          <a:p>
            <a:pPr>
              <a:buFont typeface="Arial" panose="020B0604020202020204" pitchFamily="34" charset="0"/>
              <a:buNone/>
            </a:pPr>
            <a:r>
              <a:rPr lang="en-US" altLang="en-US" sz="1200">
                <a:ea typeface="ＭＳ Ｐゴシック" panose="020B0600070205080204" pitchFamily="34" charset="-128"/>
              </a:rPr>
              <a:t>   return PriceTree.GetNode(0,0);</a:t>
            </a:r>
          </a:p>
          <a:p>
            <a:pPr>
              <a:buFont typeface="Arial" panose="020B0604020202020204" pitchFamily="34" charset="0"/>
              <a:buNone/>
            </a:pPr>
            <a:r>
              <a:rPr lang="en-US" altLang="en-US" sz="1200">
                <a:ea typeface="ＭＳ Ｐゴシック" panose="020B0600070205080204" pitchFamily="34" charset="-128"/>
              </a:rPr>
              <a:t>}</a:t>
            </a:r>
          </a:p>
          <a:p>
            <a:pPr>
              <a:buFont typeface="Arial" panose="020B0604020202020204" pitchFamily="34" charset="0"/>
              <a:buNone/>
            </a:pPr>
            <a:endParaRPr lang="en-US" altLang="en-US" sz="2400">
              <a:ea typeface="ＭＳ Ｐゴシック" panose="020B0600070205080204" pitchFamily="34" charset="-128"/>
            </a:endParaRPr>
          </a:p>
        </p:txBody>
      </p:sp>
      <p:sp>
        <p:nvSpPr>
          <p:cNvPr id="122884" name="Date Placeholder 3"/>
          <p:cNvSpPr>
            <a:spLocks noGrp="1"/>
          </p:cNvSpPr>
          <p:nvPr>
            <p:ph type="dt" sz="quarter" idx="10"/>
          </p:nvPr>
        </p:nvSpPr>
        <p:spPr bwMode="auto">
          <a:xfrm>
            <a:off x="5562600" y="5883275"/>
            <a:ext cx="1295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4F62377-5525-40F5-ABAB-E54ACD28D93C}"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1228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0A79714-EE9B-4993-A0F1-C9DADDD65876}" type="slidenum">
              <a:rPr lang="en-US" altLang="en-US" smtClean="0">
                <a:solidFill>
                  <a:srgbClr val="898989"/>
                </a:solidFill>
                <a:latin typeface="Helvetica" panose="020B0604020202020204" pitchFamily="34" charset="0"/>
              </a:rPr>
              <a:pPr/>
              <a:t>92</a:t>
            </a:fld>
            <a:endParaRPr lang="en-US" altLang="en-US">
              <a:solidFill>
                <a:srgbClr val="898989"/>
              </a:solidFill>
              <a:latin typeface="Helvetica" panose="020B0604020202020204" pitchFamily="34"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a:xfrm>
            <a:off x="609600" y="685800"/>
            <a:ext cx="7924800" cy="381000"/>
          </a:xfrm>
        </p:spPr>
        <p:txBody>
          <a:bodyPr/>
          <a:lstStyle/>
          <a:p>
            <a:r>
              <a:rPr lang="en-US" altLang="en-US" sz="2400">
                <a:ea typeface="ＭＳ Ｐゴシック" panose="020B0600070205080204" pitchFamily="34" charset="-128"/>
                <a:cs typeface="Helvetica Neue" pitchFamily="-65" charset="0"/>
              </a:rPr>
              <a:t>Option09.cpp (continue)</a:t>
            </a:r>
          </a:p>
        </p:txBody>
      </p:sp>
      <p:sp>
        <p:nvSpPr>
          <p:cNvPr id="123907"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200">
                <a:ea typeface="ＭＳ Ｐゴシック" panose="020B0600070205080204" pitchFamily="34" charset="-128"/>
              </a:rPr>
              <a:t>int Call::GetInputData()</a:t>
            </a:r>
          </a:p>
          <a:p>
            <a:pPr>
              <a:buFont typeface="Arial" panose="020B0604020202020204" pitchFamily="34" charset="0"/>
              <a:buNone/>
            </a:pPr>
            <a:r>
              <a:rPr lang="en-US" altLang="en-US" sz="1200">
                <a:ea typeface="ＭＳ Ｐゴシック" panose="020B0600070205080204" pitchFamily="34" charset="-128"/>
              </a:rPr>
              <a:t>{ cout &lt;&lt; "Enter call option data:" &lt;&lt; endl;  int N;</a:t>
            </a:r>
          </a:p>
          <a:p>
            <a:pPr>
              <a:buFont typeface="Arial" panose="020B0604020202020204" pitchFamily="34" charset="0"/>
              <a:buNone/>
            </a:pPr>
            <a:r>
              <a:rPr lang="en-US" altLang="en-US" sz="1200">
                <a:ea typeface="ＭＳ Ｐゴシック" panose="020B0600070205080204" pitchFamily="34" charset="-128"/>
              </a:rPr>
              <a:t>   cout &lt;&lt; "Enter steps to expiry N: "; cin &gt;&gt; N;</a:t>
            </a:r>
          </a:p>
          <a:p>
            <a:pPr>
              <a:buFont typeface="Arial" panose="020B0604020202020204" pitchFamily="34" charset="0"/>
              <a:buNone/>
            </a:pPr>
            <a:r>
              <a:rPr lang="en-US" altLang="en-US" sz="1200">
                <a:ea typeface="ＭＳ Ｐゴシック" panose="020B0600070205080204" pitchFamily="34" charset="-128"/>
              </a:rPr>
              <a:t>   SetN(N);</a:t>
            </a:r>
          </a:p>
          <a:p>
            <a:pPr>
              <a:buFont typeface="Arial" panose="020B0604020202020204" pitchFamily="34" charset="0"/>
              <a:buNone/>
            </a:pPr>
            <a:r>
              <a:rPr lang="en-US" altLang="en-US" sz="1200">
                <a:ea typeface="ＭＳ Ｐゴシック" panose="020B0600070205080204" pitchFamily="34" charset="-128"/>
              </a:rPr>
              <a:t>   cout &lt;&lt; "Enter strike price K:    "; cin &gt;&gt; K;</a:t>
            </a:r>
          </a:p>
          <a:p>
            <a:pPr>
              <a:buFont typeface="Arial" panose="020B0604020202020204" pitchFamily="34" charset="0"/>
              <a:buNone/>
            </a:pPr>
            <a:r>
              <a:rPr lang="en-US" altLang="en-US" sz="1200">
                <a:ea typeface="ＭＳ Ｐゴシック" panose="020B0600070205080204" pitchFamily="34" charset="-128"/>
              </a:rPr>
              <a:t>   cout &lt;&lt; endl;</a:t>
            </a:r>
          </a:p>
          <a:p>
            <a:pPr>
              <a:buFont typeface="Arial" panose="020B0604020202020204" pitchFamily="34" charset="0"/>
              <a:buNone/>
            </a:pPr>
            <a:r>
              <a:rPr lang="en-US" altLang="en-US" sz="1200">
                <a:ea typeface="ＭＳ Ｐゴシック" panose="020B0600070205080204" pitchFamily="34" charset="-128"/>
              </a:rPr>
              <a:t>   return 0;</a:t>
            </a:r>
          </a:p>
          <a:p>
            <a:pPr>
              <a:buFont typeface="Arial" panose="020B0604020202020204" pitchFamily="34" charset="0"/>
              <a:buNone/>
            </a:pPr>
            <a:r>
              <a:rPr lang="en-US" altLang="en-US" sz="1200">
                <a:ea typeface="ＭＳ Ｐゴシック" panose="020B0600070205080204" pitchFamily="34" charset="-128"/>
              </a:rPr>
              <a:t>}</a:t>
            </a:r>
          </a:p>
          <a:p>
            <a:pPr>
              <a:buFont typeface="Arial" panose="020B0604020202020204" pitchFamily="34" charset="0"/>
              <a:buNone/>
            </a:pPr>
            <a:r>
              <a:rPr lang="en-US" altLang="en-US" sz="1200">
                <a:ea typeface="ＭＳ Ｐゴシック" panose="020B0600070205080204" pitchFamily="34" charset="-128"/>
              </a:rPr>
              <a:t>double Call::Payoff(double z)</a:t>
            </a:r>
          </a:p>
          <a:p>
            <a:pPr>
              <a:buFont typeface="Arial" panose="020B0604020202020204" pitchFamily="34" charset="0"/>
              <a:buNone/>
            </a:pPr>
            <a:r>
              <a:rPr lang="en-US" altLang="en-US" sz="1200">
                <a:ea typeface="ＭＳ Ｐゴシック" panose="020B0600070205080204" pitchFamily="34" charset="-128"/>
              </a:rPr>
              <a:t>{ if (z&gt;K) return z-K;</a:t>
            </a:r>
          </a:p>
          <a:p>
            <a:pPr>
              <a:buFont typeface="Arial" panose="020B0604020202020204" pitchFamily="34" charset="0"/>
              <a:buNone/>
            </a:pPr>
            <a:r>
              <a:rPr lang="en-US" altLang="en-US" sz="1200">
                <a:ea typeface="ＭＳ Ｐゴシック" panose="020B0600070205080204" pitchFamily="34" charset="-128"/>
              </a:rPr>
              <a:t>   return 0.0;</a:t>
            </a:r>
          </a:p>
          <a:p>
            <a:pPr>
              <a:buFont typeface="Arial" panose="020B0604020202020204" pitchFamily="34" charset="0"/>
              <a:buNone/>
            </a:pPr>
            <a:r>
              <a:rPr lang="en-US" altLang="en-US" sz="1200">
                <a:ea typeface="ＭＳ Ｐゴシック" panose="020B0600070205080204" pitchFamily="34" charset="-128"/>
              </a:rPr>
              <a:t>}</a:t>
            </a:r>
          </a:p>
          <a:p>
            <a:pPr>
              <a:buFont typeface="Arial" panose="020B0604020202020204" pitchFamily="34" charset="0"/>
              <a:buNone/>
            </a:pPr>
            <a:r>
              <a:rPr lang="en-US" altLang="en-US" sz="1200">
                <a:ea typeface="ＭＳ Ｐゴシック" panose="020B0600070205080204" pitchFamily="34" charset="-128"/>
              </a:rPr>
              <a:t>int Put::GetInputData()</a:t>
            </a:r>
          </a:p>
          <a:p>
            <a:pPr>
              <a:buFont typeface="Arial" panose="020B0604020202020204" pitchFamily="34" charset="0"/>
              <a:buNone/>
            </a:pPr>
            <a:r>
              <a:rPr lang="en-US" altLang="en-US" sz="1200">
                <a:ea typeface="ＭＳ Ｐゴシック" panose="020B0600070205080204" pitchFamily="34" charset="-128"/>
              </a:rPr>
              <a:t>{ cout &lt;&lt; "Enter put option data:" &lt;&lt; endl;  int N;</a:t>
            </a:r>
          </a:p>
          <a:p>
            <a:pPr>
              <a:buFont typeface="Arial" panose="020B0604020202020204" pitchFamily="34" charset="0"/>
              <a:buNone/>
            </a:pPr>
            <a:r>
              <a:rPr lang="en-US" altLang="en-US" sz="1200">
                <a:ea typeface="ＭＳ Ｐゴシック" panose="020B0600070205080204" pitchFamily="34" charset="-128"/>
              </a:rPr>
              <a:t>   cout &lt;&lt; "Enter steps to expiry N: "; cin &gt;&gt; N;</a:t>
            </a:r>
          </a:p>
          <a:p>
            <a:pPr>
              <a:buFont typeface="Arial" panose="020B0604020202020204" pitchFamily="34" charset="0"/>
              <a:buNone/>
            </a:pPr>
            <a:r>
              <a:rPr lang="en-US" altLang="en-US" sz="1200">
                <a:ea typeface="ＭＳ Ｐゴシック" panose="020B0600070205080204" pitchFamily="34" charset="-128"/>
              </a:rPr>
              <a:t>   SetN(N);</a:t>
            </a:r>
          </a:p>
          <a:p>
            <a:pPr>
              <a:buFont typeface="Arial" panose="020B0604020202020204" pitchFamily="34" charset="0"/>
              <a:buNone/>
            </a:pPr>
            <a:r>
              <a:rPr lang="en-US" altLang="en-US" sz="1200">
                <a:ea typeface="ＭＳ Ｐゴシック" panose="020B0600070205080204" pitchFamily="34" charset="-128"/>
              </a:rPr>
              <a:t>   cout &lt;&lt; "Enter strike price K:    "; cin &gt;&gt; K;</a:t>
            </a:r>
          </a:p>
          <a:p>
            <a:pPr>
              <a:buFont typeface="Arial" panose="020B0604020202020204" pitchFamily="34" charset="0"/>
              <a:buNone/>
            </a:pPr>
            <a:r>
              <a:rPr lang="en-US" altLang="en-US" sz="1200">
                <a:ea typeface="ＭＳ Ｐゴシック" panose="020B0600070205080204" pitchFamily="34" charset="-128"/>
              </a:rPr>
              <a:t>   cout &lt;&lt; endl;</a:t>
            </a:r>
          </a:p>
          <a:p>
            <a:pPr>
              <a:buFont typeface="Arial" panose="020B0604020202020204" pitchFamily="34" charset="0"/>
              <a:buNone/>
            </a:pPr>
            <a:r>
              <a:rPr lang="en-US" altLang="en-US" sz="1200">
                <a:ea typeface="ＭＳ Ｐゴシック" panose="020B0600070205080204" pitchFamily="34" charset="-128"/>
              </a:rPr>
              <a:t>   return 0;</a:t>
            </a:r>
          </a:p>
          <a:p>
            <a:pPr>
              <a:buFont typeface="Arial" panose="020B0604020202020204" pitchFamily="34" charset="0"/>
              <a:buNone/>
            </a:pPr>
            <a:r>
              <a:rPr lang="en-US" altLang="en-US" sz="1200">
                <a:ea typeface="ＭＳ Ｐゴシック" panose="020B0600070205080204" pitchFamily="34" charset="-128"/>
              </a:rPr>
              <a:t>}</a:t>
            </a:r>
          </a:p>
          <a:p>
            <a:pPr>
              <a:buFont typeface="Arial" panose="020B0604020202020204" pitchFamily="34" charset="0"/>
              <a:buNone/>
            </a:pPr>
            <a:r>
              <a:rPr lang="en-US" altLang="en-US" sz="1200">
                <a:ea typeface="ＭＳ Ｐゴシック" panose="020B0600070205080204" pitchFamily="34" charset="-128"/>
              </a:rPr>
              <a:t>double Put::Payoff(double z)</a:t>
            </a:r>
          </a:p>
          <a:p>
            <a:pPr>
              <a:buFont typeface="Arial" panose="020B0604020202020204" pitchFamily="34" charset="0"/>
              <a:buNone/>
            </a:pPr>
            <a:r>
              <a:rPr lang="en-US" altLang="en-US" sz="1200">
                <a:ea typeface="ＭＳ Ｐゴシック" panose="020B0600070205080204" pitchFamily="34" charset="-128"/>
              </a:rPr>
              <a:t>{  if (z&lt;K) return K-z;</a:t>
            </a:r>
          </a:p>
          <a:p>
            <a:pPr>
              <a:buFont typeface="Arial" panose="020B0604020202020204" pitchFamily="34" charset="0"/>
              <a:buNone/>
            </a:pPr>
            <a:r>
              <a:rPr lang="en-US" altLang="en-US" sz="1200">
                <a:ea typeface="ＭＳ Ｐゴシック" panose="020B0600070205080204" pitchFamily="34" charset="-128"/>
              </a:rPr>
              <a:t>   return 0.0;</a:t>
            </a:r>
          </a:p>
          <a:p>
            <a:pPr>
              <a:buFont typeface="Arial" panose="020B0604020202020204" pitchFamily="34" charset="0"/>
              <a:buNone/>
            </a:pPr>
            <a:r>
              <a:rPr lang="en-US" altLang="en-US" sz="1200">
                <a:ea typeface="ＭＳ Ｐゴシック" panose="020B0600070205080204" pitchFamily="34" charset="-128"/>
              </a:rPr>
              <a:t>}</a:t>
            </a:r>
          </a:p>
          <a:p>
            <a:pPr>
              <a:buFont typeface="Arial" panose="020B0604020202020204" pitchFamily="34" charset="0"/>
              <a:buNone/>
            </a:pPr>
            <a:endParaRPr lang="en-US" altLang="en-US" sz="2400">
              <a:ea typeface="ＭＳ Ｐゴシック" panose="020B0600070205080204" pitchFamily="34" charset="-128"/>
            </a:endParaRPr>
          </a:p>
        </p:txBody>
      </p:sp>
      <p:sp>
        <p:nvSpPr>
          <p:cNvPr id="123908" name="Date Placeholder 3"/>
          <p:cNvSpPr>
            <a:spLocks noGrp="1"/>
          </p:cNvSpPr>
          <p:nvPr>
            <p:ph type="dt" sz="quarter" idx="10"/>
          </p:nvPr>
        </p:nvSpPr>
        <p:spPr bwMode="auto">
          <a:xfrm>
            <a:off x="1905000" y="6248400"/>
            <a:ext cx="1295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10E4BC0-3A11-408D-843E-AC56F69E9F0E}"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12390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7D81DF7-718A-46C4-9D2D-117EFEB1BBAF}" type="slidenum">
              <a:rPr lang="en-US" altLang="en-US" smtClean="0">
                <a:solidFill>
                  <a:srgbClr val="898989"/>
                </a:solidFill>
                <a:latin typeface="Helvetica" panose="020B0604020202020204" pitchFamily="34" charset="0"/>
              </a:rPr>
              <a:pPr/>
              <a:t>93</a:t>
            </a:fld>
            <a:endParaRPr lang="en-US" altLang="en-US">
              <a:solidFill>
                <a:srgbClr val="898989"/>
              </a:solidFill>
              <a:latin typeface="Helvetica" panose="020B0604020202020204" pitchFamily="34"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p:nvPr>
        </p:nvSpPr>
        <p:spPr>
          <a:xfrm>
            <a:off x="609600" y="685800"/>
            <a:ext cx="7924800" cy="381000"/>
          </a:xfrm>
        </p:spPr>
        <p:txBody>
          <a:bodyPr/>
          <a:lstStyle/>
          <a:p>
            <a:r>
              <a:rPr lang="en-US" altLang="en-US" sz="2400">
                <a:ea typeface="ＭＳ Ｐゴシック" panose="020B0600070205080204" pitchFamily="34" charset="-128"/>
                <a:cs typeface="Helvetica Neue" pitchFamily="-65" charset="0"/>
              </a:rPr>
              <a:t>Notes:</a:t>
            </a:r>
          </a:p>
        </p:txBody>
      </p:sp>
      <p:sp>
        <p:nvSpPr>
          <p:cNvPr id="124931"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a:ea typeface="ＭＳ Ｐゴシック" panose="020B0600070205080204" pitchFamily="34" charset="-128"/>
              </a:rPr>
              <a:t>Two new objects </a:t>
            </a:r>
            <a:r>
              <a:rPr lang="en-US" altLang="en-US" sz="2400" b="1" i="1">
                <a:ea typeface="ＭＳ Ｐゴシック" panose="020B0600070205080204" pitchFamily="34" charset="-128"/>
              </a:rPr>
              <a:t>PriceTree</a:t>
            </a:r>
            <a:r>
              <a:rPr lang="en-US" altLang="en-US" sz="2400">
                <a:ea typeface="ＭＳ Ｐゴシック" panose="020B0600070205080204" pitchFamily="34" charset="-128"/>
              </a:rPr>
              <a:t> and </a:t>
            </a:r>
            <a:r>
              <a:rPr lang="en-US" altLang="en-US" sz="2400" b="1" i="1">
                <a:ea typeface="ＭＳ Ｐゴシック" panose="020B0600070205080204" pitchFamily="34" charset="-128"/>
              </a:rPr>
              <a:t>StoppingTree</a:t>
            </a:r>
            <a:r>
              <a:rPr lang="en-US" altLang="en-US" sz="2400">
                <a:ea typeface="ＭＳ Ｐゴシック" panose="020B0600070205080204" pitchFamily="34" charset="-128"/>
              </a:rPr>
              <a:t> are passed by reference to </a:t>
            </a:r>
            <a:r>
              <a:rPr lang="en-US" altLang="en-US" sz="2400" b="1" i="1">
                <a:ea typeface="ＭＳ Ｐゴシック" panose="020B0600070205080204" pitchFamily="34" charset="-128"/>
              </a:rPr>
              <a:t>PriceBySnell().</a:t>
            </a:r>
            <a:r>
              <a:rPr lang="en-US" altLang="en-US" sz="2400">
                <a:ea typeface="ＭＳ Ｐゴシック" panose="020B0600070205080204" pitchFamily="34" charset="-128"/>
              </a:rPr>
              <a:t> We want the values computed and placed at the nodes to remain available after the function terminates.</a:t>
            </a:r>
          </a:p>
          <a:p>
            <a:pPr lvl="1"/>
            <a:r>
              <a:rPr lang="en-US" altLang="en-US" sz="2000" b="1" i="1">
                <a:ea typeface="ＭＳ Ｐゴシック" panose="020B0600070205080204" pitchFamily="34" charset="-128"/>
              </a:rPr>
              <a:t>PriceTree </a:t>
            </a:r>
            <a:r>
              <a:rPr lang="en-US" altLang="en-US" sz="2000">
                <a:ea typeface="ＭＳ Ｐゴシック" panose="020B0600070205080204" pitchFamily="34" charset="-128"/>
              </a:rPr>
              <a:t>is an object of </a:t>
            </a:r>
            <a:r>
              <a:rPr lang="en-US" altLang="en-US" sz="2000" b="1" i="1">
                <a:ea typeface="ＭＳ Ｐゴシック" panose="020B0600070205080204" pitchFamily="34" charset="-128"/>
              </a:rPr>
              <a:t>BinLattice&lt;double&gt; </a:t>
            </a:r>
            <a:r>
              <a:rPr lang="en-US" altLang="en-US" sz="2000">
                <a:ea typeface="ＭＳ Ｐゴシック" panose="020B0600070205080204" pitchFamily="34" charset="-128"/>
              </a:rPr>
              <a:t>class.</a:t>
            </a:r>
          </a:p>
          <a:p>
            <a:pPr lvl="1"/>
            <a:r>
              <a:rPr lang="en-US" altLang="en-US" sz="2000" b="1" i="1">
                <a:ea typeface="ＭＳ Ｐゴシック" panose="020B0600070205080204" pitchFamily="34" charset="-128"/>
              </a:rPr>
              <a:t>StoppingTree </a:t>
            </a:r>
            <a:r>
              <a:rPr lang="en-US" altLang="en-US" sz="2000">
                <a:ea typeface="ＭＳ Ｐゴシック" panose="020B0600070205080204" pitchFamily="34" charset="-128"/>
              </a:rPr>
              <a:t>is an object of </a:t>
            </a:r>
            <a:r>
              <a:rPr lang="en-US" altLang="en-US" sz="2000" b="1" i="1">
                <a:ea typeface="ＭＳ Ｐゴシック" panose="020B0600070205080204" pitchFamily="34" charset="-128"/>
              </a:rPr>
              <a:t>BinLattice&lt;bool&gt; </a:t>
            </a:r>
            <a:r>
              <a:rPr lang="en-US" altLang="en-US" sz="2000">
                <a:ea typeface="ＭＳ Ｐゴシック" panose="020B0600070205080204" pitchFamily="34" charset="-128"/>
              </a:rPr>
              <a:t>class.</a:t>
            </a:r>
          </a:p>
          <a:p>
            <a:pPr lvl="1"/>
            <a:r>
              <a:rPr lang="en-US" altLang="en-US" sz="2000">
                <a:ea typeface="ＭＳ Ｐゴシック" panose="020B0600070205080204" pitchFamily="34" charset="-128"/>
              </a:rPr>
              <a:t>The compiler can generate different classese from the BinLattice&lt;&gt; template. This is achieved by substituting specific type names for the type parameter within the angular brackets &lt;&gt;.</a:t>
            </a:r>
          </a:p>
          <a:p>
            <a:r>
              <a:rPr lang="en-US" altLang="en-US" sz="2400">
                <a:ea typeface="ＭＳ Ｐゴシック" panose="020B0600070205080204" pitchFamily="34" charset="-128"/>
              </a:rPr>
              <a:t>The size of the </a:t>
            </a:r>
            <a:r>
              <a:rPr lang="en-US" altLang="en-US" sz="2400" b="1" i="1">
                <a:ea typeface="ＭＳ Ｐゴシック" panose="020B0600070205080204" pitchFamily="34" charset="-128"/>
              </a:rPr>
              <a:t>PriceTree</a:t>
            </a:r>
            <a:r>
              <a:rPr lang="en-US" altLang="en-US" sz="2400">
                <a:ea typeface="ＭＳ Ｐゴシック" panose="020B0600070205080204" pitchFamily="34" charset="-128"/>
              </a:rPr>
              <a:t> and </a:t>
            </a:r>
            <a:r>
              <a:rPr lang="en-US" altLang="en-US" sz="2400" b="1" i="1">
                <a:ea typeface="ＭＳ Ｐゴシック" panose="020B0600070205080204" pitchFamily="34" charset="-128"/>
              </a:rPr>
              <a:t>StoppingTree</a:t>
            </a:r>
            <a:r>
              <a:rPr lang="en-US" altLang="en-US" sz="2400">
                <a:ea typeface="ＭＳ Ｐゴシック" panose="020B0600070205080204" pitchFamily="34" charset="-128"/>
              </a:rPr>
              <a:t> is determined by the number of steps to expiry for the option.</a:t>
            </a:r>
          </a:p>
        </p:txBody>
      </p:sp>
      <p:sp>
        <p:nvSpPr>
          <p:cNvPr id="124932" name="Date Placeholder 3"/>
          <p:cNvSpPr>
            <a:spLocks noGrp="1"/>
          </p:cNvSpPr>
          <p:nvPr>
            <p:ph type="dt" sz="quarter" idx="10"/>
          </p:nvPr>
        </p:nvSpPr>
        <p:spPr bwMode="auto">
          <a:xfrm>
            <a:off x="2057400" y="6340475"/>
            <a:ext cx="1295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1540383-F511-450A-805A-3B124345AB2E}"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12493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6B3198D-F686-4394-AF22-8FF128B74862}" type="slidenum">
              <a:rPr lang="en-US" altLang="en-US" smtClean="0">
                <a:solidFill>
                  <a:srgbClr val="898989"/>
                </a:solidFill>
                <a:latin typeface="Helvetica" panose="020B0604020202020204" pitchFamily="34" charset="0"/>
              </a:rPr>
              <a:pPr/>
              <a:t>94</a:t>
            </a:fld>
            <a:endParaRPr lang="en-US" altLang="en-US">
              <a:solidFill>
                <a:srgbClr val="898989"/>
              </a:solidFill>
              <a:latin typeface="Helvetica" panose="020B0604020202020204" pitchFamily="34"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a:xfrm>
            <a:off x="609600" y="685800"/>
            <a:ext cx="7924800" cy="457200"/>
          </a:xfrm>
        </p:spPr>
        <p:txBody>
          <a:bodyPr/>
          <a:lstStyle/>
          <a:p>
            <a:r>
              <a:rPr lang="en-US" altLang="en-US" sz="2400">
                <a:ea typeface="ＭＳ Ｐゴシック" panose="020B0600070205080204" pitchFamily="34" charset="-128"/>
                <a:cs typeface="Helvetica Neue" pitchFamily="-65" charset="0"/>
              </a:rPr>
              <a:t>Main14.cpp</a:t>
            </a:r>
          </a:p>
        </p:txBody>
      </p:sp>
      <p:sp>
        <p:nvSpPr>
          <p:cNvPr id="125955" name="Content Placeholder 2"/>
          <p:cNvSpPr>
            <a:spLocks noGrp="1"/>
          </p:cNvSpPr>
          <p:nvPr>
            <p:ph idx="1"/>
          </p:nvPr>
        </p:nvSpPr>
        <p:spPr bwMode="auto">
          <a:xfrm>
            <a:off x="609600" y="1143000"/>
            <a:ext cx="7924800" cy="4983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a:ea typeface="ＭＳ Ｐゴシック" panose="020B0600070205080204" pitchFamily="34" charset="-128"/>
              </a:rPr>
              <a:t>#include "BinLattice02.h"</a:t>
            </a:r>
          </a:p>
          <a:p>
            <a:pPr>
              <a:buFont typeface="Arial" panose="020B0604020202020204" pitchFamily="34" charset="0"/>
              <a:buNone/>
            </a:pPr>
            <a:r>
              <a:rPr lang="en-US" altLang="en-US" sz="1400">
                <a:ea typeface="ＭＳ Ｐゴシック" panose="020B0600070205080204" pitchFamily="34" charset="-128"/>
              </a:rPr>
              <a:t>#include "BinModel02.h"</a:t>
            </a:r>
          </a:p>
          <a:p>
            <a:pPr>
              <a:buFont typeface="Arial" panose="020B0604020202020204" pitchFamily="34" charset="0"/>
              <a:buNone/>
            </a:pPr>
            <a:r>
              <a:rPr lang="en-US" altLang="en-US" sz="1400">
                <a:ea typeface="ＭＳ Ｐゴシック" panose="020B0600070205080204" pitchFamily="34" charset="-128"/>
              </a:rPr>
              <a:t>#include "Options09.h"</a:t>
            </a:r>
          </a:p>
          <a:p>
            <a:pPr>
              <a:buFont typeface="Arial" panose="020B0604020202020204" pitchFamily="34" charset="0"/>
              <a:buNone/>
            </a:pPr>
            <a:r>
              <a:rPr lang="en-US" altLang="en-US" sz="1400">
                <a:ea typeface="ＭＳ Ｐゴシック" panose="020B0600070205080204" pitchFamily="34" charset="-128"/>
              </a:rPr>
              <a:t>#include &lt;iostream&gt;</a:t>
            </a:r>
          </a:p>
          <a:p>
            <a:pPr>
              <a:buFont typeface="Arial" panose="020B0604020202020204" pitchFamily="34" charset="0"/>
              <a:buNone/>
            </a:pPr>
            <a:r>
              <a:rPr lang="en-US" altLang="en-US" sz="1400">
                <a:ea typeface="ＭＳ Ｐゴシック" panose="020B0600070205080204" pitchFamily="34" charset="-128"/>
              </a:rPr>
              <a:t>using namespace std;</a:t>
            </a:r>
          </a:p>
          <a:p>
            <a:pPr>
              <a:buFont typeface="Arial" panose="020B0604020202020204" pitchFamily="34" charset="0"/>
              <a:buNone/>
            </a:pPr>
            <a:r>
              <a:rPr lang="en-US" altLang="en-US" sz="1400">
                <a:ea typeface="ＭＳ Ｐゴシック" panose="020B0600070205080204" pitchFamily="34" charset="-128"/>
              </a:rPr>
              <a:t>int main()</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r>
              <a:rPr lang="en-US" altLang="en-US" sz="1400">
                <a:ea typeface="ＭＳ Ｐゴシック" panose="020B0600070205080204" pitchFamily="34" charset="-128"/>
              </a:rPr>
              <a:t>   BinModel Model;</a:t>
            </a:r>
          </a:p>
          <a:p>
            <a:pPr>
              <a:buFont typeface="Arial" panose="020B0604020202020204" pitchFamily="34" charset="0"/>
              <a:buNone/>
            </a:pPr>
            <a:r>
              <a:rPr lang="en-US" altLang="en-US" sz="1400">
                <a:ea typeface="ＭＳ Ｐゴシック" panose="020B0600070205080204" pitchFamily="34" charset="-128"/>
              </a:rPr>
              <a:t>   if (Model.GetInputData()==1) return 1;</a:t>
            </a:r>
          </a:p>
          <a:p>
            <a:pPr>
              <a:buFont typeface="Arial" panose="020B0604020202020204" pitchFamily="34" charset="0"/>
              <a:buNone/>
            </a:pPr>
            <a:r>
              <a:rPr lang="en-US" altLang="en-US" sz="1400">
                <a:ea typeface="ＭＳ Ｐゴシック" panose="020B0600070205080204" pitchFamily="34" charset="-128"/>
              </a:rPr>
              <a:t>   Put Option;</a:t>
            </a:r>
          </a:p>
          <a:p>
            <a:pPr>
              <a:buFont typeface="Arial" panose="020B0604020202020204" pitchFamily="34" charset="0"/>
              <a:buNone/>
            </a:pPr>
            <a:r>
              <a:rPr lang="en-US" altLang="en-US" sz="1400">
                <a:ea typeface="ＭＳ Ｐゴシック" panose="020B0600070205080204" pitchFamily="34" charset="-128"/>
              </a:rPr>
              <a:t>   Option.GetInputData();</a:t>
            </a:r>
          </a:p>
          <a:p>
            <a:pPr>
              <a:buFont typeface="Arial" panose="020B0604020202020204" pitchFamily="34" charset="0"/>
              <a:buNone/>
            </a:pPr>
            <a:r>
              <a:rPr lang="en-US" altLang="en-US" sz="1400">
                <a:ea typeface="ＭＳ Ｐゴシック" panose="020B0600070205080204" pitchFamily="34" charset="-128"/>
              </a:rPr>
              <a:t>   </a:t>
            </a:r>
            <a:r>
              <a:rPr lang="en-US" altLang="en-US" sz="1400" b="1" i="1">
                <a:ea typeface="ＭＳ Ｐゴシック" panose="020B0600070205080204" pitchFamily="34" charset="-128"/>
              </a:rPr>
              <a:t>BinLattice&lt;double&gt; PriceTree;</a:t>
            </a:r>
          </a:p>
          <a:p>
            <a:pPr>
              <a:buFont typeface="Arial" panose="020B0604020202020204" pitchFamily="34" charset="0"/>
              <a:buNone/>
            </a:pPr>
            <a:r>
              <a:rPr lang="en-US" altLang="en-US" sz="1400" b="1" i="1">
                <a:ea typeface="ＭＳ Ｐゴシック" panose="020B0600070205080204" pitchFamily="34" charset="-128"/>
              </a:rPr>
              <a:t>   BinLattice&lt;bool&gt; StoppingTree;</a:t>
            </a:r>
          </a:p>
          <a:p>
            <a:pPr>
              <a:buFont typeface="Arial" panose="020B0604020202020204" pitchFamily="34" charset="0"/>
              <a:buNone/>
            </a:pPr>
            <a:r>
              <a:rPr lang="en-US" altLang="en-US" sz="1400" b="1" i="1">
                <a:ea typeface="ＭＳ Ｐゴシック" panose="020B0600070205080204" pitchFamily="34" charset="-128"/>
              </a:rPr>
              <a:t>   Option.PriceBySnell(Model,PriceTree,StoppingTree);</a:t>
            </a:r>
          </a:p>
          <a:p>
            <a:pPr>
              <a:buFont typeface="Arial" panose="020B0604020202020204" pitchFamily="34" charset="0"/>
              <a:buNone/>
            </a:pPr>
            <a:r>
              <a:rPr lang="en-US" altLang="en-US" sz="1400">
                <a:ea typeface="ＭＳ Ｐゴシック" panose="020B0600070205080204" pitchFamily="34" charset="-128"/>
              </a:rPr>
              <a:t>   cout &lt;&lt; "American put prices:" &lt;&lt; endl &lt;&lt; endl;</a:t>
            </a:r>
          </a:p>
          <a:p>
            <a:pPr>
              <a:buFont typeface="Arial" panose="020B0604020202020204" pitchFamily="34" charset="0"/>
              <a:buNone/>
            </a:pPr>
            <a:r>
              <a:rPr lang="en-US" altLang="en-US" sz="1400">
                <a:ea typeface="ＭＳ Ｐゴシック" panose="020B0600070205080204" pitchFamily="34" charset="-128"/>
              </a:rPr>
              <a:t>   </a:t>
            </a:r>
            <a:r>
              <a:rPr lang="en-US" altLang="en-US" sz="1400" b="1" i="1">
                <a:ea typeface="ＭＳ Ｐゴシック" panose="020B0600070205080204" pitchFamily="34" charset="-128"/>
              </a:rPr>
              <a:t>PriceTree.Display();</a:t>
            </a:r>
          </a:p>
          <a:p>
            <a:pPr>
              <a:buFont typeface="Arial" panose="020B0604020202020204" pitchFamily="34" charset="0"/>
              <a:buNone/>
            </a:pPr>
            <a:r>
              <a:rPr lang="en-US" altLang="en-US" sz="1400">
                <a:ea typeface="ＭＳ Ｐゴシック" panose="020B0600070205080204" pitchFamily="34" charset="-128"/>
              </a:rPr>
              <a:t>   cout &lt;&lt; "American put exercise policy:"  &lt;&lt; endl &lt;&lt; endl;</a:t>
            </a:r>
          </a:p>
          <a:p>
            <a:pPr>
              <a:buFont typeface="Arial" panose="020B0604020202020204" pitchFamily="34" charset="0"/>
              <a:buNone/>
            </a:pPr>
            <a:r>
              <a:rPr lang="en-US" altLang="en-US" sz="1400">
                <a:ea typeface="ＭＳ Ｐゴシック" panose="020B0600070205080204" pitchFamily="34" charset="-128"/>
              </a:rPr>
              <a:t>   </a:t>
            </a:r>
            <a:r>
              <a:rPr lang="en-US" altLang="en-US" sz="1400" b="1" i="1">
                <a:ea typeface="ＭＳ Ｐゴシック" panose="020B0600070205080204" pitchFamily="34" charset="-128"/>
              </a:rPr>
              <a:t>StoppingTree.Display();</a:t>
            </a:r>
          </a:p>
          <a:p>
            <a:pPr>
              <a:buFont typeface="Arial" panose="020B0604020202020204" pitchFamily="34" charset="0"/>
              <a:buNone/>
            </a:pPr>
            <a:r>
              <a:rPr lang="en-US" altLang="en-US" sz="1400">
                <a:ea typeface="ＭＳ Ｐゴシック" panose="020B0600070205080204" pitchFamily="34" charset="-128"/>
              </a:rPr>
              <a:t>   return 0;</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endParaRPr lang="en-US" altLang="en-US" sz="2400">
              <a:ea typeface="ＭＳ Ｐゴシック" panose="020B0600070205080204" pitchFamily="34" charset="-128"/>
            </a:endParaRPr>
          </a:p>
        </p:txBody>
      </p:sp>
      <p:sp>
        <p:nvSpPr>
          <p:cNvPr id="12595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81E26D6-52CB-4C80-A6C4-0B389CA39F93}"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12595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08B2682-D25F-4FB0-A757-59AEC874BECA}" type="slidenum">
              <a:rPr lang="en-US" altLang="en-US" smtClean="0">
                <a:solidFill>
                  <a:srgbClr val="898989"/>
                </a:solidFill>
                <a:latin typeface="Helvetica" panose="020B0604020202020204" pitchFamily="34" charset="0"/>
              </a:rPr>
              <a:pPr/>
              <a:t>95</a:t>
            </a:fld>
            <a:endParaRPr lang="en-US" altLang="en-US">
              <a:solidFill>
                <a:srgbClr val="898989"/>
              </a:solidFill>
              <a:latin typeface="Helvetica" panose="020B0604020202020204" pitchFamily="34"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a:spLocks noGrp="1"/>
          </p:cNvSpPr>
          <p:nvPr>
            <p:ph type="title"/>
          </p:nvPr>
        </p:nvSpPr>
        <p:spPr>
          <a:xfrm>
            <a:off x="609600" y="685800"/>
            <a:ext cx="7924800" cy="427038"/>
          </a:xfrm>
        </p:spPr>
        <p:txBody>
          <a:bodyPr/>
          <a:lstStyle/>
          <a:p>
            <a:r>
              <a:rPr lang="en-US" altLang="en-US" sz="2400">
                <a:ea typeface="ＭＳ Ｐゴシック" panose="020B0600070205080204" pitchFamily="34" charset="-128"/>
                <a:cs typeface="Helvetica Neue" pitchFamily="-65" charset="0"/>
              </a:rPr>
              <a:t>Notes:</a:t>
            </a:r>
          </a:p>
        </p:txBody>
      </p:sp>
      <p:sp>
        <p:nvSpPr>
          <p:cNvPr id="126979" name="Content Placeholder 2"/>
          <p:cNvSpPr>
            <a:spLocks noGrp="1"/>
          </p:cNvSpPr>
          <p:nvPr>
            <p:ph idx="1"/>
          </p:nvPr>
        </p:nvSpPr>
        <p:spPr bwMode="auto">
          <a:xfrm>
            <a:off x="609600" y="1265238"/>
            <a:ext cx="7924800" cy="46021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000" b="1" i="1">
                <a:ea typeface="ＭＳ Ｐゴシック" panose="020B0600070205080204" pitchFamily="34" charset="-128"/>
              </a:rPr>
              <a:t>BinLattice&lt;double&gt; PriceTree </a:t>
            </a:r>
            <a:r>
              <a:rPr lang="en-US" altLang="en-US" sz="2000">
                <a:ea typeface="ＭＳ Ｐゴシック" panose="020B0600070205080204" pitchFamily="34" charset="-128"/>
              </a:rPr>
              <a:t>and </a:t>
            </a:r>
            <a:r>
              <a:rPr lang="en-US" altLang="en-US" sz="2000" b="1" i="1">
                <a:ea typeface="ＭＳ Ｐゴシック" panose="020B0600070205080204" pitchFamily="34" charset="-128"/>
              </a:rPr>
              <a:t>BinLattice&lt;bool&gt; StoppingTree</a:t>
            </a:r>
            <a:endParaRPr lang="en-US" altLang="en-US" sz="2000">
              <a:ea typeface="ＭＳ Ｐゴシック" panose="020B0600070205080204" pitchFamily="34" charset="-128"/>
            </a:endParaRPr>
          </a:p>
          <a:p>
            <a:pPr lvl="1"/>
            <a:r>
              <a:rPr lang="en-US" altLang="en-US" sz="2000">
                <a:ea typeface="ＭＳ Ｐゴシック" panose="020B0600070205080204" pitchFamily="34" charset="-128"/>
              </a:rPr>
              <a:t>Create objects </a:t>
            </a:r>
            <a:r>
              <a:rPr lang="en-US" altLang="en-US" sz="2000" b="1" i="1">
                <a:ea typeface="ＭＳ Ｐゴシック" panose="020B0600070205080204" pitchFamily="34" charset="-128"/>
              </a:rPr>
              <a:t>PriceTree </a:t>
            </a:r>
            <a:r>
              <a:rPr lang="en-US" altLang="en-US" sz="2000">
                <a:ea typeface="ＭＳ Ｐゴシック" panose="020B0600070205080204" pitchFamily="34" charset="-128"/>
              </a:rPr>
              <a:t>and </a:t>
            </a:r>
            <a:r>
              <a:rPr lang="en-US" altLang="en-US" sz="2000" b="1" i="1">
                <a:ea typeface="ＭＳ Ｐゴシック" panose="020B0600070205080204" pitchFamily="34" charset="-128"/>
              </a:rPr>
              <a:t>StoppingTree.</a:t>
            </a:r>
          </a:p>
          <a:p>
            <a:pPr lvl="1">
              <a:buFont typeface="Arial" panose="020B0604020202020204" pitchFamily="34" charset="0"/>
              <a:buNone/>
            </a:pPr>
            <a:endParaRPr lang="en-US" altLang="en-US" sz="2000" b="1" i="1">
              <a:ea typeface="ＭＳ Ｐゴシック" panose="020B0600070205080204" pitchFamily="34" charset="-128"/>
            </a:endParaRPr>
          </a:p>
          <a:p>
            <a:r>
              <a:rPr lang="en-US" altLang="en-US" sz="2000" b="1" i="1">
                <a:ea typeface="ＭＳ Ｐゴシック" panose="020B0600070205080204" pitchFamily="34" charset="-128"/>
              </a:rPr>
              <a:t> Option.PriceBySnell(Model,PriceTree,StoppingTree)</a:t>
            </a:r>
          </a:p>
          <a:p>
            <a:pPr lvl="1"/>
            <a:r>
              <a:rPr lang="en-US" altLang="en-US" sz="2000">
                <a:ea typeface="ＭＳ Ｐゴシック" panose="020B0600070205080204" pitchFamily="34" charset="-128"/>
              </a:rPr>
              <a:t>Compute the option prices and stopping policy for all nodes and store them inside </a:t>
            </a:r>
            <a:r>
              <a:rPr lang="en-US" altLang="en-US" sz="2000" b="1" i="1">
                <a:ea typeface="ＭＳ Ｐゴシック" panose="020B0600070205080204" pitchFamily="34" charset="-128"/>
              </a:rPr>
              <a:t>PriceTree </a:t>
            </a:r>
            <a:r>
              <a:rPr lang="en-US" altLang="en-US" sz="2000">
                <a:ea typeface="ＭＳ Ｐゴシック" panose="020B0600070205080204" pitchFamily="34" charset="-128"/>
              </a:rPr>
              <a:t>and </a:t>
            </a:r>
            <a:r>
              <a:rPr lang="en-US" altLang="en-US" sz="2000" b="1" i="1">
                <a:ea typeface="ＭＳ Ｐゴシック" panose="020B0600070205080204" pitchFamily="34" charset="-128"/>
              </a:rPr>
              <a:t>StoppingTree.</a:t>
            </a:r>
          </a:p>
          <a:p>
            <a:pPr lvl="1">
              <a:buFont typeface="Arial" panose="020B0604020202020204" pitchFamily="34" charset="0"/>
              <a:buNone/>
            </a:pPr>
            <a:endParaRPr lang="en-US" altLang="en-US" sz="2000">
              <a:ea typeface="ＭＳ Ｐゴシック" panose="020B0600070205080204" pitchFamily="34" charset="-128"/>
            </a:endParaRPr>
          </a:p>
          <a:p>
            <a:r>
              <a:rPr lang="en-US" altLang="en-US" sz="2000">
                <a:ea typeface="ＭＳ Ｐゴシック" panose="020B0600070205080204" pitchFamily="34" charset="-128"/>
              </a:rPr>
              <a:t> </a:t>
            </a:r>
            <a:r>
              <a:rPr lang="en-US" altLang="en-US" sz="2000" b="1" i="1">
                <a:ea typeface="ＭＳ Ｐゴシック" panose="020B0600070205080204" pitchFamily="34" charset="-128"/>
              </a:rPr>
              <a:t>PriceTree.Display() </a:t>
            </a:r>
            <a:r>
              <a:rPr lang="en-US" altLang="en-US" sz="2000">
                <a:ea typeface="ＭＳ Ｐゴシック" panose="020B0600070205080204" pitchFamily="34" charset="-128"/>
              </a:rPr>
              <a:t>displays the prices for all nodes.</a:t>
            </a:r>
          </a:p>
          <a:p>
            <a:endParaRPr lang="en-US" altLang="en-US" sz="2000">
              <a:ea typeface="ＭＳ Ｐゴシック" panose="020B0600070205080204" pitchFamily="34" charset="-128"/>
            </a:endParaRPr>
          </a:p>
          <a:p>
            <a:r>
              <a:rPr lang="en-US" altLang="en-US" sz="2000" b="1" i="1">
                <a:ea typeface="ＭＳ Ｐゴシック" panose="020B0600070205080204" pitchFamily="34" charset="-128"/>
              </a:rPr>
              <a:t>StoppingTree.Display() </a:t>
            </a:r>
            <a:r>
              <a:rPr lang="en-US" altLang="en-US" sz="2000">
                <a:ea typeface="ＭＳ Ｐゴシック" panose="020B0600070205080204" pitchFamily="34" charset="-128"/>
              </a:rPr>
              <a:t>displays the stopping policy:</a:t>
            </a:r>
          </a:p>
          <a:p>
            <a:pPr lvl="1"/>
            <a:r>
              <a:rPr lang="en-US" altLang="en-US" sz="2000">
                <a:ea typeface="ＭＳ Ｐゴシック" panose="020B0600070205080204" pitchFamily="34" charset="-128"/>
              </a:rPr>
              <a:t>1s for the nodes where the American option should be exercised (unless exercised already), and 0s for the others.</a:t>
            </a:r>
          </a:p>
        </p:txBody>
      </p:sp>
      <p:sp>
        <p:nvSpPr>
          <p:cNvPr id="12698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D511D64-7C5D-4367-8048-C8EC4DB4BFCC}" type="datetime1">
              <a:rPr lang="en-US" altLang="en-US" smtClean="0">
                <a:solidFill>
                  <a:srgbClr val="898989"/>
                </a:solidFill>
                <a:latin typeface="Helvetica" panose="020B0604020202020204" pitchFamily="34" charset="0"/>
                <a:cs typeface="Helvetica" panose="020B0604020202020204" pitchFamily="34" charset="0"/>
              </a:rPr>
              <a:pPr/>
              <a:t>10/23/2017</a:t>
            </a:fld>
            <a:endParaRPr lang="en-US" altLang="en-US">
              <a:solidFill>
                <a:srgbClr val="898989"/>
              </a:solidFill>
              <a:latin typeface="Helvetica" panose="020B0604020202020204" pitchFamily="34" charset="0"/>
              <a:cs typeface="Helvetica" panose="020B0604020202020204" pitchFamily="34" charset="0"/>
            </a:endParaRPr>
          </a:p>
        </p:txBody>
      </p:sp>
      <p:sp>
        <p:nvSpPr>
          <p:cNvPr id="12698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93E479B-5E2A-4526-83E3-534A8FEF1BA0}" type="slidenum">
              <a:rPr lang="en-US" altLang="en-US" smtClean="0">
                <a:solidFill>
                  <a:srgbClr val="898989"/>
                </a:solidFill>
                <a:latin typeface="Helvetica" panose="020B0604020202020204" pitchFamily="34" charset="0"/>
              </a:rPr>
              <a:pPr/>
              <a:t>96</a:t>
            </a:fld>
            <a:endParaRPr lang="en-US" altLang="en-US">
              <a:solidFill>
                <a:srgbClr val="898989"/>
              </a:solidFill>
              <a:latin typeface="Helvetica" panose="020B0604020202020204" pitchFamily="34"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609600" y="762000"/>
            <a:ext cx="8001000" cy="655638"/>
          </a:xfrm>
        </p:spPr>
        <p:txBody>
          <a:bodyPr/>
          <a:lstStyle/>
          <a:p>
            <a:r>
              <a:rPr lang="en-US" altLang="en-US">
                <a:ea typeface="ＭＳ Ｐゴシック" panose="020B0600070205080204" pitchFamily="34" charset="-128"/>
                <a:cs typeface="Helvetica Neue" pitchFamily="-65" charset="0"/>
              </a:rPr>
              <a:t>Payoffs</a:t>
            </a:r>
          </a:p>
        </p:txBody>
      </p:sp>
      <p:sp>
        <p:nvSpPr>
          <p:cNvPr id="128003" name="Line 3"/>
          <p:cNvSpPr>
            <a:spLocks noChangeShapeType="1"/>
          </p:cNvSpPr>
          <p:nvPr/>
        </p:nvSpPr>
        <p:spPr bwMode="auto">
          <a:xfrm flipV="1">
            <a:off x="1219200" y="2743200"/>
            <a:ext cx="12192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8004" name="Line 4"/>
          <p:cNvSpPr>
            <a:spLocks noChangeShapeType="1"/>
          </p:cNvSpPr>
          <p:nvPr/>
        </p:nvSpPr>
        <p:spPr bwMode="auto">
          <a:xfrm>
            <a:off x="1219200" y="3352800"/>
            <a:ext cx="12192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8005" name="Text Box 5"/>
          <p:cNvSpPr txBox="1">
            <a:spLocks noChangeArrowheads="1"/>
          </p:cNvSpPr>
          <p:nvPr/>
        </p:nvSpPr>
        <p:spPr bwMode="auto">
          <a:xfrm>
            <a:off x="1371600" y="2057400"/>
            <a:ext cx="877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Stock</a:t>
            </a:r>
          </a:p>
        </p:txBody>
      </p:sp>
      <p:sp>
        <p:nvSpPr>
          <p:cNvPr id="128006" name="Text Box 6"/>
          <p:cNvSpPr txBox="1">
            <a:spLocks noChangeArrowheads="1"/>
          </p:cNvSpPr>
          <p:nvPr/>
        </p:nvSpPr>
        <p:spPr bwMode="auto">
          <a:xfrm>
            <a:off x="609600" y="31242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100</a:t>
            </a:r>
          </a:p>
        </p:txBody>
      </p:sp>
      <p:sp>
        <p:nvSpPr>
          <p:cNvPr id="128007" name="Text Box 7"/>
          <p:cNvSpPr txBox="1">
            <a:spLocks noChangeArrowheads="1"/>
          </p:cNvSpPr>
          <p:nvPr/>
        </p:nvSpPr>
        <p:spPr bwMode="auto">
          <a:xfrm>
            <a:off x="2438400" y="25146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137</a:t>
            </a:r>
          </a:p>
        </p:txBody>
      </p:sp>
      <p:sp>
        <p:nvSpPr>
          <p:cNvPr id="128008" name="Text Box 8"/>
          <p:cNvSpPr txBox="1">
            <a:spLocks noChangeArrowheads="1"/>
          </p:cNvSpPr>
          <p:nvPr/>
        </p:nvSpPr>
        <p:spPr bwMode="auto">
          <a:xfrm>
            <a:off x="2514600" y="3733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73</a:t>
            </a:r>
          </a:p>
        </p:txBody>
      </p:sp>
      <p:sp>
        <p:nvSpPr>
          <p:cNvPr id="128009" name="Line 9"/>
          <p:cNvSpPr>
            <a:spLocks noChangeShapeType="1"/>
          </p:cNvSpPr>
          <p:nvPr/>
        </p:nvSpPr>
        <p:spPr bwMode="auto">
          <a:xfrm flipV="1">
            <a:off x="3962400" y="2819400"/>
            <a:ext cx="12192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8010" name="Line 10"/>
          <p:cNvSpPr>
            <a:spLocks noChangeShapeType="1"/>
          </p:cNvSpPr>
          <p:nvPr/>
        </p:nvSpPr>
        <p:spPr bwMode="auto">
          <a:xfrm>
            <a:off x="3962400" y="3429000"/>
            <a:ext cx="12192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8011" name="Text Box 11"/>
          <p:cNvSpPr txBox="1">
            <a:spLocks noChangeArrowheads="1"/>
          </p:cNvSpPr>
          <p:nvPr/>
        </p:nvSpPr>
        <p:spPr bwMode="auto">
          <a:xfrm>
            <a:off x="3810000" y="2057400"/>
            <a:ext cx="1916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Bond (r</a:t>
            </a:r>
            <a:r>
              <a:rPr lang="en-US" altLang="en-US" sz="2400" baseline="-25000">
                <a:latin typeface="Times New Roman" panose="02020603050405020304" pitchFamily="18" charset="0"/>
              </a:rPr>
              <a:t>F</a:t>
            </a:r>
            <a:r>
              <a:rPr lang="en-US" altLang="en-US" sz="2400">
                <a:latin typeface="Times New Roman" panose="02020603050405020304" pitchFamily="18" charset="0"/>
              </a:rPr>
              <a:t>=2%)</a:t>
            </a:r>
          </a:p>
        </p:txBody>
      </p:sp>
      <p:sp>
        <p:nvSpPr>
          <p:cNvPr id="128012" name="Text Box 12"/>
          <p:cNvSpPr txBox="1">
            <a:spLocks noChangeArrowheads="1"/>
          </p:cNvSpPr>
          <p:nvPr/>
        </p:nvSpPr>
        <p:spPr bwMode="auto">
          <a:xfrm>
            <a:off x="3352800" y="32004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100</a:t>
            </a:r>
          </a:p>
        </p:txBody>
      </p:sp>
      <p:sp>
        <p:nvSpPr>
          <p:cNvPr id="128013" name="Text Box 13"/>
          <p:cNvSpPr txBox="1">
            <a:spLocks noChangeArrowheads="1"/>
          </p:cNvSpPr>
          <p:nvPr/>
        </p:nvSpPr>
        <p:spPr bwMode="auto">
          <a:xfrm>
            <a:off x="5181600" y="25908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102</a:t>
            </a:r>
          </a:p>
        </p:txBody>
      </p:sp>
      <p:sp>
        <p:nvSpPr>
          <p:cNvPr id="128014" name="Text Box 14"/>
          <p:cNvSpPr txBox="1">
            <a:spLocks noChangeArrowheads="1"/>
          </p:cNvSpPr>
          <p:nvPr/>
        </p:nvSpPr>
        <p:spPr bwMode="auto">
          <a:xfrm>
            <a:off x="5181600" y="38100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102</a:t>
            </a:r>
          </a:p>
        </p:txBody>
      </p:sp>
      <p:sp>
        <p:nvSpPr>
          <p:cNvPr id="128015" name="Line 15"/>
          <p:cNvSpPr>
            <a:spLocks noChangeShapeType="1"/>
          </p:cNvSpPr>
          <p:nvPr/>
        </p:nvSpPr>
        <p:spPr bwMode="auto">
          <a:xfrm flipV="1">
            <a:off x="6858000" y="2819400"/>
            <a:ext cx="12192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8016" name="Line 16"/>
          <p:cNvSpPr>
            <a:spLocks noChangeShapeType="1"/>
          </p:cNvSpPr>
          <p:nvPr/>
        </p:nvSpPr>
        <p:spPr bwMode="auto">
          <a:xfrm>
            <a:off x="6858000" y="3429000"/>
            <a:ext cx="12192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8017" name="Text Box 17"/>
          <p:cNvSpPr txBox="1">
            <a:spLocks noChangeArrowheads="1"/>
          </p:cNvSpPr>
          <p:nvPr/>
        </p:nvSpPr>
        <p:spPr bwMode="auto">
          <a:xfrm>
            <a:off x="6858000" y="2057400"/>
            <a:ext cx="1784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Call (E=105)</a:t>
            </a:r>
          </a:p>
        </p:txBody>
      </p:sp>
      <p:sp>
        <p:nvSpPr>
          <p:cNvPr id="128018" name="Text Box 18"/>
          <p:cNvSpPr txBox="1">
            <a:spLocks noChangeArrowheads="1"/>
          </p:cNvSpPr>
          <p:nvPr/>
        </p:nvSpPr>
        <p:spPr bwMode="auto">
          <a:xfrm>
            <a:off x="6477000" y="32004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C</a:t>
            </a:r>
          </a:p>
        </p:txBody>
      </p:sp>
      <p:sp>
        <p:nvSpPr>
          <p:cNvPr id="128019" name="Text Box 19"/>
          <p:cNvSpPr txBox="1">
            <a:spLocks noChangeArrowheads="1"/>
          </p:cNvSpPr>
          <p:nvPr/>
        </p:nvSpPr>
        <p:spPr bwMode="auto">
          <a:xfrm>
            <a:off x="8077200" y="2590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32</a:t>
            </a:r>
          </a:p>
        </p:txBody>
      </p:sp>
      <p:sp>
        <p:nvSpPr>
          <p:cNvPr id="128020" name="Text Box 20"/>
          <p:cNvSpPr txBox="1">
            <a:spLocks noChangeArrowheads="1"/>
          </p:cNvSpPr>
          <p:nvPr/>
        </p:nvSpPr>
        <p:spPr bwMode="auto">
          <a:xfrm>
            <a:off x="8153400" y="3810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0</a:t>
            </a:r>
          </a:p>
        </p:txBody>
      </p:sp>
      <p:sp>
        <p:nvSpPr>
          <p:cNvPr id="128021" name="Text Box 21"/>
          <p:cNvSpPr txBox="1">
            <a:spLocks noChangeArrowheads="1"/>
          </p:cNvSpPr>
          <p:nvPr/>
        </p:nvSpPr>
        <p:spPr bwMode="auto">
          <a:xfrm>
            <a:off x="914400" y="4724400"/>
            <a:ext cx="62833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1-year call option, S=100, E=105, r</a:t>
            </a:r>
            <a:r>
              <a:rPr lang="en-US" altLang="en-US" sz="2400" baseline="-25000">
                <a:latin typeface="Times New Roman" panose="02020603050405020304" pitchFamily="18" charset="0"/>
              </a:rPr>
              <a:t>F</a:t>
            </a:r>
            <a:r>
              <a:rPr lang="en-US" altLang="en-US" sz="2400">
                <a:latin typeface="Times New Roman" panose="02020603050405020304" pitchFamily="18" charset="0"/>
              </a:rPr>
              <a:t>=2% (annual)</a:t>
            </a:r>
          </a:p>
          <a:p>
            <a:r>
              <a:rPr lang="en-US" altLang="en-US" sz="2400">
                <a:latin typeface="Times New Roman" panose="02020603050405020304" pitchFamily="18" charset="0"/>
              </a:rPr>
              <a:t>1 step per year</a:t>
            </a:r>
          </a:p>
          <a:p>
            <a:r>
              <a:rPr lang="en-US" altLang="en-US" sz="2400">
                <a:latin typeface="Times New Roman" panose="02020603050405020304" pitchFamily="18" charset="0"/>
              </a:rPr>
              <a:t>Can the call option payoffs be replicated?</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ltLang="en-US">
                <a:ea typeface="ＭＳ Ｐゴシック" panose="020B0600070205080204" pitchFamily="34" charset="-128"/>
                <a:cs typeface="Helvetica Neue" pitchFamily="-65" charset="0"/>
              </a:rPr>
              <a:t>Replicating Strategy</a:t>
            </a:r>
          </a:p>
        </p:txBody>
      </p:sp>
      <p:sp>
        <p:nvSpPr>
          <p:cNvPr id="129027" name="Rectangle 3"/>
          <p:cNvSpPr>
            <a:spLocks noGrp="1" noChangeArrowheads="1"/>
          </p:cNvSpPr>
          <p:nvPr>
            <p:ph type="body" idx="1"/>
          </p:nvPr>
        </p:nvSpPr>
        <p:spPr bwMode="auto">
          <a:xfrm>
            <a:off x="609600" y="1600200"/>
            <a:ext cx="7924800" cy="754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en-US" altLang="en-US" sz="2400">
                <a:ea typeface="ＭＳ Ｐゴシック" panose="020B0600070205080204" pitchFamily="34" charset="-128"/>
              </a:rPr>
              <a:t>Buy </a:t>
            </a:r>
            <a:r>
              <a:rPr lang="en-US" altLang="en-US" sz="2800">
                <a:ea typeface="ＭＳ Ｐゴシック" panose="020B0600070205080204" pitchFamily="34" charset="-128"/>
              </a:rPr>
              <a:t>½</a:t>
            </a:r>
            <a:r>
              <a:rPr lang="en-US" altLang="en-US" sz="2400">
                <a:ea typeface="ＭＳ Ｐゴシック" panose="020B0600070205080204" pitchFamily="34" charset="-128"/>
              </a:rPr>
              <a:t> share of stock, borrow $35.78 (at the risk-free rate).</a:t>
            </a:r>
          </a:p>
        </p:txBody>
      </p:sp>
      <p:grpSp>
        <p:nvGrpSpPr>
          <p:cNvPr id="129028" name="Group 4"/>
          <p:cNvGrpSpPr>
            <a:grpSpLocks/>
          </p:cNvGrpSpPr>
          <p:nvPr/>
        </p:nvGrpSpPr>
        <p:grpSpPr bwMode="auto">
          <a:xfrm>
            <a:off x="609600" y="2728913"/>
            <a:ext cx="7781925" cy="2103437"/>
            <a:chOff x="240" y="2400"/>
            <a:chExt cx="4902" cy="1325"/>
          </a:xfrm>
        </p:grpSpPr>
        <p:sp>
          <p:nvSpPr>
            <p:cNvPr id="129030" name="Line 5"/>
            <p:cNvSpPr>
              <a:spLocks noChangeShapeType="1"/>
            </p:cNvSpPr>
            <p:nvPr/>
          </p:nvSpPr>
          <p:spPr bwMode="auto">
            <a:xfrm flipV="1">
              <a:off x="2256" y="2688"/>
              <a:ext cx="768" cy="38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9031" name="Line 6"/>
            <p:cNvSpPr>
              <a:spLocks noChangeShapeType="1"/>
            </p:cNvSpPr>
            <p:nvPr/>
          </p:nvSpPr>
          <p:spPr bwMode="auto">
            <a:xfrm>
              <a:off x="2256" y="3072"/>
              <a:ext cx="768" cy="38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9032" name="Text Box 7"/>
            <p:cNvSpPr txBox="1">
              <a:spLocks noChangeArrowheads="1"/>
            </p:cNvSpPr>
            <p:nvPr/>
          </p:nvSpPr>
          <p:spPr bwMode="auto">
            <a:xfrm>
              <a:off x="240" y="2784"/>
              <a:ext cx="200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2400">
                  <a:latin typeface="Times New Roman" panose="02020603050405020304" pitchFamily="18" charset="0"/>
                </a:rPr>
                <a:t>Cost</a:t>
              </a:r>
            </a:p>
            <a:p>
              <a:pPr algn="ctr"/>
              <a:r>
                <a:rPr lang="en-US" altLang="en-US" sz="2400">
                  <a:latin typeface="Times New Roman" panose="02020603050405020304" pitchFamily="18" charset="0"/>
                </a:rPr>
                <a:t>(1/2)100 - </a:t>
              </a:r>
              <a:r>
                <a:rPr kumimoji="1" lang="en-US" altLang="en-US" sz="2400">
                  <a:latin typeface="Times New Roman" panose="02020603050405020304" pitchFamily="18" charset="0"/>
                </a:rPr>
                <a:t>35.78 </a:t>
              </a:r>
              <a:r>
                <a:rPr lang="en-US" altLang="en-US" sz="2400">
                  <a:latin typeface="Times New Roman" panose="02020603050405020304" pitchFamily="18" charset="0"/>
                </a:rPr>
                <a:t>= 14.22</a:t>
              </a:r>
            </a:p>
          </p:txBody>
        </p:sp>
        <p:sp>
          <p:nvSpPr>
            <p:cNvPr id="129033" name="Text Box 8"/>
            <p:cNvSpPr txBox="1">
              <a:spLocks noChangeArrowheads="1"/>
            </p:cNvSpPr>
            <p:nvPr/>
          </p:nvSpPr>
          <p:spPr bwMode="auto">
            <a:xfrm>
              <a:off x="2942" y="2400"/>
              <a:ext cx="2200"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2400">
                  <a:latin typeface="Times New Roman" panose="02020603050405020304" pitchFamily="18" charset="0"/>
                </a:rPr>
                <a:t>Payoff</a:t>
              </a:r>
            </a:p>
            <a:p>
              <a:pPr algn="ctr"/>
              <a:r>
                <a:rPr lang="en-US" altLang="en-US" sz="2400">
                  <a:latin typeface="Times New Roman" panose="02020603050405020304" pitchFamily="18" charset="0"/>
                </a:rPr>
                <a:t>(</a:t>
              </a:r>
              <a:r>
                <a:rPr kumimoji="1" lang="en-US" altLang="en-US" sz="2800">
                  <a:latin typeface="Times New Roman" panose="02020603050405020304" pitchFamily="18" charset="0"/>
                </a:rPr>
                <a:t>½</a:t>
              </a:r>
              <a:r>
                <a:rPr lang="en-US" altLang="en-US" sz="2400">
                  <a:latin typeface="Times New Roman" panose="02020603050405020304" pitchFamily="18" charset="0"/>
                </a:rPr>
                <a:t>)137 - (1.02) </a:t>
              </a:r>
              <a:r>
                <a:rPr kumimoji="1" lang="en-US" altLang="en-US" sz="2400">
                  <a:latin typeface="Times New Roman" panose="02020603050405020304" pitchFamily="18" charset="0"/>
                </a:rPr>
                <a:t>35.78 </a:t>
              </a:r>
              <a:r>
                <a:rPr lang="en-US" altLang="en-US" sz="2400">
                  <a:latin typeface="Times New Roman" panose="02020603050405020304" pitchFamily="18" charset="0"/>
                </a:rPr>
                <a:t>= 32</a:t>
              </a:r>
            </a:p>
          </p:txBody>
        </p:sp>
        <p:sp>
          <p:nvSpPr>
            <p:cNvPr id="129034" name="Text Box 9"/>
            <p:cNvSpPr txBox="1">
              <a:spLocks noChangeArrowheads="1"/>
            </p:cNvSpPr>
            <p:nvPr/>
          </p:nvSpPr>
          <p:spPr bwMode="auto">
            <a:xfrm>
              <a:off x="3038" y="3168"/>
              <a:ext cx="200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2400">
                  <a:latin typeface="Times New Roman" panose="02020603050405020304" pitchFamily="18" charset="0"/>
                </a:rPr>
                <a:t>Payoff</a:t>
              </a:r>
            </a:p>
            <a:p>
              <a:pPr algn="ctr"/>
              <a:r>
                <a:rPr lang="en-US" altLang="en-US" sz="2400">
                  <a:latin typeface="Times New Roman" panose="02020603050405020304" pitchFamily="18" charset="0"/>
                </a:rPr>
                <a:t>(</a:t>
              </a:r>
              <a:r>
                <a:rPr kumimoji="1" lang="en-US" altLang="en-US" sz="2800">
                  <a:latin typeface="Times New Roman" panose="02020603050405020304" pitchFamily="18" charset="0"/>
                </a:rPr>
                <a:t>½</a:t>
              </a:r>
              <a:r>
                <a:rPr lang="en-US" altLang="en-US" sz="2400">
                  <a:latin typeface="Times New Roman" panose="02020603050405020304" pitchFamily="18" charset="0"/>
                </a:rPr>
                <a:t>)73 - (1.02) </a:t>
              </a:r>
              <a:r>
                <a:rPr kumimoji="1" lang="en-US" altLang="en-US" sz="2400">
                  <a:latin typeface="Times New Roman" panose="02020603050405020304" pitchFamily="18" charset="0"/>
                </a:rPr>
                <a:t>35.78 </a:t>
              </a:r>
              <a:r>
                <a:rPr lang="en-US" altLang="en-US" sz="2400">
                  <a:latin typeface="Times New Roman" panose="02020603050405020304" pitchFamily="18" charset="0"/>
                </a:rPr>
                <a:t>= 0</a:t>
              </a:r>
            </a:p>
          </p:txBody>
        </p:sp>
      </p:grpSp>
      <p:sp>
        <p:nvSpPr>
          <p:cNvPr id="129029" name="Text Box 10"/>
          <p:cNvSpPr txBox="1">
            <a:spLocks noChangeArrowheads="1"/>
          </p:cNvSpPr>
          <p:nvPr/>
        </p:nvSpPr>
        <p:spPr bwMode="auto">
          <a:xfrm>
            <a:off x="746125" y="5375275"/>
            <a:ext cx="4319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The value of the option is $14.22!</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ltLang="en-US" sz="4000">
                <a:ea typeface="ＭＳ Ｐゴシック" panose="020B0600070205080204" pitchFamily="34" charset="-128"/>
                <a:cs typeface="Helvetica Neue" pitchFamily="-65" charset="0"/>
              </a:rPr>
              <a:t>Solving for the Replicating Strategy</a:t>
            </a:r>
            <a:endParaRPr lang="en-US" altLang="en-US">
              <a:ea typeface="ＭＳ Ｐゴシック" panose="020B0600070205080204" pitchFamily="34" charset="-128"/>
              <a:cs typeface="Helvetica Neue" pitchFamily="-65" charset="0"/>
            </a:endParaRPr>
          </a:p>
        </p:txBody>
      </p:sp>
      <p:sp>
        <p:nvSpPr>
          <p:cNvPr id="1310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en-US" altLang="en-US" sz="2400">
                <a:ea typeface="ＭＳ Ｐゴシック" panose="020B0600070205080204" pitchFamily="34" charset="-128"/>
              </a:rPr>
              <a:t>The call option is equivalent to a levered position in the stock (i.e., a position in the stock financed by borrowing).</a:t>
            </a:r>
          </a:p>
          <a:p>
            <a:pPr marL="0" indent="0" algn="ctr">
              <a:buFontTx/>
              <a:buNone/>
            </a:pPr>
            <a:r>
              <a:rPr lang="en-US" altLang="en-US" sz="2400">
                <a:ea typeface="ＭＳ Ｐゴシック" panose="020B0600070205080204" pitchFamily="34" charset="-128"/>
              </a:rPr>
              <a:t>137 </a:t>
            </a:r>
            <a:r>
              <a:rPr lang="en-US" altLang="en-US" sz="2400">
                <a:ea typeface="ＭＳ Ｐゴシック" panose="020B0600070205080204" pitchFamily="34" charset="-128"/>
                <a:sym typeface="Symbol" panose="05050102010706020507" pitchFamily="18" charset="2"/>
              </a:rPr>
              <a:t>H</a:t>
            </a:r>
            <a:r>
              <a:rPr lang="en-US" altLang="en-US" sz="2400">
                <a:ea typeface="ＭＳ Ｐゴシック" panose="020B0600070205080204" pitchFamily="34" charset="-128"/>
              </a:rPr>
              <a:t> - 1.02 B = 32</a:t>
            </a:r>
          </a:p>
          <a:p>
            <a:pPr marL="0" indent="0" algn="ctr">
              <a:buFontTx/>
              <a:buNone/>
            </a:pPr>
            <a:r>
              <a:rPr lang="en-US" altLang="en-US" sz="2400">
                <a:ea typeface="ＭＳ Ｐゴシック" panose="020B0600070205080204" pitchFamily="34" charset="-128"/>
              </a:rPr>
              <a:t>73 </a:t>
            </a:r>
            <a:r>
              <a:rPr lang="en-US" altLang="en-US" sz="2400">
                <a:ea typeface="ＭＳ Ｐゴシック" panose="020B0600070205080204" pitchFamily="34" charset="-128"/>
                <a:sym typeface="Symbol" panose="05050102010706020507" pitchFamily="18" charset="2"/>
              </a:rPr>
              <a:t>H</a:t>
            </a:r>
            <a:r>
              <a:rPr lang="en-US" altLang="en-US" sz="2400">
                <a:ea typeface="ＭＳ Ｐゴシック" panose="020B0600070205080204" pitchFamily="34" charset="-128"/>
              </a:rPr>
              <a:t> - 1.02 B = 0</a:t>
            </a:r>
          </a:p>
          <a:p>
            <a:pPr marL="0" indent="0">
              <a:buFont typeface="Symbol" panose="05050102010706020507" pitchFamily="18" charset="2"/>
              <a:buChar char="Þ"/>
            </a:pPr>
            <a:r>
              <a:rPr lang="en-US" altLang="en-US" sz="2400">
                <a:ea typeface="ＭＳ Ｐゴシック" panose="020B0600070205080204" pitchFamily="34" charset="-128"/>
                <a:sym typeface="Symbol" panose="05050102010706020507" pitchFamily="18" charset="2"/>
              </a:rPr>
              <a:t>   H</a:t>
            </a:r>
            <a:r>
              <a:rPr lang="en-US" altLang="en-US" sz="2400">
                <a:ea typeface="ＭＳ Ｐゴシック" panose="020B0600070205080204" pitchFamily="34" charset="-128"/>
              </a:rPr>
              <a:t> (delta) = ½ = (C</a:t>
            </a:r>
            <a:r>
              <a:rPr lang="en-US" altLang="en-US" sz="2400" baseline="30000">
                <a:ea typeface="ＭＳ Ｐゴシック" panose="020B0600070205080204" pitchFamily="34" charset="-128"/>
              </a:rPr>
              <a:t>+</a:t>
            </a:r>
            <a:r>
              <a:rPr lang="en-US" altLang="en-US" sz="2400">
                <a:ea typeface="ＭＳ Ｐゴシック" panose="020B0600070205080204" pitchFamily="34" charset="-128"/>
              </a:rPr>
              <a:t> - C</a:t>
            </a:r>
            <a:r>
              <a:rPr lang="en-US" altLang="en-US" sz="2400" baseline="30000">
                <a:ea typeface="ＭＳ Ｐゴシック" panose="020B0600070205080204" pitchFamily="34" charset="-128"/>
              </a:rPr>
              <a:t>-</a:t>
            </a:r>
            <a:r>
              <a:rPr lang="en-US" altLang="en-US" sz="2400">
                <a:ea typeface="ＭＳ Ｐゴシック" panose="020B0600070205080204" pitchFamily="34" charset="-128"/>
              </a:rPr>
              <a:t>)/(S</a:t>
            </a:r>
            <a:r>
              <a:rPr lang="en-US" altLang="en-US" sz="2400" baseline="30000">
                <a:ea typeface="ＭＳ Ｐゴシック" panose="020B0600070205080204" pitchFamily="34" charset="-128"/>
              </a:rPr>
              <a:t>+</a:t>
            </a:r>
            <a:r>
              <a:rPr lang="en-US" altLang="en-US" sz="2400">
                <a:ea typeface="ＭＳ Ｐゴシック" panose="020B0600070205080204" pitchFamily="34" charset="-128"/>
              </a:rPr>
              <a:t> - S</a:t>
            </a:r>
            <a:r>
              <a:rPr lang="en-US" altLang="en-US" sz="2400" baseline="30000">
                <a:ea typeface="ＭＳ Ｐゴシック" panose="020B0600070205080204" pitchFamily="34" charset="-128"/>
              </a:rPr>
              <a:t>-</a:t>
            </a:r>
            <a:r>
              <a:rPr lang="en-US" altLang="en-US" sz="2400">
                <a:ea typeface="ＭＳ Ｐゴシック" panose="020B0600070205080204" pitchFamily="34" charset="-128"/>
              </a:rPr>
              <a:t>)</a:t>
            </a:r>
          </a:p>
          <a:p>
            <a:pPr marL="0" indent="0">
              <a:buFont typeface="Symbol" panose="05050102010706020507" pitchFamily="18" charset="2"/>
              <a:buNone/>
            </a:pPr>
            <a:r>
              <a:rPr lang="en-US" altLang="en-US" sz="2400">
                <a:ea typeface="ＭＳ Ｐゴシック" panose="020B0600070205080204" pitchFamily="34" charset="-128"/>
              </a:rPr>
              <a:t>       B = (S</a:t>
            </a:r>
            <a:r>
              <a:rPr lang="en-US" altLang="en-US" sz="2400" baseline="30000">
                <a:ea typeface="ＭＳ Ｐゴシック" panose="020B0600070205080204" pitchFamily="34" charset="-128"/>
              </a:rPr>
              <a:t>+</a:t>
            </a:r>
            <a:r>
              <a:rPr lang="en-US" altLang="en-US" sz="2400">
                <a:ea typeface="ＭＳ Ｐゴシック" panose="020B0600070205080204" pitchFamily="34" charset="-128"/>
              </a:rPr>
              <a:t> H - C</a:t>
            </a:r>
            <a:r>
              <a:rPr lang="en-US" altLang="en-US" sz="2400" baseline="30000">
                <a:ea typeface="ＭＳ Ｐゴシック" panose="020B0600070205080204" pitchFamily="34" charset="-128"/>
              </a:rPr>
              <a:t>+</a:t>
            </a:r>
            <a:r>
              <a:rPr lang="en-US" altLang="en-US" sz="2400">
                <a:ea typeface="ＭＳ Ｐゴシック" panose="020B0600070205080204" pitchFamily="34" charset="-128"/>
              </a:rPr>
              <a:t> )/(1+ r</a:t>
            </a:r>
            <a:r>
              <a:rPr lang="en-US" altLang="en-US" sz="2400" baseline="-25000">
                <a:ea typeface="ＭＳ Ｐゴシック" panose="020B0600070205080204" pitchFamily="34" charset="-128"/>
              </a:rPr>
              <a:t>F</a:t>
            </a:r>
            <a:r>
              <a:rPr lang="en-US" altLang="en-US" sz="2400">
                <a:ea typeface="ＭＳ Ｐゴシック" panose="020B0600070205080204" pitchFamily="34" charset="-128"/>
              </a:rPr>
              <a:t>) = 35.78</a:t>
            </a:r>
          </a:p>
          <a:p>
            <a:pPr marL="0" indent="0">
              <a:buFontTx/>
              <a:buNone/>
            </a:pPr>
            <a:endParaRPr lang="en-US" altLang="en-US" sz="2400">
              <a:ea typeface="ＭＳ Ｐゴシック" panose="020B0600070205080204" pitchFamily="34" charset="-128"/>
            </a:endParaRPr>
          </a:p>
          <a:p>
            <a:pPr marL="0" indent="0">
              <a:buFontTx/>
              <a:buNone/>
            </a:pPr>
            <a:r>
              <a:rPr lang="en-US" altLang="en-US" sz="2400">
                <a:ea typeface="ＭＳ Ｐゴシック" panose="020B0600070205080204" pitchFamily="34" charset="-128"/>
              </a:rPr>
              <a:t>Note: the value is (apparently) independent of probabilities and preferences!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3989</TotalTime>
  <Words>7869</Words>
  <Application>Microsoft Office PowerPoint</Application>
  <PresentationFormat>On-screen Show (4:3)</PresentationFormat>
  <Paragraphs>1306</Paragraphs>
  <Slides>104</Slides>
  <Notes>25</Notes>
  <HiddenSlides>0</HiddenSlides>
  <MMClips>0</MMClips>
  <ScaleCrop>false</ScaleCrop>
  <HeadingPairs>
    <vt:vector size="8" baseType="variant">
      <vt:variant>
        <vt:lpstr>Fonts Used</vt:lpstr>
      </vt:variant>
      <vt:variant>
        <vt:i4>19</vt:i4>
      </vt:variant>
      <vt:variant>
        <vt:lpstr>Theme</vt:lpstr>
      </vt:variant>
      <vt:variant>
        <vt:i4>2</vt:i4>
      </vt:variant>
      <vt:variant>
        <vt:lpstr>Embedded OLE Servers</vt:lpstr>
      </vt:variant>
      <vt:variant>
        <vt:i4>1</vt:i4>
      </vt:variant>
      <vt:variant>
        <vt:lpstr>Slide Titles</vt:lpstr>
      </vt:variant>
      <vt:variant>
        <vt:i4>104</vt:i4>
      </vt:variant>
    </vt:vector>
  </HeadingPairs>
  <TitlesOfParts>
    <vt:vector size="126" baseType="lpstr">
      <vt:lpstr>Cordia New</vt:lpstr>
      <vt:lpstr>Gautami</vt:lpstr>
      <vt:lpstr>Helvetica Neue</vt:lpstr>
      <vt:lpstr>Monotype Sorts</vt:lpstr>
      <vt:lpstr>ＭＳ Ｐゴシック</vt:lpstr>
      <vt:lpstr>新細明體</vt:lpstr>
      <vt:lpstr>新細明體</vt:lpstr>
      <vt:lpstr>宋体</vt:lpstr>
      <vt:lpstr>Times Roman</vt:lpstr>
      <vt:lpstr>Arial</vt:lpstr>
      <vt:lpstr>Calibri</vt:lpstr>
      <vt:lpstr>Courier New</vt:lpstr>
      <vt:lpstr>Helvetica</vt:lpstr>
      <vt:lpstr>Perpetua</vt:lpstr>
      <vt:lpstr>Symbol</vt:lpstr>
      <vt:lpstr>Times New Roman</vt:lpstr>
      <vt:lpstr>Verdana</vt:lpstr>
      <vt:lpstr>Wingdings 2</vt:lpstr>
      <vt:lpstr>Wingdings 3</vt:lpstr>
      <vt:lpstr>Office Theme</vt:lpstr>
      <vt:lpstr>1_Office Theme</vt:lpstr>
      <vt:lpstr>Equation</vt:lpstr>
      <vt:lpstr>Financial Applications Using Data Structures and Templates </vt:lpstr>
      <vt:lpstr>Overview</vt:lpstr>
      <vt:lpstr>American Options</vt:lpstr>
      <vt:lpstr>PowerPoint Presentation</vt:lpstr>
      <vt:lpstr>Multiple Inheritance</vt:lpstr>
      <vt:lpstr>Options07.h</vt:lpstr>
      <vt:lpstr>Options07.h (continue)</vt:lpstr>
      <vt:lpstr>Options07.h (continue)</vt:lpstr>
      <vt:lpstr>PowerPoint Presentation</vt:lpstr>
      <vt:lpstr>Options07.cpp</vt:lpstr>
      <vt:lpstr>PowerPoint Presentation</vt:lpstr>
      <vt:lpstr>PowerPoint Presentation</vt:lpstr>
      <vt:lpstr>PowerPoint Presentation</vt:lpstr>
      <vt:lpstr>PowerPoint Presentation</vt:lpstr>
      <vt:lpstr>PowerPoint Presentation</vt:lpstr>
      <vt:lpstr>Main12.cpp</vt:lpstr>
      <vt:lpstr>Virtual Inheritance</vt:lpstr>
      <vt:lpstr>PowerPoint Presentation</vt:lpstr>
      <vt:lpstr>Virtual Inheritance</vt:lpstr>
      <vt:lpstr>Multiple Inheritance</vt:lpstr>
      <vt:lpstr>Example</vt:lpstr>
      <vt:lpstr>Example</vt:lpstr>
      <vt:lpstr>Example</vt:lpstr>
      <vt:lpstr>Example</vt:lpstr>
      <vt:lpstr>Example</vt:lpstr>
      <vt:lpstr>Virtual base classes</vt:lpstr>
      <vt:lpstr>Example</vt:lpstr>
      <vt:lpstr>Example</vt:lpstr>
      <vt:lpstr>Example</vt:lpstr>
      <vt:lpstr>PowerPoint Presentation</vt:lpstr>
      <vt:lpstr>Virtual Base Classes</vt:lpstr>
      <vt:lpstr>Options08.h</vt:lpstr>
      <vt:lpstr>PowerPoint Presentation</vt:lpstr>
      <vt:lpstr>PowerPoint Presentation</vt:lpstr>
      <vt:lpstr>Option08.cpp</vt:lpstr>
      <vt:lpstr>PowerPoint Presentation</vt:lpstr>
      <vt:lpstr>PowerPoint Presentation</vt:lpstr>
      <vt:lpstr>PowerPoint Presentation</vt:lpstr>
      <vt:lpstr>Main13.cpp</vt:lpstr>
      <vt:lpstr>What’s in STL</vt:lpstr>
      <vt:lpstr>STL – C++ Standard Template Library</vt:lpstr>
      <vt:lpstr>STL – Standard Template Library</vt:lpstr>
      <vt:lpstr>STL Containers</vt:lpstr>
      <vt:lpstr>STL Containers</vt:lpstr>
      <vt:lpstr>Vector Container</vt:lpstr>
      <vt:lpstr>Vector Container</vt:lpstr>
      <vt:lpstr>Vector Container </vt:lpstr>
      <vt:lpstr>Vector</vt:lpstr>
      <vt:lpstr>Example of vectors</vt:lpstr>
      <vt:lpstr>Vector Operations</vt:lpstr>
      <vt:lpstr>List Container</vt:lpstr>
      <vt:lpstr>PowerPoint Presentation</vt:lpstr>
      <vt:lpstr>Stack Container</vt:lpstr>
      <vt:lpstr>Queue Container</vt:lpstr>
      <vt:lpstr>Priority Queue Container</vt:lpstr>
      <vt:lpstr>Set Container</vt:lpstr>
      <vt:lpstr>Map Container</vt:lpstr>
      <vt:lpstr>Multi-Set Container </vt:lpstr>
      <vt:lpstr>How to access Components - Iterator</vt:lpstr>
      <vt:lpstr>Common Iterator Operations</vt:lpstr>
      <vt:lpstr>STL List Class</vt:lpstr>
      <vt:lpstr>STL List </vt:lpstr>
      <vt:lpstr>STL Map Example</vt:lpstr>
      <vt:lpstr>Writing classes that work with the STL</vt:lpstr>
      <vt:lpstr>Standard Template Library</vt:lpstr>
      <vt:lpstr>Class Templates</vt:lpstr>
      <vt:lpstr>PowerPoint Presentation</vt:lpstr>
      <vt:lpstr>BinLattice01.h</vt:lpstr>
      <vt:lpstr>Notes:</vt:lpstr>
      <vt:lpstr>Class Template for BinLattice class</vt:lpstr>
      <vt:lpstr>C++ Function Templates</vt:lpstr>
      <vt:lpstr>Approach 1: Naive Approach</vt:lpstr>
      <vt:lpstr>PowerPoint Presentation</vt:lpstr>
      <vt:lpstr>Approach 2: Function Overloading – Review</vt:lpstr>
      <vt:lpstr>PowerPoint Presentation</vt:lpstr>
      <vt:lpstr>Approach 3: Function Template</vt:lpstr>
      <vt:lpstr>PowerPoint Presentation</vt:lpstr>
      <vt:lpstr>Instantiating a Function Template</vt:lpstr>
      <vt:lpstr>PowerPoint Presentation</vt:lpstr>
      <vt:lpstr>Class Template</vt:lpstr>
      <vt:lpstr>Example of a Class Template</vt:lpstr>
      <vt:lpstr>Instantiating a Class Template</vt:lpstr>
      <vt:lpstr>Instantiating a Class Template </vt:lpstr>
      <vt:lpstr>Substitution Example</vt:lpstr>
      <vt:lpstr>Function Definitions for Members of a Template Class</vt:lpstr>
      <vt:lpstr>Another Template Example: passing two parameters</vt:lpstr>
      <vt:lpstr>BinLattice02.h</vt:lpstr>
      <vt:lpstr>Notes:</vt:lpstr>
      <vt:lpstr>Option09.h</vt:lpstr>
      <vt:lpstr>Option09.h (continue)</vt:lpstr>
      <vt:lpstr>Option09.cpp</vt:lpstr>
      <vt:lpstr>Option09.cpp (continue)</vt:lpstr>
      <vt:lpstr>Option09.cpp (continue)</vt:lpstr>
      <vt:lpstr>Notes:</vt:lpstr>
      <vt:lpstr>Main14.cpp</vt:lpstr>
      <vt:lpstr>Notes:</vt:lpstr>
      <vt:lpstr>Payoffs</vt:lpstr>
      <vt:lpstr>Replicating Strategy</vt:lpstr>
      <vt:lpstr>Solving for the Replicating Strategy</vt:lpstr>
      <vt:lpstr>Assignment #1</vt:lpstr>
      <vt:lpstr>PowerPoint Presentation</vt:lpstr>
      <vt:lpstr>PowerPoint Presentation</vt:lpstr>
      <vt:lpstr>Assignment #2</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Michael McGetrick</dc:creator>
  <cp:keywords/>
  <dc:description/>
  <cp:lastModifiedBy>Song Tang</cp:lastModifiedBy>
  <cp:revision>91</cp:revision>
  <dcterms:created xsi:type="dcterms:W3CDTF">2009-12-14T23:09:28Z</dcterms:created>
  <dcterms:modified xsi:type="dcterms:W3CDTF">2017-10-23T04:05:41Z</dcterms:modified>
  <cp:category/>
</cp:coreProperties>
</file>