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Lst>
  <p:sldSz cy="5143500" cx="9144000"/>
  <p:notesSz cx="6858000" cy="9144000"/>
  <p:embeddedFontLst>
    <p:embeddedFont>
      <p:font typeface="Bodoni"/>
      <p:regular r:id="rId154"/>
      <p:bold r:id="rId155"/>
      <p:italic r:id="rId156"/>
      <p:boldItalic r:id="rId157"/>
    </p:embeddedFont>
    <p:embeddedFont>
      <p:font typeface="Droid Serif"/>
      <p:regular r:id="rId158"/>
      <p:bold r:id="rId159"/>
      <p:italic r:id="rId160"/>
      <p:boldItalic r:id="rId1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4.xml"/><Relationship Id="rId4" Type="http://schemas.openxmlformats.org/officeDocument/2006/relationships/slideMaster" Target="slideMasters/slideMaster2.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font" Target="fonts/DroidSerif-boldItalic.fntdata"/><Relationship Id="rId54" Type="http://schemas.openxmlformats.org/officeDocument/2006/relationships/slide" Target="slides/slide49.xml"/><Relationship Id="rId160" Type="http://schemas.openxmlformats.org/officeDocument/2006/relationships/font" Target="fonts/DroidSerif-italic.fntdata"/><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font" Target="fonts/DroidSerif-bold.fntdata"/><Relationship Id="rId59" Type="http://schemas.openxmlformats.org/officeDocument/2006/relationships/slide" Target="slides/slide54.xml"/><Relationship Id="rId154" Type="http://schemas.openxmlformats.org/officeDocument/2006/relationships/font" Target="fonts/Bodoni-regular.fntdata"/><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font" Target="fonts/DroidSerif-regular.fntdata"/><Relationship Id="rId157" Type="http://schemas.openxmlformats.org/officeDocument/2006/relationships/font" Target="fonts/Bodoni-boldItalic.fntdata"/><Relationship Id="rId156" Type="http://schemas.openxmlformats.org/officeDocument/2006/relationships/font" Target="fonts/Bodoni-italic.fntdata"/><Relationship Id="rId155" Type="http://schemas.openxmlformats.org/officeDocument/2006/relationships/font" Target="fonts/Bodoni-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69850" lvl="0" marL="0" marR="0" rtl="0" algn="l">
              <a:spcBef>
                <a:spcPts val="0"/>
              </a:spcBef>
              <a:buSzPct val="100000"/>
              <a:buFont typeface="Arial"/>
              <a:buChar char="●"/>
              <a:defRPr b="0" i="0" sz="1100" u="none" cap="none" strike="noStrike"/>
            </a:lvl1pPr>
            <a:lvl2pPr indent="69850" lvl="1" marL="0" marR="0" rtl="0" algn="l">
              <a:spcBef>
                <a:spcPts val="0"/>
              </a:spcBef>
              <a:buSzPct val="100000"/>
              <a:buFont typeface="Arial"/>
              <a:buChar char="○"/>
              <a:defRPr b="0" i="0" sz="1100" u="none" cap="none" strike="noStrike"/>
            </a:lvl2pPr>
            <a:lvl3pPr indent="69850" lvl="2" marL="0" marR="0" rtl="0" algn="l">
              <a:spcBef>
                <a:spcPts val="0"/>
              </a:spcBef>
              <a:buSzPct val="100000"/>
              <a:buFont typeface="Arial"/>
              <a:buChar char="■"/>
              <a:defRPr b="0" i="0" sz="1100" u="none" cap="none" strike="noStrike"/>
            </a:lvl3pPr>
            <a:lvl4pPr indent="69850" lvl="3" marL="0" marR="0" rtl="0" algn="l">
              <a:spcBef>
                <a:spcPts val="0"/>
              </a:spcBef>
              <a:buSzPct val="100000"/>
              <a:buFont typeface="Arial"/>
              <a:buChar char="●"/>
              <a:defRPr b="0" i="0" sz="1100" u="none" cap="none" strike="noStrike"/>
            </a:lvl4pPr>
            <a:lvl5pPr indent="69850" lvl="4" marL="0" marR="0" rtl="0" algn="l">
              <a:spcBef>
                <a:spcPts val="0"/>
              </a:spcBef>
              <a:buSzPct val="100000"/>
              <a:buFont typeface="Arial"/>
              <a:buChar char="○"/>
              <a:defRPr b="0" i="0" sz="1100" u="none" cap="none" strike="noStrike"/>
            </a:lvl5pPr>
            <a:lvl6pPr indent="69850" lvl="5" marL="0" marR="0" rtl="0" algn="l">
              <a:spcBef>
                <a:spcPts val="0"/>
              </a:spcBef>
              <a:buSzPct val="100000"/>
              <a:buFont typeface="Arial"/>
              <a:buChar char="■"/>
              <a:defRPr b="0" i="0" sz="1100" u="none" cap="none" strike="noStrike"/>
            </a:lvl6pPr>
            <a:lvl7pPr indent="69850" lvl="6" marL="0" marR="0" rtl="0" algn="l">
              <a:spcBef>
                <a:spcPts val="0"/>
              </a:spcBef>
              <a:buSzPct val="100000"/>
              <a:buFont typeface="Arial"/>
              <a:buChar char="●"/>
              <a:defRPr b="0" i="0" sz="1100" u="none" cap="none" strike="noStrike"/>
            </a:lvl7pPr>
            <a:lvl8pPr indent="69850" lvl="7" marL="0" marR="0" rtl="0" algn="l">
              <a:spcBef>
                <a:spcPts val="0"/>
              </a:spcBef>
              <a:buSzPct val="100000"/>
              <a:buFont typeface="Arial"/>
              <a:buChar char="○"/>
              <a:defRPr b="0" i="0" sz="1100" u="none" cap="none" strike="noStrike"/>
            </a:lvl8pPr>
            <a:lvl9pPr indent="69850" lvl="8" marL="0" marR="0" rtl="0" algn="l">
              <a:spcBef>
                <a:spcPts val="0"/>
              </a:spcBef>
              <a:buSzPct val="1000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2/library/functions.html#sorted"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rPr b="0" i="0" lang="en" sz="1100" u="none" cap="none" strike="noStrike"/>
              <a:t>s makes a shallow copy of r, the tuple</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4" name="Shape 72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Shape 72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0" name="Shape 73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6" name="Shape 73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0" name="Shape 740"/>
        <p:cNvGrpSpPr/>
        <p:nvPr/>
      </p:nvGrpSpPr>
      <p:grpSpPr>
        <a:xfrm>
          <a:off x="0" y="0"/>
          <a:ext cx="0" cy="0"/>
          <a:chOff x="0" y="0"/>
          <a:chExt cx="0" cy="0"/>
        </a:xfrm>
      </p:grpSpPr>
      <p:sp>
        <p:nvSpPr>
          <p:cNvPr id="741" name="Shape 74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2" name="Shape 74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Shape 7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8" name="Shape 74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Shape 75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4" name="Shape 75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Shape 75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0" name="Shape 76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Shape 77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1" name="Shape 77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1" name="Shape 78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Shape 78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7" name="Shape 78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0th index of r is a pointer to a list and 2nd index of the list will point to the 0th index of t which is the pointer to a list</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Shape 79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3" name="Shape 79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Shape 79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9" name="Shape 79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Shape 8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5" name="Shape 80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Shape 8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1" name="Shape 81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Shape 81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7" name="Shape 81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Shape 82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3" name="Shape 82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Shape 82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9" name="Shape 82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Shape 83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5" name="Shape 83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Shape 84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1" name="Shape 84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5" name="Shape 845"/>
        <p:cNvGrpSpPr/>
        <p:nvPr/>
      </p:nvGrpSpPr>
      <p:grpSpPr>
        <a:xfrm>
          <a:off x="0" y="0"/>
          <a:ext cx="0" cy="0"/>
          <a:chOff x="0" y="0"/>
          <a:chExt cx="0" cy="0"/>
        </a:xfrm>
      </p:grpSpPr>
      <p:sp>
        <p:nvSpPr>
          <p:cNvPr id="846" name="Shape 84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7" name="Shape 84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Shape 85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3" name="Shape 85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Shape 85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9" name="Shape 85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Shape 86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5" name="Shape 86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Shape 87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1" name="Shape 87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6" name="Shape 876"/>
        <p:cNvGrpSpPr/>
        <p:nvPr/>
      </p:nvGrpSpPr>
      <p:grpSpPr>
        <a:xfrm>
          <a:off x="0" y="0"/>
          <a:ext cx="0" cy="0"/>
          <a:chOff x="0" y="0"/>
          <a:chExt cx="0" cy="0"/>
        </a:xfrm>
      </p:grpSpPr>
      <p:sp>
        <p:nvSpPr>
          <p:cNvPr id="877" name="Shape 87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8" name="Shape 87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Shape 88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4" name="Shape 88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8" name="Shape 888"/>
        <p:cNvGrpSpPr/>
        <p:nvPr/>
      </p:nvGrpSpPr>
      <p:grpSpPr>
        <a:xfrm>
          <a:off x="0" y="0"/>
          <a:ext cx="0" cy="0"/>
          <a:chOff x="0" y="0"/>
          <a:chExt cx="0" cy="0"/>
        </a:xfrm>
      </p:grpSpPr>
      <p:sp>
        <p:nvSpPr>
          <p:cNvPr id="889" name="Shape 88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0" name="Shape 89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4" name="Shape 894"/>
        <p:cNvGrpSpPr/>
        <p:nvPr/>
      </p:nvGrpSpPr>
      <p:grpSpPr>
        <a:xfrm>
          <a:off x="0" y="0"/>
          <a:ext cx="0" cy="0"/>
          <a:chOff x="0" y="0"/>
          <a:chExt cx="0" cy="0"/>
        </a:xfrm>
      </p:grpSpPr>
      <p:sp>
        <p:nvSpPr>
          <p:cNvPr id="895" name="Shape 89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6" name="Shape 89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7" name="Shape 917"/>
        <p:cNvGrpSpPr/>
        <p:nvPr/>
      </p:nvGrpSpPr>
      <p:grpSpPr>
        <a:xfrm>
          <a:off x="0" y="0"/>
          <a:ext cx="0" cy="0"/>
          <a:chOff x="0" y="0"/>
          <a:chExt cx="0" cy="0"/>
        </a:xfrm>
      </p:grpSpPr>
      <p:sp>
        <p:nvSpPr>
          <p:cNvPr id="918" name="Shape 91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9" name="Shape 91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Shape 92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5" name="Shape 92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rPr b="0" i="0" lang="en" sz="1100" u="none" cap="none" strike="noStrike"/>
              <a:t>Austin, s[0] = r[0][1:] makes a shallow copy,right?</a:t>
            </a: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9" name="Shape 929"/>
        <p:cNvGrpSpPr/>
        <p:nvPr/>
      </p:nvGrpSpPr>
      <p:grpSpPr>
        <a:xfrm>
          <a:off x="0" y="0"/>
          <a:ext cx="0" cy="0"/>
          <a:chOff x="0" y="0"/>
          <a:chExt cx="0" cy="0"/>
        </a:xfrm>
      </p:grpSpPr>
      <p:sp>
        <p:nvSpPr>
          <p:cNvPr id="930" name="Shape 93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1" name="Shape 93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5" name="Shape 935"/>
        <p:cNvGrpSpPr/>
        <p:nvPr/>
      </p:nvGrpSpPr>
      <p:grpSpPr>
        <a:xfrm>
          <a:off x="0" y="0"/>
          <a:ext cx="0" cy="0"/>
          <a:chOff x="0" y="0"/>
          <a:chExt cx="0" cy="0"/>
        </a:xfrm>
      </p:grpSpPr>
      <p:sp>
        <p:nvSpPr>
          <p:cNvPr id="936" name="Shape 93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7" name="Shape 93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1" name="Shape 941"/>
        <p:cNvGrpSpPr/>
        <p:nvPr/>
      </p:nvGrpSpPr>
      <p:grpSpPr>
        <a:xfrm>
          <a:off x="0" y="0"/>
          <a:ext cx="0" cy="0"/>
          <a:chOff x="0" y="0"/>
          <a:chExt cx="0" cy="0"/>
        </a:xfrm>
      </p:grpSpPr>
      <p:sp>
        <p:nvSpPr>
          <p:cNvPr id="942" name="Shape 94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3" name="Shape 94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7" name="Shape 947"/>
        <p:cNvGrpSpPr/>
        <p:nvPr/>
      </p:nvGrpSpPr>
      <p:grpSpPr>
        <a:xfrm>
          <a:off x="0" y="0"/>
          <a:ext cx="0" cy="0"/>
          <a:chOff x="0" y="0"/>
          <a:chExt cx="0" cy="0"/>
        </a:xfrm>
      </p:grpSpPr>
      <p:sp>
        <p:nvSpPr>
          <p:cNvPr id="948" name="Shape 94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9" name="Shape 94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3" name="Shape 953"/>
        <p:cNvGrpSpPr/>
        <p:nvPr/>
      </p:nvGrpSpPr>
      <p:grpSpPr>
        <a:xfrm>
          <a:off x="0" y="0"/>
          <a:ext cx="0" cy="0"/>
          <a:chOff x="0" y="0"/>
          <a:chExt cx="0" cy="0"/>
        </a:xfrm>
      </p:grpSpPr>
      <p:sp>
        <p:nvSpPr>
          <p:cNvPr id="954" name="Shape 95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5" name="Shape 95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9" name="Shape 959"/>
        <p:cNvGrpSpPr/>
        <p:nvPr/>
      </p:nvGrpSpPr>
      <p:grpSpPr>
        <a:xfrm>
          <a:off x="0" y="0"/>
          <a:ext cx="0" cy="0"/>
          <a:chOff x="0" y="0"/>
          <a:chExt cx="0" cy="0"/>
        </a:xfrm>
      </p:grpSpPr>
      <p:sp>
        <p:nvSpPr>
          <p:cNvPr id="960" name="Shape 96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1" name="Shape 96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5" name="Shape 965"/>
        <p:cNvGrpSpPr/>
        <p:nvPr/>
      </p:nvGrpSpPr>
      <p:grpSpPr>
        <a:xfrm>
          <a:off x="0" y="0"/>
          <a:ext cx="0" cy="0"/>
          <a:chOff x="0" y="0"/>
          <a:chExt cx="0" cy="0"/>
        </a:xfrm>
      </p:grpSpPr>
      <p:sp>
        <p:nvSpPr>
          <p:cNvPr id="966" name="Shape 96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7" name="Shape 96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2" name="Shape 972"/>
        <p:cNvGrpSpPr/>
        <p:nvPr/>
      </p:nvGrpSpPr>
      <p:grpSpPr>
        <a:xfrm>
          <a:off x="0" y="0"/>
          <a:ext cx="0" cy="0"/>
          <a:chOff x="0" y="0"/>
          <a:chExt cx="0" cy="0"/>
        </a:xfrm>
      </p:grpSpPr>
      <p:sp>
        <p:nvSpPr>
          <p:cNvPr id="973" name="Shape 97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4" name="Shape 97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Shape 97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0" name="Shape 98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4" name="Shape 984"/>
        <p:cNvGrpSpPr/>
        <p:nvPr/>
      </p:nvGrpSpPr>
      <p:grpSpPr>
        <a:xfrm>
          <a:off x="0" y="0"/>
          <a:ext cx="0" cy="0"/>
          <a:chOff x="0" y="0"/>
          <a:chExt cx="0" cy="0"/>
        </a:xfrm>
      </p:grpSpPr>
      <p:sp>
        <p:nvSpPr>
          <p:cNvPr id="985" name="Shape 98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6" name="Shape 98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0" name="Shape 990"/>
        <p:cNvGrpSpPr/>
        <p:nvPr/>
      </p:nvGrpSpPr>
      <p:grpSpPr>
        <a:xfrm>
          <a:off x="0" y="0"/>
          <a:ext cx="0" cy="0"/>
          <a:chOff x="0" y="0"/>
          <a:chExt cx="0" cy="0"/>
        </a:xfrm>
      </p:grpSpPr>
      <p:sp>
        <p:nvSpPr>
          <p:cNvPr id="991" name="Shape 99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2" name="Shape 99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6" name="Shape 996"/>
        <p:cNvGrpSpPr/>
        <p:nvPr/>
      </p:nvGrpSpPr>
      <p:grpSpPr>
        <a:xfrm>
          <a:off x="0" y="0"/>
          <a:ext cx="0" cy="0"/>
          <a:chOff x="0" y="0"/>
          <a:chExt cx="0" cy="0"/>
        </a:xfrm>
      </p:grpSpPr>
      <p:sp>
        <p:nvSpPr>
          <p:cNvPr id="997" name="Shape 99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8" name="Shape 99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Shape 100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4" name="Shape 100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Shape 100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0" name="Shape 101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Shape 101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7" name="Shape 101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Shape 102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4" name="Shape 102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9" name="Shape 1029"/>
        <p:cNvGrpSpPr/>
        <p:nvPr/>
      </p:nvGrpSpPr>
      <p:grpSpPr>
        <a:xfrm>
          <a:off x="0" y="0"/>
          <a:ext cx="0" cy="0"/>
          <a:chOff x="0" y="0"/>
          <a:chExt cx="0" cy="0"/>
        </a:xfrm>
      </p:grpSpPr>
      <p:sp>
        <p:nvSpPr>
          <p:cNvPr id="1030" name="Shape 103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1" name="Shape 103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6" name="Shape 1036"/>
        <p:cNvGrpSpPr/>
        <p:nvPr/>
      </p:nvGrpSpPr>
      <p:grpSpPr>
        <a:xfrm>
          <a:off x="0" y="0"/>
          <a:ext cx="0" cy="0"/>
          <a:chOff x="0" y="0"/>
          <a:chExt cx="0" cy="0"/>
        </a:xfrm>
      </p:grpSpPr>
      <p:sp>
        <p:nvSpPr>
          <p:cNvPr id="1037" name="Shape 103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8" name="Shape 103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3" name="Shape 1043"/>
        <p:cNvGrpSpPr/>
        <p:nvPr/>
      </p:nvGrpSpPr>
      <p:grpSpPr>
        <a:xfrm>
          <a:off x="0" y="0"/>
          <a:ext cx="0" cy="0"/>
          <a:chOff x="0" y="0"/>
          <a:chExt cx="0" cy="0"/>
        </a:xfrm>
      </p:grpSpPr>
      <p:sp>
        <p:nvSpPr>
          <p:cNvPr id="1044" name="Shape 104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5" name="Shape 104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SzPct val="25000"/>
              <a:buFont typeface="Arial"/>
              <a:buNone/>
            </a:pPr>
            <a:r>
              <a:rPr b="0" i="0" lang="en" sz="1100" u="none" cap="none" strike="noStrike"/>
              <a:t>for item in to_be_changed makes a copy in its frame which gets destroyed</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rPr b="0" i="0" lang="en" sz="1100" u="none" cap="none" strike="noStrike"/>
              <a:t>visits actual elements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1" name="Shape 23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7" name="Shape 23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3" name="Shape 24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9" name="Shape 24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5" name="Shape 25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1" name="Shape 26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7" name="Shape 26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3" name="Shape 27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9" name="Shape 27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5" name="Shape 28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1" name="Shape 29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7" name="Shape 29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3" name="Shape 30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rtl="0">
              <a:lnSpc>
                <a:spcPct val="115000"/>
              </a:lnSpc>
              <a:spcBef>
                <a:spcPts val="0"/>
              </a:spcBef>
              <a:spcAft>
                <a:spcPts val="1100"/>
              </a:spcAft>
              <a:buSzPct val="91666"/>
              <a:buFont typeface="Arial"/>
              <a:buNone/>
            </a:pPr>
            <a:r>
              <a:rPr lang="en" sz="1150">
                <a:solidFill>
                  <a:schemeClr val="dk1"/>
                </a:solidFill>
                <a:highlight>
                  <a:srgbClr val="FFFFFF"/>
                </a:highlight>
              </a:rPr>
              <a:t>List Methods...</a:t>
            </a:r>
          </a:p>
          <a:p>
            <a:pPr indent="-69850" lvl="0" rtl="0">
              <a:lnSpc>
                <a:spcPct val="115000"/>
              </a:lnSpc>
              <a:spcBef>
                <a:spcPts val="0"/>
              </a:spcBef>
              <a:spcAft>
                <a:spcPts val="1100"/>
              </a:spcAft>
              <a:buClr>
                <a:schemeClr val="dk1"/>
              </a:buClr>
              <a:buSzPct val="91666"/>
              <a:buFont typeface="Arial"/>
              <a:buNone/>
            </a:pPr>
            <a:r>
              <a:rPr lang="en" sz="1150">
                <a:solidFill>
                  <a:schemeClr val="dk1"/>
                </a:solidFill>
                <a:highlight>
                  <a:srgbClr val="FFFFFF"/>
                </a:highlight>
              </a:rPr>
              <a:t>list.</a:t>
            </a:r>
            <a:r>
              <a:rPr b="1" lang="en" sz="1450">
                <a:solidFill>
                  <a:schemeClr val="dk1"/>
                </a:solidFill>
                <a:highlight>
                  <a:srgbClr val="FFFFFF"/>
                </a:highlight>
              </a:rPr>
              <a:t>append</a:t>
            </a:r>
            <a:r>
              <a:rPr lang="en" sz="1200">
                <a:solidFill>
                  <a:schemeClr val="dk1"/>
                </a:solidFill>
                <a:highlight>
                  <a:srgbClr val="FFFFFF"/>
                </a:highlight>
              </a:rPr>
              <a:t>(</a:t>
            </a:r>
            <a:r>
              <a:rPr i="1" lang="en" sz="1200">
                <a:solidFill>
                  <a:schemeClr val="dk1"/>
                </a:solidFill>
                <a:highlight>
                  <a:srgbClr val="FFFFFF"/>
                </a:highlight>
              </a:rPr>
              <a:t>x</a:t>
            </a:r>
            <a:r>
              <a:rPr lang="en" sz="1200">
                <a:solidFill>
                  <a:schemeClr val="dk1"/>
                </a:solidFill>
                <a:highlight>
                  <a:srgbClr val="FFFFFF"/>
                </a:highlight>
              </a:rPr>
              <a:t>)</a:t>
            </a:r>
          </a:p>
          <a:p>
            <a:pPr indent="-69850" lvl="0" marL="292100" rtl="0" algn="just">
              <a:lnSpc>
                <a:spcPct val="130000"/>
              </a:lnSpc>
              <a:spcBef>
                <a:spcPts val="200"/>
              </a:spcBef>
              <a:spcAft>
                <a:spcPts val="1900"/>
              </a:spcAft>
              <a:buClr>
                <a:schemeClr val="dk1"/>
              </a:buClr>
              <a:buSzPct val="91666"/>
              <a:buFont typeface="Arial"/>
              <a:buNone/>
            </a:pPr>
            <a:r>
              <a:rPr lang="en" sz="1200">
                <a:solidFill>
                  <a:schemeClr val="dk1"/>
                </a:solidFill>
                <a:highlight>
                  <a:srgbClr val="FFFFFF"/>
                </a:highlight>
              </a:rPr>
              <a:t>Add an item to the end of the list; equivalent to </a:t>
            </a:r>
            <a:r>
              <a:rPr lang="en" sz="1150">
                <a:solidFill>
                  <a:schemeClr val="dk1"/>
                </a:solidFill>
                <a:highlight>
                  <a:srgbClr val="ECF0F3"/>
                </a:highlight>
              </a:rPr>
              <a:t>a[len(a):] = [x]</a:t>
            </a:r>
            <a:r>
              <a:rPr lang="en" sz="1200">
                <a:solidFill>
                  <a:schemeClr val="dk1"/>
                </a:solidFill>
                <a:highlight>
                  <a:srgbClr val="FFFFFF"/>
                </a:highlight>
              </a:rPr>
              <a:t>.</a:t>
            </a:r>
          </a:p>
          <a:p>
            <a:pPr indent="-69850" lvl="0" rtl="0">
              <a:lnSpc>
                <a:spcPct val="115000"/>
              </a:lnSpc>
              <a:spcBef>
                <a:spcPts val="0"/>
              </a:spcBef>
              <a:spcAft>
                <a:spcPts val="1100"/>
              </a:spcAft>
              <a:buClr>
                <a:schemeClr val="dk1"/>
              </a:buClr>
              <a:buSzPct val="91666"/>
              <a:buFont typeface="Arial"/>
              <a:buNone/>
            </a:pPr>
            <a:r>
              <a:rPr lang="en" sz="1150">
                <a:solidFill>
                  <a:schemeClr val="dk1"/>
                </a:solidFill>
                <a:highlight>
                  <a:srgbClr val="FFFFFF"/>
                </a:highlight>
              </a:rPr>
              <a:t>list.</a:t>
            </a:r>
            <a:r>
              <a:rPr b="1" lang="en" sz="1450">
                <a:solidFill>
                  <a:schemeClr val="dk1"/>
                </a:solidFill>
                <a:highlight>
                  <a:srgbClr val="FFFFFF"/>
                </a:highlight>
              </a:rPr>
              <a:t>extend</a:t>
            </a:r>
            <a:r>
              <a:rPr lang="en" sz="1200">
                <a:solidFill>
                  <a:schemeClr val="dk1"/>
                </a:solidFill>
                <a:highlight>
                  <a:srgbClr val="FFFFFF"/>
                </a:highlight>
              </a:rPr>
              <a:t>(</a:t>
            </a:r>
            <a:r>
              <a:rPr i="1" lang="en" sz="1200">
                <a:solidFill>
                  <a:schemeClr val="dk1"/>
                </a:solidFill>
                <a:highlight>
                  <a:srgbClr val="FFFFFF"/>
                </a:highlight>
              </a:rPr>
              <a:t>L</a:t>
            </a:r>
            <a:r>
              <a:rPr lang="en" sz="1200">
                <a:solidFill>
                  <a:schemeClr val="dk1"/>
                </a:solidFill>
                <a:highlight>
                  <a:srgbClr val="FFFFFF"/>
                </a:highlight>
              </a:rPr>
              <a:t>)</a:t>
            </a:r>
          </a:p>
          <a:p>
            <a:pPr indent="-69850" lvl="0" marL="292100" rtl="0" algn="just">
              <a:lnSpc>
                <a:spcPct val="130000"/>
              </a:lnSpc>
              <a:spcBef>
                <a:spcPts val="200"/>
              </a:spcBef>
              <a:spcAft>
                <a:spcPts val="1900"/>
              </a:spcAft>
              <a:buClr>
                <a:schemeClr val="dk1"/>
              </a:buClr>
              <a:buSzPct val="91666"/>
              <a:buFont typeface="Arial"/>
              <a:buNone/>
            </a:pPr>
            <a:r>
              <a:rPr lang="en" sz="1200">
                <a:solidFill>
                  <a:schemeClr val="dk1"/>
                </a:solidFill>
                <a:highlight>
                  <a:srgbClr val="FFFFFF"/>
                </a:highlight>
              </a:rPr>
              <a:t>Extend the list by appending all the items in the given list; equivalent to </a:t>
            </a:r>
            <a:r>
              <a:rPr lang="en" sz="1150">
                <a:solidFill>
                  <a:schemeClr val="dk1"/>
                </a:solidFill>
                <a:highlight>
                  <a:srgbClr val="ECF0F3"/>
                </a:highlight>
              </a:rPr>
              <a:t>a[len(a):] = L</a:t>
            </a:r>
            <a:r>
              <a:rPr lang="en" sz="1200">
                <a:solidFill>
                  <a:schemeClr val="dk1"/>
                </a:solidFill>
                <a:highlight>
                  <a:srgbClr val="FFFFFF"/>
                </a:highlight>
              </a:rPr>
              <a:t>.</a:t>
            </a:r>
          </a:p>
          <a:p>
            <a:pPr indent="-69850" lvl="0" rtl="0">
              <a:lnSpc>
                <a:spcPct val="115000"/>
              </a:lnSpc>
              <a:spcBef>
                <a:spcPts val="0"/>
              </a:spcBef>
              <a:spcAft>
                <a:spcPts val="1100"/>
              </a:spcAft>
              <a:buClr>
                <a:schemeClr val="dk1"/>
              </a:buClr>
              <a:buSzPct val="91666"/>
              <a:buFont typeface="Arial"/>
              <a:buNone/>
            </a:pPr>
            <a:r>
              <a:rPr lang="en" sz="1150">
                <a:solidFill>
                  <a:schemeClr val="dk1"/>
                </a:solidFill>
                <a:highlight>
                  <a:srgbClr val="FFFFFF"/>
                </a:highlight>
              </a:rPr>
              <a:t>list.</a:t>
            </a:r>
            <a:r>
              <a:rPr b="1" lang="en" sz="1450">
                <a:solidFill>
                  <a:schemeClr val="dk1"/>
                </a:solidFill>
                <a:highlight>
                  <a:srgbClr val="FFFFFF"/>
                </a:highlight>
              </a:rPr>
              <a:t>insert</a:t>
            </a:r>
            <a:r>
              <a:rPr lang="en" sz="1200">
                <a:solidFill>
                  <a:schemeClr val="dk1"/>
                </a:solidFill>
                <a:highlight>
                  <a:srgbClr val="FFFFFF"/>
                </a:highlight>
              </a:rPr>
              <a:t>(</a:t>
            </a:r>
            <a:r>
              <a:rPr i="1" lang="en" sz="1200">
                <a:solidFill>
                  <a:schemeClr val="dk1"/>
                </a:solidFill>
                <a:highlight>
                  <a:srgbClr val="FFFFFF"/>
                </a:highlight>
              </a:rPr>
              <a:t>i</a:t>
            </a:r>
            <a:r>
              <a:rPr lang="en" sz="1200">
                <a:solidFill>
                  <a:schemeClr val="dk1"/>
                </a:solidFill>
                <a:highlight>
                  <a:srgbClr val="FFFFFF"/>
                </a:highlight>
              </a:rPr>
              <a:t>, </a:t>
            </a:r>
            <a:r>
              <a:rPr i="1" lang="en" sz="1200">
                <a:solidFill>
                  <a:schemeClr val="dk1"/>
                </a:solidFill>
                <a:highlight>
                  <a:srgbClr val="FFFFFF"/>
                </a:highlight>
              </a:rPr>
              <a:t>x</a:t>
            </a:r>
            <a:r>
              <a:rPr lang="en" sz="1200">
                <a:solidFill>
                  <a:schemeClr val="dk1"/>
                </a:solidFill>
                <a:highlight>
                  <a:srgbClr val="FFFFFF"/>
                </a:highlight>
              </a:rPr>
              <a:t>)</a:t>
            </a:r>
          </a:p>
          <a:p>
            <a:pPr indent="-69850" lvl="0" marL="292100" rtl="0" algn="just">
              <a:lnSpc>
                <a:spcPct val="130000"/>
              </a:lnSpc>
              <a:spcBef>
                <a:spcPts val="200"/>
              </a:spcBef>
              <a:spcAft>
                <a:spcPts val="1900"/>
              </a:spcAft>
              <a:buClr>
                <a:schemeClr val="dk1"/>
              </a:buClr>
              <a:buSzPct val="91666"/>
              <a:buFont typeface="Arial"/>
              <a:buNone/>
            </a:pPr>
            <a:r>
              <a:rPr lang="en" sz="1200">
                <a:solidFill>
                  <a:schemeClr val="dk1"/>
                </a:solidFill>
                <a:highlight>
                  <a:srgbClr val="FFFFFF"/>
                </a:highlight>
              </a:rPr>
              <a:t>Insert an item at a given position. The first argument is the index of the element before which to insert, so </a:t>
            </a:r>
            <a:r>
              <a:rPr lang="en" sz="1150">
                <a:solidFill>
                  <a:schemeClr val="dk1"/>
                </a:solidFill>
                <a:highlight>
                  <a:srgbClr val="ECF0F3"/>
                </a:highlight>
              </a:rPr>
              <a:t>a.insert(0, x)</a:t>
            </a:r>
            <a:r>
              <a:rPr lang="en" sz="1200">
                <a:solidFill>
                  <a:schemeClr val="dk1"/>
                </a:solidFill>
                <a:highlight>
                  <a:srgbClr val="FFFFFF"/>
                </a:highlight>
              </a:rPr>
              <a:t> inserts at the front of the list, and </a:t>
            </a:r>
            <a:r>
              <a:rPr lang="en" sz="1150">
                <a:solidFill>
                  <a:schemeClr val="dk1"/>
                </a:solidFill>
                <a:highlight>
                  <a:srgbClr val="ECF0F3"/>
                </a:highlight>
              </a:rPr>
              <a:t>a.insert(len(a), x)</a:t>
            </a:r>
            <a:r>
              <a:rPr lang="en" sz="1200">
                <a:solidFill>
                  <a:schemeClr val="dk1"/>
                </a:solidFill>
                <a:highlight>
                  <a:srgbClr val="FFFFFF"/>
                </a:highlight>
              </a:rPr>
              <a:t> is equivalent to </a:t>
            </a:r>
            <a:r>
              <a:rPr lang="en" sz="1150">
                <a:solidFill>
                  <a:schemeClr val="dk1"/>
                </a:solidFill>
                <a:highlight>
                  <a:srgbClr val="ECF0F3"/>
                </a:highlight>
              </a:rPr>
              <a:t>a.append(x)</a:t>
            </a:r>
            <a:r>
              <a:rPr lang="en" sz="1200">
                <a:solidFill>
                  <a:schemeClr val="dk1"/>
                </a:solidFill>
                <a:highlight>
                  <a:srgbClr val="FFFFFF"/>
                </a:highlight>
              </a:rPr>
              <a:t>.</a:t>
            </a:r>
          </a:p>
          <a:p>
            <a:pPr indent="-69850" lvl="0" rtl="0">
              <a:lnSpc>
                <a:spcPct val="115000"/>
              </a:lnSpc>
              <a:spcBef>
                <a:spcPts val="0"/>
              </a:spcBef>
              <a:spcAft>
                <a:spcPts val="1100"/>
              </a:spcAft>
              <a:buClr>
                <a:schemeClr val="dk1"/>
              </a:buClr>
              <a:buSzPct val="91666"/>
              <a:buFont typeface="Arial"/>
              <a:buNone/>
            </a:pPr>
            <a:r>
              <a:rPr lang="en" sz="1150">
                <a:solidFill>
                  <a:schemeClr val="dk1"/>
                </a:solidFill>
                <a:highlight>
                  <a:srgbClr val="FFFFFF"/>
                </a:highlight>
              </a:rPr>
              <a:t>list.</a:t>
            </a:r>
            <a:r>
              <a:rPr b="1" lang="en" sz="1450">
                <a:solidFill>
                  <a:schemeClr val="dk1"/>
                </a:solidFill>
                <a:highlight>
                  <a:srgbClr val="FFFFFF"/>
                </a:highlight>
              </a:rPr>
              <a:t>remove</a:t>
            </a:r>
            <a:r>
              <a:rPr lang="en" sz="1200">
                <a:solidFill>
                  <a:schemeClr val="dk1"/>
                </a:solidFill>
                <a:highlight>
                  <a:srgbClr val="FFFFFF"/>
                </a:highlight>
              </a:rPr>
              <a:t>(</a:t>
            </a:r>
            <a:r>
              <a:rPr i="1" lang="en" sz="1200">
                <a:solidFill>
                  <a:schemeClr val="dk1"/>
                </a:solidFill>
                <a:highlight>
                  <a:srgbClr val="FFFFFF"/>
                </a:highlight>
              </a:rPr>
              <a:t>x</a:t>
            </a:r>
            <a:r>
              <a:rPr lang="en" sz="1200">
                <a:solidFill>
                  <a:schemeClr val="dk1"/>
                </a:solidFill>
                <a:highlight>
                  <a:srgbClr val="FFFFFF"/>
                </a:highlight>
              </a:rPr>
              <a:t>)</a:t>
            </a:r>
          </a:p>
          <a:p>
            <a:pPr indent="-69850" lvl="0" marL="292100" rtl="0" algn="just">
              <a:lnSpc>
                <a:spcPct val="130000"/>
              </a:lnSpc>
              <a:spcBef>
                <a:spcPts val="200"/>
              </a:spcBef>
              <a:spcAft>
                <a:spcPts val="1900"/>
              </a:spcAft>
              <a:buClr>
                <a:schemeClr val="dk1"/>
              </a:buClr>
              <a:buSzPct val="91666"/>
              <a:buFont typeface="Arial"/>
              <a:buNone/>
            </a:pPr>
            <a:r>
              <a:rPr lang="en" sz="1200">
                <a:solidFill>
                  <a:schemeClr val="dk1"/>
                </a:solidFill>
                <a:highlight>
                  <a:srgbClr val="FFFFFF"/>
                </a:highlight>
              </a:rPr>
              <a:t>Remove the first item from the list whose value is </a:t>
            </a:r>
            <a:r>
              <a:rPr i="1" lang="en" sz="1200">
                <a:solidFill>
                  <a:schemeClr val="dk1"/>
                </a:solidFill>
                <a:highlight>
                  <a:srgbClr val="FFFFFF"/>
                </a:highlight>
              </a:rPr>
              <a:t>x</a:t>
            </a:r>
            <a:r>
              <a:rPr lang="en" sz="1200">
                <a:solidFill>
                  <a:schemeClr val="dk1"/>
                </a:solidFill>
                <a:highlight>
                  <a:srgbClr val="FFFFFF"/>
                </a:highlight>
              </a:rPr>
              <a:t>. It is an error if there is no such item.</a:t>
            </a:r>
          </a:p>
          <a:p>
            <a:pPr indent="-69850" lvl="0" rtl="0">
              <a:lnSpc>
                <a:spcPct val="115000"/>
              </a:lnSpc>
              <a:spcBef>
                <a:spcPts val="0"/>
              </a:spcBef>
              <a:spcAft>
                <a:spcPts val="1100"/>
              </a:spcAft>
              <a:buClr>
                <a:schemeClr val="dk1"/>
              </a:buClr>
              <a:buSzPct val="91666"/>
              <a:buFont typeface="Arial"/>
              <a:buNone/>
            </a:pPr>
            <a:r>
              <a:rPr lang="en" sz="1150">
                <a:solidFill>
                  <a:schemeClr val="dk1"/>
                </a:solidFill>
                <a:highlight>
                  <a:srgbClr val="FFFFFF"/>
                </a:highlight>
              </a:rPr>
              <a:t>list.</a:t>
            </a:r>
            <a:r>
              <a:rPr b="1" lang="en" sz="1450">
                <a:solidFill>
                  <a:schemeClr val="dk1"/>
                </a:solidFill>
                <a:highlight>
                  <a:srgbClr val="FFFFFF"/>
                </a:highlight>
              </a:rPr>
              <a:t>pop</a:t>
            </a:r>
            <a:r>
              <a:rPr lang="en" sz="1200">
                <a:solidFill>
                  <a:schemeClr val="dk1"/>
                </a:solidFill>
                <a:highlight>
                  <a:srgbClr val="FFFFFF"/>
                </a:highlight>
              </a:rPr>
              <a:t>(</a:t>
            </a:r>
            <a:r>
              <a:rPr lang="en" sz="1550">
                <a:solidFill>
                  <a:schemeClr val="dk1"/>
                </a:solidFill>
                <a:highlight>
                  <a:srgbClr val="FFFFFF"/>
                </a:highlight>
              </a:rPr>
              <a:t>[</a:t>
            </a:r>
            <a:r>
              <a:rPr i="1" lang="en" sz="1200">
                <a:solidFill>
                  <a:schemeClr val="dk1"/>
                </a:solidFill>
                <a:highlight>
                  <a:srgbClr val="FFFFFF"/>
                </a:highlight>
              </a:rPr>
              <a:t>i</a:t>
            </a:r>
            <a:r>
              <a:rPr lang="en" sz="1550">
                <a:solidFill>
                  <a:schemeClr val="dk1"/>
                </a:solidFill>
                <a:highlight>
                  <a:srgbClr val="FFFFFF"/>
                </a:highlight>
              </a:rPr>
              <a:t>]</a:t>
            </a:r>
            <a:r>
              <a:rPr lang="en" sz="1200">
                <a:solidFill>
                  <a:schemeClr val="dk1"/>
                </a:solidFill>
                <a:highlight>
                  <a:srgbClr val="FFFFFF"/>
                </a:highlight>
              </a:rPr>
              <a:t>)</a:t>
            </a:r>
          </a:p>
          <a:p>
            <a:pPr indent="-69850" lvl="0" marL="292100" rtl="0" algn="just">
              <a:lnSpc>
                <a:spcPct val="130000"/>
              </a:lnSpc>
              <a:spcBef>
                <a:spcPts val="200"/>
              </a:spcBef>
              <a:spcAft>
                <a:spcPts val="1900"/>
              </a:spcAft>
              <a:buClr>
                <a:schemeClr val="dk1"/>
              </a:buClr>
              <a:buSzPct val="91666"/>
              <a:buFont typeface="Arial"/>
              <a:buNone/>
            </a:pPr>
            <a:r>
              <a:rPr lang="en" sz="1200">
                <a:solidFill>
                  <a:schemeClr val="dk1"/>
                </a:solidFill>
                <a:highlight>
                  <a:srgbClr val="FFFFFF"/>
                </a:highlight>
              </a:rPr>
              <a:t>Remove the item at the given position in the list, and return it. If no index is specified, </a:t>
            </a:r>
            <a:r>
              <a:rPr lang="en" sz="1150">
                <a:solidFill>
                  <a:schemeClr val="dk1"/>
                </a:solidFill>
                <a:highlight>
                  <a:srgbClr val="ECF0F3"/>
                </a:highlight>
              </a:rPr>
              <a:t>a.pop()</a:t>
            </a:r>
            <a:r>
              <a:rPr lang="en" sz="1200">
                <a:solidFill>
                  <a:schemeClr val="dk1"/>
                </a:solidFill>
                <a:highlight>
                  <a:srgbClr val="FFFFFF"/>
                </a:highlight>
              </a:rPr>
              <a:t> removes and returns the last item in the list. (The square brackets around the </a:t>
            </a:r>
            <a:r>
              <a:rPr i="1" lang="en" sz="1200">
                <a:solidFill>
                  <a:schemeClr val="dk1"/>
                </a:solidFill>
                <a:highlight>
                  <a:srgbClr val="FFFFFF"/>
                </a:highlight>
              </a:rPr>
              <a:t>i</a:t>
            </a:r>
            <a:r>
              <a:rPr lang="en" sz="1200">
                <a:solidFill>
                  <a:schemeClr val="dk1"/>
                </a:solidFill>
                <a:highlight>
                  <a:srgbClr val="FFFFFF"/>
                </a:highlight>
              </a:rPr>
              <a:t> in the method signature denote that the parameter is optional, not that you should type square brackets at that position. You will see this notation frequently in the Python Library Reference.)</a:t>
            </a:r>
          </a:p>
          <a:p>
            <a:pPr indent="-69850" lvl="0" rtl="0">
              <a:lnSpc>
                <a:spcPct val="115000"/>
              </a:lnSpc>
              <a:spcBef>
                <a:spcPts val="0"/>
              </a:spcBef>
              <a:spcAft>
                <a:spcPts val="1100"/>
              </a:spcAft>
              <a:buClr>
                <a:schemeClr val="dk1"/>
              </a:buClr>
              <a:buSzPct val="91666"/>
              <a:buFont typeface="Arial"/>
              <a:buNone/>
            </a:pPr>
            <a:r>
              <a:rPr lang="en" sz="1150">
                <a:solidFill>
                  <a:schemeClr val="dk1"/>
                </a:solidFill>
                <a:highlight>
                  <a:srgbClr val="FFFFFF"/>
                </a:highlight>
              </a:rPr>
              <a:t>list.</a:t>
            </a:r>
            <a:r>
              <a:rPr b="1" lang="en" sz="1450">
                <a:solidFill>
                  <a:schemeClr val="dk1"/>
                </a:solidFill>
                <a:highlight>
                  <a:srgbClr val="FFFFFF"/>
                </a:highlight>
              </a:rPr>
              <a:t>index</a:t>
            </a:r>
            <a:r>
              <a:rPr lang="en" sz="1200">
                <a:solidFill>
                  <a:schemeClr val="dk1"/>
                </a:solidFill>
                <a:highlight>
                  <a:srgbClr val="FFFFFF"/>
                </a:highlight>
              </a:rPr>
              <a:t>(</a:t>
            </a:r>
            <a:r>
              <a:rPr i="1" lang="en" sz="1200">
                <a:solidFill>
                  <a:schemeClr val="dk1"/>
                </a:solidFill>
                <a:highlight>
                  <a:srgbClr val="FFFFFF"/>
                </a:highlight>
              </a:rPr>
              <a:t>x</a:t>
            </a:r>
            <a:r>
              <a:rPr lang="en" sz="1200">
                <a:solidFill>
                  <a:schemeClr val="dk1"/>
                </a:solidFill>
                <a:highlight>
                  <a:srgbClr val="FFFFFF"/>
                </a:highlight>
              </a:rPr>
              <a:t>)</a:t>
            </a:r>
          </a:p>
          <a:p>
            <a:pPr indent="-69850" lvl="0" marL="292100" rtl="0" algn="just">
              <a:lnSpc>
                <a:spcPct val="130000"/>
              </a:lnSpc>
              <a:spcBef>
                <a:spcPts val="200"/>
              </a:spcBef>
              <a:spcAft>
                <a:spcPts val="1900"/>
              </a:spcAft>
              <a:buClr>
                <a:schemeClr val="dk1"/>
              </a:buClr>
              <a:buSzPct val="91666"/>
              <a:buFont typeface="Arial"/>
              <a:buNone/>
            </a:pPr>
            <a:r>
              <a:rPr lang="en" sz="1200">
                <a:solidFill>
                  <a:schemeClr val="dk1"/>
                </a:solidFill>
                <a:highlight>
                  <a:srgbClr val="FFFFFF"/>
                </a:highlight>
              </a:rPr>
              <a:t>Return the index in the list of the first item whose value is </a:t>
            </a:r>
            <a:r>
              <a:rPr i="1" lang="en" sz="1200">
                <a:solidFill>
                  <a:schemeClr val="dk1"/>
                </a:solidFill>
                <a:highlight>
                  <a:srgbClr val="FFFFFF"/>
                </a:highlight>
              </a:rPr>
              <a:t>x</a:t>
            </a:r>
            <a:r>
              <a:rPr lang="en" sz="1200">
                <a:solidFill>
                  <a:schemeClr val="dk1"/>
                </a:solidFill>
                <a:highlight>
                  <a:srgbClr val="FFFFFF"/>
                </a:highlight>
              </a:rPr>
              <a:t>. It is an error if there is no such item.</a:t>
            </a:r>
          </a:p>
          <a:p>
            <a:pPr indent="-69850" lvl="0" rtl="0">
              <a:lnSpc>
                <a:spcPct val="115000"/>
              </a:lnSpc>
              <a:spcBef>
                <a:spcPts val="0"/>
              </a:spcBef>
              <a:spcAft>
                <a:spcPts val="1100"/>
              </a:spcAft>
              <a:buClr>
                <a:schemeClr val="dk1"/>
              </a:buClr>
              <a:buSzPct val="91666"/>
              <a:buFont typeface="Arial"/>
              <a:buNone/>
            </a:pPr>
            <a:r>
              <a:rPr lang="en" sz="1150">
                <a:solidFill>
                  <a:schemeClr val="dk1"/>
                </a:solidFill>
                <a:highlight>
                  <a:srgbClr val="FFFFFF"/>
                </a:highlight>
              </a:rPr>
              <a:t>list.</a:t>
            </a:r>
            <a:r>
              <a:rPr b="1" lang="en" sz="1450">
                <a:solidFill>
                  <a:schemeClr val="dk1"/>
                </a:solidFill>
                <a:highlight>
                  <a:srgbClr val="FFFFFF"/>
                </a:highlight>
              </a:rPr>
              <a:t>count</a:t>
            </a:r>
            <a:r>
              <a:rPr lang="en" sz="1200">
                <a:solidFill>
                  <a:schemeClr val="dk1"/>
                </a:solidFill>
                <a:highlight>
                  <a:srgbClr val="FFFFFF"/>
                </a:highlight>
              </a:rPr>
              <a:t>(</a:t>
            </a:r>
            <a:r>
              <a:rPr i="1" lang="en" sz="1200">
                <a:solidFill>
                  <a:schemeClr val="dk1"/>
                </a:solidFill>
                <a:highlight>
                  <a:srgbClr val="FFFFFF"/>
                </a:highlight>
              </a:rPr>
              <a:t>x</a:t>
            </a:r>
            <a:r>
              <a:rPr lang="en" sz="1200">
                <a:solidFill>
                  <a:schemeClr val="dk1"/>
                </a:solidFill>
                <a:highlight>
                  <a:srgbClr val="FFFFFF"/>
                </a:highlight>
              </a:rPr>
              <a:t>)</a:t>
            </a:r>
          </a:p>
          <a:p>
            <a:pPr indent="-69850" lvl="0" marL="292100" rtl="0" algn="just">
              <a:lnSpc>
                <a:spcPct val="130000"/>
              </a:lnSpc>
              <a:spcBef>
                <a:spcPts val="200"/>
              </a:spcBef>
              <a:spcAft>
                <a:spcPts val="1900"/>
              </a:spcAft>
              <a:buClr>
                <a:schemeClr val="dk1"/>
              </a:buClr>
              <a:buSzPct val="91666"/>
              <a:buFont typeface="Arial"/>
              <a:buNone/>
            </a:pPr>
            <a:r>
              <a:rPr lang="en" sz="1200">
                <a:solidFill>
                  <a:schemeClr val="dk1"/>
                </a:solidFill>
                <a:highlight>
                  <a:srgbClr val="FFFFFF"/>
                </a:highlight>
              </a:rPr>
              <a:t>Return the number of times </a:t>
            </a:r>
            <a:r>
              <a:rPr i="1" lang="en" sz="1200">
                <a:solidFill>
                  <a:schemeClr val="dk1"/>
                </a:solidFill>
                <a:highlight>
                  <a:srgbClr val="FFFFFF"/>
                </a:highlight>
              </a:rPr>
              <a:t>x</a:t>
            </a:r>
            <a:r>
              <a:rPr lang="en" sz="1200">
                <a:solidFill>
                  <a:schemeClr val="dk1"/>
                </a:solidFill>
                <a:highlight>
                  <a:srgbClr val="FFFFFF"/>
                </a:highlight>
              </a:rPr>
              <a:t> appears in the list.</a:t>
            </a:r>
          </a:p>
          <a:p>
            <a:pPr indent="-69850" lvl="0" rtl="0">
              <a:lnSpc>
                <a:spcPct val="115000"/>
              </a:lnSpc>
              <a:spcBef>
                <a:spcPts val="0"/>
              </a:spcBef>
              <a:spcAft>
                <a:spcPts val="1100"/>
              </a:spcAft>
              <a:buClr>
                <a:schemeClr val="dk1"/>
              </a:buClr>
              <a:buSzPct val="91666"/>
              <a:buFont typeface="Arial"/>
              <a:buNone/>
            </a:pPr>
            <a:r>
              <a:rPr lang="en" sz="1150">
                <a:solidFill>
                  <a:schemeClr val="dk1"/>
                </a:solidFill>
                <a:highlight>
                  <a:srgbClr val="FFFFFF"/>
                </a:highlight>
              </a:rPr>
              <a:t>list.</a:t>
            </a:r>
            <a:r>
              <a:rPr b="1" lang="en" sz="1450">
                <a:solidFill>
                  <a:schemeClr val="dk1"/>
                </a:solidFill>
                <a:highlight>
                  <a:srgbClr val="FFFFFF"/>
                </a:highlight>
              </a:rPr>
              <a:t>sort</a:t>
            </a:r>
            <a:r>
              <a:rPr lang="en" sz="1200">
                <a:solidFill>
                  <a:schemeClr val="dk1"/>
                </a:solidFill>
                <a:highlight>
                  <a:srgbClr val="FFFFFF"/>
                </a:highlight>
              </a:rPr>
              <a:t>(</a:t>
            </a:r>
            <a:r>
              <a:rPr i="1" lang="en" sz="1200">
                <a:solidFill>
                  <a:schemeClr val="dk1"/>
                </a:solidFill>
                <a:highlight>
                  <a:srgbClr val="FFFFFF"/>
                </a:highlight>
              </a:rPr>
              <a:t>cmp=None</a:t>
            </a:r>
            <a:r>
              <a:rPr lang="en" sz="1200">
                <a:solidFill>
                  <a:schemeClr val="dk1"/>
                </a:solidFill>
                <a:highlight>
                  <a:srgbClr val="FFFFFF"/>
                </a:highlight>
              </a:rPr>
              <a:t>, </a:t>
            </a:r>
            <a:r>
              <a:rPr i="1" lang="en" sz="1200">
                <a:solidFill>
                  <a:schemeClr val="dk1"/>
                </a:solidFill>
                <a:highlight>
                  <a:srgbClr val="FFFFFF"/>
                </a:highlight>
              </a:rPr>
              <a:t>key=None</a:t>
            </a:r>
            <a:r>
              <a:rPr lang="en" sz="1200">
                <a:solidFill>
                  <a:schemeClr val="dk1"/>
                </a:solidFill>
                <a:highlight>
                  <a:srgbClr val="FFFFFF"/>
                </a:highlight>
              </a:rPr>
              <a:t>, </a:t>
            </a:r>
            <a:r>
              <a:rPr i="1" lang="en" sz="1200">
                <a:solidFill>
                  <a:schemeClr val="dk1"/>
                </a:solidFill>
                <a:highlight>
                  <a:srgbClr val="FFFFFF"/>
                </a:highlight>
              </a:rPr>
              <a:t>reverse=False</a:t>
            </a:r>
            <a:r>
              <a:rPr lang="en" sz="1200">
                <a:solidFill>
                  <a:schemeClr val="dk1"/>
                </a:solidFill>
                <a:highlight>
                  <a:srgbClr val="FFFFFF"/>
                </a:highlight>
              </a:rPr>
              <a:t>)</a:t>
            </a:r>
          </a:p>
          <a:p>
            <a:pPr indent="-69850" lvl="0" marL="292100" rtl="0" algn="just">
              <a:lnSpc>
                <a:spcPct val="130000"/>
              </a:lnSpc>
              <a:spcBef>
                <a:spcPts val="200"/>
              </a:spcBef>
              <a:spcAft>
                <a:spcPts val="1900"/>
              </a:spcAft>
              <a:buClr>
                <a:schemeClr val="dk1"/>
              </a:buClr>
              <a:buSzPct val="91666"/>
              <a:buFont typeface="Arial"/>
              <a:buNone/>
            </a:pPr>
            <a:r>
              <a:rPr lang="en" sz="1200">
                <a:solidFill>
                  <a:schemeClr val="dk1"/>
                </a:solidFill>
                <a:highlight>
                  <a:srgbClr val="FFFFFF"/>
                </a:highlight>
              </a:rPr>
              <a:t>Sort the items of the list in place (the arguments can be used for sort customization, see </a:t>
            </a:r>
            <a:r>
              <a:rPr b="1" lang="en" sz="1150" u="sng">
                <a:solidFill>
                  <a:srgbClr val="355F7C"/>
                </a:solidFill>
                <a:highlight>
                  <a:srgbClr val="FFFFFF"/>
                </a:highlight>
                <a:hlinkClick r:id="rId2"/>
              </a:rPr>
              <a:t>sorted()</a:t>
            </a:r>
            <a:r>
              <a:rPr lang="en" sz="1200">
                <a:solidFill>
                  <a:schemeClr val="dk1"/>
                </a:solidFill>
                <a:highlight>
                  <a:srgbClr val="FFFFFF"/>
                </a:highlight>
              </a:rPr>
              <a:t> for their explanation).</a:t>
            </a:r>
          </a:p>
          <a:p>
            <a:pPr indent="-69850" lvl="0" rtl="0">
              <a:lnSpc>
                <a:spcPct val="115000"/>
              </a:lnSpc>
              <a:spcBef>
                <a:spcPts val="0"/>
              </a:spcBef>
              <a:spcAft>
                <a:spcPts val="1100"/>
              </a:spcAft>
              <a:buClr>
                <a:schemeClr val="dk1"/>
              </a:buClr>
              <a:buSzPct val="91666"/>
              <a:buFont typeface="Arial"/>
              <a:buNone/>
            </a:pPr>
            <a:r>
              <a:rPr lang="en" sz="1150">
                <a:solidFill>
                  <a:schemeClr val="dk1"/>
                </a:solidFill>
                <a:highlight>
                  <a:srgbClr val="FFFFFF"/>
                </a:highlight>
              </a:rPr>
              <a:t>list.</a:t>
            </a:r>
            <a:r>
              <a:rPr b="1" lang="en" sz="1450">
                <a:solidFill>
                  <a:schemeClr val="dk1"/>
                </a:solidFill>
                <a:highlight>
                  <a:srgbClr val="FFFFFF"/>
                </a:highlight>
              </a:rPr>
              <a:t>reverse</a:t>
            </a:r>
            <a:r>
              <a:rPr lang="en" sz="1200">
                <a:solidFill>
                  <a:schemeClr val="dk1"/>
                </a:solidFill>
                <a:highlight>
                  <a:srgbClr val="FFFFFF"/>
                </a:highlight>
              </a:rPr>
              <a:t>()</a:t>
            </a:r>
          </a:p>
          <a:p>
            <a:pPr indent="-69850" lvl="0" marL="292100" rtl="0" algn="just">
              <a:lnSpc>
                <a:spcPct val="130000"/>
              </a:lnSpc>
              <a:spcBef>
                <a:spcPts val="200"/>
              </a:spcBef>
              <a:spcAft>
                <a:spcPts val="1900"/>
              </a:spcAft>
              <a:buClr>
                <a:schemeClr val="dk1"/>
              </a:buClr>
              <a:buSzPct val="91666"/>
              <a:buFont typeface="Arial"/>
              <a:buNone/>
            </a:pPr>
            <a:r>
              <a:rPr lang="en" sz="1200">
                <a:solidFill>
                  <a:schemeClr val="dk1"/>
                </a:solidFill>
                <a:highlight>
                  <a:srgbClr val="FFFFFF"/>
                </a:highlight>
              </a:rPr>
              <a:t>Reverse the elements of the list, in place.</a:t>
            </a:r>
          </a:p>
          <a:p>
            <a:pPr indent="0" lvl="0" marL="0" marR="0" rtl="0" algn="l">
              <a:spcBef>
                <a:spcPts val="0"/>
              </a:spcBef>
              <a:buSzPct val="25000"/>
              <a:buFont typeface="Arial"/>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9" name="Shape 30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5" name="Shape 31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1" name="Shape 32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7" name="Shape 32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4" name="Shape 33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4" name="Shape 34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rPr b="0" i="0" lang="en" sz="1100" u="none" cap="none" strike="noStrike"/>
              <a:t>I changed the x() and y() functions to be x_val() and y_val() to be more clear about what they do</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2" name="Shape 35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rPr b="0" i="0" lang="en" sz="1100" u="none" cap="none" strike="noStrike"/>
              <a:t>“Represent lines as two-tuples of the start and end points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9" name="Shape 35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5" name="Shape 36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1" name="Shape 37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rPr lang="en" sz="1150">
                <a:solidFill>
                  <a:schemeClr val="dk1"/>
                </a:solidFill>
                <a:highlight>
                  <a:srgbClr val="FFFFFF"/>
                </a:highlight>
              </a:rPr>
              <a:t>List </a:t>
            </a:r>
          </a:p>
          <a:p>
            <a:pPr indent="0" lvl="0" marL="0" marR="0" rtl="0" algn="l">
              <a:spcBef>
                <a:spcPts val="0"/>
              </a:spcBef>
              <a:buSzPct val="25000"/>
              <a:buFont typeface="Arial"/>
              <a:buNone/>
            </a:pPr>
            <a:r>
              <a:rPr lang="en" sz="1150">
                <a:solidFill>
                  <a:schemeClr val="dk1"/>
                </a:solidFill>
                <a:highlight>
                  <a:srgbClr val="FFFFFF"/>
                </a:highlight>
              </a:rPr>
              <a:t>x += [2]       mutates</a:t>
            </a:r>
          </a:p>
          <a:p>
            <a:pPr indent="0" lvl="0" marL="0" marR="0" rtl="0" algn="l">
              <a:spcBef>
                <a:spcPts val="0"/>
              </a:spcBef>
              <a:buSzPct val="25000"/>
              <a:buFont typeface="Arial"/>
              <a:buNone/>
            </a:pPr>
            <a:r>
              <a:rPr lang="en" sz="1150">
                <a:solidFill>
                  <a:schemeClr val="dk1"/>
                </a:solidFill>
                <a:highlight>
                  <a:srgbClr val="FFFFFF"/>
                </a:highlight>
              </a:rPr>
              <a:t>x = x + [2]   will create a new list</a:t>
            </a:r>
          </a:p>
          <a:p>
            <a:pPr indent="0" lvl="0" marL="0" marR="0" rtl="0" algn="l">
              <a:spcBef>
                <a:spcPts val="0"/>
              </a:spcBef>
              <a:buSzPct val="25000"/>
              <a:buFont typeface="Arial"/>
              <a:buNone/>
            </a:pPr>
            <a:r>
              <a:t/>
            </a:r>
            <a:endParaRPr sz="1150">
              <a:solidFill>
                <a:schemeClr val="dk1"/>
              </a:solidFill>
              <a:highlight>
                <a:srgbClr val="FFFFFF"/>
              </a:highlight>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7" name="Shape 37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3" name="Shape 38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9" name="Shape 38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rPr b="0" i="0" lang="en" sz="1100" u="none" cap="none" strike="noStrike">
                <a:solidFill>
                  <a:schemeClr val="dk1"/>
                </a:solidFill>
              </a:rPr>
              <a:t>Start, end, length, consecutive</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5" name="Shape 39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1" name="Shape 40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6" name="Shape 40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8" name="Shape 41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6" name="Shape 42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5" name="Shape 43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4" name="Shape 44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rPr b="0" i="0" lang="en" sz="1100" u="none" cap="none" strike="noStrike"/>
              <a:t>Lis is immutable and tuples aren’t</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1" name="Shape 45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0" name="Shape 46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7" name="Shape 46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4" name="Shape 47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1" name="Shape 48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8" name="Shape 48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5" name="Shape 49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2" name="Shape 50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9" name="Shape 50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6" name="Shape 51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Shape 52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2" name="Shape 52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8" name="Shape 52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3" name="Shape 53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Shape 5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0" name="Shape 54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6" name="Shape 54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2" name="Shape 55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9" name="Shape 55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6" name="Shape 56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3" name="Shape 57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0" name="Shape 58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rPr lang="en"/>
              <a:t>In one element tuple creation, format requires a comma after the element.</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7" name="Shape 58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4" name="Shape 59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1" name="Shape 60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8" name="Shape 60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5" name="Shape 61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2" name="Shape 62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Shape 62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9" name="Shape 62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6" name="Shape 63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3" name="Shape 64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Shape 64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8" name="Shape 64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s makes a shallow copy of r, the tuple</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Shape 65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5" name="Shape 65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Shape 66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3" name="Shape 66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Shape 67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1" name="Shape 67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7" name="Shape 67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Shape 68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3" name="Shape 68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Shape 68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9" name="Shape 68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Shape 69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7" name="Shape 69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Shape 70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6" name="Shape 70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2" name="Shape 71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8" name="Shape 71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457200" y="563759"/>
            <a:ext cx="8229600" cy="30093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accent1"/>
              </a:buClr>
              <a:buFont typeface="Arial"/>
              <a:buNone/>
              <a:defRPr b="1" i="0" sz="7200" u="none" cap="none" strike="noStrike">
                <a:solidFill>
                  <a:schemeClr val="accent1"/>
                </a:solidFill>
                <a:latin typeface="Arial"/>
                <a:ea typeface="Arial"/>
                <a:cs typeface="Arial"/>
                <a:sym typeface="Arial"/>
              </a:defRPr>
            </a:lvl1pPr>
            <a:lvl2pPr indent="0" lvl="1" rtl="0" algn="l">
              <a:spcBef>
                <a:spcPts val="0"/>
              </a:spcBef>
              <a:buClr>
                <a:schemeClr val="accent1"/>
              </a:buClr>
              <a:buFont typeface="Arial"/>
              <a:buNone/>
              <a:defRPr b="1" i="0" sz="7200" u="none" cap="none" strike="noStrike">
                <a:solidFill>
                  <a:schemeClr val="accent1"/>
                </a:solidFill>
                <a:latin typeface="Arial"/>
                <a:ea typeface="Arial"/>
                <a:cs typeface="Arial"/>
                <a:sym typeface="Arial"/>
              </a:defRPr>
            </a:lvl2pPr>
            <a:lvl3pPr indent="0" lvl="2" rtl="0" algn="l">
              <a:spcBef>
                <a:spcPts val="0"/>
              </a:spcBef>
              <a:buClr>
                <a:schemeClr val="accent1"/>
              </a:buClr>
              <a:buFont typeface="Arial"/>
              <a:buNone/>
              <a:defRPr b="1" i="0" sz="7200" u="none" cap="none" strike="noStrike">
                <a:solidFill>
                  <a:schemeClr val="accent1"/>
                </a:solidFill>
                <a:latin typeface="Arial"/>
                <a:ea typeface="Arial"/>
                <a:cs typeface="Arial"/>
                <a:sym typeface="Arial"/>
              </a:defRPr>
            </a:lvl3pPr>
            <a:lvl4pPr indent="0" lvl="3" rtl="0" algn="l">
              <a:spcBef>
                <a:spcPts val="0"/>
              </a:spcBef>
              <a:buClr>
                <a:schemeClr val="accent1"/>
              </a:buClr>
              <a:buFont typeface="Arial"/>
              <a:buNone/>
              <a:defRPr b="1" i="0" sz="7200" u="none" cap="none" strike="noStrike">
                <a:solidFill>
                  <a:schemeClr val="accent1"/>
                </a:solidFill>
                <a:latin typeface="Arial"/>
                <a:ea typeface="Arial"/>
                <a:cs typeface="Arial"/>
                <a:sym typeface="Arial"/>
              </a:defRPr>
            </a:lvl4pPr>
            <a:lvl5pPr indent="0" lvl="4" rtl="0" algn="l">
              <a:spcBef>
                <a:spcPts val="0"/>
              </a:spcBef>
              <a:buClr>
                <a:schemeClr val="accent1"/>
              </a:buClr>
              <a:buFont typeface="Arial"/>
              <a:buNone/>
              <a:defRPr b="1" i="0" sz="7200" u="none" cap="none" strike="noStrike">
                <a:solidFill>
                  <a:schemeClr val="accent1"/>
                </a:solidFill>
                <a:latin typeface="Arial"/>
                <a:ea typeface="Arial"/>
                <a:cs typeface="Arial"/>
                <a:sym typeface="Arial"/>
              </a:defRPr>
            </a:lvl5pPr>
            <a:lvl6pPr indent="0" lvl="5" rtl="0" algn="l">
              <a:spcBef>
                <a:spcPts val="0"/>
              </a:spcBef>
              <a:buClr>
                <a:schemeClr val="accent1"/>
              </a:buClr>
              <a:buFont typeface="Arial"/>
              <a:buNone/>
              <a:defRPr b="1" i="0" sz="7200" u="none" cap="none" strike="noStrike">
                <a:solidFill>
                  <a:schemeClr val="accent1"/>
                </a:solidFill>
                <a:latin typeface="Arial"/>
                <a:ea typeface="Arial"/>
                <a:cs typeface="Arial"/>
                <a:sym typeface="Arial"/>
              </a:defRPr>
            </a:lvl6pPr>
            <a:lvl7pPr indent="0" lvl="6" rtl="0" algn="l">
              <a:spcBef>
                <a:spcPts val="0"/>
              </a:spcBef>
              <a:buClr>
                <a:schemeClr val="accent1"/>
              </a:buClr>
              <a:buFont typeface="Arial"/>
              <a:buNone/>
              <a:defRPr b="1" i="0" sz="7200" u="none" cap="none" strike="noStrike">
                <a:solidFill>
                  <a:schemeClr val="accent1"/>
                </a:solidFill>
                <a:latin typeface="Arial"/>
                <a:ea typeface="Arial"/>
                <a:cs typeface="Arial"/>
                <a:sym typeface="Arial"/>
              </a:defRPr>
            </a:lvl7pPr>
            <a:lvl8pPr indent="0" lvl="7" rtl="0" algn="l">
              <a:spcBef>
                <a:spcPts val="0"/>
              </a:spcBef>
              <a:buClr>
                <a:schemeClr val="accent1"/>
              </a:buClr>
              <a:buFont typeface="Arial"/>
              <a:buNone/>
              <a:defRPr b="1" i="0" sz="7200" u="none" cap="none" strike="noStrike">
                <a:solidFill>
                  <a:schemeClr val="accent1"/>
                </a:solidFill>
                <a:latin typeface="Arial"/>
                <a:ea typeface="Arial"/>
                <a:cs typeface="Arial"/>
                <a:sym typeface="Arial"/>
              </a:defRPr>
            </a:lvl8pPr>
            <a:lvl9pPr indent="0" lvl="8" rtl="0" algn="l">
              <a:spcBef>
                <a:spcPts val="0"/>
              </a:spcBef>
              <a:buClr>
                <a:schemeClr val="accent1"/>
              </a:buClr>
              <a:buFont typeface="Arial"/>
              <a:buNone/>
              <a:defRPr b="1" i="0" sz="7200" u="none" cap="none" strike="noStrike">
                <a:solidFill>
                  <a:schemeClr val="accent1"/>
                </a:solidFill>
                <a:latin typeface="Arial"/>
                <a:ea typeface="Arial"/>
                <a:cs typeface="Arial"/>
                <a:sym typeface="Arial"/>
              </a:defRPr>
            </a:lvl9pPr>
          </a:lstStyle>
          <a:p/>
        </p:txBody>
      </p:sp>
      <p:sp>
        <p:nvSpPr>
          <p:cNvPr id="11" name="Shape 11"/>
          <p:cNvSpPr txBox="1"/>
          <p:nvPr>
            <p:ph idx="1" type="subTitle"/>
          </p:nvPr>
        </p:nvSpPr>
        <p:spPr>
          <a:xfrm>
            <a:off x="457200" y="3716392"/>
            <a:ext cx="8229600" cy="12324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2"/>
              </a:buClr>
              <a:buFont typeface="Arial"/>
              <a:buNone/>
              <a:defRPr b="0" i="0" sz="48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Font typeface="Arial"/>
              <a:buNone/>
              <a:defRPr b="0" i="0" sz="48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Font typeface="Arial"/>
              <a:buNone/>
              <a:defRPr b="0" i="0" sz="48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Font typeface="Arial"/>
              <a:buNone/>
              <a:defRPr b="0" i="0" sz="48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Font typeface="Arial"/>
              <a:buNone/>
              <a:defRPr b="0" i="0" sz="48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Font typeface="Arial"/>
              <a:buNone/>
              <a:defRPr b="0" i="0" sz="48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Font typeface="Arial"/>
              <a:buNone/>
              <a:defRPr b="0" i="0" sz="48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Font typeface="Arial"/>
              <a:buNone/>
              <a:defRPr b="0" i="0" sz="48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Font typeface="Arial"/>
              <a:buNone/>
              <a:defRPr b="0" i="0" sz="4800" u="none" cap="none" strike="noStrike">
                <a:solidFill>
                  <a:schemeClr val="dk2"/>
                </a:solidFill>
                <a:latin typeface="Arial"/>
                <a:ea typeface="Arial"/>
                <a:cs typeface="Arial"/>
                <a:sym typeface="Arial"/>
              </a:defRPr>
            </a:lvl9pPr>
          </a:lstStyle>
          <a:p/>
        </p:txBody>
      </p:sp>
      <p:cxnSp>
        <p:nvCxnSpPr>
          <p:cNvPr id="12" name="Shape 12"/>
          <p:cNvCxnSpPr/>
          <p:nvPr/>
        </p:nvCxnSpPr>
        <p:spPr>
          <a:xfrm>
            <a:off x="457200" y="411479"/>
            <a:ext cx="8229600" cy="0"/>
          </a:xfrm>
          <a:prstGeom prst="straightConnector1">
            <a:avLst/>
          </a:prstGeom>
          <a:noFill/>
          <a:ln cap="flat" cmpd="sng" w="57150">
            <a:solidFill>
              <a:schemeClr val="accent1"/>
            </a:solidFill>
            <a:prstDash val="solid"/>
            <a:round/>
            <a:headEnd len="med" w="med" type="none"/>
            <a:tailEnd len="med" w="med" type="none"/>
          </a:ln>
        </p:spPr>
      </p:cxnSp>
      <p:cxnSp>
        <p:nvCxnSpPr>
          <p:cNvPr id="13" name="Shape 13"/>
          <p:cNvCxnSpPr/>
          <p:nvPr/>
        </p:nvCxnSpPr>
        <p:spPr>
          <a:xfrm>
            <a:off x="457200" y="3633382"/>
            <a:ext cx="8229600" cy="0"/>
          </a:xfrm>
          <a:prstGeom prst="straightConnector1">
            <a:avLst/>
          </a:prstGeom>
          <a:noFill/>
          <a:ln cap="flat" cmpd="sng" w="57150">
            <a:solidFill>
              <a:schemeClr val="accent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8574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accent1"/>
              </a:buClr>
              <a:buFont typeface="Arial"/>
              <a:buNone/>
              <a:defRPr b="1" i="0" sz="3600" u="none" cap="none" strike="noStrike">
                <a:solidFill>
                  <a:schemeClr val="accent1"/>
                </a:solidFill>
                <a:latin typeface="Arial"/>
                <a:ea typeface="Arial"/>
                <a:cs typeface="Arial"/>
                <a:sym typeface="Arial"/>
              </a:defRPr>
            </a:lvl1pPr>
            <a:lvl2pPr indent="0" lvl="1" rtl="0">
              <a:spcBef>
                <a:spcPts val="0"/>
              </a:spcBef>
              <a:buClr>
                <a:schemeClr val="accent1"/>
              </a:buClr>
              <a:buFont typeface="Arial"/>
              <a:buNone/>
              <a:defRPr b="1" sz="3600">
                <a:solidFill>
                  <a:schemeClr val="accent1"/>
                </a:solidFill>
              </a:defRPr>
            </a:lvl2pPr>
            <a:lvl3pPr indent="0" lvl="2" rtl="0">
              <a:spcBef>
                <a:spcPts val="0"/>
              </a:spcBef>
              <a:buClr>
                <a:schemeClr val="accent1"/>
              </a:buClr>
              <a:buFont typeface="Arial"/>
              <a:buNone/>
              <a:defRPr b="1" sz="3600">
                <a:solidFill>
                  <a:schemeClr val="accent1"/>
                </a:solidFill>
              </a:defRPr>
            </a:lvl3pPr>
            <a:lvl4pPr indent="0" lvl="3" rtl="0">
              <a:spcBef>
                <a:spcPts val="0"/>
              </a:spcBef>
              <a:buClr>
                <a:schemeClr val="accent1"/>
              </a:buClr>
              <a:buFont typeface="Arial"/>
              <a:buNone/>
              <a:defRPr b="1" sz="3600">
                <a:solidFill>
                  <a:schemeClr val="accent1"/>
                </a:solidFill>
              </a:defRPr>
            </a:lvl4pPr>
            <a:lvl5pPr indent="0" lvl="4" rtl="0">
              <a:spcBef>
                <a:spcPts val="0"/>
              </a:spcBef>
              <a:buClr>
                <a:schemeClr val="accent1"/>
              </a:buClr>
              <a:buFont typeface="Arial"/>
              <a:buNone/>
              <a:defRPr b="1" sz="3600">
                <a:solidFill>
                  <a:schemeClr val="accent1"/>
                </a:solidFill>
              </a:defRPr>
            </a:lvl5pPr>
            <a:lvl6pPr indent="0" lvl="5" rtl="0">
              <a:spcBef>
                <a:spcPts val="0"/>
              </a:spcBef>
              <a:buClr>
                <a:schemeClr val="accent1"/>
              </a:buClr>
              <a:buFont typeface="Arial"/>
              <a:buNone/>
              <a:defRPr b="1" sz="3600">
                <a:solidFill>
                  <a:schemeClr val="accent1"/>
                </a:solidFill>
              </a:defRPr>
            </a:lvl6pPr>
            <a:lvl7pPr indent="0" lvl="6" rtl="0">
              <a:spcBef>
                <a:spcPts val="0"/>
              </a:spcBef>
              <a:buClr>
                <a:schemeClr val="accent1"/>
              </a:buClr>
              <a:buFont typeface="Arial"/>
              <a:buNone/>
              <a:defRPr b="1" sz="3600">
                <a:solidFill>
                  <a:schemeClr val="accent1"/>
                </a:solidFill>
              </a:defRPr>
            </a:lvl7pPr>
            <a:lvl8pPr indent="0" lvl="7" rtl="0">
              <a:spcBef>
                <a:spcPts val="0"/>
              </a:spcBef>
              <a:buClr>
                <a:schemeClr val="accent1"/>
              </a:buClr>
              <a:buFont typeface="Arial"/>
              <a:buNone/>
              <a:defRPr b="1" sz="3600">
                <a:solidFill>
                  <a:schemeClr val="accent1"/>
                </a:solidFill>
              </a:defRPr>
            </a:lvl8pPr>
            <a:lvl9pPr indent="0" lvl="8" rtl="0">
              <a:spcBef>
                <a:spcPts val="0"/>
              </a:spcBef>
              <a:buClr>
                <a:schemeClr val="accent1"/>
              </a:buClr>
              <a:buFont typeface="Arial"/>
              <a:buNone/>
              <a:defRPr b="1" sz="3600">
                <a:solidFill>
                  <a:schemeClr val="accent1"/>
                </a:solidFill>
              </a:defRPr>
            </a:lvl9pPr>
          </a:lstStyle>
          <a:p/>
        </p:txBody>
      </p:sp>
      <p:cxnSp>
        <p:nvCxnSpPr>
          <p:cNvPr id="51" name="Shape 51"/>
          <p:cNvCxnSpPr/>
          <p:nvPr/>
        </p:nvCxnSpPr>
        <p:spPr>
          <a:xfrm>
            <a:off x="457200" y="1143000"/>
            <a:ext cx="8229600" cy="0"/>
          </a:xfrm>
          <a:prstGeom prst="straightConnector1">
            <a:avLst/>
          </a:prstGeom>
          <a:noFill/>
          <a:ln cap="flat" cmpd="sng" w="50800">
            <a:solidFill>
              <a:schemeClr val="accent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457200" y="4406309"/>
            <a:ext cx="8229600" cy="5196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1pPr>
            <a:lvl2pPr indent="152400" lvl="1" marL="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52400" lvl="2" marL="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4300" lvl="3" marL="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cxnSp>
        <p:nvCxnSpPr>
          <p:cNvPr id="54" name="Shape 54"/>
          <p:cNvCxnSpPr/>
          <p:nvPr/>
        </p:nvCxnSpPr>
        <p:spPr>
          <a:xfrm>
            <a:off x="457200" y="4317760"/>
            <a:ext cx="8229600" cy="0"/>
          </a:xfrm>
          <a:prstGeom prst="straightConnector1">
            <a:avLst/>
          </a:prstGeom>
          <a:noFill/>
          <a:ln cap="flat" cmpd="sng" w="50800">
            <a:solidFill>
              <a:schemeClr val="lt2"/>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5" name="Shape 55"/>
        <p:cNvGrpSpPr/>
        <p:nvPr/>
      </p:nvGrpSpPr>
      <p:grpSpPr>
        <a:xfrm>
          <a:off x="0" y="0"/>
          <a:ext cx="0" cy="0"/>
          <a:chOff x="0" y="0"/>
          <a:chExt cx="0" cy="0"/>
        </a:xfrm>
      </p:grpSpPr>
      <p:cxnSp>
        <p:nvCxnSpPr>
          <p:cNvPr id="56" name="Shape 56"/>
          <p:cNvCxnSpPr/>
          <p:nvPr/>
        </p:nvCxnSpPr>
        <p:spPr>
          <a:xfrm>
            <a:off x="457200" y="113139"/>
            <a:ext cx="8229600" cy="0"/>
          </a:xfrm>
          <a:prstGeom prst="straightConnector1">
            <a:avLst/>
          </a:prstGeom>
          <a:noFill/>
          <a:ln cap="flat" cmpd="sng" w="50800">
            <a:solidFill>
              <a:schemeClr val="l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4" name="Shape 14"/>
        <p:cNvGrpSpPr/>
        <p:nvPr/>
      </p:nvGrpSpPr>
      <p:grpSpPr>
        <a:xfrm>
          <a:off x="0" y="0"/>
          <a:ext cx="0" cy="0"/>
          <a:chOff x="0" y="0"/>
          <a:chExt cx="0" cy="0"/>
        </a:xfrm>
      </p:grpSpPr>
      <p:sp>
        <p:nvSpPr>
          <p:cNvPr id="15" name="Shape 15"/>
          <p:cNvSpPr txBox="1"/>
          <p:nvPr>
            <p:ph type="title"/>
          </p:nvPr>
        </p:nvSpPr>
        <p:spPr>
          <a:xfrm>
            <a:off x="457200" y="205978"/>
            <a:ext cx="8229600" cy="8574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accent1"/>
              </a:buClr>
              <a:buFont typeface="Arial"/>
              <a:buNone/>
              <a:defRPr b="1" i="0" sz="3600" u="none" cap="none" strike="noStrike">
                <a:solidFill>
                  <a:srgbClr val="DA0002"/>
                </a:solidFill>
                <a:latin typeface="Arial"/>
                <a:ea typeface="Arial"/>
                <a:cs typeface="Arial"/>
                <a:sym typeface="Arial"/>
              </a:defRPr>
            </a:lvl1pPr>
            <a:lvl2pPr indent="0" lvl="1" rtl="0" algn="l">
              <a:spcBef>
                <a:spcPts val="0"/>
              </a:spcBef>
              <a:buClr>
                <a:schemeClr val="accent1"/>
              </a:buClr>
              <a:buFont typeface="Arial"/>
              <a:buNone/>
              <a:defRPr b="1" i="0" sz="3600" u="none" cap="none" strike="noStrike">
                <a:solidFill>
                  <a:srgbClr val="DA0002"/>
                </a:solidFill>
                <a:latin typeface="Arial"/>
                <a:ea typeface="Arial"/>
                <a:cs typeface="Arial"/>
                <a:sym typeface="Arial"/>
              </a:defRPr>
            </a:lvl2pPr>
            <a:lvl3pPr indent="0" lvl="2" rtl="0" algn="l">
              <a:spcBef>
                <a:spcPts val="0"/>
              </a:spcBef>
              <a:buClr>
                <a:schemeClr val="accent1"/>
              </a:buClr>
              <a:buFont typeface="Arial"/>
              <a:buNone/>
              <a:defRPr b="1" i="0" sz="3600" u="none" cap="none" strike="noStrike">
                <a:solidFill>
                  <a:srgbClr val="DA0002"/>
                </a:solidFill>
                <a:latin typeface="Arial"/>
                <a:ea typeface="Arial"/>
                <a:cs typeface="Arial"/>
                <a:sym typeface="Arial"/>
              </a:defRPr>
            </a:lvl3pPr>
            <a:lvl4pPr indent="0" lvl="3" rtl="0" algn="l">
              <a:spcBef>
                <a:spcPts val="0"/>
              </a:spcBef>
              <a:buClr>
                <a:schemeClr val="accent1"/>
              </a:buClr>
              <a:buFont typeface="Arial"/>
              <a:buNone/>
              <a:defRPr b="1" i="0" sz="3600" u="none" cap="none" strike="noStrike">
                <a:solidFill>
                  <a:srgbClr val="DA0002"/>
                </a:solidFill>
                <a:latin typeface="Arial"/>
                <a:ea typeface="Arial"/>
                <a:cs typeface="Arial"/>
                <a:sym typeface="Arial"/>
              </a:defRPr>
            </a:lvl4pPr>
            <a:lvl5pPr indent="0" lvl="4" rtl="0" algn="l">
              <a:spcBef>
                <a:spcPts val="0"/>
              </a:spcBef>
              <a:buClr>
                <a:schemeClr val="accent1"/>
              </a:buClr>
              <a:buFont typeface="Arial"/>
              <a:buNone/>
              <a:defRPr b="1" i="0" sz="3600" u="none" cap="none" strike="noStrike">
                <a:solidFill>
                  <a:srgbClr val="DA0002"/>
                </a:solidFill>
                <a:latin typeface="Arial"/>
                <a:ea typeface="Arial"/>
                <a:cs typeface="Arial"/>
                <a:sym typeface="Arial"/>
              </a:defRPr>
            </a:lvl5pPr>
            <a:lvl6pPr indent="0" lvl="5" rtl="0" algn="l">
              <a:spcBef>
                <a:spcPts val="0"/>
              </a:spcBef>
              <a:buClr>
                <a:schemeClr val="accent1"/>
              </a:buClr>
              <a:buFont typeface="Arial"/>
              <a:buNone/>
              <a:defRPr b="1" i="0" sz="3600" u="none" cap="none" strike="noStrike">
                <a:solidFill>
                  <a:srgbClr val="DA0002"/>
                </a:solidFill>
                <a:latin typeface="Arial"/>
                <a:ea typeface="Arial"/>
                <a:cs typeface="Arial"/>
                <a:sym typeface="Arial"/>
              </a:defRPr>
            </a:lvl6pPr>
            <a:lvl7pPr indent="0" lvl="6" rtl="0" algn="l">
              <a:spcBef>
                <a:spcPts val="0"/>
              </a:spcBef>
              <a:buClr>
                <a:schemeClr val="accent1"/>
              </a:buClr>
              <a:buFont typeface="Arial"/>
              <a:buNone/>
              <a:defRPr b="1" i="0" sz="3600" u="none" cap="none" strike="noStrike">
                <a:solidFill>
                  <a:srgbClr val="DA0002"/>
                </a:solidFill>
                <a:latin typeface="Arial"/>
                <a:ea typeface="Arial"/>
                <a:cs typeface="Arial"/>
                <a:sym typeface="Arial"/>
              </a:defRPr>
            </a:lvl7pPr>
            <a:lvl8pPr indent="0" lvl="7" rtl="0" algn="l">
              <a:spcBef>
                <a:spcPts val="0"/>
              </a:spcBef>
              <a:buClr>
                <a:schemeClr val="accent1"/>
              </a:buClr>
              <a:buFont typeface="Arial"/>
              <a:buNone/>
              <a:defRPr b="1" i="0" sz="3600" u="none" cap="none" strike="noStrike">
                <a:solidFill>
                  <a:srgbClr val="DA0002"/>
                </a:solidFill>
                <a:latin typeface="Arial"/>
                <a:ea typeface="Arial"/>
                <a:cs typeface="Arial"/>
                <a:sym typeface="Arial"/>
              </a:defRPr>
            </a:lvl8pPr>
            <a:lvl9pPr indent="0" lvl="8" rtl="0" algn="l">
              <a:spcBef>
                <a:spcPts val="0"/>
              </a:spcBef>
              <a:buClr>
                <a:schemeClr val="accent1"/>
              </a:buClr>
              <a:buFont typeface="Arial"/>
              <a:buNone/>
              <a:defRPr b="1" i="0" sz="3600" u="none" cap="none" strike="noStrike">
                <a:solidFill>
                  <a:srgbClr val="DA0002"/>
                </a:solidFill>
                <a:latin typeface="Arial"/>
                <a:ea typeface="Arial"/>
                <a:cs typeface="Arial"/>
                <a:sym typeface="Arial"/>
              </a:defRPr>
            </a:lvl9pPr>
          </a:lstStyle>
          <a:p/>
        </p:txBody>
      </p:sp>
      <p:sp>
        <p:nvSpPr>
          <p:cNvPr id="16" name="Shape 16"/>
          <p:cNvSpPr txBox="1"/>
          <p:nvPr>
            <p:ph idx="1" type="body"/>
          </p:nvPr>
        </p:nvSpPr>
        <p:spPr>
          <a:xfrm>
            <a:off x="457200" y="1200150"/>
            <a:ext cx="8229600" cy="3725700"/>
          </a:xfrm>
          <a:prstGeom prst="rect">
            <a:avLst/>
          </a:prstGeom>
          <a:noFill/>
          <a:ln>
            <a:noFill/>
          </a:ln>
        </p:spPr>
        <p:txBody>
          <a:bodyPr anchorCtr="0" anchor="t" bIns="91425" lIns="91425" rIns="91425" wrap="square" tIns="91425"/>
          <a:lstStyle>
            <a:lvl1pPr indent="190500" lvl="0" marL="0" marR="0" rtl="0" algn="l">
              <a:lnSpc>
                <a:spcPct val="100000"/>
              </a:lnSpc>
              <a:spcBef>
                <a:spcPts val="0"/>
              </a:spcBef>
              <a:spcAft>
                <a:spcPts val="0"/>
              </a:spcAft>
              <a:buClr>
                <a:schemeClr val="dk1"/>
              </a:buClr>
              <a:buSzPct val="100000"/>
              <a:buFont typeface="Arial"/>
              <a:buChar char="●"/>
              <a:defRPr b="0" i="0" sz="3000" u="none" cap="none" strike="noStrike">
                <a:solidFill>
                  <a:schemeClr val="dk1"/>
                </a:solidFill>
                <a:latin typeface="Arial"/>
                <a:ea typeface="Arial"/>
                <a:cs typeface="Arial"/>
                <a:sym typeface="Arial"/>
              </a:defRPr>
            </a:lvl1pPr>
            <a:lvl2pPr indent="152400" lvl="1" marL="0" marR="0" rtl="0" algn="l">
              <a:lnSpc>
                <a:spcPct val="100000"/>
              </a:lnSpc>
              <a:spcBef>
                <a:spcPts val="0"/>
              </a:spcBef>
              <a:spcAft>
                <a:spcPts val="0"/>
              </a:spcAft>
              <a:buClr>
                <a:schemeClr val="dk1"/>
              </a:buClr>
              <a:buSzPct val="100000"/>
              <a:buFont typeface="Courier New"/>
              <a:buChar char="o"/>
              <a:defRPr b="0" i="0" sz="2400" u="none" cap="none" strike="noStrike">
                <a:solidFill>
                  <a:schemeClr val="dk1"/>
                </a:solidFill>
                <a:latin typeface="Arial"/>
                <a:ea typeface="Arial"/>
                <a:cs typeface="Arial"/>
                <a:sym typeface="Arial"/>
              </a:defRPr>
            </a:lvl2pPr>
            <a:lvl3pPr indent="152400" lvl="2" marL="0" marR="0" rtl="0" algn="l">
              <a:lnSpc>
                <a:spcPct val="100000"/>
              </a:lnSpc>
              <a:spcBef>
                <a:spcPts val="0"/>
              </a:spcBef>
              <a:spcAft>
                <a:spcPts val="0"/>
              </a:spcAft>
              <a:buClr>
                <a:schemeClr val="dk1"/>
              </a:buClr>
              <a:buSzPct val="100000"/>
              <a:buFont typeface="Noto Sans Symbols"/>
              <a:buChar char="▪"/>
              <a:defRPr b="0" i="0" sz="2400" u="none" cap="none" strike="noStrike">
                <a:solidFill>
                  <a:schemeClr val="dk1"/>
                </a:solidFill>
                <a:latin typeface="Arial"/>
                <a:ea typeface="Arial"/>
                <a:cs typeface="Arial"/>
                <a:sym typeface="Arial"/>
              </a:defRPr>
            </a:lvl3pPr>
            <a:lvl4pPr indent="114300" lvl="3"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0" marR="0" rtl="0" algn="l">
              <a:lnSpc>
                <a:spcPct val="100000"/>
              </a:lnSpc>
              <a:spcBef>
                <a:spcPts val="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indent="114300" lvl="5" marL="0" marR="0" rtl="0" algn="l">
              <a:lnSpc>
                <a:spcPct val="100000"/>
              </a:lnSpc>
              <a:spcBef>
                <a:spcPts val="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0" marR="0" rtl="0" algn="l">
              <a:lnSpc>
                <a:spcPct val="100000"/>
              </a:lnSpc>
              <a:spcBef>
                <a:spcPts val="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indent="114300" lvl="8" marL="0" marR="0" rtl="0" algn="l">
              <a:lnSpc>
                <a:spcPct val="100000"/>
              </a:lnSpc>
              <a:spcBef>
                <a:spcPts val="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cxnSp>
        <p:nvCxnSpPr>
          <p:cNvPr id="17" name="Shape 17"/>
          <p:cNvCxnSpPr/>
          <p:nvPr/>
        </p:nvCxnSpPr>
        <p:spPr>
          <a:xfrm>
            <a:off x="457200" y="1143000"/>
            <a:ext cx="8229600" cy="0"/>
          </a:xfrm>
          <a:prstGeom prst="straightConnector1">
            <a:avLst/>
          </a:prstGeom>
          <a:noFill/>
          <a:ln cap="flat" cmpd="sng" w="50800">
            <a:solidFill>
              <a:srgbClr val="DA000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8" name="Shape 18"/>
        <p:cNvGrpSpPr/>
        <p:nvPr/>
      </p:nvGrpSpPr>
      <p:grpSpPr>
        <a:xfrm>
          <a:off x="0" y="0"/>
          <a:ext cx="0" cy="0"/>
          <a:chOff x="0" y="0"/>
          <a:chExt cx="0" cy="0"/>
        </a:xfrm>
      </p:grpSpPr>
      <p:sp>
        <p:nvSpPr>
          <p:cNvPr id="19" name="Shape 19"/>
          <p:cNvSpPr txBox="1"/>
          <p:nvPr>
            <p:ph type="title"/>
          </p:nvPr>
        </p:nvSpPr>
        <p:spPr>
          <a:xfrm>
            <a:off x="457200" y="205978"/>
            <a:ext cx="8229600" cy="8574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accent1"/>
              </a:buClr>
              <a:buFont typeface="Arial"/>
              <a:buNone/>
              <a:defRPr b="1" i="0" sz="3600" u="none" cap="none" strike="noStrike">
                <a:solidFill>
                  <a:srgbClr val="DA0002"/>
                </a:solidFill>
                <a:latin typeface="Arial"/>
                <a:ea typeface="Arial"/>
                <a:cs typeface="Arial"/>
                <a:sym typeface="Arial"/>
              </a:defRPr>
            </a:lvl1pPr>
            <a:lvl2pPr indent="0" lvl="1" rtl="0" algn="l">
              <a:spcBef>
                <a:spcPts val="0"/>
              </a:spcBef>
              <a:buClr>
                <a:schemeClr val="accent1"/>
              </a:buClr>
              <a:buFont typeface="Arial"/>
              <a:buNone/>
              <a:defRPr b="1" i="0" sz="3600" u="none" cap="none" strike="noStrike">
                <a:solidFill>
                  <a:srgbClr val="DA0002"/>
                </a:solidFill>
                <a:latin typeface="Arial"/>
                <a:ea typeface="Arial"/>
                <a:cs typeface="Arial"/>
                <a:sym typeface="Arial"/>
              </a:defRPr>
            </a:lvl2pPr>
            <a:lvl3pPr indent="0" lvl="2" rtl="0" algn="l">
              <a:spcBef>
                <a:spcPts val="0"/>
              </a:spcBef>
              <a:buClr>
                <a:schemeClr val="accent1"/>
              </a:buClr>
              <a:buFont typeface="Arial"/>
              <a:buNone/>
              <a:defRPr b="1" i="0" sz="3600" u="none" cap="none" strike="noStrike">
                <a:solidFill>
                  <a:srgbClr val="DA0002"/>
                </a:solidFill>
                <a:latin typeface="Arial"/>
                <a:ea typeface="Arial"/>
                <a:cs typeface="Arial"/>
                <a:sym typeface="Arial"/>
              </a:defRPr>
            </a:lvl3pPr>
            <a:lvl4pPr indent="0" lvl="3" rtl="0" algn="l">
              <a:spcBef>
                <a:spcPts val="0"/>
              </a:spcBef>
              <a:buClr>
                <a:schemeClr val="accent1"/>
              </a:buClr>
              <a:buFont typeface="Arial"/>
              <a:buNone/>
              <a:defRPr b="1" i="0" sz="3600" u="none" cap="none" strike="noStrike">
                <a:solidFill>
                  <a:srgbClr val="DA0002"/>
                </a:solidFill>
                <a:latin typeface="Arial"/>
                <a:ea typeface="Arial"/>
                <a:cs typeface="Arial"/>
                <a:sym typeface="Arial"/>
              </a:defRPr>
            </a:lvl4pPr>
            <a:lvl5pPr indent="0" lvl="4" rtl="0" algn="l">
              <a:spcBef>
                <a:spcPts val="0"/>
              </a:spcBef>
              <a:buClr>
                <a:schemeClr val="accent1"/>
              </a:buClr>
              <a:buFont typeface="Arial"/>
              <a:buNone/>
              <a:defRPr b="1" i="0" sz="3600" u="none" cap="none" strike="noStrike">
                <a:solidFill>
                  <a:srgbClr val="DA0002"/>
                </a:solidFill>
                <a:latin typeface="Arial"/>
                <a:ea typeface="Arial"/>
                <a:cs typeface="Arial"/>
                <a:sym typeface="Arial"/>
              </a:defRPr>
            </a:lvl5pPr>
            <a:lvl6pPr indent="0" lvl="5" rtl="0" algn="l">
              <a:spcBef>
                <a:spcPts val="0"/>
              </a:spcBef>
              <a:buClr>
                <a:schemeClr val="accent1"/>
              </a:buClr>
              <a:buFont typeface="Arial"/>
              <a:buNone/>
              <a:defRPr b="1" i="0" sz="3600" u="none" cap="none" strike="noStrike">
                <a:solidFill>
                  <a:srgbClr val="DA0002"/>
                </a:solidFill>
                <a:latin typeface="Arial"/>
                <a:ea typeface="Arial"/>
                <a:cs typeface="Arial"/>
                <a:sym typeface="Arial"/>
              </a:defRPr>
            </a:lvl6pPr>
            <a:lvl7pPr indent="0" lvl="6" rtl="0" algn="l">
              <a:spcBef>
                <a:spcPts val="0"/>
              </a:spcBef>
              <a:buClr>
                <a:schemeClr val="accent1"/>
              </a:buClr>
              <a:buFont typeface="Arial"/>
              <a:buNone/>
              <a:defRPr b="1" i="0" sz="3600" u="none" cap="none" strike="noStrike">
                <a:solidFill>
                  <a:srgbClr val="DA0002"/>
                </a:solidFill>
                <a:latin typeface="Arial"/>
                <a:ea typeface="Arial"/>
                <a:cs typeface="Arial"/>
                <a:sym typeface="Arial"/>
              </a:defRPr>
            </a:lvl7pPr>
            <a:lvl8pPr indent="0" lvl="7" rtl="0" algn="l">
              <a:spcBef>
                <a:spcPts val="0"/>
              </a:spcBef>
              <a:buClr>
                <a:schemeClr val="accent1"/>
              </a:buClr>
              <a:buFont typeface="Arial"/>
              <a:buNone/>
              <a:defRPr b="1" i="0" sz="3600" u="none" cap="none" strike="noStrike">
                <a:solidFill>
                  <a:srgbClr val="DA0002"/>
                </a:solidFill>
                <a:latin typeface="Arial"/>
                <a:ea typeface="Arial"/>
                <a:cs typeface="Arial"/>
                <a:sym typeface="Arial"/>
              </a:defRPr>
            </a:lvl8pPr>
            <a:lvl9pPr indent="0" lvl="8" rtl="0" algn="l">
              <a:spcBef>
                <a:spcPts val="0"/>
              </a:spcBef>
              <a:buClr>
                <a:schemeClr val="accent1"/>
              </a:buClr>
              <a:buFont typeface="Arial"/>
              <a:buNone/>
              <a:defRPr b="1" i="0" sz="3600" u="none" cap="none" strike="noStrike">
                <a:solidFill>
                  <a:srgbClr val="DA0002"/>
                </a:solidFill>
                <a:latin typeface="Arial"/>
                <a:ea typeface="Arial"/>
                <a:cs typeface="Arial"/>
                <a:sym typeface="Arial"/>
              </a:defRPr>
            </a:lvl9pPr>
          </a:lstStyle>
          <a:p/>
        </p:txBody>
      </p:sp>
      <p:sp>
        <p:nvSpPr>
          <p:cNvPr id="20" name="Shape 20"/>
          <p:cNvSpPr txBox="1"/>
          <p:nvPr>
            <p:ph idx="1" type="body"/>
          </p:nvPr>
        </p:nvSpPr>
        <p:spPr>
          <a:xfrm>
            <a:off x="457200" y="1200150"/>
            <a:ext cx="3994500" cy="3725700"/>
          </a:xfrm>
          <a:prstGeom prst="rect">
            <a:avLst/>
          </a:prstGeom>
          <a:noFill/>
          <a:ln>
            <a:noFill/>
          </a:ln>
        </p:spPr>
        <p:txBody>
          <a:bodyPr anchorCtr="0" anchor="t" bIns="91425" lIns="91425" rIns="91425" wrap="square" tIns="91425"/>
          <a:lstStyle>
            <a:lvl1pPr indent="190500" lvl="0" marL="0" marR="0" rtl="0" algn="l">
              <a:lnSpc>
                <a:spcPct val="100000"/>
              </a:lnSpc>
              <a:spcBef>
                <a:spcPts val="0"/>
              </a:spcBef>
              <a:spcAft>
                <a:spcPts val="0"/>
              </a:spcAft>
              <a:buClr>
                <a:schemeClr val="dk1"/>
              </a:buClr>
              <a:buSzPct val="100000"/>
              <a:buFont typeface="Arial"/>
              <a:buChar char="●"/>
              <a:defRPr b="0" i="0" sz="3000" u="none" cap="none" strike="noStrike">
                <a:solidFill>
                  <a:schemeClr val="dk1"/>
                </a:solidFill>
                <a:latin typeface="Arial"/>
                <a:ea typeface="Arial"/>
                <a:cs typeface="Arial"/>
                <a:sym typeface="Arial"/>
              </a:defRPr>
            </a:lvl1pPr>
            <a:lvl2pPr indent="152400" lvl="1" marL="0" marR="0" rtl="0" algn="l">
              <a:lnSpc>
                <a:spcPct val="100000"/>
              </a:lnSpc>
              <a:spcBef>
                <a:spcPts val="0"/>
              </a:spcBef>
              <a:spcAft>
                <a:spcPts val="0"/>
              </a:spcAft>
              <a:buClr>
                <a:schemeClr val="dk1"/>
              </a:buClr>
              <a:buSzPct val="100000"/>
              <a:buFont typeface="Courier New"/>
              <a:buChar char="o"/>
              <a:defRPr b="0" i="0" sz="2400" u="none" cap="none" strike="noStrike">
                <a:solidFill>
                  <a:schemeClr val="dk1"/>
                </a:solidFill>
                <a:latin typeface="Arial"/>
                <a:ea typeface="Arial"/>
                <a:cs typeface="Arial"/>
                <a:sym typeface="Arial"/>
              </a:defRPr>
            </a:lvl2pPr>
            <a:lvl3pPr indent="152400" lvl="2" marL="0" marR="0" rtl="0" algn="l">
              <a:lnSpc>
                <a:spcPct val="100000"/>
              </a:lnSpc>
              <a:spcBef>
                <a:spcPts val="0"/>
              </a:spcBef>
              <a:spcAft>
                <a:spcPts val="0"/>
              </a:spcAft>
              <a:buClr>
                <a:schemeClr val="dk1"/>
              </a:buClr>
              <a:buSzPct val="100000"/>
              <a:buFont typeface="Noto Sans Symbols"/>
              <a:buChar char="▪"/>
              <a:defRPr b="0" i="0" sz="2400" u="none" cap="none" strike="noStrike">
                <a:solidFill>
                  <a:schemeClr val="dk1"/>
                </a:solidFill>
                <a:latin typeface="Arial"/>
                <a:ea typeface="Arial"/>
                <a:cs typeface="Arial"/>
                <a:sym typeface="Arial"/>
              </a:defRPr>
            </a:lvl3pPr>
            <a:lvl4pPr indent="114300" lvl="3"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0" marR="0" rtl="0" algn="l">
              <a:lnSpc>
                <a:spcPct val="100000"/>
              </a:lnSpc>
              <a:spcBef>
                <a:spcPts val="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indent="114300" lvl="5" marL="0" marR="0" rtl="0" algn="l">
              <a:lnSpc>
                <a:spcPct val="100000"/>
              </a:lnSpc>
              <a:spcBef>
                <a:spcPts val="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0" marR="0" rtl="0" algn="l">
              <a:lnSpc>
                <a:spcPct val="100000"/>
              </a:lnSpc>
              <a:spcBef>
                <a:spcPts val="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indent="114300" lvl="8" marL="0" marR="0" rtl="0" algn="l">
              <a:lnSpc>
                <a:spcPct val="100000"/>
              </a:lnSpc>
              <a:spcBef>
                <a:spcPts val="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21" name="Shape 21"/>
          <p:cNvSpPr txBox="1"/>
          <p:nvPr>
            <p:ph idx="2" type="body"/>
          </p:nvPr>
        </p:nvSpPr>
        <p:spPr>
          <a:xfrm>
            <a:off x="4692273" y="1200150"/>
            <a:ext cx="3994500" cy="3725700"/>
          </a:xfrm>
          <a:prstGeom prst="rect">
            <a:avLst/>
          </a:prstGeom>
          <a:noFill/>
          <a:ln>
            <a:noFill/>
          </a:ln>
        </p:spPr>
        <p:txBody>
          <a:bodyPr anchorCtr="0" anchor="t" bIns="91425" lIns="91425" rIns="91425" wrap="square" tIns="91425"/>
          <a:lstStyle>
            <a:lvl1pPr indent="190500" lvl="0" marL="0" marR="0" rtl="0" algn="l">
              <a:lnSpc>
                <a:spcPct val="100000"/>
              </a:lnSpc>
              <a:spcBef>
                <a:spcPts val="0"/>
              </a:spcBef>
              <a:spcAft>
                <a:spcPts val="0"/>
              </a:spcAft>
              <a:buClr>
                <a:schemeClr val="dk1"/>
              </a:buClr>
              <a:buSzPct val="100000"/>
              <a:buFont typeface="Arial"/>
              <a:buChar char="●"/>
              <a:defRPr b="0" i="0" sz="3000" u="none" cap="none" strike="noStrike">
                <a:solidFill>
                  <a:schemeClr val="dk1"/>
                </a:solidFill>
                <a:latin typeface="Arial"/>
                <a:ea typeface="Arial"/>
                <a:cs typeface="Arial"/>
                <a:sym typeface="Arial"/>
              </a:defRPr>
            </a:lvl1pPr>
            <a:lvl2pPr indent="152400" lvl="1" marL="0" marR="0" rtl="0" algn="l">
              <a:lnSpc>
                <a:spcPct val="100000"/>
              </a:lnSpc>
              <a:spcBef>
                <a:spcPts val="0"/>
              </a:spcBef>
              <a:spcAft>
                <a:spcPts val="0"/>
              </a:spcAft>
              <a:buClr>
                <a:schemeClr val="dk1"/>
              </a:buClr>
              <a:buSzPct val="100000"/>
              <a:buFont typeface="Courier New"/>
              <a:buChar char="o"/>
              <a:defRPr b="0" i="0" sz="2400" u="none" cap="none" strike="noStrike">
                <a:solidFill>
                  <a:schemeClr val="dk1"/>
                </a:solidFill>
                <a:latin typeface="Arial"/>
                <a:ea typeface="Arial"/>
                <a:cs typeface="Arial"/>
                <a:sym typeface="Arial"/>
              </a:defRPr>
            </a:lvl2pPr>
            <a:lvl3pPr indent="152400" lvl="2" marL="0" marR="0" rtl="0" algn="l">
              <a:lnSpc>
                <a:spcPct val="100000"/>
              </a:lnSpc>
              <a:spcBef>
                <a:spcPts val="0"/>
              </a:spcBef>
              <a:spcAft>
                <a:spcPts val="0"/>
              </a:spcAft>
              <a:buClr>
                <a:schemeClr val="dk1"/>
              </a:buClr>
              <a:buSzPct val="100000"/>
              <a:buFont typeface="Noto Sans Symbols"/>
              <a:buChar char="▪"/>
              <a:defRPr b="0" i="0" sz="2400" u="none" cap="none" strike="noStrike">
                <a:solidFill>
                  <a:schemeClr val="dk1"/>
                </a:solidFill>
                <a:latin typeface="Arial"/>
                <a:ea typeface="Arial"/>
                <a:cs typeface="Arial"/>
                <a:sym typeface="Arial"/>
              </a:defRPr>
            </a:lvl3pPr>
            <a:lvl4pPr indent="114300" lvl="3"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0" marR="0" rtl="0" algn="l">
              <a:lnSpc>
                <a:spcPct val="100000"/>
              </a:lnSpc>
              <a:spcBef>
                <a:spcPts val="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indent="114300" lvl="5" marL="0" marR="0" rtl="0" algn="l">
              <a:lnSpc>
                <a:spcPct val="100000"/>
              </a:lnSpc>
              <a:spcBef>
                <a:spcPts val="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0" marR="0" rtl="0" algn="l">
              <a:lnSpc>
                <a:spcPct val="100000"/>
              </a:lnSpc>
              <a:spcBef>
                <a:spcPts val="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indent="114300" lvl="8" marL="0" marR="0" rtl="0" algn="l">
              <a:lnSpc>
                <a:spcPct val="100000"/>
              </a:lnSpc>
              <a:spcBef>
                <a:spcPts val="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cxnSp>
        <p:nvCxnSpPr>
          <p:cNvPr id="22" name="Shape 22"/>
          <p:cNvCxnSpPr/>
          <p:nvPr/>
        </p:nvCxnSpPr>
        <p:spPr>
          <a:xfrm>
            <a:off x="457200" y="1143000"/>
            <a:ext cx="8229600" cy="0"/>
          </a:xfrm>
          <a:prstGeom prst="straightConnector1">
            <a:avLst/>
          </a:prstGeom>
          <a:noFill/>
          <a:ln cap="flat" cmpd="sng" w="50800">
            <a:solidFill>
              <a:srgbClr val="DA000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3" name="Shape 23"/>
        <p:cNvGrpSpPr/>
        <p:nvPr/>
      </p:nvGrpSpPr>
      <p:grpSpPr>
        <a:xfrm>
          <a:off x="0" y="0"/>
          <a:ext cx="0" cy="0"/>
          <a:chOff x="0" y="0"/>
          <a:chExt cx="0" cy="0"/>
        </a:xfrm>
      </p:grpSpPr>
      <p:cxnSp>
        <p:nvCxnSpPr>
          <p:cNvPr id="24" name="Shape 24"/>
          <p:cNvCxnSpPr/>
          <p:nvPr/>
        </p:nvCxnSpPr>
        <p:spPr>
          <a:xfrm>
            <a:off x="457200" y="113139"/>
            <a:ext cx="8229600" cy="0"/>
          </a:xfrm>
          <a:prstGeom prst="straightConnector1">
            <a:avLst/>
          </a:prstGeom>
          <a:noFill/>
          <a:ln cap="flat" cmpd="sng" w="50800">
            <a:solidFill>
              <a:schemeClr val="lt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457200" y="205978"/>
            <a:ext cx="8229600" cy="8574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accent1"/>
              </a:buClr>
              <a:buFont typeface="Arial"/>
              <a:buNone/>
              <a:defRPr b="1" i="0" sz="3600" u="none" cap="none" strike="noStrike">
                <a:solidFill>
                  <a:schemeClr val="accent1"/>
                </a:solidFill>
                <a:latin typeface="Arial"/>
                <a:ea typeface="Arial"/>
                <a:cs typeface="Arial"/>
                <a:sym typeface="Arial"/>
              </a:defRPr>
            </a:lvl1pPr>
            <a:lvl2pPr indent="0" lvl="1" rtl="0" algn="l">
              <a:spcBef>
                <a:spcPts val="0"/>
              </a:spcBef>
              <a:buClr>
                <a:schemeClr val="accent1"/>
              </a:buClr>
              <a:buFont typeface="Arial"/>
              <a:buNone/>
              <a:defRPr b="1" i="0" sz="3600" u="none" cap="none" strike="noStrike">
                <a:solidFill>
                  <a:schemeClr val="accent1"/>
                </a:solidFill>
                <a:latin typeface="Arial"/>
                <a:ea typeface="Arial"/>
                <a:cs typeface="Arial"/>
                <a:sym typeface="Arial"/>
              </a:defRPr>
            </a:lvl2pPr>
            <a:lvl3pPr indent="0" lvl="2" rtl="0" algn="l">
              <a:spcBef>
                <a:spcPts val="0"/>
              </a:spcBef>
              <a:buClr>
                <a:schemeClr val="accent1"/>
              </a:buClr>
              <a:buFont typeface="Arial"/>
              <a:buNone/>
              <a:defRPr b="1" i="0" sz="3600" u="none" cap="none" strike="noStrike">
                <a:solidFill>
                  <a:schemeClr val="accent1"/>
                </a:solidFill>
                <a:latin typeface="Arial"/>
                <a:ea typeface="Arial"/>
                <a:cs typeface="Arial"/>
                <a:sym typeface="Arial"/>
              </a:defRPr>
            </a:lvl3pPr>
            <a:lvl4pPr indent="0" lvl="3" rtl="0" algn="l">
              <a:spcBef>
                <a:spcPts val="0"/>
              </a:spcBef>
              <a:buClr>
                <a:schemeClr val="accent1"/>
              </a:buClr>
              <a:buFont typeface="Arial"/>
              <a:buNone/>
              <a:defRPr b="1" i="0" sz="3600" u="none" cap="none" strike="noStrike">
                <a:solidFill>
                  <a:schemeClr val="accent1"/>
                </a:solidFill>
                <a:latin typeface="Arial"/>
                <a:ea typeface="Arial"/>
                <a:cs typeface="Arial"/>
                <a:sym typeface="Arial"/>
              </a:defRPr>
            </a:lvl4pPr>
            <a:lvl5pPr indent="0" lvl="4" rtl="0" algn="l">
              <a:spcBef>
                <a:spcPts val="0"/>
              </a:spcBef>
              <a:buClr>
                <a:schemeClr val="accent1"/>
              </a:buClr>
              <a:buFont typeface="Arial"/>
              <a:buNone/>
              <a:defRPr b="1" i="0" sz="3600" u="none" cap="none" strike="noStrike">
                <a:solidFill>
                  <a:schemeClr val="accent1"/>
                </a:solidFill>
                <a:latin typeface="Arial"/>
                <a:ea typeface="Arial"/>
                <a:cs typeface="Arial"/>
                <a:sym typeface="Arial"/>
              </a:defRPr>
            </a:lvl5pPr>
            <a:lvl6pPr indent="0" lvl="5" rtl="0" algn="l">
              <a:spcBef>
                <a:spcPts val="0"/>
              </a:spcBef>
              <a:buClr>
                <a:schemeClr val="accent1"/>
              </a:buClr>
              <a:buFont typeface="Arial"/>
              <a:buNone/>
              <a:defRPr b="1" i="0" sz="3600" u="none" cap="none" strike="noStrike">
                <a:solidFill>
                  <a:schemeClr val="accent1"/>
                </a:solidFill>
                <a:latin typeface="Arial"/>
                <a:ea typeface="Arial"/>
                <a:cs typeface="Arial"/>
                <a:sym typeface="Arial"/>
              </a:defRPr>
            </a:lvl6pPr>
            <a:lvl7pPr indent="0" lvl="6" rtl="0" algn="l">
              <a:spcBef>
                <a:spcPts val="0"/>
              </a:spcBef>
              <a:buClr>
                <a:schemeClr val="accent1"/>
              </a:buClr>
              <a:buFont typeface="Arial"/>
              <a:buNone/>
              <a:defRPr b="1" i="0" sz="3600" u="none" cap="none" strike="noStrike">
                <a:solidFill>
                  <a:schemeClr val="accent1"/>
                </a:solidFill>
                <a:latin typeface="Arial"/>
                <a:ea typeface="Arial"/>
                <a:cs typeface="Arial"/>
                <a:sym typeface="Arial"/>
              </a:defRPr>
            </a:lvl7pPr>
            <a:lvl8pPr indent="0" lvl="7" rtl="0" algn="l">
              <a:spcBef>
                <a:spcPts val="0"/>
              </a:spcBef>
              <a:buClr>
                <a:schemeClr val="accent1"/>
              </a:buClr>
              <a:buFont typeface="Arial"/>
              <a:buNone/>
              <a:defRPr b="1" i="0" sz="3600" u="none" cap="none" strike="noStrike">
                <a:solidFill>
                  <a:schemeClr val="accent1"/>
                </a:solidFill>
                <a:latin typeface="Arial"/>
                <a:ea typeface="Arial"/>
                <a:cs typeface="Arial"/>
                <a:sym typeface="Arial"/>
              </a:defRPr>
            </a:lvl8pPr>
            <a:lvl9pPr indent="0" lvl="8" rtl="0" algn="l">
              <a:spcBef>
                <a:spcPts val="0"/>
              </a:spcBef>
              <a:buClr>
                <a:schemeClr val="accent1"/>
              </a:buClr>
              <a:buFont typeface="Arial"/>
              <a:buNone/>
              <a:defRPr b="1" i="0" sz="3600" u="none" cap="none" strike="noStrike">
                <a:solidFill>
                  <a:schemeClr val="accent1"/>
                </a:solidFill>
                <a:latin typeface="Arial"/>
                <a:ea typeface="Arial"/>
                <a:cs typeface="Arial"/>
                <a:sym typeface="Arial"/>
              </a:defRPr>
            </a:lvl9pPr>
          </a:lstStyle>
          <a:p/>
        </p:txBody>
      </p:sp>
      <p:cxnSp>
        <p:nvCxnSpPr>
          <p:cNvPr id="27" name="Shape 27"/>
          <p:cNvCxnSpPr/>
          <p:nvPr/>
        </p:nvCxnSpPr>
        <p:spPr>
          <a:xfrm>
            <a:off x="457200" y="1143000"/>
            <a:ext cx="8229600" cy="0"/>
          </a:xfrm>
          <a:prstGeom prst="straightConnector1">
            <a:avLst/>
          </a:prstGeom>
          <a:noFill/>
          <a:ln cap="flat" cmpd="sng" w="50800">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8" name="Shape 28"/>
        <p:cNvGrpSpPr/>
        <p:nvPr/>
      </p:nvGrpSpPr>
      <p:grpSpPr>
        <a:xfrm>
          <a:off x="0" y="0"/>
          <a:ext cx="0" cy="0"/>
          <a:chOff x="0" y="0"/>
          <a:chExt cx="0" cy="0"/>
        </a:xfrm>
      </p:grpSpPr>
      <p:sp>
        <p:nvSpPr>
          <p:cNvPr id="29" name="Shape 29"/>
          <p:cNvSpPr txBox="1"/>
          <p:nvPr>
            <p:ph idx="1" type="body"/>
          </p:nvPr>
        </p:nvSpPr>
        <p:spPr>
          <a:xfrm>
            <a:off x="457200" y="4406309"/>
            <a:ext cx="8229600" cy="519600"/>
          </a:xfrm>
          <a:prstGeom prst="rect">
            <a:avLst/>
          </a:prstGeom>
          <a:noFill/>
          <a:ln>
            <a:noFill/>
          </a:ln>
        </p:spPr>
        <p:txBody>
          <a:bodyPr anchorCtr="0" anchor="t" bIns="91425" lIns="91425" rIns="91425" wrap="square" tIns="91425"/>
          <a:lstStyle>
            <a:lvl1pPr indent="114300" lvl="0" marL="0" marR="0" rtl="0" algn="ctr">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1pPr>
            <a:lvl2pPr indent="114300" lvl="1" marL="0" marR="0" rtl="0" algn="ctr">
              <a:lnSpc>
                <a:spcPct val="100000"/>
              </a:lnSpc>
              <a:spcBef>
                <a:spcPts val="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2pPr>
            <a:lvl3pPr indent="114300" lvl="2" marL="0" marR="0" rtl="0" algn="ctr">
              <a:lnSpc>
                <a:spcPct val="100000"/>
              </a:lnSpc>
              <a:spcBef>
                <a:spcPts val="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3pPr>
            <a:lvl4pPr indent="114300" lvl="3" marL="0" marR="0" rtl="0" algn="ctr">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0" marR="0" rtl="0" algn="ctr">
              <a:lnSpc>
                <a:spcPct val="100000"/>
              </a:lnSpc>
              <a:spcBef>
                <a:spcPts val="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indent="114300" lvl="5" marL="0" marR="0" rtl="0" algn="ctr">
              <a:lnSpc>
                <a:spcPct val="100000"/>
              </a:lnSpc>
              <a:spcBef>
                <a:spcPts val="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0" marR="0" rtl="0" algn="ctr">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0" marR="0" rtl="0" algn="ctr">
              <a:lnSpc>
                <a:spcPct val="100000"/>
              </a:lnSpc>
              <a:spcBef>
                <a:spcPts val="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indent="114300" lvl="8" marL="0" marR="0" rtl="0" algn="ctr">
              <a:lnSpc>
                <a:spcPct val="100000"/>
              </a:lnSpc>
              <a:spcBef>
                <a:spcPts val="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cxnSp>
        <p:nvCxnSpPr>
          <p:cNvPr id="30" name="Shape 30"/>
          <p:cNvCxnSpPr/>
          <p:nvPr/>
        </p:nvCxnSpPr>
        <p:spPr>
          <a:xfrm>
            <a:off x="457200" y="4317760"/>
            <a:ext cx="8229600" cy="0"/>
          </a:xfrm>
          <a:prstGeom prst="straightConnector1">
            <a:avLst/>
          </a:prstGeom>
          <a:noFill/>
          <a:ln cap="flat" cmpd="sng" w="50800">
            <a:solidFill>
              <a:schemeClr val="lt2"/>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35" name="Shape 35"/>
        <p:cNvGrpSpPr/>
        <p:nvPr/>
      </p:nvGrpSpPr>
      <p:grpSpPr>
        <a:xfrm>
          <a:off x="0" y="0"/>
          <a:ext cx="0" cy="0"/>
          <a:chOff x="0" y="0"/>
          <a:chExt cx="0" cy="0"/>
        </a:xfrm>
      </p:grpSpPr>
      <p:sp>
        <p:nvSpPr>
          <p:cNvPr id="36" name="Shape 36"/>
          <p:cNvSpPr txBox="1"/>
          <p:nvPr>
            <p:ph type="title"/>
          </p:nvPr>
        </p:nvSpPr>
        <p:spPr>
          <a:xfrm>
            <a:off x="457200" y="205978"/>
            <a:ext cx="8229600" cy="8574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accent1"/>
              </a:buClr>
              <a:buFont typeface="Arial"/>
              <a:buNone/>
              <a:defRPr b="1" i="0" sz="3600" u="none" cap="none" strike="noStrike">
                <a:solidFill>
                  <a:srgbClr val="DA0002"/>
                </a:solidFill>
                <a:latin typeface="Arial"/>
                <a:ea typeface="Arial"/>
                <a:cs typeface="Arial"/>
                <a:sym typeface="Arial"/>
              </a:defRPr>
            </a:lvl1pPr>
            <a:lvl2pPr indent="0" lvl="1" rtl="0">
              <a:spcBef>
                <a:spcPts val="0"/>
              </a:spcBef>
              <a:buClr>
                <a:schemeClr val="accent1"/>
              </a:buClr>
              <a:buFont typeface="Arial"/>
              <a:buNone/>
              <a:defRPr b="1" sz="3600">
                <a:solidFill>
                  <a:srgbClr val="DA0002"/>
                </a:solidFill>
              </a:defRPr>
            </a:lvl2pPr>
            <a:lvl3pPr indent="0" lvl="2" rtl="0">
              <a:spcBef>
                <a:spcPts val="0"/>
              </a:spcBef>
              <a:buClr>
                <a:schemeClr val="accent1"/>
              </a:buClr>
              <a:buFont typeface="Arial"/>
              <a:buNone/>
              <a:defRPr b="1" sz="3600">
                <a:solidFill>
                  <a:srgbClr val="DA0002"/>
                </a:solidFill>
              </a:defRPr>
            </a:lvl3pPr>
            <a:lvl4pPr indent="0" lvl="3" rtl="0">
              <a:spcBef>
                <a:spcPts val="0"/>
              </a:spcBef>
              <a:buClr>
                <a:schemeClr val="accent1"/>
              </a:buClr>
              <a:buFont typeface="Arial"/>
              <a:buNone/>
              <a:defRPr b="1" sz="3600">
                <a:solidFill>
                  <a:srgbClr val="DA0002"/>
                </a:solidFill>
              </a:defRPr>
            </a:lvl4pPr>
            <a:lvl5pPr indent="0" lvl="4" rtl="0">
              <a:spcBef>
                <a:spcPts val="0"/>
              </a:spcBef>
              <a:buClr>
                <a:schemeClr val="accent1"/>
              </a:buClr>
              <a:buFont typeface="Arial"/>
              <a:buNone/>
              <a:defRPr b="1" sz="3600">
                <a:solidFill>
                  <a:srgbClr val="DA0002"/>
                </a:solidFill>
              </a:defRPr>
            </a:lvl5pPr>
            <a:lvl6pPr indent="0" lvl="5" rtl="0">
              <a:spcBef>
                <a:spcPts val="0"/>
              </a:spcBef>
              <a:buClr>
                <a:schemeClr val="accent1"/>
              </a:buClr>
              <a:buFont typeface="Arial"/>
              <a:buNone/>
              <a:defRPr b="1" sz="3600">
                <a:solidFill>
                  <a:srgbClr val="DA0002"/>
                </a:solidFill>
              </a:defRPr>
            </a:lvl6pPr>
            <a:lvl7pPr indent="0" lvl="6" rtl="0">
              <a:spcBef>
                <a:spcPts val="0"/>
              </a:spcBef>
              <a:buClr>
                <a:schemeClr val="accent1"/>
              </a:buClr>
              <a:buFont typeface="Arial"/>
              <a:buNone/>
              <a:defRPr b="1" sz="3600">
                <a:solidFill>
                  <a:srgbClr val="DA0002"/>
                </a:solidFill>
              </a:defRPr>
            </a:lvl7pPr>
            <a:lvl8pPr indent="0" lvl="7" rtl="0">
              <a:spcBef>
                <a:spcPts val="0"/>
              </a:spcBef>
              <a:buClr>
                <a:schemeClr val="accent1"/>
              </a:buClr>
              <a:buFont typeface="Arial"/>
              <a:buNone/>
              <a:defRPr b="1" sz="3600">
                <a:solidFill>
                  <a:srgbClr val="DA0002"/>
                </a:solidFill>
              </a:defRPr>
            </a:lvl8pPr>
            <a:lvl9pPr indent="0" lvl="8" rtl="0">
              <a:spcBef>
                <a:spcPts val="0"/>
              </a:spcBef>
              <a:buClr>
                <a:schemeClr val="accent1"/>
              </a:buClr>
              <a:buFont typeface="Arial"/>
              <a:buNone/>
              <a:defRPr b="1" sz="3600">
                <a:solidFill>
                  <a:srgbClr val="DA0002"/>
                </a:solidFill>
              </a:defRPr>
            </a:lvl9pPr>
          </a:lstStyle>
          <a:p/>
        </p:txBody>
      </p:sp>
      <p:sp>
        <p:nvSpPr>
          <p:cNvPr id="37" name="Shape 37"/>
          <p:cNvSpPr txBox="1"/>
          <p:nvPr>
            <p:ph idx="1" type="body"/>
          </p:nvPr>
        </p:nvSpPr>
        <p:spPr>
          <a:xfrm>
            <a:off x="457200" y="1200150"/>
            <a:ext cx="8229600" cy="3725700"/>
          </a:xfrm>
          <a:prstGeom prst="rect">
            <a:avLst/>
          </a:prstGeom>
          <a:noFill/>
          <a:ln>
            <a:noFill/>
          </a:ln>
        </p:spPr>
        <p:txBody>
          <a:bodyPr anchorCtr="0" anchor="t" bIns="91425" lIns="91425" rIns="91425" wrap="square" tIns="91425"/>
          <a:lstStyle>
            <a:lvl1pPr indent="190500" lvl="0" marL="0" marR="0" rtl="0" algn="l">
              <a:lnSpc>
                <a:spcPct val="100000"/>
              </a:lnSpc>
              <a:spcBef>
                <a:spcPts val="0"/>
              </a:spcBef>
              <a:spcAft>
                <a:spcPts val="0"/>
              </a:spcAft>
              <a:buClr>
                <a:schemeClr val="dk1"/>
              </a:buClr>
              <a:buSzPct val="100000"/>
              <a:buFont typeface="Arial"/>
              <a:buChar char="●"/>
              <a:defRPr b="0" i="0" sz="3000" u="none" cap="none" strike="noStrike">
                <a:solidFill>
                  <a:schemeClr val="dk1"/>
                </a:solidFill>
                <a:latin typeface="Arial"/>
                <a:ea typeface="Arial"/>
                <a:cs typeface="Arial"/>
                <a:sym typeface="Arial"/>
              </a:defRPr>
            </a:lvl1pPr>
            <a:lvl2pPr indent="152400" lvl="1" marL="0" marR="0" rtl="0" algn="l">
              <a:lnSpc>
                <a:spcPct val="100000"/>
              </a:lnSpc>
              <a:spcBef>
                <a:spcPts val="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52400" lvl="2" marL="0" marR="0" rtl="0" algn="l">
              <a:lnSpc>
                <a:spcPct val="100000"/>
              </a:lnSpc>
              <a:spcBef>
                <a:spcPts val="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4300" lvl="3"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cxnSp>
        <p:nvCxnSpPr>
          <p:cNvPr id="38" name="Shape 38"/>
          <p:cNvCxnSpPr/>
          <p:nvPr/>
        </p:nvCxnSpPr>
        <p:spPr>
          <a:xfrm>
            <a:off x="457200" y="1143000"/>
            <a:ext cx="8229600" cy="0"/>
          </a:xfrm>
          <a:prstGeom prst="straightConnector1">
            <a:avLst/>
          </a:prstGeom>
          <a:noFill/>
          <a:ln cap="flat" cmpd="sng" w="50800">
            <a:solidFill>
              <a:srgbClr val="DA000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9" name="Shape 39"/>
        <p:cNvGrpSpPr/>
        <p:nvPr/>
      </p:nvGrpSpPr>
      <p:grpSpPr>
        <a:xfrm>
          <a:off x="0" y="0"/>
          <a:ext cx="0" cy="0"/>
          <a:chOff x="0" y="0"/>
          <a:chExt cx="0" cy="0"/>
        </a:xfrm>
      </p:grpSpPr>
      <p:sp>
        <p:nvSpPr>
          <p:cNvPr id="40" name="Shape 40"/>
          <p:cNvSpPr txBox="1"/>
          <p:nvPr>
            <p:ph type="title"/>
          </p:nvPr>
        </p:nvSpPr>
        <p:spPr>
          <a:xfrm>
            <a:off x="457200" y="205978"/>
            <a:ext cx="8229600" cy="8574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accent1"/>
              </a:buClr>
              <a:buFont typeface="Arial"/>
              <a:buNone/>
              <a:defRPr b="1" i="0" sz="3600" u="none" cap="none" strike="noStrike">
                <a:solidFill>
                  <a:srgbClr val="DA0002"/>
                </a:solidFill>
                <a:latin typeface="Arial"/>
                <a:ea typeface="Arial"/>
                <a:cs typeface="Arial"/>
                <a:sym typeface="Arial"/>
              </a:defRPr>
            </a:lvl1pPr>
            <a:lvl2pPr indent="0" lvl="1" rtl="0">
              <a:spcBef>
                <a:spcPts val="0"/>
              </a:spcBef>
              <a:buClr>
                <a:schemeClr val="accent1"/>
              </a:buClr>
              <a:buFont typeface="Arial"/>
              <a:buNone/>
              <a:defRPr b="1" sz="3600">
                <a:solidFill>
                  <a:srgbClr val="DA0002"/>
                </a:solidFill>
              </a:defRPr>
            </a:lvl2pPr>
            <a:lvl3pPr indent="0" lvl="2" rtl="0">
              <a:spcBef>
                <a:spcPts val="0"/>
              </a:spcBef>
              <a:buClr>
                <a:schemeClr val="accent1"/>
              </a:buClr>
              <a:buFont typeface="Arial"/>
              <a:buNone/>
              <a:defRPr b="1" sz="3600">
                <a:solidFill>
                  <a:srgbClr val="DA0002"/>
                </a:solidFill>
              </a:defRPr>
            </a:lvl3pPr>
            <a:lvl4pPr indent="0" lvl="3" rtl="0">
              <a:spcBef>
                <a:spcPts val="0"/>
              </a:spcBef>
              <a:buClr>
                <a:schemeClr val="accent1"/>
              </a:buClr>
              <a:buFont typeface="Arial"/>
              <a:buNone/>
              <a:defRPr b="1" sz="3600">
                <a:solidFill>
                  <a:srgbClr val="DA0002"/>
                </a:solidFill>
              </a:defRPr>
            </a:lvl4pPr>
            <a:lvl5pPr indent="0" lvl="4" rtl="0">
              <a:spcBef>
                <a:spcPts val="0"/>
              </a:spcBef>
              <a:buClr>
                <a:schemeClr val="accent1"/>
              </a:buClr>
              <a:buFont typeface="Arial"/>
              <a:buNone/>
              <a:defRPr b="1" sz="3600">
                <a:solidFill>
                  <a:srgbClr val="DA0002"/>
                </a:solidFill>
              </a:defRPr>
            </a:lvl5pPr>
            <a:lvl6pPr indent="0" lvl="5" rtl="0">
              <a:spcBef>
                <a:spcPts val="0"/>
              </a:spcBef>
              <a:buClr>
                <a:schemeClr val="accent1"/>
              </a:buClr>
              <a:buFont typeface="Arial"/>
              <a:buNone/>
              <a:defRPr b="1" sz="3600">
                <a:solidFill>
                  <a:srgbClr val="DA0002"/>
                </a:solidFill>
              </a:defRPr>
            </a:lvl6pPr>
            <a:lvl7pPr indent="0" lvl="6" rtl="0">
              <a:spcBef>
                <a:spcPts val="0"/>
              </a:spcBef>
              <a:buClr>
                <a:schemeClr val="accent1"/>
              </a:buClr>
              <a:buFont typeface="Arial"/>
              <a:buNone/>
              <a:defRPr b="1" sz="3600">
                <a:solidFill>
                  <a:srgbClr val="DA0002"/>
                </a:solidFill>
              </a:defRPr>
            </a:lvl7pPr>
            <a:lvl8pPr indent="0" lvl="7" rtl="0">
              <a:spcBef>
                <a:spcPts val="0"/>
              </a:spcBef>
              <a:buClr>
                <a:schemeClr val="accent1"/>
              </a:buClr>
              <a:buFont typeface="Arial"/>
              <a:buNone/>
              <a:defRPr b="1" sz="3600">
                <a:solidFill>
                  <a:srgbClr val="DA0002"/>
                </a:solidFill>
              </a:defRPr>
            </a:lvl8pPr>
            <a:lvl9pPr indent="0" lvl="8" rtl="0">
              <a:spcBef>
                <a:spcPts val="0"/>
              </a:spcBef>
              <a:buClr>
                <a:schemeClr val="accent1"/>
              </a:buClr>
              <a:buFont typeface="Arial"/>
              <a:buNone/>
              <a:defRPr b="1" sz="3600">
                <a:solidFill>
                  <a:srgbClr val="DA0002"/>
                </a:solidFill>
              </a:defRPr>
            </a:lvl9pPr>
          </a:lstStyle>
          <a:p/>
        </p:txBody>
      </p:sp>
      <p:sp>
        <p:nvSpPr>
          <p:cNvPr id="41" name="Shape 41"/>
          <p:cNvSpPr txBox="1"/>
          <p:nvPr>
            <p:ph idx="1" type="body"/>
          </p:nvPr>
        </p:nvSpPr>
        <p:spPr>
          <a:xfrm>
            <a:off x="457200" y="1200150"/>
            <a:ext cx="3994500" cy="3725700"/>
          </a:xfrm>
          <a:prstGeom prst="rect">
            <a:avLst/>
          </a:prstGeom>
          <a:noFill/>
          <a:ln>
            <a:noFill/>
          </a:ln>
        </p:spPr>
        <p:txBody>
          <a:bodyPr anchorCtr="0" anchor="t" bIns="91425" lIns="91425" rIns="91425" wrap="square" tIns="91425"/>
          <a:lstStyle>
            <a:lvl1pPr indent="190500" lvl="0" marL="0" marR="0" rtl="0" algn="l">
              <a:lnSpc>
                <a:spcPct val="100000"/>
              </a:lnSpc>
              <a:spcBef>
                <a:spcPts val="0"/>
              </a:spcBef>
              <a:spcAft>
                <a:spcPts val="0"/>
              </a:spcAft>
              <a:buClr>
                <a:schemeClr val="dk1"/>
              </a:buClr>
              <a:buSzPct val="100000"/>
              <a:buFont typeface="Arial"/>
              <a:buChar char="●"/>
              <a:defRPr b="0" i="0" sz="3000" u="none" cap="none" strike="noStrike">
                <a:solidFill>
                  <a:schemeClr val="dk1"/>
                </a:solidFill>
                <a:latin typeface="Arial"/>
                <a:ea typeface="Arial"/>
                <a:cs typeface="Arial"/>
                <a:sym typeface="Arial"/>
              </a:defRPr>
            </a:lvl1pPr>
            <a:lvl2pPr indent="152400" lvl="1" marL="0" marR="0" rtl="0" algn="l">
              <a:lnSpc>
                <a:spcPct val="100000"/>
              </a:lnSpc>
              <a:spcBef>
                <a:spcPts val="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52400" lvl="2" marL="0" marR="0" rtl="0" algn="l">
              <a:lnSpc>
                <a:spcPct val="100000"/>
              </a:lnSpc>
              <a:spcBef>
                <a:spcPts val="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4300" lvl="3"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2" name="Shape 42"/>
          <p:cNvSpPr txBox="1"/>
          <p:nvPr>
            <p:ph idx="2" type="body"/>
          </p:nvPr>
        </p:nvSpPr>
        <p:spPr>
          <a:xfrm>
            <a:off x="4692273" y="1200150"/>
            <a:ext cx="3994500" cy="3725700"/>
          </a:xfrm>
          <a:prstGeom prst="rect">
            <a:avLst/>
          </a:prstGeom>
          <a:noFill/>
          <a:ln>
            <a:noFill/>
          </a:ln>
        </p:spPr>
        <p:txBody>
          <a:bodyPr anchorCtr="0" anchor="t" bIns="91425" lIns="91425" rIns="91425" wrap="square" tIns="91425"/>
          <a:lstStyle>
            <a:lvl1pPr indent="190500" lvl="0" marL="0" marR="0" rtl="0" algn="l">
              <a:lnSpc>
                <a:spcPct val="100000"/>
              </a:lnSpc>
              <a:spcBef>
                <a:spcPts val="0"/>
              </a:spcBef>
              <a:spcAft>
                <a:spcPts val="0"/>
              </a:spcAft>
              <a:buClr>
                <a:schemeClr val="dk1"/>
              </a:buClr>
              <a:buSzPct val="100000"/>
              <a:buFont typeface="Arial"/>
              <a:buChar char="●"/>
              <a:defRPr b="0" i="0" sz="3000" u="none" cap="none" strike="noStrike">
                <a:solidFill>
                  <a:schemeClr val="dk1"/>
                </a:solidFill>
                <a:latin typeface="Arial"/>
                <a:ea typeface="Arial"/>
                <a:cs typeface="Arial"/>
                <a:sym typeface="Arial"/>
              </a:defRPr>
            </a:lvl1pPr>
            <a:lvl2pPr indent="152400" lvl="1" marL="0" marR="0" rtl="0" algn="l">
              <a:lnSpc>
                <a:spcPct val="100000"/>
              </a:lnSpc>
              <a:spcBef>
                <a:spcPts val="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52400" lvl="2" marL="0" marR="0" rtl="0" algn="l">
              <a:lnSpc>
                <a:spcPct val="100000"/>
              </a:lnSpc>
              <a:spcBef>
                <a:spcPts val="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4300" lvl="3"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cxnSp>
        <p:nvCxnSpPr>
          <p:cNvPr id="43" name="Shape 43"/>
          <p:cNvCxnSpPr/>
          <p:nvPr/>
        </p:nvCxnSpPr>
        <p:spPr>
          <a:xfrm>
            <a:off x="457200" y="1143000"/>
            <a:ext cx="8229600" cy="0"/>
          </a:xfrm>
          <a:prstGeom prst="straightConnector1">
            <a:avLst/>
          </a:prstGeom>
          <a:noFill/>
          <a:ln cap="flat" cmpd="sng" w="50800">
            <a:solidFill>
              <a:srgbClr val="DA000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44" name="Shape 44"/>
        <p:cNvGrpSpPr/>
        <p:nvPr/>
      </p:nvGrpSpPr>
      <p:grpSpPr>
        <a:xfrm>
          <a:off x="0" y="0"/>
          <a:ext cx="0" cy="0"/>
          <a:chOff x="0" y="0"/>
          <a:chExt cx="0" cy="0"/>
        </a:xfrm>
      </p:grpSpPr>
      <p:sp>
        <p:nvSpPr>
          <p:cNvPr id="45" name="Shape 45"/>
          <p:cNvSpPr txBox="1"/>
          <p:nvPr>
            <p:ph type="ctrTitle"/>
          </p:nvPr>
        </p:nvSpPr>
        <p:spPr>
          <a:xfrm>
            <a:off x="457200" y="563759"/>
            <a:ext cx="8229600" cy="30096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accent1"/>
              </a:buClr>
              <a:buFont typeface="Arial"/>
              <a:buNone/>
              <a:defRPr b="1" i="0" sz="7200" u="none" cap="none" strike="noStrike">
                <a:solidFill>
                  <a:schemeClr val="accent1"/>
                </a:solidFill>
                <a:latin typeface="Arial"/>
                <a:ea typeface="Arial"/>
                <a:cs typeface="Arial"/>
                <a:sym typeface="Arial"/>
              </a:defRPr>
            </a:lvl1pPr>
            <a:lvl2pPr indent="0" lvl="1" rtl="0">
              <a:spcBef>
                <a:spcPts val="0"/>
              </a:spcBef>
              <a:buClr>
                <a:schemeClr val="accent1"/>
              </a:buClr>
              <a:buFont typeface="Arial"/>
              <a:buNone/>
              <a:defRPr b="1" sz="7200">
                <a:solidFill>
                  <a:schemeClr val="accent1"/>
                </a:solidFill>
              </a:defRPr>
            </a:lvl2pPr>
            <a:lvl3pPr indent="0" lvl="2" rtl="0">
              <a:spcBef>
                <a:spcPts val="0"/>
              </a:spcBef>
              <a:buClr>
                <a:schemeClr val="accent1"/>
              </a:buClr>
              <a:buFont typeface="Arial"/>
              <a:buNone/>
              <a:defRPr b="1" sz="7200">
                <a:solidFill>
                  <a:schemeClr val="accent1"/>
                </a:solidFill>
              </a:defRPr>
            </a:lvl3pPr>
            <a:lvl4pPr indent="0" lvl="3" rtl="0">
              <a:spcBef>
                <a:spcPts val="0"/>
              </a:spcBef>
              <a:buClr>
                <a:schemeClr val="accent1"/>
              </a:buClr>
              <a:buFont typeface="Arial"/>
              <a:buNone/>
              <a:defRPr b="1" sz="7200">
                <a:solidFill>
                  <a:schemeClr val="accent1"/>
                </a:solidFill>
              </a:defRPr>
            </a:lvl4pPr>
            <a:lvl5pPr indent="0" lvl="4" rtl="0">
              <a:spcBef>
                <a:spcPts val="0"/>
              </a:spcBef>
              <a:buClr>
                <a:schemeClr val="accent1"/>
              </a:buClr>
              <a:buFont typeface="Arial"/>
              <a:buNone/>
              <a:defRPr b="1" sz="7200">
                <a:solidFill>
                  <a:schemeClr val="accent1"/>
                </a:solidFill>
              </a:defRPr>
            </a:lvl5pPr>
            <a:lvl6pPr indent="0" lvl="5" rtl="0">
              <a:spcBef>
                <a:spcPts val="0"/>
              </a:spcBef>
              <a:buClr>
                <a:schemeClr val="accent1"/>
              </a:buClr>
              <a:buFont typeface="Arial"/>
              <a:buNone/>
              <a:defRPr b="1" sz="7200">
                <a:solidFill>
                  <a:schemeClr val="accent1"/>
                </a:solidFill>
              </a:defRPr>
            </a:lvl6pPr>
            <a:lvl7pPr indent="0" lvl="6" rtl="0">
              <a:spcBef>
                <a:spcPts val="0"/>
              </a:spcBef>
              <a:buClr>
                <a:schemeClr val="accent1"/>
              </a:buClr>
              <a:buFont typeface="Arial"/>
              <a:buNone/>
              <a:defRPr b="1" sz="7200">
                <a:solidFill>
                  <a:schemeClr val="accent1"/>
                </a:solidFill>
              </a:defRPr>
            </a:lvl7pPr>
            <a:lvl8pPr indent="0" lvl="7" rtl="0">
              <a:spcBef>
                <a:spcPts val="0"/>
              </a:spcBef>
              <a:buClr>
                <a:schemeClr val="accent1"/>
              </a:buClr>
              <a:buFont typeface="Arial"/>
              <a:buNone/>
              <a:defRPr b="1" sz="7200">
                <a:solidFill>
                  <a:schemeClr val="accent1"/>
                </a:solidFill>
              </a:defRPr>
            </a:lvl8pPr>
            <a:lvl9pPr indent="0" lvl="8" rtl="0">
              <a:spcBef>
                <a:spcPts val="0"/>
              </a:spcBef>
              <a:buClr>
                <a:schemeClr val="accent1"/>
              </a:buClr>
              <a:buFont typeface="Arial"/>
              <a:buNone/>
              <a:defRPr b="1" sz="7200">
                <a:solidFill>
                  <a:schemeClr val="accent1"/>
                </a:solidFill>
              </a:defRPr>
            </a:lvl9pPr>
          </a:lstStyle>
          <a:p/>
        </p:txBody>
      </p:sp>
      <p:sp>
        <p:nvSpPr>
          <p:cNvPr id="46" name="Shape 46"/>
          <p:cNvSpPr txBox="1"/>
          <p:nvPr>
            <p:ph idx="1" type="subTitle"/>
          </p:nvPr>
        </p:nvSpPr>
        <p:spPr>
          <a:xfrm>
            <a:off x="457200" y="3716392"/>
            <a:ext cx="8229600" cy="123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2"/>
              </a:buClr>
              <a:buFont typeface="Arial"/>
              <a:buNone/>
              <a:defRPr b="0" i="0" sz="48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Font typeface="Arial"/>
              <a:buNone/>
              <a:defRPr b="0" i="0" sz="48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Font typeface="Arial"/>
              <a:buNone/>
              <a:defRPr b="0" i="0" sz="48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Font typeface="Arial"/>
              <a:buNone/>
              <a:defRPr b="0" i="0" sz="48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Font typeface="Arial"/>
              <a:buNone/>
              <a:defRPr b="0" i="0" sz="48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Font typeface="Arial"/>
              <a:buNone/>
              <a:defRPr b="0" i="0" sz="48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Font typeface="Arial"/>
              <a:buNone/>
              <a:defRPr b="0" i="0" sz="48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Font typeface="Arial"/>
              <a:buNone/>
              <a:defRPr b="0" i="0" sz="48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Font typeface="Arial"/>
              <a:buNone/>
              <a:defRPr b="0" i="0" sz="4800" u="none" cap="none" strike="noStrike">
                <a:solidFill>
                  <a:schemeClr val="dk2"/>
                </a:solidFill>
                <a:latin typeface="Arial"/>
                <a:ea typeface="Arial"/>
                <a:cs typeface="Arial"/>
                <a:sym typeface="Arial"/>
              </a:defRPr>
            </a:lvl9pPr>
          </a:lstStyle>
          <a:p/>
        </p:txBody>
      </p:sp>
      <p:cxnSp>
        <p:nvCxnSpPr>
          <p:cNvPr id="47" name="Shape 47"/>
          <p:cNvCxnSpPr/>
          <p:nvPr/>
        </p:nvCxnSpPr>
        <p:spPr>
          <a:xfrm>
            <a:off x="457200" y="411479"/>
            <a:ext cx="8229600" cy="0"/>
          </a:xfrm>
          <a:prstGeom prst="straightConnector1">
            <a:avLst/>
          </a:prstGeom>
          <a:noFill/>
          <a:ln cap="flat" cmpd="sng" w="57150">
            <a:solidFill>
              <a:schemeClr val="accent1"/>
            </a:solidFill>
            <a:prstDash val="solid"/>
            <a:round/>
            <a:headEnd len="med" w="med" type="none"/>
            <a:tailEnd len="med" w="med" type="none"/>
          </a:ln>
        </p:spPr>
      </p:cxnSp>
      <p:cxnSp>
        <p:nvCxnSpPr>
          <p:cNvPr id="48" name="Shape 48"/>
          <p:cNvCxnSpPr/>
          <p:nvPr/>
        </p:nvCxnSpPr>
        <p:spPr>
          <a:xfrm>
            <a:off x="457200" y="3633382"/>
            <a:ext cx="8229600" cy="0"/>
          </a:xfrm>
          <a:prstGeom prst="straightConnector1">
            <a:avLst/>
          </a:prstGeom>
          <a:noFill/>
          <a:ln cap="flat" cmpd="sng" w="57150">
            <a:solidFill>
              <a:schemeClr val="accent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accent1"/>
              </a:buClr>
              <a:buFont typeface="Arial"/>
              <a:buNone/>
              <a:defRPr b="1" i="0" sz="3600" u="none" cap="none" strike="noStrike">
                <a:solidFill>
                  <a:schemeClr val="accent1"/>
                </a:solidFill>
                <a:latin typeface="Arial"/>
                <a:ea typeface="Arial"/>
                <a:cs typeface="Arial"/>
                <a:sym typeface="Arial"/>
              </a:defRPr>
            </a:lvl1pPr>
            <a:lvl2pPr indent="0" lvl="1" rtl="0" algn="l">
              <a:spcBef>
                <a:spcPts val="0"/>
              </a:spcBef>
              <a:buClr>
                <a:schemeClr val="accent1"/>
              </a:buClr>
              <a:buFont typeface="Arial"/>
              <a:buNone/>
              <a:defRPr b="1" i="0" sz="3600" u="none" cap="none" strike="noStrike">
                <a:solidFill>
                  <a:schemeClr val="accent1"/>
                </a:solidFill>
                <a:latin typeface="Arial"/>
                <a:ea typeface="Arial"/>
                <a:cs typeface="Arial"/>
                <a:sym typeface="Arial"/>
              </a:defRPr>
            </a:lvl2pPr>
            <a:lvl3pPr indent="0" lvl="2" rtl="0" algn="l">
              <a:spcBef>
                <a:spcPts val="0"/>
              </a:spcBef>
              <a:buClr>
                <a:schemeClr val="accent1"/>
              </a:buClr>
              <a:buFont typeface="Arial"/>
              <a:buNone/>
              <a:defRPr b="1" i="0" sz="3600" u="none" cap="none" strike="noStrike">
                <a:solidFill>
                  <a:schemeClr val="accent1"/>
                </a:solidFill>
                <a:latin typeface="Arial"/>
                <a:ea typeface="Arial"/>
                <a:cs typeface="Arial"/>
                <a:sym typeface="Arial"/>
              </a:defRPr>
            </a:lvl3pPr>
            <a:lvl4pPr indent="0" lvl="3" rtl="0" algn="l">
              <a:spcBef>
                <a:spcPts val="0"/>
              </a:spcBef>
              <a:buClr>
                <a:schemeClr val="accent1"/>
              </a:buClr>
              <a:buFont typeface="Arial"/>
              <a:buNone/>
              <a:defRPr b="1" i="0" sz="3600" u="none" cap="none" strike="noStrike">
                <a:solidFill>
                  <a:schemeClr val="accent1"/>
                </a:solidFill>
                <a:latin typeface="Arial"/>
                <a:ea typeface="Arial"/>
                <a:cs typeface="Arial"/>
                <a:sym typeface="Arial"/>
              </a:defRPr>
            </a:lvl4pPr>
            <a:lvl5pPr indent="0" lvl="4" rtl="0" algn="l">
              <a:spcBef>
                <a:spcPts val="0"/>
              </a:spcBef>
              <a:buClr>
                <a:schemeClr val="accent1"/>
              </a:buClr>
              <a:buFont typeface="Arial"/>
              <a:buNone/>
              <a:defRPr b="1" i="0" sz="3600" u="none" cap="none" strike="noStrike">
                <a:solidFill>
                  <a:schemeClr val="accent1"/>
                </a:solidFill>
                <a:latin typeface="Arial"/>
                <a:ea typeface="Arial"/>
                <a:cs typeface="Arial"/>
                <a:sym typeface="Arial"/>
              </a:defRPr>
            </a:lvl5pPr>
            <a:lvl6pPr indent="0" lvl="5" rtl="0" algn="l">
              <a:spcBef>
                <a:spcPts val="0"/>
              </a:spcBef>
              <a:buClr>
                <a:schemeClr val="accent1"/>
              </a:buClr>
              <a:buFont typeface="Arial"/>
              <a:buNone/>
              <a:defRPr b="1" i="0" sz="3600" u="none" cap="none" strike="noStrike">
                <a:solidFill>
                  <a:schemeClr val="accent1"/>
                </a:solidFill>
                <a:latin typeface="Arial"/>
                <a:ea typeface="Arial"/>
                <a:cs typeface="Arial"/>
                <a:sym typeface="Arial"/>
              </a:defRPr>
            </a:lvl6pPr>
            <a:lvl7pPr indent="0" lvl="6" rtl="0" algn="l">
              <a:spcBef>
                <a:spcPts val="0"/>
              </a:spcBef>
              <a:buClr>
                <a:schemeClr val="accent1"/>
              </a:buClr>
              <a:buFont typeface="Arial"/>
              <a:buNone/>
              <a:defRPr b="1" i="0" sz="3600" u="none" cap="none" strike="noStrike">
                <a:solidFill>
                  <a:schemeClr val="accent1"/>
                </a:solidFill>
                <a:latin typeface="Arial"/>
                <a:ea typeface="Arial"/>
                <a:cs typeface="Arial"/>
                <a:sym typeface="Arial"/>
              </a:defRPr>
            </a:lvl7pPr>
            <a:lvl8pPr indent="0" lvl="7" rtl="0" algn="l">
              <a:spcBef>
                <a:spcPts val="0"/>
              </a:spcBef>
              <a:buClr>
                <a:schemeClr val="accent1"/>
              </a:buClr>
              <a:buFont typeface="Arial"/>
              <a:buNone/>
              <a:defRPr b="1" i="0" sz="3600" u="none" cap="none" strike="noStrike">
                <a:solidFill>
                  <a:schemeClr val="accent1"/>
                </a:solidFill>
                <a:latin typeface="Arial"/>
                <a:ea typeface="Arial"/>
                <a:cs typeface="Arial"/>
                <a:sym typeface="Arial"/>
              </a:defRPr>
            </a:lvl8pPr>
            <a:lvl9pPr indent="0" lvl="8" rtl="0" algn="l">
              <a:spcBef>
                <a:spcPts val="0"/>
              </a:spcBef>
              <a:buClr>
                <a:schemeClr val="accent1"/>
              </a:buClr>
              <a:buFont typeface="Arial"/>
              <a:buNone/>
              <a:defRPr b="1" i="0" sz="3600" u="none" cap="none" strike="noStrike">
                <a:solidFill>
                  <a:schemeClr val="accent1"/>
                </a:solidFill>
                <a:latin typeface="Arial"/>
                <a:ea typeface="Arial"/>
                <a:cs typeface="Arial"/>
                <a:sym typeface="Arial"/>
              </a:defRPr>
            </a:lvl9pPr>
          </a:lstStyle>
          <a:p/>
        </p:txBody>
      </p:sp>
      <p:sp>
        <p:nvSpPr>
          <p:cNvPr id="7" name="Shape 7"/>
          <p:cNvSpPr txBox="1"/>
          <p:nvPr>
            <p:ph idx="1" type="body"/>
          </p:nvPr>
        </p:nvSpPr>
        <p:spPr>
          <a:xfrm>
            <a:off x="457200" y="1200150"/>
            <a:ext cx="8229600" cy="3725700"/>
          </a:xfrm>
          <a:prstGeom prst="rect">
            <a:avLst/>
          </a:prstGeom>
          <a:noFill/>
          <a:ln>
            <a:noFill/>
          </a:ln>
        </p:spPr>
        <p:txBody>
          <a:bodyPr anchorCtr="0" anchor="t" bIns="91425" lIns="91425" rIns="91425" wrap="square" tIns="91425"/>
          <a:lstStyle>
            <a:lvl1pPr indent="190500" lvl="0" marL="0" marR="0" rtl="0" algn="l">
              <a:lnSpc>
                <a:spcPct val="100000"/>
              </a:lnSpc>
              <a:spcBef>
                <a:spcPts val="600"/>
              </a:spcBef>
              <a:spcAft>
                <a:spcPts val="0"/>
              </a:spcAft>
              <a:buClr>
                <a:schemeClr val="dk1"/>
              </a:buClr>
              <a:buSzPct val="100000"/>
              <a:buFont typeface="Arial"/>
              <a:buChar char="●"/>
              <a:defRPr b="0" i="0" sz="3000" u="none" cap="none" strike="noStrike">
                <a:solidFill>
                  <a:schemeClr val="dk1"/>
                </a:solidFill>
                <a:latin typeface="Arial"/>
                <a:ea typeface="Arial"/>
                <a:cs typeface="Arial"/>
                <a:sym typeface="Arial"/>
              </a:defRPr>
            </a:lvl1pPr>
            <a:lvl2pPr indent="152400" lvl="1" marL="0" marR="0" rtl="0" algn="l">
              <a:lnSpc>
                <a:spcPct val="100000"/>
              </a:lnSpc>
              <a:spcBef>
                <a:spcPts val="480"/>
              </a:spcBef>
              <a:spcAft>
                <a:spcPts val="0"/>
              </a:spcAft>
              <a:buClr>
                <a:schemeClr val="dk1"/>
              </a:buClr>
              <a:buSzPct val="100000"/>
              <a:buFont typeface="Courier New"/>
              <a:buChar char="o"/>
              <a:defRPr b="0" i="0" sz="2400" u="none" cap="none" strike="noStrike">
                <a:solidFill>
                  <a:schemeClr val="dk1"/>
                </a:solidFill>
                <a:latin typeface="Arial"/>
                <a:ea typeface="Arial"/>
                <a:cs typeface="Arial"/>
                <a:sym typeface="Arial"/>
              </a:defRPr>
            </a:lvl2pPr>
            <a:lvl3pPr indent="152400" lvl="2" marL="0" marR="0" rtl="0" algn="l">
              <a:lnSpc>
                <a:spcPct val="100000"/>
              </a:lnSpc>
              <a:spcBef>
                <a:spcPts val="480"/>
              </a:spcBef>
              <a:spcAft>
                <a:spcPts val="0"/>
              </a:spcAft>
              <a:buClr>
                <a:schemeClr val="dk1"/>
              </a:buClr>
              <a:buSzPct val="100000"/>
              <a:buFont typeface="Noto Sans Symbols"/>
              <a:buChar char="▪"/>
              <a:defRPr b="0" i="0" sz="2400" u="none" cap="none" strike="noStrike">
                <a:solidFill>
                  <a:schemeClr val="dk1"/>
                </a:solidFill>
                <a:latin typeface="Arial"/>
                <a:ea typeface="Arial"/>
                <a:cs typeface="Arial"/>
                <a:sym typeface="Arial"/>
              </a:defRPr>
            </a:lvl3pPr>
            <a:lvl4pPr indent="114300" lvl="3" marL="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0" marR="0" rtl="0" algn="l">
              <a:lnSpc>
                <a:spcPct val="100000"/>
              </a:lnSpc>
              <a:spcBef>
                <a:spcPts val="36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indent="114300" lvl="5" marL="0" marR="0" rtl="0" algn="l">
              <a:lnSpc>
                <a:spcPct val="100000"/>
              </a:lnSpc>
              <a:spcBef>
                <a:spcPts val="36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0" marR="0" rtl="0" algn="l">
              <a:lnSpc>
                <a:spcPct val="100000"/>
              </a:lnSpc>
              <a:spcBef>
                <a:spcPts val="360"/>
              </a:spcBef>
              <a:spcAft>
                <a:spcPts val="0"/>
              </a:spcAft>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indent="114300" lvl="8" marL="0" marR="0" rtl="0" algn="l">
              <a:lnSpc>
                <a:spcPct val="100000"/>
              </a:lnSpc>
              <a:spcBef>
                <a:spcPts val="360"/>
              </a:spcBef>
              <a:spcAft>
                <a:spcPts val="0"/>
              </a:spcAft>
              <a:buClr>
                <a:schemeClr val="dk1"/>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cxnSp>
        <p:nvCxnSpPr>
          <p:cNvPr id="8" name="Shape 8"/>
          <p:cNvCxnSpPr/>
          <p:nvPr/>
        </p:nvCxnSpPr>
        <p:spPr>
          <a:xfrm>
            <a:off x="457200" y="5023259"/>
            <a:ext cx="8229600" cy="0"/>
          </a:xfrm>
          <a:prstGeom prst="straightConnector1">
            <a:avLst/>
          </a:prstGeom>
          <a:noFill/>
          <a:ln cap="flat" cmpd="sng" w="50800">
            <a:solidFill>
              <a:schemeClr val="lt2"/>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 name="Shape 31"/>
        <p:cNvGrpSpPr/>
        <p:nvPr/>
      </p:nvGrpSpPr>
      <p:grpSpPr>
        <a:xfrm>
          <a:off x="0" y="0"/>
          <a:ext cx="0" cy="0"/>
          <a:chOff x="0" y="0"/>
          <a:chExt cx="0" cy="0"/>
        </a:xfrm>
      </p:grpSpPr>
      <p:sp>
        <p:nvSpPr>
          <p:cNvPr id="32" name="Shape 32"/>
          <p:cNvSpPr txBox="1"/>
          <p:nvPr>
            <p:ph type="title"/>
          </p:nvPr>
        </p:nvSpPr>
        <p:spPr>
          <a:xfrm>
            <a:off x="457200" y="205978"/>
            <a:ext cx="8229600" cy="8574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accent1"/>
              </a:buClr>
              <a:buFont typeface="Arial"/>
              <a:buNone/>
              <a:defRPr b="1" i="0" sz="3600" u="none" cap="none" strike="noStrike">
                <a:solidFill>
                  <a:schemeClr val="accent1"/>
                </a:solidFill>
                <a:latin typeface="Arial"/>
                <a:ea typeface="Arial"/>
                <a:cs typeface="Arial"/>
                <a:sym typeface="Arial"/>
              </a:defRPr>
            </a:lvl1pPr>
            <a:lvl2pPr indent="0" lvl="1" rtl="0">
              <a:spcBef>
                <a:spcPts val="0"/>
              </a:spcBef>
              <a:buClr>
                <a:schemeClr val="accent1"/>
              </a:buClr>
              <a:buFont typeface="Arial"/>
              <a:buNone/>
              <a:defRPr b="1" sz="3600">
                <a:solidFill>
                  <a:schemeClr val="accent1"/>
                </a:solidFill>
              </a:defRPr>
            </a:lvl2pPr>
            <a:lvl3pPr indent="0" lvl="2" rtl="0">
              <a:spcBef>
                <a:spcPts val="0"/>
              </a:spcBef>
              <a:buClr>
                <a:schemeClr val="accent1"/>
              </a:buClr>
              <a:buFont typeface="Arial"/>
              <a:buNone/>
              <a:defRPr b="1" sz="3600">
                <a:solidFill>
                  <a:schemeClr val="accent1"/>
                </a:solidFill>
              </a:defRPr>
            </a:lvl3pPr>
            <a:lvl4pPr indent="0" lvl="3" rtl="0">
              <a:spcBef>
                <a:spcPts val="0"/>
              </a:spcBef>
              <a:buClr>
                <a:schemeClr val="accent1"/>
              </a:buClr>
              <a:buFont typeface="Arial"/>
              <a:buNone/>
              <a:defRPr b="1" sz="3600">
                <a:solidFill>
                  <a:schemeClr val="accent1"/>
                </a:solidFill>
              </a:defRPr>
            </a:lvl4pPr>
            <a:lvl5pPr indent="0" lvl="4" rtl="0">
              <a:spcBef>
                <a:spcPts val="0"/>
              </a:spcBef>
              <a:buClr>
                <a:schemeClr val="accent1"/>
              </a:buClr>
              <a:buFont typeface="Arial"/>
              <a:buNone/>
              <a:defRPr b="1" sz="3600">
                <a:solidFill>
                  <a:schemeClr val="accent1"/>
                </a:solidFill>
              </a:defRPr>
            </a:lvl5pPr>
            <a:lvl6pPr indent="0" lvl="5" rtl="0">
              <a:spcBef>
                <a:spcPts val="0"/>
              </a:spcBef>
              <a:buClr>
                <a:schemeClr val="accent1"/>
              </a:buClr>
              <a:buFont typeface="Arial"/>
              <a:buNone/>
              <a:defRPr b="1" sz="3600">
                <a:solidFill>
                  <a:schemeClr val="accent1"/>
                </a:solidFill>
              </a:defRPr>
            </a:lvl6pPr>
            <a:lvl7pPr indent="0" lvl="6" rtl="0">
              <a:spcBef>
                <a:spcPts val="0"/>
              </a:spcBef>
              <a:buClr>
                <a:schemeClr val="accent1"/>
              </a:buClr>
              <a:buFont typeface="Arial"/>
              <a:buNone/>
              <a:defRPr b="1" sz="3600">
                <a:solidFill>
                  <a:schemeClr val="accent1"/>
                </a:solidFill>
              </a:defRPr>
            </a:lvl7pPr>
            <a:lvl8pPr indent="0" lvl="7" rtl="0">
              <a:spcBef>
                <a:spcPts val="0"/>
              </a:spcBef>
              <a:buClr>
                <a:schemeClr val="accent1"/>
              </a:buClr>
              <a:buFont typeface="Arial"/>
              <a:buNone/>
              <a:defRPr b="1" sz="3600">
                <a:solidFill>
                  <a:schemeClr val="accent1"/>
                </a:solidFill>
              </a:defRPr>
            </a:lvl8pPr>
            <a:lvl9pPr indent="0" lvl="8" rtl="0">
              <a:spcBef>
                <a:spcPts val="0"/>
              </a:spcBef>
              <a:buClr>
                <a:schemeClr val="accent1"/>
              </a:buClr>
              <a:buFont typeface="Arial"/>
              <a:buNone/>
              <a:defRPr b="1" sz="3600">
                <a:solidFill>
                  <a:schemeClr val="accent1"/>
                </a:solidFill>
              </a:defRPr>
            </a:lvl9pPr>
          </a:lstStyle>
          <a:p/>
        </p:txBody>
      </p:sp>
      <p:sp>
        <p:nvSpPr>
          <p:cNvPr id="33" name="Shape 33"/>
          <p:cNvSpPr txBox="1"/>
          <p:nvPr>
            <p:ph idx="1" type="body"/>
          </p:nvPr>
        </p:nvSpPr>
        <p:spPr>
          <a:xfrm>
            <a:off x="457200" y="1200150"/>
            <a:ext cx="8229600" cy="3725700"/>
          </a:xfrm>
          <a:prstGeom prst="rect">
            <a:avLst/>
          </a:prstGeom>
          <a:noFill/>
          <a:ln>
            <a:noFill/>
          </a:ln>
        </p:spPr>
        <p:txBody>
          <a:bodyPr anchorCtr="0" anchor="t" bIns="91425" lIns="91425" rIns="91425" wrap="square" tIns="91425"/>
          <a:lstStyle>
            <a:lvl1pPr indent="190500" lvl="0" marL="0" marR="0" rtl="0" algn="l">
              <a:lnSpc>
                <a:spcPct val="100000"/>
              </a:lnSpc>
              <a:spcBef>
                <a:spcPts val="600"/>
              </a:spcBef>
              <a:spcAft>
                <a:spcPts val="0"/>
              </a:spcAft>
              <a:buClr>
                <a:schemeClr val="dk1"/>
              </a:buClr>
              <a:buSzPct val="100000"/>
              <a:buFont typeface="Arial"/>
              <a:buChar char="●"/>
              <a:defRPr b="0" i="0" sz="3000" u="none" cap="none" strike="noStrike">
                <a:solidFill>
                  <a:schemeClr val="dk1"/>
                </a:solidFill>
                <a:latin typeface="Arial"/>
                <a:ea typeface="Arial"/>
                <a:cs typeface="Arial"/>
                <a:sym typeface="Arial"/>
              </a:defRPr>
            </a:lvl1pPr>
            <a:lvl2pPr indent="152400" lvl="1" marL="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52400" lvl="2" marL="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4300" lvl="3" marL="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cxnSp>
        <p:nvCxnSpPr>
          <p:cNvPr id="34" name="Shape 34"/>
          <p:cNvCxnSpPr/>
          <p:nvPr/>
        </p:nvCxnSpPr>
        <p:spPr>
          <a:xfrm>
            <a:off x="457200" y="5023259"/>
            <a:ext cx="8229600" cy="0"/>
          </a:xfrm>
          <a:prstGeom prst="straightConnector1">
            <a:avLst/>
          </a:prstGeom>
          <a:noFill/>
          <a:ln cap="flat" cmpd="sng" w="50800">
            <a:solidFill>
              <a:schemeClr val="lt2"/>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2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hyperlink" Target="https://en.wikipedia.org/wiki/Pointer_(computer_programming)"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2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25.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24.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22.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8.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 Id="rId3" Type="http://schemas.openxmlformats.org/officeDocument/2006/relationships/image" Target="../media/image27.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9.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1.png"/><Relationship Id="rId4" Type="http://schemas.openxmlformats.org/officeDocument/2006/relationships/hyperlink" Target="http://xkcd.com/676/"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python.org/2/library/functions.html#sorted"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ctrTitle"/>
          </p:nvPr>
        </p:nvSpPr>
        <p:spPr>
          <a:xfrm>
            <a:off x="457200" y="1067066"/>
            <a:ext cx="8229600" cy="30093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chemeClr val="accent1"/>
              </a:buClr>
              <a:buSzPct val="25000"/>
              <a:buFont typeface="Arial"/>
              <a:buNone/>
            </a:pPr>
            <a:r>
              <a:rPr b="1" i="0" lang="en" sz="7200" u="none" cap="none" strike="noStrike">
                <a:solidFill>
                  <a:schemeClr val="accent1"/>
                </a:solidFill>
                <a:latin typeface="Arial"/>
                <a:ea typeface="Arial"/>
                <a:cs typeface="Arial"/>
                <a:sym typeface="Arial"/>
              </a:rPr>
              <a:t>HKN CS 61A Midterm 2 Review</a:t>
            </a:r>
          </a:p>
        </p:txBody>
      </p:sp>
      <p:sp>
        <p:nvSpPr>
          <p:cNvPr id="62" name="Shape 62"/>
          <p:cNvSpPr txBox="1"/>
          <p:nvPr>
            <p:ph idx="1" type="subTitle"/>
          </p:nvPr>
        </p:nvSpPr>
        <p:spPr>
          <a:xfrm>
            <a:off x="2365000" y="3716392"/>
            <a:ext cx="4112400" cy="12324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chemeClr val="dk2"/>
              </a:buClr>
              <a:buSzPct val="25000"/>
              <a:buFont typeface="Arial"/>
              <a:buNone/>
            </a:pPr>
            <a:r>
              <a:rPr lang="en" sz="2400">
                <a:solidFill>
                  <a:schemeClr val="dk1"/>
                </a:solidFill>
              </a:rPr>
              <a:t>Michael, Sean, Danny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Draw the Box &amp; Pointer Diagram!</a:t>
            </a:r>
          </a:p>
        </p:txBody>
      </p:sp>
      <p:pic>
        <p:nvPicPr>
          <p:cNvPr descr="b9a3bdad4b.png" id="127" name="Shape 127"/>
          <p:cNvPicPr preferRelativeResize="0"/>
          <p:nvPr/>
        </p:nvPicPr>
        <p:blipFill rotWithShape="1">
          <a:blip r:embed="rId3">
            <a:alphaModFix/>
          </a:blip>
          <a:srcRect b="0" l="0" r="0" t="0"/>
          <a:stretch/>
        </p:blipFill>
        <p:spPr>
          <a:xfrm>
            <a:off x="212800" y="1488150"/>
            <a:ext cx="3598600" cy="2263706"/>
          </a:xfrm>
          <a:prstGeom prst="rect">
            <a:avLst/>
          </a:prstGeom>
          <a:noFill/>
          <a:ln>
            <a:noFill/>
          </a:ln>
        </p:spPr>
      </p:pic>
      <p:pic>
        <p:nvPicPr>
          <p:cNvPr descr="dbd701b26c.png" id="128" name="Shape 128"/>
          <p:cNvPicPr preferRelativeResize="0"/>
          <p:nvPr/>
        </p:nvPicPr>
        <p:blipFill rotWithShape="1">
          <a:blip r:embed="rId4">
            <a:alphaModFix/>
          </a:blip>
          <a:srcRect b="0" l="0" r="0" t="0"/>
          <a:stretch/>
        </p:blipFill>
        <p:spPr>
          <a:xfrm>
            <a:off x="4257575" y="1853793"/>
            <a:ext cx="3321918" cy="1775812"/>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Shape 726"/>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Facepalm … with profit</a:t>
            </a:r>
          </a:p>
        </p:txBody>
      </p:sp>
      <p:sp>
        <p:nvSpPr>
          <p:cNvPr id="727" name="Shape 727"/>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Arial"/>
                <a:ea typeface="Arial"/>
                <a:cs typeface="Arial"/>
                <a:sym typeface="Arial"/>
              </a:rPr>
              <a:t>You aren’t exactly raking in the money that you were expecting from the app. To try to get some revenue, you decide that profiles will be restricted by default. A restricted profile can only add 100 friends, beyond which they are not able to add more friends. If a person tries to add more friends when they have 100 already, you should tell them to upgrade to </a:t>
            </a:r>
            <a:r>
              <a:rPr b="1" i="0" lang="en" sz="1800" u="none" cap="none" strike="noStrike">
                <a:solidFill>
                  <a:schemeClr val="dk1"/>
                </a:solidFill>
                <a:latin typeface="Consolas"/>
                <a:ea typeface="Consolas"/>
                <a:cs typeface="Consolas"/>
                <a:sym typeface="Consolas"/>
              </a:rPr>
              <a:t>PaidProfile</a:t>
            </a:r>
            <a:r>
              <a:rPr b="0" i="0" lang="en" sz="1800" u="none" cap="none" strike="noStrike">
                <a:solidFill>
                  <a:schemeClr val="dk1"/>
                </a:solidFill>
                <a:latin typeface="Consolas"/>
                <a:ea typeface="Consolas"/>
                <a:cs typeface="Consolas"/>
                <a:sym typeface="Consolas"/>
              </a:rPr>
              <a:t>s</a:t>
            </a:r>
            <a:r>
              <a:rPr b="0" i="0" lang="en" sz="1800" u="none" cap="none" strike="noStrike">
                <a:solidFill>
                  <a:schemeClr val="dk1"/>
                </a:solidFill>
                <a:latin typeface="Arial"/>
                <a:ea typeface="Arial"/>
                <a:cs typeface="Arial"/>
                <a:sym typeface="Arial"/>
              </a:rPr>
              <a:t>, which lift this restriction.</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Arial"/>
                <a:ea typeface="Arial"/>
                <a:cs typeface="Arial"/>
                <a:sym typeface="Arial"/>
              </a:rPr>
              <a:t>Modify </a:t>
            </a:r>
            <a:r>
              <a:rPr b="0" i="0" lang="en" sz="1800" u="none" cap="none" strike="noStrike">
                <a:solidFill>
                  <a:schemeClr val="dk1"/>
                </a:solidFill>
                <a:latin typeface="Consolas"/>
                <a:ea typeface="Consolas"/>
                <a:cs typeface="Consolas"/>
                <a:sym typeface="Consolas"/>
              </a:rPr>
              <a:t>Profile.add_friend </a:t>
            </a:r>
            <a:r>
              <a:rPr b="0" i="0" lang="en" sz="1800" u="none" cap="none" strike="noStrike">
                <a:solidFill>
                  <a:schemeClr val="dk1"/>
                </a:solidFill>
                <a:latin typeface="Arial"/>
                <a:ea typeface="Arial"/>
                <a:cs typeface="Arial"/>
                <a:sym typeface="Arial"/>
              </a:rPr>
              <a:t>to implement this restriction. Also define another class </a:t>
            </a:r>
            <a:r>
              <a:rPr b="0" i="0" lang="en" sz="1800" u="none" cap="none" strike="noStrike">
                <a:solidFill>
                  <a:schemeClr val="dk1"/>
                </a:solidFill>
                <a:latin typeface="Consolas"/>
                <a:ea typeface="Consolas"/>
                <a:cs typeface="Consolas"/>
                <a:sym typeface="Consolas"/>
              </a:rPr>
              <a:t>PaidProfile</a:t>
            </a:r>
            <a:r>
              <a:rPr b="0" i="0" lang="en" sz="1800" u="none" cap="none" strike="noStrike">
                <a:solidFill>
                  <a:schemeClr val="dk1"/>
                </a:solidFill>
                <a:latin typeface="Arial"/>
                <a:ea typeface="Arial"/>
                <a:cs typeface="Arial"/>
                <a:sym typeface="Arial"/>
              </a:rPr>
              <a:t> to mimic the </a:t>
            </a:r>
            <a:r>
              <a:rPr b="0" i="0" lang="en" sz="1800" u="none" cap="none" strike="noStrike">
                <a:solidFill>
                  <a:schemeClr val="dk1"/>
                </a:solidFill>
                <a:latin typeface="Consolas"/>
                <a:ea typeface="Consolas"/>
                <a:cs typeface="Consolas"/>
                <a:sym typeface="Consolas"/>
              </a:rPr>
              <a:t>Profile</a:t>
            </a:r>
            <a:r>
              <a:rPr b="0" i="0" lang="en" sz="1800" u="none" cap="none" strike="noStrike">
                <a:solidFill>
                  <a:schemeClr val="dk1"/>
                </a:solidFill>
                <a:latin typeface="Arial"/>
                <a:ea typeface="Arial"/>
                <a:cs typeface="Arial"/>
                <a:sym typeface="Arial"/>
              </a:rPr>
              <a:t> class, except in the behavior of the </a:t>
            </a:r>
            <a:r>
              <a:rPr b="0" i="0" lang="en" sz="1800" u="none" cap="none" strike="noStrike">
                <a:solidFill>
                  <a:schemeClr val="dk1"/>
                </a:solidFill>
                <a:latin typeface="Consolas"/>
                <a:ea typeface="Consolas"/>
                <a:cs typeface="Consolas"/>
                <a:sym typeface="Consolas"/>
              </a:rPr>
              <a:t>add_friend</a:t>
            </a:r>
            <a:r>
              <a:rPr b="0" i="0" lang="en" sz="1800" u="none" cap="none" strike="noStrike">
                <a:solidFill>
                  <a:schemeClr val="dk1"/>
                </a:solidFill>
                <a:latin typeface="Arial"/>
                <a:ea typeface="Arial"/>
                <a:cs typeface="Arial"/>
                <a:sym typeface="Arial"/>
              </a:rPr>
              <a:t> method.</a:t>
            </a: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Shape 732"/>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Facepalm … with profit</a:t>
            </a:r>
          </a:p>
        </p:txBody>
      </p:sp>
      <p:sp>
        <p:nvSpPr>
          <p:cNvPr id="733" name="Shape 733"/>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rgbClr val="000000"/>
                </a:solidFill>
                <a:latin typeface="Consolas"/>
                <a:ea typeface="Consolas"/>
                <a:cs typeface="Consolas"/>
                <a:sym typeface="Consolas"/>
              </a:rPr>
              <a:t>class Profile(object):</a:t>
            </a:r>
          </a:p>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chemeClr val="dk1"/>
                </a:solidFill>
                <a:latin typeface="Consolas"/>
                <a:ea typeface="Consolas"/>
                <a:cs typeface="Consolas"/>
                <a:sym typeface="Consolas"/>
              </a:rPr>
              <a:t>    def __init__(self, name, inst):</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rgbClr val="000000"/>
                </a:solidFill>
                <a:latin typeface="Consolas"/>
                <a:ea typeface="Consolas"/>
                <a:cs typeface="Consolas"/>
                <a:sym typeface="Consolas"/>
              </a:rPr>
              <a:t>        self.name = name</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rgbClr val="000000"/>
                </a:solidFill>
                <a:latin typeface="Consolas"/>
                <a:ea typeface="Consolas"/>
                <a:cs typeface="Consolas"/>
                <a:sym typeface="Consolas"/>
              </a:rPr>
              <a:t>        self.inst = inst</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rgbClr val="000000"/>
                </a:solidFill>
                <a:latin typeface="Consolas"/>
                <a:ea typeface="Consolas"/>
                <a:cs typeface="Consolas"/>
                <a:sym typeface="Consolas"/>
              </a:rPr>
              <a:t>        self.friends = []</a:t>
            </a:r>
          </a:p>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rgbClr val="000000"/>
                </a:solidFill>
                <a:latin typeface="Consolas"/>
                <a:ea typeface="Consolas"/>
                <a:cs typeface="Consolas"/>
                <a:sym typeface="Consolas"/>
              </a:rPr>
              <a:t>    def add_friend(self, profile):</a:t>
            </a:r>
          </a:p>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rgbClr val="FF0000"/>
                </a:solidFill>
                <a:latin typeface="Consolas"/>
                <a:ea typeface="Consolas"/>
                <a:cs typeface="Consolas"/>
                <a:sym typeface="Consolas"/>
              </a:rPr>
              <a:t>		"*** YOUR CODE HERE ***"</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rgbClr val="000000"/>
                </a:solidFill>
                <a:latin typeface="Consolas"/>
                <a:ea typeface="Consolas"/>
                <a:cs typeface="Consolas"/>
                <a:sym typeface="Consolas"/>
              </a:rPr>
              <a:t>class PaidProfile(Profile):</a:t>
            </a:r>
          </a:p>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rgbClr val="FF0000"/>
                </a:solidFill>
                <a:latin typeface="Consolas"/>
                <a:ea typeface="Consolas"/>
                <a:cs typeface="Consolas"/>
                <a:sym typeface="Consolas"/>
              </a:rPr>
              <a:t>	"*** YOUR CODE HERE ***"</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Shape 738"/>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Facepalm … with profit - Solution</a:t>
            </a:r>
          </a:p>
        </p:txBody>
      </p:sp>
      <p:sp>
        <p:nvSpPr>
          <p:cNvPr id="739" name="Shape 739"/>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rgbClr val="000000"/>
                </a:solidFill>
                <a:latin typeface="Consolas"/>
                <a:ea typeface="Consolas"/>
                <a:cs typeface="Consolas"/>
                <a:sym typeface="Consolas"/>
              </a:rPr>
              <a:t>class Profile(object):</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rgbClr val="000000"/>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rgbClr val="000000"/>
                </a:solidFill>
                <a:latin typeface="Consolas"/>
                <a:ea typeface="Consolas"/>
                <a:cs typeface="Consolas"/>
                <a:sym typeface="Consolas"/>
              </a:rPr>
              <a:t>    def add_friend(self, profile):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rgbClr val="000000"/>
                </a:solidFill>
                <a:latin typeface="Consolas"/>
                <a:ea typeface="Consolas"/>
                <a:cs typeface="Consolas"/>
                <a:sym typeface="Consolas"/>
              </a:rPr>
              <a:t>        </a:t>
            </a:r>
            <a:r>
              <a:rPr b="0" i="0" lang="en" sz="1400" u="none" cap="none" strike="noStrike">
                <a:solidFill>
                  <a:srgbClr val="FF0000"/>
                </a:solidFill>
                <a:latin typeface="Consolas"/>
                <a:ea typeface="Consolas"/>
                <a:cs typeface="Consolas"/>
                <a:sym typeface="Consolas"/>
              </a:rPr>
              <a:t>if profile not in self.friends:</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rgbClr val="FF0000"/>
                </a:solidFill>
                <a:latin typeface="Consolas"/>
                <a:ea typeface="Consolas"/>
                <a:cs typeface="Consolas"/>
                <a:sym typeface="Consolas"/>
              </a:rPr>
              <a:t>             if len(self.friends) &lt; 100:</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rgbClr val="FF0000"/>
                </a:solidFill>
                <a:latin typeface="Consolas"/>
                <a:ea typeface="Consolas"/>
                <a:cs typeface="Consolas"/>
                <a:sym typeface="Consolas"/>
              </a:rPr>
              <a:t>                 self.friends.append(profile)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rgbClr val="FF0000"/>
                </a:solidFill>
                <a:latin typeface="Consolas"/>
                <a:ea typeface="Consolas"/>
                <a:cs typeface="Consolas"/>
                <a:sym typeface="Consolas"/>
              </a:rPr>
              <a:t>             else: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rgbClr val="FF0000"/>
                </a:solidFill>
                <a:latin typeface="Consolas"/>
                <a:ea typeface="Consolas"/>
                <a:cs typeface="Consolas"/>
                <a:sym typeface="Consolas"/>
              </a:rPr>
              <a:t>                 print(“You have 100 friends, please upgrade!”)</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rgbClr val="000000"/>
                </a:solidFill>
                <a:latin typeface="Consolas"/>
                <a:ea typeface="Consolas"/>
                <a:cs typeface="Consolas"/>
                <a:sym typeface="Consolas"/>
              </a:rPr>
              <a:t>class PaidProfile(Profile):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rgbClr val="FF0000"/>
                </a:solidFill>
                <a:latin typeface="Consolas"/>
                <a:ea typeface="Consolas"/>
                <a:cs typeface="Consolas"/>
                <a:sym typeface="Consolas"/>
              </a:rPr>
              <a:t>    def add_friend(self, profile):</a:t>
            </a:r>
            <a:br>
              <a:rPr b="0" i="0" lang="en" sz="1400" u="none" cap="none" strike="noStrike">
                <a:solidFill>
                  <a:srgbClr val="FF0000"/>
                </a:solidFill>
                <a:latin typeface="Consolas"/>
                <a:ea typeface="Consolas"/>
                <a:cs typeface="Consolas"/>
                <a:sym typeface="Consolas"/>
              </a:rPr>
            </a:br>
            <a:r>
              <a:rPr b="0" i="0" lang="en" sz="1400" u="none" cap="none" strike="noStrike">
                <a:solidFill>
                  <a:srgbClr val="FF0000"/>
                </a:solidFill>
                <a:latin typeface="Consolas"/>
                <a:ea typeface="Consolas"/>
                <a:cs typeface="Consolas"/>
                <a:sym typeface="Consolas"/>
              </a:rPr>
              <a:t>        if profile not in self.friends:</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rgbClr val="FF0000"/>
                </a:solidFill>
                <a:latin typeface="Consolas"/>
                <a:ea typeface="Consolas"/>
                <a:cs typeface="Consolas"/>
                <a:sym typeface="Consolas"/>
              </a:rPr>
              <a:t>            self.friends.append(profile)</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3" name="Shape 743"/>
        <p:cNvGrpSpPr/>
        <p:nvPr/>
      </p:nvGrpSpPr>
      <p:grpSpPr>
        <a:xfrm>
          <a:off x="0" y="0"/>
          <a:ext cx="0" cy="0"/>
          <a:chOff x="0" y="0"/>
          <a:chExt cx="0" cy="0"/>
        </a:xfrm>
      </p:grpSpPr>
      <p:sp>
        <p:nvSpPr>
          <p:cNvPr id="744" name="Shape 744"/>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Next Topic: Linked Lists</a:t>
            </a:r>
          </a:p>
        </p:txBody>
      </p:sp>
      <p:pic>
        <p:nvPicPr>
          <p:cNvPr descr="qmeme_1414116237995_274.jpg" id="745" name="Shape 745"/>
          <p:cNvPicPr preferRelativeResize="0"/>
          <p:nvPr/>
        </p:nvPicPr>
        <p:blipFill rotWithShape="1">
          <a:blip r:embed="rId3">
            <a:alphaModFix/>
          </a:blip>
          <a:srcRect b="0" l="0" r="0" t="0"/>
          <a:stretch/>
        </p:blipFill>
        <p:spPr>
          <a:xfrm>
            <a:off x="1028700" y="1344965"/>
            <a:ext cx="5314800" cy="343620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sp>
        <p:nvSpPr>
          <p:cNvPr id="750" name="Shape 750"/>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Linked Lists</a:t>
            </a:r>
          </a:p>
        </p:txBody>
      </p:sp>
      <p:sp>
        <p:nvSpPr>
          <p:cNvPr id="751" name="Shape 751"/>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3600" u="none" cap="none" strike="noStrike">
                <a:solidFill>
                  <a:schemeClr val="dk1"/>
                </a:solidFill>
                <a:latin typeface="Arial"/>
                <a:ea typeface="Arial"/>
                <a:cs typeface="Arial"/>
                <a:sym typeface="Arial"/>
              </a:rPr>
              <a:t>Wikipedia: </a:t>
            </a:r>
            <a:r>
              <a:rPr b="0" i="0" lang="en" sz="3600" u="none" cap="none" strike="noStrike">
                <a:solidFill>
                  <a:srgbClr val="252525"/>
                </a:solidFill>
                <a:highlight>
                  <a:srgbClr val="FFFFFF"/>
                </a:highlight>
                <a:latin typeface="Arial"/>
                <a:ea typeface="Arial"/>
                <a:cs typeface="Arial"/>
                <a:sym typeface="Arial"/>
              </a:rPr>
              <a:t> a </a:t>
            </a:r>
            <a:r>
              <a:rPr b="1" i="0" lang="en" sz="3600" u="none" cap="none" strike="noStrike">
                <a:solidFill>
                  <a:srgbClr val="252525"/>
                </a:solidFill>
                <a:highlight>
                  <a:srgbClr val="FFFFFF"/>
                </a:highlight>
                <a:latin typeface="Arial"/>
                <a:ea typeface="Arial"/>
                <a:cs typeface="Arial"/>
                <a:sym typeface="Arial"/>
              </a:rPr>
              <a:t>linked list</a:t>
            </a:r>
            <a:r>
              <a:rPr b="0" i="0" lang="en" sz="3600" u="none" cap="none" strike="noStrike">
                <a:solidFill>
                  <a:srgbClr val="252525"/>
                </a:solidFill>
                <a:highlight>
                  <a:srgbClr val="FFFFFF"/>
                </a:highlight>
                <a:latin typeface="Arial"/>
                <a:ea typeface="Arial"/>
                <a:cs typeface="Arial"/>
                <a:sym typeface="Arial"/>
              </a:rPr>
              <a:t> is a linear collection of data elements, called nodes, each pointing to the next node by means of a </a:t>
            </a:r>
            <a:r>
              <a:rPr b="0" i="0" lang="en" sz="3600" u="sng" cap="none" strike="noStrike">
                <a:solidFill>
                  <a:schemeClr val="hlink"/>
                </a:solidFill>
                <a:highlight>
                  <a:srgbClr val="FFFFFF"/>
                </a:highlight>
                <a:latin typeface="Arial"/>
                <a:ea typeface="Arial"/>
                <a:cs typeface="Arial"/>
                <a:sym typeface="Arial"/>
                <a:hlinkClick r:id="rId3"/>
              </a:rPr>
              <a:t>pointer</a:t>
            </a: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5" name="Shape 755"/>
        <p:cNvGrpSpPr/>
        <p:nvPr/>
      </p:nvGrpSpPr>
      <p:grpSpPr>
        <a:xfrm>
          <a:off x="0" y="0"/>
          <a:ext cx="0" cy="0"/>
          <a:chOff x="0" y="0"/>
          <a:chExt cx="0" cy="0"/>
        </a:xfrm>
      </p:grpSpPr>
      <p:sp>
        <p:nvSpPr>
          <p:cNvPr id="756" name="Shape 756"/>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Linked Lists </a:t>
            </a:r>
          </a:p>
        </p:txBody>
      </p:sp>
      <p:sp>
        <p:nvSpPr>
          <p:cNvPr id="757" name="Shape 757"/>
          <p:cNvSpPr txBox="1"/>
          <p:nvPr>
            <p:ph idx="1" type="body"/>
          </p:nvPr>
        </p:nvSpPr>
        <p:spPr>
          <a:xfrm>
            <a:off x="515075" y="1173843"/>
            <a:ext cx="8229600" cy="37257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SzPct val="25000"/>
              <a:buFont typeface="Arial"/>
              <a:buNone/>
            </a:pPr>
            <a:r>
              <a:rPr b="1" i="0" lang="en" sz="1400" u="none" cap="none" strike="noStrike">
                <a:solidFill>
                  <a:srgbClr val="007020"/>
                </a:solidFill>
                <a:highlight>
                  <a:srgbClr val="FFFFFF"/>
                </a:highlight>
                <a:latin typeface="Consolas"/>
                <a:ea typeface="Consolas"/>
                <a:cs typeface="Consolas"/>
                <a:sym typeface="Consolas"/>
              </a:rPr>
              <a:t>class</a:t>
            </a:r>
            <a:r>
              <a:rPr b="0" i="0" lang="en" sz="1400" u="none" cap="none" strike="noStrike">
                <a:solidFill>
                  <a:srgbClr val="484848"/>
                </a:solidFill>
                <a:highlight>
                  <a:srgbClr val="FFFFFF"/>
                </a:highlight>
                <a:latin typeface="Consolas"/>
                <a:ea typeface="Consolas"/>
                <a:cs typeface="Consolas"/>
                <a:sym typeface="Consolas"/>
              </a:rPr>
              <a:t> </a:t>
            </a:r>
            <a:r>
              <a:rPr b="1" i="0" lang="en" sz="1400" u="none" cap="none" strike="noStrike">
                <a:solidFill>
                  <a:srgbClr val="0E84B5"/>
                </a:solidFill>
                <a:highlight>
                  <a:srgbClr val="FFFFFF"/>
                </a:highlight>
                <a:latin typeface="Consolas"/>
                <a:ea typeface="Consolas"/>
                <a:cs typeface="Consolas"/>
                <a:sym typeface="Consolas"/>
              </a:rPr>
              <a:t>Link</a:t>
            </a:r>
            <a:r>
              <a:rPr b="0" i="0" lang="en" sz="1400" u="none" cap="none" strike="noStrike">
                <a:solidFill>
                  <a:srgbClr val="484848"/>
                </a:solidFill>
                <a:highlight>
                  <a:srgbClr val="FFFFFF"/>
                </a:highlight>
                <a:latin typeface="Consolas"/>
                <a:ea typeface="Consolas"/>
                <a:cs typeface="Consolas"/>
                <a:sym typeface="Consolas"/>
              </a:rPr>
              <a:t>:</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a:t>
            </a:r>
            <a:r>
              <a:rPr b="0" i="1" lang="en" sz="1400" u="none" cap="none" strike="noStrike">
                <a:solidFill>
                  <a:srgbClr val="4070A0"/>
                </a:solidFill>
                <a:highlight>
                  <a:srgbClr val="FFFFFF"/>
                </a:highlight>
                <a:latin typeface="Consolas"/>
                <a:ea typeface="Consolas"/>
                <a:cs typeface="Consolas"/>
                <a:sym typeface="Consolas"/>
              </a:rPr>
              <a:t>"""A linked list with a first element and the rest."""</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empty </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 ()</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a:t>
            </a:r>
            <a:r>
              <a:rPr b="1" i="0" lang="en" sz="1400" u="none" cap="none" strike="noStrike">
                <a:solidFill>
                  <a:srgbClr val="007020"/>
                </a:solidFill>
                <a:highlight>
                  <a:srgbClr val="FFFFFF"/>
                </a:highlight>
                <a:latin typeface="Consolas"/>
                <a:ea typeface="Consolas"/>
                <a:cs typeface="Consolas"/>
                <a:sym typeface="Consolas"/>
              </a:rPr>
              <a:t>def</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06287E"/>
                </a:solidFill>
                <a:highlight>
                  <a:srgbClr val="FFFFFF"/>
                </a:highlight>
                <a:latin typeface="Consolas"/>
                <a:ea typeface="Consolas"/>
                <a:cs typeface="Consolas"/>
                <a:sym typeface="Consolas"/>
              </a:rPr>
              <a:t>__init__</a:t>
            </a:r>
            <a:r>
              <a:rPr b="0" i="0" lang="en" sz="1400" u="none" cap="none" strike="noStrike">
                <a:solidFill>
                  <a:srgbClr val="484848"/>
                </a:solidFill>
                <a:highlight>
                  <a:srgbClr val="FFFFFF"/>
                </a:highlight>
                <a:latin typeface="Consolas"/>
                <a:ea typeface="Consolas"/>
                <a:cs typeface="Consolas"/>
                <a:sym typeface="Consolas"/>
              </a:rPr>
              <a:t>(</a:t>
            </a:r>
            <a:r>
              <a:rPr b="0" i="0" lang="en" sz="1400" u="none" cap="none" strike="noStrike">
                <a:solidFill>
                  <a:srgbClr val="007020"/>
                </a:solidFill>
                <a:highlight>
                  <a:srgbClr val="FFFFFF"/>
                </a:highlight>
                <a:latin typeface="Consolas"/>
                <a:ea typeface="Consolas"/>
                <a:cs typeface="Consolas"/>
                <a:sym typeface="Consolas"/>
              </a:rPr>
              <a:t>self</a:t>
            </a:r>
            <a:r>
              <a:rPr b="0" i="0" lang="en" sz="1400" u="none" cap="none" strike="noStrike">
                <a:solidFill>
                  <a:srgbClr val="484848"/>
                </a:solidFill>
                <a:highlight>
                  <a:srgbClr val="FFFFFF"/>
                </a:highlight>
                <a:latin typeface="Consolas"/>
                <a:ea typeface="Consolas"/>
                <a:cs typeface="Consolas"/>
                <a:sym typeface="Consolas"/>
              </a:rPr>
              <a:t>, first, rest</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empty):</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a:t>
            </a:r>
            <a:r>
              <a:rPr b="1" i="0" lang="en" sz="1400" u="none" cap="none" strike="noStrike">
                <a:solidFill>
                  <a:srgbClr val="007020"/>
                </a:solidFill>
                <a:highlight>
                  <a:srgbClr val="FFFFFF"/>
                </a:highlight>
                <a:latin typeface="Consolas"/>
                <a:ea typeface="Consolas"/>
                <a:cs typeface="Consolas"/>
                <a:sym typeface="Consolas"/>
              </a:rPr>
              <a:t>assert</a:t>
            </a:r>
            <a:r>
              <a:rPr b="0" i="0" lang="en" sz="1400" u="none" cap="none" strike="noStrike">
                <a:solidFill>
                  <a:srgbClr val="484848"/>
                </a:solidFill>
                <a:highlight>
                  <a:srgbClr val="FFFFFF"/>
                </a:highlight>
                <a:latin typeface="Consolas"/>
                <a:ea typeface="Consolas"/>
                <a:cs typeface="Consolas"/>
                <a:sym typeface="Consolas"/>
              </a:rPr>
              <a:t> rest </a:t>
            </a:r>
            <a:r>
              <a:rPr b="1" i="0" lang="en" sz="1400" u="none" cap="none" strike="noStrike">
                <a:solidFill>
                  <a:srgbClr val="007020"/>
                </a:solidFill>
                <a:highlight>
                  <a:srgbClr val="FFFFFF"/>
                </a:highlight>
                <a:latin typeface="Consolas"/>
                <a:ea typeface="Consolas"/>
                <a:cs typeface="Consolas"/>
                <a:sym typeface="Consolas"/>
              </a:rPr>
              <a:t>is</a:t>
            </a:r>
            <a:r>
              <a:rPr b="0" i="0" lang="en" sz="1400" u="none" cap="none" strike="noStrike">
                <a:solidFill>
                  <a:srgbClr val="484848"/>
                </a:solidFill>
                <a:highlight>
                  <a:srgbClr val="FFFFFF"/>
                </a:highlight>
                <a:latin typeface="Consolas"/>
                <a:ea typeface="Consolas"/>
                <a:cs typeface="Consolas"/>
                <a:sym typeface="Consolas"/>
              </a:rPr>
              <a:t> Link</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empty </a:t>
            </a:r>
            <a:r>
              <a:rPr b="1" i="0" lang="en" sz="1400" u="none" cap="none" strike="noStrike">
                <a:solidFill>
                  <a:srgbClr val="007020"/>
                </a:solidFill>
                <a:highlight>
                  <a:srgbClr val="FFFFFF"/>
                </a:highlight>
                <a:latin typeface="Consolas"/>
                <a:ea typeface="Consolas"/>
                <a:cs typeface="Consolas"/>
                <a:sym typeface="Consolas"/>
              </a:rPr>
              <a:t>or</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007020"/>
                </a:solidFill>
                <a:highlight>
                  <a:srgbClr val="FFFFFF"/>
                </a:highlight>
                <a:latin typeface="Consolas"/>
                <a:ea typeface="Consolas"/>
                <a:cs typeface="Consolas"/>
                <a:sym typeface="Consolas"/>
              </a:rPr>
              <a:t>isinstance</a:t>
            </a:r>
            <a:r>
              <a:rPr b="0" i="0" lang="en" sz="1400" u="none" cap="none" strike="noStrike">
                <a:solidFill>
                  <a:srgbClr val="484848"/>
                </a:solidFill>
                <a:highlight>
                  <a:srgbClr val="FFFFFF"/>
                </a:highlight>
                <a:latin typeface="Consolas"/>
                <a:ea typeface="Consolas"/>
                <a:cs typeface="Consolas"/>
                <a:sym typeface="Consolas"/>
              </a:rPr>
              <a:t>(rest, Link)</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007020"/>
                </a:solidFill>
                <a:highlight>
                  <a:srgbClr val="FFFFFF"/>
                </a:highlight>
                <a:latin typeface="Consolas"/>
                <a:ea typeface="Consolas"/>
                <a:cs typeface="Consolas"/>
                <a:sym typeface="Consolas"/>
              </a:rPr>
              <a:t>self</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first </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 first</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007020"/>
                </a:solidFill>
                <a:highlight>
                  <a:srgbClr val="FFFFFF"/>
                </a:highlight>
                <a:latin typeface="Consolas"/>
                <a:ea typeface="Consolas"/>
                <a:cs typeface="Consolas"/>
                <a:sym typeface="Consolas"/>
              </a:rPr>
              <a:t>self</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rest </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 rest</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a:t>
            </a:r>
            <a:r>
              <a:rPr b="1" i="0" lang="en" sz="1400" u="none" cap="none" strike="noStrike">
                <a:solidFill>
                  <a:srgbClr val="007020"/>
                </a:solidFill>
                <a:highlight>
                  <a:srgbClr val="FFFFFF"/>
                </a:highlight>
                <a:latin typeface="Consolas"/>
                <a:ea typeface="Consolas"/>
                <a:cs typeface="Consolas"/>
                <a:sym typeface="Consolas"/>
              </a:rPr>
              <a:t>def</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06287E"/>
                </a:solidFill>
                <a:highlight>
                  <a:srgbClr val="FFFFFF"/>
                </a:highlight>
                <a:latin typeface="Consolas"/>
                <a:ea typeface="Consolas"/>
                <a:cs typeface="Consolas"/>
                <a:sym typeface="Consolas"/>
              </a:rPr>
              <a:t>__getitem__</a:t>
            </a:r>
            <a:r>
              <a:rPr b="0" i="0" lang="en" sz="1400" u="none" cap="none" strike="noStrike">
                <a:solidFill>
                  <a:srgbClr val="484848"/>
                </a:solidFill>
                <a:highlight>
                  <a:srgbClr val="FFFFFF"/>
                </a:highlight>
                <a:latin typeface="Consolas"/>
                <a:ea typeface="Consolas"/>
                <a:cs typeface="Consolas"/>
                <a:sym typeface="Consolas"/>
              </a:rPr>
              <a:t>(</a:t>
            </a:r>
            <a:r>
              <a:rPr b="0" i="0" lang="en" sz="1400" u="none" cap="none" strike="noStrike">
                <a:solidFill>
                  <a:srgbClr val="007020"/>
                </a:solidFill>
                <a:highlight>
                  <a:srgbClr val="FFFFFF"/>
                </a:highlight>
                <a:latin typeface="Consolas"/>
                <a:ea typeface="Consolas"/>
                <a:cs typeface="Consolas"/>
                <a:sym typeface="Consolas"/>
              </a:rPr>
              <a:t>self</a:t>
            </a:r>
            <a:r>
              <a:rPr b="0" i="0" lang="en" sz="1400" u="none" cap="none" strike="noStrike">
                <a:solidFill>
                  <a:srgbClr val="484848"/>
                </a:solidFill>
                <a:highlight>
                  <a:srgbClr val="FFFFFF"/>
                </a:highlight>
                <a:latin typeface="Consolas"/>
                <a:ea typeface="Consolas"/>
                <a:cs typeface="Consolas"/>
                <a:sym typeface="Consolas"/>
              </a:rPr>
              <a:t>, i):</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a:t>
            </a:r>
            <a:r>
              <a:rPr b="1" i="0" lang="en" sz="1400" u="none" cap="none" strike="noStrike">
                <a:solidFill>
                  <a:srgbClr val="007020"/>
                </a:solidFill>
                <a:highlight>
                  <a:srgbClr val="FFFFFF"/>
                </a:highlight>
                <a:latin typeface="Consolas"/>
                <a:ea typeface="Consolas"/>
                <a:cs typeface="Consolas"/>
                <a:sym typeface="Consolas"/>
              </a:rPr>
              <a:t>if</a:t>
            </a:r>
            <a:r>
              <a:rPr b="0" i="0" lang="en" sz="1400" u="none" cap="none" strike="noStrike">
                <a:solidFill>
                  <a:srgbClr val="484848"/>
                </a:solidFill>
                <a:highlight>
                  <a:srgbClr val="FFFFFF"/>
                </a:highlight>
                <a:latin typeface="Consolas"/>
                <a:ea typeface="Consolas"/>
                <a:cs typeface="Consolas"/>
                <a:sym typeface="Consolas"/>
              </a:rPr>
              <a:t> i </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208050"/>
                </a:solidFill>
                <a:highlight>
                  <a:srgbClr val="FFFFFF"/>
                </a:highlight>
                <a:latin typeface="Consolas"/>
                <a:ea typeface="Consolas"/>
                <a:cs typeface="Consolas"/>
                <a:sym typeface="Consolas"/>
              </a:rPr>
              <a:t>0</a:t>
            </a:r>
            <a:r>
              <a:rPr b="0" i="0" lang="en" sz="1400" u="none" cap="none" strike="noStrike">
                <a:solidFill>
                  <a:srgbClr val="484848"/>
                </a:solidFill>
                <a:highlight>
                  <a:srgbClr val="FFFFFF"/>
                </a:highlight>
                <a:latin typeface="Consolas"/>
                <a:ea typeface="Consolas"/>
                <a:cs typeface="Consolas"/>
                <a:sym typeface="Consolas"/>
              </a:rPr>
              <a:t>:</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a:t>
            </a:r>
            <a:r>
              <a:rPr b="1" i="0" lang="en" sz="1400" u="none" cap="none" strike="noStrike">
                <a:solidFill>
                  <a:srgbClr val="007020"/>
                </a:solidFill>
                <a:highlight>
                  <a:srgbClr val="FFFFFF"/>
                </a:highlight>
                <a:latin typeface="Consolas"/>
                <a:ea typeface="Consolas"/>
                <a:cs typeface="Consolas"/>
                <a:sym typeface="Consolas"/>
              </a:rPr>
              <a:t>return</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007020"/>
                </a:solidFill>
                <a:highlight>
                  <a:srgbClr val="FFFFFF"/>
                </a:highlight>
                <a:latin typeface="Consolas"/>
                <a:ea typeface="Consolas"/>
                <a:cs typeface="Consolas"/>
                <a:sym typeface="Consolas"/>
              </a:rPr>
              <a:t>self</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first</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a:t>
            </a:r>
            <a:r>
              <a:rPr b="1" i="0" lang="en" sz="1400" u="none" cap="none" strike="noStrike">
                <a:solidFill>
                  <a:srgbClr val="007020"/>
                </a:solidFill>
                <a:highlight>
                  <a:srgbClr val="FFFFFF"/>
                </a:highlight>
                <a:latin typeface="Consolas"/>
                <a:ea typeface="Consolas"/>
                <a:cs typeface="Consolas"/>
                <a:sym typeface="Consolas"/>
              </a:rPr>
              <a:t>else</a:t>
            </a:r>
            <a:r>
              <a:rPr b="0" i="0" lang="en" sz="1400" u="none" cap="none" strike="noStrike">
                <a:solidFill>
                  <a:srgbClr val="484848"/>
                </a:solidFill>
                <a:highlight>
                  <a:srgbClr val="FFFFFF"/>
                </a:highlight>
                <a:latin typeface="Consolas"/>
                <a:ea typeface="Consolas"/>
                <a:cs typeface="Consolas"/>
                <a:sym typeface="Consolas"/>
              </a:rPr>
              <a:t>:</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a:t>
            </a:r>
            <a:r>
              <a:rPr b="1" i="0" lang="en" sz="1400" u="none" cap="none" strike="noStrike">
                <a:solidFill>
                  <a:srgbClr val="007020"/>
                </a:solidFill>
                <a:highlight>
                  <a:srgbClr val="FFFFFF"/>
                </a:highlight>
                <a:latin typeface="Consolas"/>
                <a:ea typeface="Consolas"/>
                <a:cs typeface="Consolas"/>
                <a:sym typeface="Consolas"/>
              </a:rPr>
              <a:t>return</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007020"/>
                </a:solidFill>
                <a:highlight>
                  <a:srgbClr val="FFFFFF"/>
                </a:highlight>
                <a:latin typeface="Consolas"/>
                <a:ea typeface="Consolas"/>
                <a:cs typeface="Consolas"/>
                <a:sym typeface="Consolas"/>
              </a:rPr>
              <a:t>self</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rest[i</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208050"/>
                </a:solidFill>
                <a:highlight>
                  <a:srgbClr val="FFFFFF"/>
                </a:highlight>
                <a:latin typeface="Consolas"/>
                <a:ea typeface="Consolas"/>
                <a:cs typeface="Consolas"/>
                <a:sym typeface="Consolas"/>
              </a:rPr>
              <a:t>1</a:t>
            </a:r>
            <a:r>
              <a:rPr b="0" i="0" lang="en" sz="1400" u="none" cap="none" strike="noStrike">
                <a:solidFill>
                  <a:srgbClr val="484848"/>
                </a:solidFill>
                <a:highlight>
                  <a:srgbClr val="FFFFFF"/>
                </a:highlight>
                <a:latin typeface="Consolas"/>
                <a:ea typeface="Consolas"/>
                <a:cs typeface="Consolas"/>
                <a:sym typeface="Consolas"/>
              </a:rPr>
              <a:t>]</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a:t>
            </a:r>
            <a:r>
              <a:rPr b="1" i="0" lang="en" sz="1400" u="none" cap="none" strike="noStrike">
                <a:solidFill>
                  <a:srgbClr val="007020"/>
                </a:solidFill>
                <a:highlight>
                  <a:srgbClr val="FFFFFF"/>
                </a:highlight>
                <a:latin typeface="Consolas"/>
                <a:ea typeface="Consolas"/>
                <a:cs typeface="Consolas"/>
                <a:sym typeface="Consolas"/>
              </a:rPr>
              <a:t>def</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06287E"/>
                </a:solidFill>
                <a:highlight>
                  <a:srgbClr val="FFFFFF"/>
                </a:highlight>
                <a:latin typeface="Consolas"/>
                <a:ea typeface="Consolas"/>
                <a:cs typeface="Consolas"/>
                <a:sym typeface="Consolas"/>
              </a:rPr>
              <a:t>__len__</a:t>
            </a:r>
            <a:r>
              <a:rPr b="0" i="0" lang="en" sz="1400" u="none" cap="none" strike="noStrike">
                <a:solidFill>
                  <a:srgbClr val="484848"/>
                </a:solidFill>
                <a:highlight>
                  <a:srgbClr val="FFFFFF"/>
                </a:highlight>
                <a:latin typeface="Consolas"/>
                <a:ea typeface="Consolas"/>
                <a:cs typeface="Consolas"/>
                <a:sym typeface="Consolas"/>
              </a:rPr>
              <a:t>(</a:t>
            </a:r>
            <a:r>
              <a:rPr b="0" i="0" lang="en" sz="1400" u="none" cap="none" strike="noStrike">
                <a:solidFill>
                  <a:srgbClr val="007020"/>
                </a:solidFill>
                <a:highlight>
                  <a:srgbClr val="FFFFFF"/>
                </a:highlight>
                <a:latin typeface="Consolas"/>
                <a:ea typeface="Consolas"/>
                <a:cs typeface="Consolas"/>
                <a:sym typeface="Consolas"/>
              </a:rPr>
              <a:t>self</a:t>
            </a:r>
            <a:r>
              <a:rPr b="0" i="0" lang="en" sz="1400" u="none" cap="none" strike="noStrike">
                <a:solidFill>
                  <a:srgbClr val="484848"/>
                </a:solidFill>
                <a:highlight>
                  <a:srgbClr val="FFFFFF"/>
                </a:highlight>
                <a:latin typeface="Consolas"/>
                <a:ea typeface="Consolas"/>
                <a:cs typeface="Consolas"/>
                <a:sym typeface="Consolas"/>
              </a:rPr>
              <a:t>):</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a:t>
            </a:r>
            <a:r>
              <a:rPr b="1" i="0" lang="en" sz="1400" u="none" cap="none" strike="noStrike">
                <a:solidFill>
                  <a:srgbClr val="007020"/>
                </a:solidFill>
                <a:highlight>
                  <a:srgbClr val="FFFFFF"/>
                </a:highlight>
                <a:latin typeface="Consolas"/>
                <a:ea typeface="Consolas"/>
                <a:cs typeface="Consolas"/>
                <a:sym typeface="Consolas"/>
              </a:rPr>
              <a:t>return</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208050"/>
                </a:solidFill>
                <a:highlight>
                  <a:srgbClr val="FFFFFF"/>
                </a:highlight>
                <a:latin typeface="Consolas"/>
                <a:ea typeface="Consolas"/>
                <a:cs typeface="Consolas"/>
                <a:sym typeface="Consolas"/>
              </a:rPr>
              <a:t>1</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007020"/>
                </a:solidFill>
                <a:highlight>
                  <a:srgbClr val="FFFFFF"/>
                </a:highlight>
                <a:latin typeface="Consolas"/>
                <a:ea typeface="Consolas"/>
                <a:cs typeface="Consolas"/>
                <a:sym typeface="Consolas"/>
              </a:rPr>
              <a:t>len</a:t>
            </a:r>
            <a:r>
              <a:rPr b="0" i="0" lang="en" sz="1400" u="none" cap="none" strike="noStrike">
                <a:solidFill>
                  <a:srgbClr val="484848"/>
                </a:solidFill>
                <a:highlight>
                  <a:srgbClr val="FFFFFF"/>
                </a:highlight>
                <a:latin typeface="Consolas"/>
                <a:ea typeface="Consolas"/>
                <a:cs typeface="Consolas"/>
                <a:sym typeface="Consolas"/>
              </a:rPr>
              <a:t>(</a:t>
            </a:r>
            <a:r>
              <a:rPr b="0" i="0" lang="en" sz="1400" u="none" cap="none" strike="noStrike">
                <a:solidFill>
                  <a:srgbClr val="007020"/>
                </a:solidFill>
                <a:highlight>
                  <a:srgbClr val="FFFFFF"/>
                </a:highlight>
                <a:latin typeface="Consolas"/>
                <a:ea typeface="Consolas"/>
                <a:cs typeface="Consolas"/>
                <a:sym typeface="Consolas"/>
              </a:rPr>
              <a:t>self</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rest)</a:t>
            </a:r>
          </a:p>
          <a:p>
            <a:pPr indent="0" lvl="0" marL="0" marR="0" rtl="0" algn="l">
              <a:lnSpc>
                <a:spcPct val="100000"/>
              </a:lnSpc>
              <a:spcBef>
                <a:spcPts val="0"/>
              </a:spcBef>
              <a:spcAft>
                <a:spcPts val="0"/>
              </a:spcAft>
              <a:buClr>
                <a:schemeClr val="dk1"/>
              </a:buClr>
              <a:buSzPct val="25000"/>
              <a:buFont typeface="Arial"/>
              <a:buNone/>
            </a:pPr>
            <a:r>
              <a:t/>
            </a:r>
            <a:endParaRPr b="1" i="0" sz="1400" u="none" cap="none" strike="noStrike">
              <a:solidFill>
                <a:srgbClr val="000000"/>
              </a:solidFill>
              <a:latin typeface="Consolas"/>
              <a:ea typeface="Consolas"/>
              <a:cs typeface="Consolas"/>
              <a:sym typeface="Consolas"/>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Shape 762"/>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Linked Lists</a:t>
            </a:r>
          </a:p>
        </p:txBody>
      </p:sp>
      <p:sp>
        <p:nvSpPr>
          <p:cNvPr id="763" name="Shape 763"/>
          <p:cNvSpPr txBox="1"/>
          <p:nvPr>
            <p:ph idx="1" type="body"/>
          </p:nvPr>
        </p:nvSpPr>
        <p:spPr>
          <a:xfrm>
            <a:off x="457200" y="1063375"/>
            <a:ext cx="8229600" cy="22800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SzPct val="25000"/>
              <a:buFont typeface="Arial"/>
              <a:buNone/>
            </a:pPr>
            <a:r>
              <a:rPr b="1" i="0" lang="en" sz="1100" u="none" cap="none" strike="noStrike">
                <a:solidFill>
                  <a:srgbClr val="007020"/>
                </a:solidFill>
                <a:highlight>
                  <a:srgbClr val="FFFFFF"/>
                </a:highlight>
                <a:latin typeface="Consolas"/>
                <a:ea typeface="Consolas"/>
                <a:cs typeface="Consolas"/>
                <a:sym typeface="Consolas"/>
              </a:rPr>
              <a:t>class</a:t>
            </a:r>
            <a:r>
              <a:rPr b="0" i="0" lang="en" sz="1100" u="none" cap="none" strike="noStrike">
                <a:solidFill>
                  <a:srgbClr val="484848"/>
                </a:solidFill>
                <a:highlight>
                  <a:srgbClr val="FFFFFF"/>
                </a:highlight>
                <a:latin typeface="Consolas"/>
                <a:ea typeface="Consolas"/>
                <a:cs typeface="Consolas"/>
                <a:sym typeface="Consolas"/>
              </a:rPr>
              <a:t> </a:t>
            </a:r>
            <a:r>
              <a:rPr b="1" i="0" lang="en" sz="1100" u="none" cap="none" strike="noStrike">
                <a:solidFill>
                  <a:srgbClr val="0E84B5"/>
                </a:solidFill>
                <a:highlight>
                  <a:srgbClr val="FFFFFF"/>
                </a:highlight>
                <a:latin typeface="Consolas"/>
                <a:ea typeface="Consolas"/>
                <a:cs typeface="Consolas"/>
                <a:sym typeface="Consolas"/>
              </a:rPr>
              <a:t>Link</a:t>
            </a:r>
            <a:r>
              <a:rPr b="0" i="0" lang="en" sz="1100" u="none" cap="none" strike="noStrike">
                <a:solidFill>
                  <a:srgbClr val="484848"/>
                </a:solidFill>
                <a:highlight>
                  <a:srgbClr val="FFFFFF"/>
                </a:highlight>
                <a:latin typeface="Consolas"/>
                <a:ea typeface="Consolas"/>
                <a:cs typeface="Consolas"/>
                <a:sym typeface="Consolas"/>
              </a:rPr>
              <a:t>:</a:t>
            </a:r>
            <a:br>
              <a:rPr b="0" i="0" lang="en" sz="1100" u="none" cap="none" strike="noStrike">
                <a:solidFill>
                  <a:srgbClr val="484848"/>
                </a:solidFill>
                <a:highlight>
                  <a:srgbClr val="FFFFFF"/>
                </a:highlight>
                <a:latin typeface="Consolas"/>
                <a:ea typeface="Consolas"/>
                <a:cs typeface="Consolas"/>
                <a:sym typeface="Consolas"/>
              </a:rPr>
            </a:br>
            <a:r>
              <a:rPr b="1" i="0" lang="en" sz="1100" u="none" cap="none" strike="noStrike">
                <a:solidFill>
                  <a:srgbClr val="C65D09"/>
                </a:solidFill>
                <a:highlight>
                  <a:srgbClr val="FFFFFF"/>
                </a:highlight>
                <a:latin typeface="Consolas"/>
                <a:ea typeface="Consolas"/>
                <a:cs typeface="Consolas"/>
                <a:sym typeface="Consolas"/>
              </a:rPr>
              <a:t>	</a:t>
            </a:r>
            <a:r>
              <a:rPr b="0" i="0" lang="en" sz="1100" u="none" cap="none" strike="noStrike">
                <a:solidFill>
                  <a:srgbClr val="484848"/>
                </a:solidFill>
                <a:highlight>
                  <a:srgbClr val="FFFFFF"/>
                </a:highlight>
                <a:latin typeface="Consolas"/>
                <a:ea typeface="Consolas"/>
                <a:cs typeface="Consolas"/>
                <a:sym typeface="Consolas"/>
              </a:rPr>
              <a:t>    </a:t>
            </a:r>
            <a:r>
              <a:rPr b="0" i="1" lang="en" sz="1100" u="none" cap="none" strike="noStrike">
                <a:solidFill>
                  <a:srgbClr val="4070A0"/>
                </a:solidFill>
                <a:highlight>
                  <a:srgbClr val="FFFFFF"/>
                </a:highlight>
                <a:latin typeface="Consolas"/>
                <a:ea typeface="Consolas"/>
                <a:cs typeface="Consolas"/>
                <a:sym typeface="Consolas"/>
              </a:rPr>
              <a:t>"""A linked list with a first element and the rest."""</a:t>
            </a:r>
            <a:br>
              <a:rPr b="0" i="0" lang="en" sz="1100" u="none" cap="none" strike="noStrike">
                <a:solidFill>
                  <a:srgbClr val="484848"/>
                </a:solidFill>
                <a:highlight>
                  <a:srgbClr val="FFFFFF"/>
                </a:highlight>
                <a:latin typeface="Consolas"/>
                <a:ea typeface="Consolas"/>
                <a:cs typeface="Consolas"/>
                <a:sym typeface="Consolas"/>
              </a:rPr>
            </a:br>
            <a:r>
              <a:rPr b="1" i="0" lang="en" sz="1100" u="none" cap="none" strike="noStrike">
                <a:solidFill>
                  <a:srgbClr val="C65D09"/>
                </a:solidFill>
                <a:highlight>
                  <a:srgbClr val="FFFFFF"/>
                </a:highlight>
                <a:latin typeface="Consolas"/>
                <a:ea typeface="Consolas"/>
                <a:cs typeface="Consolas"/>
                <a:sym typeface="Consolas"/>
              </a:rPr>
              <a:t>	</a:t>
            </a:r>
            <a:r>
              <a:rPr b="0" i="0" lang="en" sz="1100" u="none" cap="none" strike="noStrike">
                <a:solidFill>
                  <a:srgbClr val="484848"/>
                </a:solidFill>
                <a:highlight>
                  <a:srgbClr val="FFFFFF"/>
                </a:highlight>
                <a:latin typeface="Consolas"/>
                <a:ea typeface="Consolas"/>
                <a:cs typeface="Consolas"/>
                <a:sym typeface="Consolas"/>
              </a:rPr>
              <a:t>    empty </a:t>
            </a:r>
            <a:r>
              <a:rPr b="0" i="0" lang="en" sz="1100" u="none" cap="none" strike="noStrike">
                <a:solidFill>
                  <a:srgbClr val="666666"/>
                </a:solidFill>
                <a:highlight>
                  <a:srgbClr val="FFFFFF"/>
                </a:highlight>
                <a:latin typeface="Consolas"/>
                <a:ea typeface="Consolas"/>
                <a:cs typeface="Consolas"/>
                <a:sym typeface="Consolas"/>
              </a:rPr>
              <a:t>=</a:t>
            </a:r>
            <a:r>
              <a:rPr b="0" i="0" lang="en" sz="1100" u="none" cap="none" strike="noStrike">
                <a:solidFill>
                  <a:srgbClr val="484848"/>
                </a:solidFill>
                <a:highlight>
                  <a:srgbClr val="FFFFFF"/>
                </a:highlight>
                <a:latin typeface="Consolas"/>
                <a:ea typeface="Consolas"/>
                <a:cs typeface="Consolas"/>
                <a:sym typeface="Consolas"/>
              </a:rPr>
              <a:t> ()</a:t>
            </a:r>
            <a:br>
              <a:rPr b="0" i="0" lang="en" sz="1100" u="none" cap="none" strike="noStrike">
                <a:solidFill>
                  <a:srgbClr val="484848"/>
                </a:solidFill>
                <a:highlight>
                  <a:srgbClr val="FFFFFF"/>
                </a:highlight>
                <a:latin typeface="Consolas"/>
                <a:ea typeface="Consolas"/>
                <a:cs typeface="Consolas"/>
                <a:sym typeface="Consolas"/>
              </a:rPr>
            </a:br>
            <a:r>
              <a:rPr b="1" i="0" lang="en" sz="1100" u="none" cap="none" strike="noStrike">
                <a:solidFill>
                  <a:srgbClr val="C65D09"/>
                </a:solidFill>
                <a:highlight>
                  <a:srgbClr val="FFFFFF"/>
                </a:highlight>
                <a:latin typeface="Consolas"/>
                <a:ea typeface="Consolas"/>
                <a:cs typeface="Consolas"/>
                <a:sym typeface="Consolas"/>
              </a:rPr>
              <a:t>	</a:t>
            </a:r>
            <a:r>
              <a:rPr b="0" i="0" lang="en" sz="1100" u="none" cap="none" strike="noStrike">
                <a:solidFill>
                  <a:srgbClr val="484848"/>
                </a:solidFill>
                <a:highlight>
                  <a:srgbClr val="FFFFFF"/>
                </a:highlight>
                <a:latin typeface="Consolas"/>
                <a:ea typeface="Consolas"/>
                <a:cs typeface="Consolas"/>
                <a:sym typeface="Consolas"/>
              </a:rPr>
              <a:t>    </a:t>
            </a:r>
            <a:r>
              <a:rPr b="1" i="0" lang="en" sz="1100" u="none" cap="none" strike="noStrike">
                <a:solidFill>
                  <a:srgbClr val="007020"/>
                </a:solidFill>
                <a:highlight>
                  <a:srgbClr val="FFFFFF"/>
                </a:highlight>
                <a:latin typeface="Consolas"/>
                <a:ea typeface="Consolas"/>
                <a:cs typeface="Consolas"/>
                <a:sym typeface="Consolas"/>
              </a:rPr>
              <a:t>def</a:t>
            </a:r>
            <a:r>
              <a:rPr b="0" i="0" lang="en" sz="1100" u="none" cap="none" strike="noStrike">
                <a:solidFill>
                  <a:srgbClr val="484848"/>
                </a:solidFill>
                <a:highlight>
                  <a:srgbClr val="FFFFFF"/>
                </a:highlight>
                <a:latin typeface="Consolas"/>
                <a:ea typeface="Consolas"/>
                <a:cs typeface="Consolas"/>
                <a:sym typeface="Consolas"/>
              </a:rPr>
              <a:t> </a:t>
            </a:r>
            <a:r>
              <a:rPr b="0" i="0" lang="en" sz="1100" u="none" cap="none" strike="noStrike">
                <a:solidFill>
                  <a:srgbClr val="06287E"/>
                </a:solidFill>
                <a:highlight>
                  <a:srgbClr val="FFFFFF"/>
                </a:highlight>
                <a:latin typeface="Consolas"/>
                <a:ea typeface="Consolas"/>
                <a:cs typeface="Consolas"/>
                <a:sym typeface="Consolas"/>
              </a:rPr>
              <a:t>__init__</a:t>
            </a:r>
            <a:r>
              <a:rPr b="0" i="0" lang="en" sz="1100" u="none" cap="none" strike="noStrike">
                <a:solidFill>
                  <a:srgbClr val="484848"/>
                </a:solidFill>
                <a:highlight>
                  <a:srgbClr val="FFFFFF"/>
                </a:highlight>
                <a:latin typeface="Consolas"/>
                <a:ea typeface="Consolas"/>
                <a:cs typeface="Consolas"/>
                <a:sym typeface="Consolas"/>
              </a:rPr>
              <a:t>(</a:t>
            </a:r>
            <a:r>
              <a:rPr b="0" i="0" lang="en" sz="1100" u="none" cap="none" strike="noStrike">
                <a:solidFill>
                  <a:srgbClr val="007020"/>
                </a:solidFill>
                <a:highlight>
                  <a:srgbClr val="FFFFFF"/>
                </a:highlight>
                <a:latin typeface="Consolas"/>
                <a:ea typeface="Consolas"/>
                <a:cs typeface="Consolas"/>
                <a:sym typeface="Consolas"/>
              </a:rPr>
              <a:t>self</a:t>
            </a:r>
            <a:r>
              <a:rPr b="0" i="0" lang="en" sz="1100" u="none" cap="none" strike="noStrike">
                <a:solidFill>
                  <a:srgbClr val="484848"/>
                </a:solidFill>
                <a:highlight>
                  <a:srgbClr val="FFFFFF"/>
                </a:highlight>
                <a:latin typeface="Consolas"/>
                <a:ea typeface="Consolas"/>
                <a:cs typeface="Consolas"/>
                <a:sym typeface="Consolas"/>
              </a:rPr>
              <a:t>, first, rest</a:t>
            </a:r>
            <a:r>
              <a:rPr b="0" i="0" lang="en" sz="1100" u="none" cap="none" strike="noStrike">
                <a:solidFill>
                  <a:srgbClr val="666666"/>
                </a:solidFill>
                <a:highlight>
                  <a:srgbClr val="FFFFFF"/>
                </a:highlight>
                <a:latin typeface="Consolas"/>
                <a:ea typeface="Consolas"/>
                <a:cs typeface="Consolas"/>
                <a:sym typeface="Consolas"/>
              </a:rPr>
              <a:t>=</a:t>
            </a:r>
            <a:r>
              <a:rPr b="0" i="0" lang="en" sz="1100" u="none" cap="none" strike="noStrike">
                <a:solidFill>
                  <a:srgbClr val="484848"/>
                </a:solidFill>
                <a:highlight>
                  <a:srgbClr val="FFFFFF"/>
                </a:highlight>
                <a:latin typeface="Consolas"/>
                <a:ea typeface="Consolas"/>
                <a:cs typeface="Consolas"/>
                <a:sym typeface="Consolas"/>
              </a:rPr>
              <a:t>empty):</a:t>
            </a:r>
            <a:br>
              <a:rPr b="0" i="0" lang="en" sz="1100" u="none" cap="none" strike="noStrike">
                <a:solidFill>
                  <a:srgbClr val="484848"/>
                </a:solidFill>
                <a:highlight>
                  <a:srgbClr val="FFFFFF"/>
                </a:highlight>
                <a:latin typeface="Consolas"/>
                <a:ea typeface="Consolas"/>
                <a:cs typeface="Consolas"/>
                <a:sym typeface="Consolas"/>
              </a:rPr>
            </a:br>
            <a:r>
              <a:rPr b="1" i="0" lang="en" sz="1100" u="none" cap="none" strike="noStrike">
                <a:solidFill>
                  <a:srgbClr val="C65D09"/>
                </a:solidFill>
                <a:highlight>
                  <a:srgbClr val="FFFFFF"/>
                </a:highlight>
                <a:latin typeface="Consolas"/>
                <a:ea typeface="Consolas"/>
                <a:cs typeface="Consolas"/>
                <a:sym typeface="Consolas"/>
              </a:rPr>
              <a:t>	</a:t>
            </a:r>
            <a:r>
              <a:rPr b="0" i="0" lang="en" sz="1100" u="none" cap="none" strike="noStrike">
                <a:solidFill>
                  <a:srgbClr val="484848"/>
                </a:solidFill>
                <a:highlight>
                  <a:srgbClr val="FFFFFF"/>
                </a:highlight>
                <a:latin typeface="Consolas"/>
                <a:ea typeface="Consolas"/>
                <a:cs typeface="Consolas"/>
                <a:sym typeface="Consolas"/>
              </a:rPr>
              <a:t>        </a:t>
            </a:r>
            <a:r>
              <a:rPr b="1" i="0" lang="en" sz="1100" u="none" cap="none" strike="noStrike">
                <a:solidFill>
                  <a:srgbClr val="007020"/>
                </a:solidFill>
                <a:highlight>
                  <a:srgbClr val="FFFFFF"/>
                </a:highlight>
                <a:latin typeface="Consolas"/>
                <a:ea typeface="Consolas"/>
                <a:cs typeface="Consolas"/>
                <a:sym typeface="Consolas"/>
              </a:rPr>
              <a:t>assert</a:t>
            </a:r>
            <a:r>
              <a:rPr b="0" i="0" lang="en" sz="1100" u="none" cap="none" strike="noStrike">
                <a:solidFill>
                  <a:srgbClr val="484848"/>
                </a:solidFill>
                <a:highlight>
                  <a:srgbClr val="FFFFFF"/>
                </a:highlight>
                <a:latin typeface="Consolas"/>
                <a:ea typeface="Consolas"/>
                <a:cs typeface="Consolas"/>
                <a:sym typeface="Consolas"/>
              </a:rPr>
              <a:t> rest </a:t>
            </a:r>
            <a:r>
              <a:rPr b="1" i="0" lang="en" sz="1100" u="none" cap="none" strike="noStrike">
                <a:solidFill>
                  <a:srgbClr val="007020"/>
                </a:solidFill>
                <a:highlight>
                  <a:srgbClr val="FFFFFF"/>
                </a:highlight>
                <a:latin typeface="Consolas"/>
                <a:ea typeface="Consolas"/>
                <a:cs typeface="Consolas"/>
                <a:sym typeface="Consolas"/>
              </a:rPr>
              <a:t>is</a:t>
            </a:r>
            <a:r>
              <a:rPr b="0" i="0" lang="en" sz="1100" u="none" cap="none" strike="noStrike">
                <a:solidFill>
                  <a:srgbClr val="484848"/>
                </a:solidFill>
                <a:highlight>
                  <a:srgbClr val="FFFFFF"/>
                </a:highlight>
                <a:latin typeface="Consolas"/>
                <a:ea typeface="Consolas"/>
                <a:cs typeface="Consolas"/>
                <a:sym typeface="Consolas"/>
              </a:rPr>
              <a:t> Link</a:t>
            </a:r>
            <a:r>
              <a:rPr b="0" i="0" lang="en" sz="1100" u="none" cap="none" strike="noStrike">
                <a:solidFill>
                  <a:srgbClr val="666666"/>
                </a:solidFill>
                <a:highlight>
                  <a:srgbClr val="FFFFFF"/>
                </a:highlight>
                <a:latin typeface="Consolas"/>
                <a:ea typeface="Consolas"/>
                <a:cs typeface="Consolas"/>
                <a:sym typeface="Consolas"/>
              </a:rPr>
              <a:t>.</a:t>
            </a:r>
            <a:r>
              <a:rPr b="0" i="0" lang="en" sz="1100" u="none" cap="none" strike="noStrike">
                <a:solidFill>
                  <a:srgbClr val="484848"/>
                </a:solidFill>
                <a:highlight>
                  <a:srgbClr val="FFFFFF"/>
                </a:highlight>
                <a:latin typeface="Consolas"/>
                <a:ea typeface="Consolas"/>
                <a:cs typeface="Consolas"/>
                <a:sym typeface="Consolas"/>
              </a:rPr>
              <a:t>empty </a:t>
            </a:r>
            <a:r>
              <a:rPr b="1" i="0" lang="en" sz="1100" u="none" cap="none" strike="noStrike">
                <a:solidFill>
                  <a:srgbClr val="007020"/>
                </a:solidFill>
                <a:highlight>
                  <a:srgbClr val="FFFFFF"/>
                </a:highlight>
                <a:latin typeface="Consolas"/>
                <a:ea typeface="Consolas"/>
                <a:cs typeface="Consolas"/>
                <a:sym typeface="Consolas"/>
              </a:rPr>
              <a:t>or</a:t>
            </a:r>
            <a:r>
              <a:rPr b="0" i="0" lang="en" sz="1100" u="none" cap="none" strike="noStrike">
                <a:solidFill>
                  <a:srgbClr val="484848"/>
                </a:solidFill>
                <a:highlight>
                  <a:srgbClr val="FFFFFF"/>
                </a:highlight>
                <a:latin typeface="Consolas"/>
                <a:ea typeface="Consolas"/>
                <a:cs typeface="Consolas"/>
                <a:sym typeface="Consolas"/>
              </a:rPr>
              <a:t> </a:t>
            </a:r>
            <a:r>
              <a:rPr b="0" i="0" lang="en" sz="1100" u="none" cap="none" strike="noStrike">
                <a:solidFill>
                  <a:srgbClr val="007020"/>
                </a:solidFill>
                <a:highlight>
                  <a:srgbClr val="FFFFFF"/>
                </a:highlight>
                <a:latin typeface="Consolas"/>
                <a:ea typeface="Consolas"/>
                <a:cs typeface="Consolas"/>
                <a:sym typeface="Consolas"/>
              </a:rPr>
              <a:t>isinstance</a:t>
            </a:r>
            <a:r>
              <a:rPr b="0" i="0" lang="en" sz="1100" u="none" cap="none" strike="noStrike">
                <a:solidFill>
                  <a:srgbClr val="484848"/>
                </a:solidFill>
                <a:highlight>
                  <a:srgbClr val="FFFFFF"/>
                </a:highlight>
                <a:latin typeface="Consolas"/>
                <a:ea typeface="Consolas"/>
                <a:cs typeface="Consolas"/>
                <a:sym typeface="Consolas"/>
              </a:rPr>
              <a:t>(rest, Link)</a:t>
            </a:r>
            <a:br>
              <a:rPr b="0" i="0" lang="en" sz="1100" u="none" cap="none" strike="noStrike">
                <a:solidFill>
                  <a:srgbClr val="484848"/>
                </a:solidFill>
                <a:highlight>
                  <a:srgbClr val="FFFFFF"/>
                </a:highlight>
                <a:latin typeface="Consolas"/>
                <a:ea typeface="Consolas"/>
                <a:cs typeface="Consolas"/>
                <a:sym typeface="Consolas"/>
              </a:rPr>
            </a:br>
            <a:r>
              <a:rPr b="1" i="0" lang="en" sz="1100" u="none" cap="none" strike="noStrike">
                <a:solidFill>
                  <a:srgbClr val="C65D09"/>
                </a:solidFill>
                <a:highlight>
                  <a:srgbClr val="FFFFFF"/>
                </a:highlight>
                <a:latin typeface="Consolas"/>
                <a:ea typeface="Consolas"/>
                <a:cs typeface="Consolas"/>
                <a:sym typeface="Consolas"/>
              </a:rPr>
              <a:t>	</a:t>
            </a:r>
            <a:r>
              <a:rPr b="0" i="0" lang="en" sz="1100" u="none" cap="none" strike="noStrike">
                <a:solidFill>
                  <a:srgbClr val="484848"/>
                </a:solidFill>
                <a:highlight>
                  <a:srgbClr val="FFFFFF"/>
                </a:highlight>
                <a:latin typeface="Consolas"/>
                <a:ea typeface="Consolas"/>
                <a:cs typeface="Consolas"/>
                <a:sym typeface="Consolas"/>
              </a:rPr>
              <a:t>        </a:t>
            </a:r>
            <a:r>
              <a:rPr b="0" i="0" lang="en" sz="1100" u="none" cap="none" strike="noStrike">
                <a:solidFill>
                  <a:srgbClr val="007020"/>
                </a:solidFill>
                <a:highlight>
                  <a:srgbClr val="FFFFFF"/>
                </a:highlight>
                <a:latin typeface="Consolas"/>
                <a:ea typeface="Consolas"/>
                <a:cs typeface="Consolas"/>
                <a:sym typeface="Consolas"/>
              </a:rPr>
              <a:t>self</a:t>
            </a:r>
            <a:r>
              <a:rPr b="0" i="0" lang="en" sz="1100" u="none" cap="none" strike="noStrike">
                <a:solidFill>
                  <a:srgbClr val="666666"/>
                </a:solidFill>
                <a:highlight>
                  <a:srgbClr val="FFFFFF"/>
                </a:highlight>
                <a:latin typeface="Consolas"/>
                <a:ea typeface="Consolas"/>
                <a:cs typeface="Consolas"/>
                <a:sym typeface="Consolas"/>
              </a:rPr>
              <a:t>.</a:t>
            </a:r>
            <a:r>
              <a:rPr b="0" i="0" lang="en" sz="1100" u="none" cap="none" strike="noStrike">
                <a:solidFill>
                  <a:srgbClr val="484848"/>
                </a:solidFill>
                <a:highlight>
                  <a:srgbClr val="FFFFFF"/>
                </a:highlight>
                <a:latin typeface="Consolas"/>
                <a:ea typeface="Consolas"/>
                <a:cs typeface="Consolas"/>
                <a:sym typeface="Consolas"/>
              </a:rPr>
              <a:t>first </a:t>
            </a:r>
            <a:r>
              <a:rPr b="0" i="0" lang="en" sz="1100" u="none" cap="none" strike="noStrike">
                <a:solidFill>
                  <a:srgbClr val="666666"/>
                </a:solidFill>
                <a:highlight>
                  <a:srgbClr val="FFFFFF"/>
                </a:highlight>
                <a:latin typeface="Consolas"/>
                <a:ea typeface="Consolas"/>
                <a:cs typeface="Consolas"/>
                <a:sym typeface="Consolas"/>
              </a:rPr>
              <a:t>=</a:t>
            </a:r>
            <a:r>
              <a:rPr b="0" i="0" lang="en" sz="1100" u="none" cap="none" strike="noStrike">
                <a:solidFill>
                  <a:srgbClr val="484848"/>
                </a:solidFill>
                <a:highlight>
                  <a:srgbClr val="FFFFFF"/>
                </a:highlight>
                <a:latin typeface="Consolas"/>
                <a:ea typeface="Consolas"/>
                <a:cs typeface="Consolas"/>
                <a:sym typeface="Consolas"/>
              </a:rPr>
              <a:t> first</a:t>
            </a:r>
            <a:br>
              <a:rPr b="0" i="0" lang="en" sz="1100" u="none" cap="none" strike="noStrike">
                <a:solidFill>
                  <a:srgbClr val="484848"/>
                </a:solidFill>
                <a:highlight>
                  <a:srgbClr val="FFFFFF"/>
                </a:highlight>
                <a:latin typeface="Consolas"/>
                <a:ea typeface="Consolas"/>
                <a:cs typeface="Consolas"/>
                <a:sym typeface="Consolas"/>
              </a:rPr>
            </a:br>
            <a:r>
              <a:rPr b="1" i="0" lang="en" sz="1100" u="none" cap="none" strike="noStrike">
                <a:solidFill>
                  <a:srgbClr val="C65D09"/>
                </a:solidFill>
                <a:highlight>
                  <a:srgbClr val="FFFFFF"/>
                </a:highlight>
                <a:latin typeface="Consolas"/>
                <a:ea typeface="Consolas"/>
                <a:cs typeface="Consolas"/>
                <a:sym typeface="Consolas"/>
              </a:rPr>
              <a:t>	</a:t>
            </a:r>
            <a:r>
              <a:rPr b="0" i="0" lang="en" sz="1100" u="none" cap="none" strike="noStrike">
                <a:solidFill>
                  <a:srgbClr val="484848"/>
                </a:solidFill>
                <a:highlight>
                  <a:srgbClr val="FFFFFF"/>
                </a:highlight>
                <a:latin typeface="Consolas"/>
                <a:ea typeface="Consolas"/>
                <a:cs typeface="Consolas"/>
                <a:sym typeface="Consolas"/>
              </a:rPr>
              <a:t>        </a:t>
            </a:r>
            <a:r>
              <a:rPr b="0" i="0" lang="en" sz="1100" u="none" cap="none" strike="noStrike">
                <a:solidFill>
                  <a:srgbClr val="007020"/>
                </a:solidFill>
                <a:highlight>
                  <a:srgbClr val="FFFFFF"/>
                </a:highlight>
                <a:latin typeface="Consolas"/>
                <a:ea typeface="Consolas"/>
                <a:cs typeface="Consolas"/>
                <a:sym typeface="Consolas"/>
              </a:rPr>
              <a:t>self</a:t>
            </a:r>
            <a:r>
              <a:rPr b="0" i="0" lang="en" sz="1100" u="none" cap="none" strike="noStrike">
                <a:solidFill>
                  <a:srgbClr val="666666"/>
                </a:solidFill>
                <a:highlight>
                  <a:srgbClr val="FFFFFF"/>
                </a:highlight>
                <a:latin typeface="Consolas"/>
                <a:ea typeface="Consolas"/>
                <a:cs typeface="Consolas"/>
                <a:sym typeface="Consolas"/>
              </a:rPr>
              <a:t>.</a:t>
            </a:r>
            <a:r>
              <a:rPr b="0" i="0" lang="en" sz="1100" u="none" cap="none" strike="noStrike">
                <a:solidFill>
                  <a:srgbClr val="484848"/>
                </a:solidFill>
                <a:highlight>
                  <a:srgbClr val="FFFFFF"/>
                </a:highlight>
                <a:latin typeface="Consolas"/>
                <a:ea typeface="Consolas"/>
                <a:cs typeface="Consolas"/>
                <a:sym typeface="Consolas"/>
              </a:rPr>
              <a:t>rest </a:t>
            </a:r>
            <a:r>
              <a:rPr b="0" i="0" lang="en" sz="1100" u="none" cap="none" strike="noStrike">
                <a:solidFill>
                  <a:srgbClr val="666666"/>
                </a:solidFill>
                <a:highlight>
                  <a:srgbClr val="FFFFFF"/>
                </a:highlight>
                <a:latin typeface="Consolas"/>
                <a:ea typeface="Consolas"/>
                <a:cs typeface="Consolas"/>
                <a:sym typeface="Consolas"/>
              </a:rPr>
              <a:t>=</a:t>
            </a:r>
            <a:r>
              <a:rPr b="0" i="0" lang="en" sz="1100" u="none" cap="none" strike="noStrike">
                <a:solidFill>
                  <a:srgbClr val="484848"/>
                </a:solidFill>
                <a:highlight>
                  <a:srgbClr val="FFFFFF"/>
                </a:highlight>
                <a:latin typeface="Consolas"/>
                <a:ea typeface="Consolas"/>
                <a:cs typeface="Consolas"/>
                <a:sym typeface="Consolas"/>
              </a:rPr>
              <a:t> rest</a:t>
            </a:r>
            <a:br>
              <a:rPr b="0" i="0" lang="en" sz="1100" u="none" cap="none" strike="noStrike">
                <a:solidFill>
                  <a:srgbClr val="484848"/>
                </a:solidFill>
                <a:highlight>
                  <a:srgbClr val="FFFFFF"/>
                </a:highlight>
                <a:latin typeface="Consolas"/>
                <a:ea typeface="Consolas"/>
                <a:cs typeface="Consolas"/>
                <a:sym typeface="Consolas"/>
              </a:rPr>
            </a:br>
            <a:r>
              <a:rPr b="1" i="0" lang="en" sz="1100" u="none" cap="none" strike="noStrike">
                <a:solidFill>
                  <a:srgbClr val="C65D09"/>
                </a:solidFill>
                <a:highlight>
                  <a:srgbClr val="FFFFFF"/>
                </a:highlight>
                <a:latin typeface="Consolas"/>
                <a:ea typeface="Consolas"/>
                <a:cs typeface="Consolas"/>
                <a:sym typeface="Consolas"/>
              </a:rPr>
              <a:t>	</a:t>
            </a:r>
            <a:r>
              <a:rPr b="0" i="0" lang="en" sz="1100" u="none" cap="none" strike="noStrike">
                <a:solidFill>
                  <a:srgbClr val="484848"/>
                </a:solidFill>
                <a:highlight>
                  <a:srgbClr val="FFFFFF"/>
                </a:highlight>
                <a:latin typeface="Consolas"/>
                <a:ea typeface="Consolas"/>
                <a:cs typeface="Consolas"/>
                <a:sym typeface="Consolas"/>
              </a:rPr>
              <a:t>    </a:t>
            </a:r>
            <a:r>
              <a:rPr b="1" i="0" lang="en" sz="1100" u="none" cap="none" strike="noStrike">
                <a:solidFill>
                  <a:srgbClr val="007020"/>
                </a:solidFill>
                <a:highlight>
                  <a:srgbClr val="FFFFFF"/>
                </a:highlight>
                <a:latin typeface="Consolas"/>
                <a:ea typeface="Consolas"/>
                <a:cs typeface="Consolas"/>
                <a:sym typeface="Consolas"/>
              </a:rPr>
              <a:t>def</a:t>
            </a:r>
            <a:r>
              <a:rPr b="0" i="0" lang="en" sz="1100" u="none" cap="none" strike="noStrike">
                <a:solidFill>
                  <a:srgbClr val="484848"/>
                </a:solidFill>
                <a:highlight>
                  <a:srgbClr val="FFFFFF"/>
                </a:highlight>
                <a:latin typeface="Consolas"/>
                <a:ea typeface="Consolas"/>
                <a:cs typeface="Consolas"/>
                <a:sym typeface="Consolas"/>
              </a:rPr>
              <a:t> </a:t>
            </a:r>
            <a:r>
              <a:rPr b="0" i="0" lang="en" sz="1100" u="none" cap="none" strike="noStrike">
                <a:solidFill>
                  <a:srgbClr val="06287E"/>
                </a:solidFill>
                <a:highlight>
                  <a:srgbClr val="FFFFFF"/>
                </a:highlight>
                <a:latin typeface="Consolas"/>
                <a:ea typeface="Consolas"/>
                <a:cs typeface="Consolas"/>
                <a:sym typeface="Consolas"/>
              </a:rPr>
              <a:t>__getitem__</a:t>
            </a:r>
            <a:r>
              <a:rPr b="0" i="0" lang="en" sz="1100" u="none" cap="none" strike="noStrike">
                <a:solidFill>
                  <a:srgbClr val="484848"/>
                </a:solidFill>
                <a:highlight>
                  <a:srgbClr val="FFFFFF"/>
                </a:highlight>
                <a:latin typeface="Consolas"/>
                <a:ea typeface="Consolas"/>
                <a:cs typeface="Consolas"/>
                <a:sym typeface="Consolas"/>
              </a:rPr>
              <a:t>(</a:t>
            </a:r>
            <a:r>
              <a:rPr b="0" i="0" lang="en" sz="1100" u="none" cap="none" strike="noStrike">
                <a:solidFill>
                  <a:srgbClr val="007020"/>
                </a:solidFill>
                <a:highlight>
                  <a:srgbClr val="FFFFFF"/>
                </a:highlight>
                <a:latin typeface="Consolas"/>
                <a:ea typeface="Consolas"/>
                <a:cs typeface="Consolas"/>
                <a:sym typeface="Consolas"/>
              </a:rPr>
              <a:t>self</a:t>
            </a:r>
            <a:r>
              <a:rPr b="0" i="0" lang="en" sz="1100" u="none" cap="none" strike="noStrike">
                <a:solidFill>
                  <a:srgbClr val="484848"/>
                </a:solidFill>
                <a:highlight>
                  <a:srgbClr val="FFFFFF"/>
                </a:highlight>
                <a:latin typeface="Consolas"/>
                <a:ea typeface="Consolas"/>
                <a:cs typeface="Consolas"/>
                <a:sym typeface="Consolas"/>
              </a:rPr>
              <a:t>, i):</a:t>
            </a:r>
            <a:br>
              <a:rPr b="0" i="0" lang="en" sz="1100" u="none" cap="none" strike="noStrike">
                <a:solidFill>
                  <a:srgbClr val="484848"/>
                </a:solidFill>
                <a:highlight>
                  <a:srgbClr val="FFFFFF"/>
                </a:highlight>
                <a:latin typeface="Consolas"/>
                <a:ea typeface="Consolas"/>
                <a:cs typeface="Consolas"/>
                <a:sym typeface="Consolas"/>
              </a:rPr>
            </a:br>
            <a:r>
              <a:rPr b="1" i="0" lang="en" sz="1100" u="none" cap="none" strike="noStrike">
                <a:solidFill>
                  <a:srgbClr val="C65D09"/>
                </a:solidFill>
                <a:highlight>
                  <a:srgbClr val="FFFFFF"/>
                </a:highlight>
                <a:latin typeface="Consolas"/>
                <a:ea typeface="Consolas"/>
                <a:cs typeface="Consolas"/>
                <a:sym typeface="Consolas"/>
              </a:rPr>
              <a:t>	</a:t>
            </a:r>
            <a:r>
              <a:rPr b="0" i="0" lang="en" sz="1100" u="none" cap="none" strike="noStrike">
                <a:solidFill>
                  <a:srgbClr val="484848"/>
                </a:solidFill>
                <a:highlight>
                  <a:srgbClr val="FFFFFF"/>
                </a:highlight>
                <a:latin typeface="Consolas"/>
                <a:ea typeface="Consolas"/>
                <a:cs typeface="Consolas"/>
                <a:sym typeface="Consolas"/>
              </a:rPr>
              <a:t>        </a:t>
            </a:r>
            <a:r>
              <a:rPr b="1" i="0" lang="en" sz="1100" u="none" cap="none" strike="noStrike">
                <a:solidFill>
                  <a:srgbClr val="007020"/>
                </a:solidFill>
                <a:highlight>
                  <a:srgbClr val="FFFFFF"/>
                </a:highlight>
                <a:latin typeface="Consolas"/>
                <a:ea typeface="Consolas"/>
                <a:cs typeface="Consolas"/>
                <a:sym typeface="Consolas"/>
              </a:rPr>
              <a:t>if</a:t>
            </a:r>
            <a:r>
              <a:rPr b="0" i="0" lang="en" sz="1100" u="none" cap="none" strike="noStrike">
                <a:solidFill>
                  <a:srgbClr val="484848"/>
                </a:solidFill>
                <a:highlight>
                  <a:srgbClr val="FFFFFF"/>
                </a:highlight>
                <a:latin typeface="Consolas"/>
                <a:ea typeface="Consolas"/>
                <a:cs typeface="Consolas"/>
                <a:sym typeface="Consolas"/>
              </a:rPr>
              <a:t> i </a:t>
            </a:r>
            <a:r>
              <a:rPr b="0" i="0" lang="en" sz="1100" u="none" cap="none" strike="noStrike">
                <a:solidFill>
                  <a:srgbClr val="666666"/>
                </a:solidFill>
                <a:highlight>
                  <a:srgbClr val="FFFFFF"/>
                </a:highlight>
                <a:latin typeface="Consolas"/>
                <a:ea typeface="Consolas"/>
                <a:cs typeface="Consolas"/>
                <a:sym typeface="Consolas"/>
              </a:rPr>
              <a:t>==</a:t>
            </a:r>
            <a:r>
              <a:rPr b="0" i="0" lang="en" sz="1100" u="none" cap="none" strike="noStrike">
                <a:solidFill>
                  <a:srgbClr val="484848"/>
                </a:solidFill>
                <a:highlight>
                  <a:srgbClr val="FFFFFF"/>
                </a:highlight>
                <a:latin typeface="Consolas"/>
                <a:ea typeface="Consolas"/>
                <a:cs typeface="Consolas"/>
                <a:sym typeface="Consolas"/>
              </a:rPr>
              <a:t> </a:t>
            </a:r>
            <a:r>
              <a:rPr b="0" i="0" lang="en" sz="1100" u="none" cap="none" strike="noStrike">
                <a:solidFill>
                  <a:srgbClr val="208050"/>
                </a:solidFill>
                <a:highlight>
                  <a:srgbClr val="FFFFFF"/>
                </a:highlight>
                <a:latin typeface="Consolas"/>
                <a:ea typeface="Consolas"/>
                <a:cs typeface="Consolas"/>
                <a:sym typeface="Consolas"/>
              </a:rPr>
              <a:t>0</a:t>
            </a:r>
            <a:r>
              <a:rPr b="0" i="0" lang="en" sz="1100" u="none" cap="none" strike="noStrike">
                <a:solidFill>
                  <a:srgbClr val="484848"/>
                </a:solidFill>
                <a:highlight>
                  <a:srgbClr val="FFFFFF"/>
                </a:highlight>
                <a:latin typeface="Consolas"/>
                <a:ea typeface="Consolas"/>
                <a:cs typeface="Consolas"/>
                <a:sym typeface="Consolas"/>
              </a:rPr>
              <a:t>:</a:t>
            </a:r>
            <a:br>
              <a:rPr b="0" i="0" lang="en" sz="1100" u="none" cap="none" strike="noStrike">
                <a:solidFill>
                  <a:srgbClr val="484848"/>
                </a:solidFill>
                <a:highlight>
                  <a:srgbClr val="FFFFFF"/>
                </a:highlight>
                <a:latin typeface="Consolas"/>
                <a:ea typeface="Consolas"/>
                <a:cs typeface="Consolas"/>
                <a:sym typeface="Consolas"/>
              </a:rPr>
            </a:br>
            <a:r>
              <a:rPr b="1" i="0" lang="en" sz="1100" u="none" cap="none" strike="noStrike">
                <a:solidFill>
                  <a:srgbClr val="C65D09"/>
                </a:solidFill>
                <a:highlight>
                  <a:srgbClr val="FFFFFF"/>
                </a:highlight>
                <a:latin typeface="Consolas"/>
                <a:ea typeface="Consolas"/>
                <a:cs typeface="Consolas"/>
                <a:sym typeface="Consolas"/>
              </a:rPr>
              <a:t>	</a:t>
            </a:r>
            <a:r>
              <a:rPr b="0" i="0" lang="en" sz="1100" u="none" cap="none" strike="noStrike">
                <a:solidFill>
                  <a:srgbClr val="484848"/>
                </a:solidFill>
                <a:highlight>
                  <a:srgbClr val="FFFFFF"/>
                </a:highlight>
                <a:latin typeface="Consolas"/>
                <a:ea typeface="Consolas"/>
                <a:cs typeface="Consolas"/>
                <a:sym typeface="Consolas"/>
              </a:rPr>
              <a:t>            </a:t>
            </a:r>
            <a:r>
              <a:rPr b="1" i="0" lang="en" sz="1100" u="none" cap="none" strike="noStrike">
                <a:solidFill>
                  <a:srgbClr val="007020"/>
                </a:solidFill>
                <a:highlight>
                  <a:srgbClr val="FFFFFF"/>
                </a:highlight>
                <a:latin typeface="Consolas"/>
                <a:ea typeface="Consolas"/>
                <a:cs typeface="Consolas"/>
                <a:sym typeface="Consolas"/>
              </a:rPr>
              <a:t>return</a:t>
            </a:r>
            <a:r>
              <a:rPr b="0" i="0" lang="en" sz="1100" u="none" cap="none" strike="noStrike">
                <a:solidFill>
                  <a:srgbClr val="484848"/>
                </a:solidFill>
                <a:highlight>
                  <a:srgbClr val="FFFFFF"/>
                </a:highlight>
                <a:latin typeface="Consolas"/>
                <a:ea typeface="Consolas"/>
                <a:cs typeface="Consolas"/>
                <a:sym typeface="Consolas"/>
              </a:rPr>
              <a:t> </a:t>
            </a:r>
            <a:r>
              <a:rPr b="0" i="0" lang="en" sz="1100" u="none" cap="none" strike="noStrike">
                <a:solidFill>
                  <a:srgbClr val="007020"/>
                </a:solidFill>
                <a:highlight>
                  <a:srgbClr val="FFFFFF"/>
                </a:highlight>
                <a:latin typeface="Consolas"/>
                <a:ea typeface="Consolas"/>
                <a:cs typeface="Consolas"/>
                <a:sym typeface="Consolas"/>
              </a:rPr>
              <a:t>self</a:t>
            </a:r>
            <a:r>
              <a:rPr b="0" i="0" lang="en" sz="1100" u="none" cap="none" strike="noStrike">
                <a:solidFill>
                  <a:srgbClr val="666666"/>
                </a:solidFill>
                <a:highlight>
                  <a:srgbClr val="FFFFFF"/>
                </a:highlight>
                <a:latin typeface="Consolas"/>
                <a:ea typeface="Consolas"/>
                <a:cs typeface="Consolas"/>
                <a:sym typeface="Consolas"/>
              </a:rPr>
              <a:t>.</a:t>
            </a:r>
            <a:r>
              <a:rPr b="0" i="0" lang="en" sz="1100" u="none" cap="none" strike="noStrike">
                <a:solidFill>
                  <a:srgbClr val="484848"/>
                </a:solidFill>
                <a:highlight>
                  <a:srgbClr val="FFFFFF"/>
                </a:highlight>
                <a:latin typeface="Consolas"/>
                <a:ea typeface="Consolas"/>
                <a:cs typeface="Consolas"/>
                <a:sym typeface="Consolas"/>
              </a:rPr>
              <a:t>first</a:t>
            </a:r>
            <a:br>
              <a:rPr b="0" i="0" lang="en" sz="1100" u="none" cap="none" strike="noStrike">
                <a:solidFill>
                  <a:srgbClr val="484848"/>
                </a:solidFill>
                <a:highlight>
                  <a:srgbClr val="FFFFFF"/>
                </a:highlight>
                <a:latin typeface="Consolas"/>
                <a:ea typeface="Consolas"/>
                <a:cs typeface="Consolas"/>
                <a:sym typeface="Consolas"/>
              </a:rPr>
            </a:br>
            <a:r>
              <a:rPr b="1" i="0" lang="en" sz="1100" u="none" cap="none" strike="noStrike">
                <a:solidFill>
                  <a:srgbClr val="C65D09"/>
                </a:solidFill>
                <a:highlight>
                  <a:srgbClr val="FFFFFF"/>
                </a:highlight>
                <a:latin typeface="Consolas"/>
                <a:ea typeface="Consolas"/>
                <a:cs typeface="Consolas"/>
                <a:sym typeface="Consolas"/>
              </a:rPr>
              <a:t>	</a:t>
            </a:r>
            <a:r>
              <a:rPr b="0" i="0" lang="en" sz="1100" u="none" cap="none" strike="noStrike">
                <a:solidFill>
                  <a:srgbClr val="484848"/>
                </a:solidFill>
                <a:highlight>
                  <a:srgbClr val="FFFFFF"/>
                </a:highlight>
                <a:latin typeface="Consolas"/>
                <a:ea typeface="Consolas"/>
                <a:cs typeface="Consolas"/>
                <a:sym typeface="Consolas"/>
              </a:rPr>
              <a:t>        </a:t>
            </a:r>
            <a:r>
              <a:rPr b="1" i="0" lang="en" sz="1100" u="none" cap="none" strike="noStrike">
                <a:solidFill>
                  <a:srgbClr val="007020"/>
                </a:solidFill>
                <a:highlight>
                  <a:srgbClr val="FFFFFF"/>
                </a:highlight>
                <a:latin typeface="Consolas"/>
                <a:ea typeface="Consolas"/>
                <a:cs typeface="Consolas"/>
                <a:sym typeface="Consolas"/>
              </a:rPr>
              <a:t>else</a:t>
            </a:r>
            <a:r>
              <a:rPr b="0" i="0" lang="en" sz="1100" u="none" cap="none" strike="noStrike">
                <a:solidFill>
                  <a:srgbClr val="484848"/>
                </a:solidFill>
                <a:highlight>
                  <a:srgbClr val="FFFFFF"/>
                </a:highlight>
                <a:latin typeface="Consolas"/>
                <a:ea typeface="Consolas"/>
                <a:cs typeface="Consolas"/>
                <a:sym typeface="Consolas"/>
              </a:rPr>
              <a:t>:</a:t>
            </a:r>
            <a:br>
              <a:rPr b="0" i="0" lang="en" sz="1100" u="none" cap="none" strike="noStrike">
                <a:solidFill>
                  <a:srgbClr val="484848"/>
                </a:solidFill>
                <a:highlight>
                  <a:srgbClr val="FFFFFF"/>
                </a:highlight>
                <a:latin typeface="Consolas"/>
                <a:ea typeface="Consolas"/>
                <a:cs typeface="Consolas"/>
                <a:sym typeface="Consolas"/>
              </a:rPr>
            </a:br>
            <a:r>
              <a:rPr b="1" i="0" lang="en" sz="1100" u="none" cap="none" strike="noStrike">
                <a:solidFill>
                  <a:srgbClr val="C65D09"/>
                </a:solidFill>
                <a:highlight>
                  <a:srgbClr val="FFFFFF"/>
                </a:highlight>
                <a:latin typeface="Consolas"/>
                <a:ea typeface="Consolas"/>
                <a:cs typeface="Consolas"/>
                <a:sym typeface="Consolas"/>
              </a:rPr>
              <a:t>	</a:t>
            </a:r>
            <a:r>
              <a:rPr b="0" i="0" lang="en" sz="1100" u="none" cap="none" strike="noStrike">
                <a:solidFill>
                  <a:srgbClr val="484848"/>
                </a:solidFill>
                <a:highlight>
                  <a:srgbClr val="FFFFFF"/>
                </a:highlight>
                <a:latin typeface="Consolas"/>
                <a:ea typeface="Consolas"/>
                <a:cs typeface="Consolas"/>
                <a:sym typeface="Consolas"/>
              </a:rPr>
              <a:t>            </a:t>
            </a:r>
            <a:r>
              <a:rPr b="1" i="0" lang="en" sz="1100" u="none" cap="none" strike="noStrike">
                <a:solidFill>
                  <a:srgbClr val="007020"/>
                </a:solidFill>
                <a:highlight>
                  <a:srgbClr val="FFFFFF"/>
                </a:highlight>
                <a:latin typeface="Consolas"/>
                <a:ea typeface="Consolas"/>
                <a:cs typeface="Consolas"/>
                <a:sym typeface="Consolas"/>
              </a:rPr>
              <a:t>return</a:t>
            </a:r>
            <a:r>
              <a:rPr b="0" i="0" lang="en" sz="1100" u="none" cap="none" strike="noStrike">
                <a:solidFill>
                  <a:srgbClr val="484848"/>
                </a:solidFill>
                <a:highlight>
                  <a:srgbClr val="FFFFFF"/>
                </a:highlight>
                <a:latin typeface="Consolas"/>
                <a:ea typeface="Consolas"/>
                <a:cs typeface="Consolas"/>
                <a:sym typeface="Consolas"/>
              </a:rPr>
              <a:t> </a:t>
            </a:r>
            <a:r>
              <a:rPr b="0" i="0" lang="en" sz="1100" u="none" cap="none" strike="noStrike">
                <a:solidFill>
                  <a:srgbClr val="007020"/>
                </a:solidFill>
                <a:highlight>
                  <a:srgbClr val="FFFFFF"/>
                </a:highlight>
                <a:latin typeface="Consolas"/>
                <a:ea typeface="Consolas"/>
                <a:cs typeface="Consolas"/>
                <a:sym typeface="Consolas"/>
              </a:rPr>
              <a:t>self</a:t>
            </a:r>
            <a:r>
              <a:rPr b="0" i="0" lang="en" sz="1100" u="none" cap="none" strike="noStrike">
                <a:solidFill>
                  <a:srgbClr val="666666"/>
                </a:solidFill>
                <a:highlight>
                  <a:srgbClr val="FFFFFF"/>
                </a:highlight>
                <a:latin typeface="Consolas"/>
                <a:ea typeface="Consolas"/>
                <a:cs typeface="Consolas"/>
                <a:sym typeface="Consolas"/>
              </a:rPr>
              <a:t>.</a:t>
            </a:r>
            <a:r>
              <a:rPr b="0" i="0" lang="en" sz="1100" u="none" cap="none" strike="noStrike">
                <a:solidFill>
                  <a:srgbClr val="484848"/>
                </a:solidFill>
                <a:highlight>
                  <a:srgbClr val="FFFFFF"/>
                </a:highlight>
                <a:latin typeface="Consolas"/>
                <a:ea typeface="Consolas"/>
                <a:cs typeface="Consolas"/>
                <a:sym typeface="Consolas"/>
              </a:rPr>
              <a:t>rest[i</a:t>
            </a:r>
            <a:r>
              <a:rPr b="0" i="0" lang="en" sz="1100" u="none" cap="none" strike="noStrike">
                <a:solidFill>
                  <a:srgbClr val="666666"/>
                </a:solidFill>
                <a:highlight>
                  <a:srgbClr val="FFFFFF"/>
                </a:highlight>
                <a:latin typeface="Consolas"/>
                <a:ea typeface="Consolas"/>
                <a:cs typeface="Consolas"/>
                <a:sym typeface="Consolas"/>
              </a:rPr>
              <a:t>-</a:t>
            </a:r>
            <a:r>
              <a:rPr b="0" i="0" lang="en" sz="1100" u="none" cap="none" strike="noStrike">
                <a:solidFill>
                  <a:srgbClr val="208050"/>
                </a:solidFill>
                <a:highlight>
                  <a:srgbClr val="FFFFFF"/>
                </a:highlight>
                <a:latin typeface="Consolas"/>
                <a:ea typeface="Consolas"/>
                <a:cs typeface="Consolas"/>
                <a:sym typeface="Consolas"/>
              </a:rPr>
              <a:t>1</a:t>
            </a:r>
            <a:r>
              <a:rPr b="0" i="0" lang="en" sz="1100" u="none" cap="none" strike="noStrike">
                <a:solidFill>
                  <a:srgbClr val="484848"/>
                </a:solidFill>
                <a:highlight>
                  <a:srgbClr val="FFFFFF"/>
                </a:highlight>
                <a:latin typeface="Consolas"/>
                <a:ea typeface="Consolas"/>
                <a:cs typeface="Consolas"/>
                <a:sym typeface="Consolas"/>
              </a:rPr>
              <a:t>]</a:t>
            </a:r>
            <a:br>
              <a:rPr b="0" i="0" lang="en" sz="1100" u="none" cap="none" strike="noStrike">
                <a:solidFill>
                  <a:srgbClr val="484848"/>
                </a:solidFill>
                <a:highlight>
                  <a:srgbClr val="FFFFFF"/>
                </a:highlight>
                <a:latin typeface="Consolas"/>
                <a:ea typeface="Consolas"/>
                <a:cs typeface="Consolas"/>
                <a:sym typeface="Consolas"/>
              </a:rPr>
            </a:br>
            <a:r>
              <a:rPr b="1" i="0" lang="en" sz="1100" u="none" cap="none" strike="noStrike">
                <a:solidFill>
                  <a:srgbClr val="C65D09"/>
                </a:solidFill>
                <a:highlight>
                  <a:srgbClr val="FFFFFF"/>
                </a:highlight>
                <a:latin typeface="Consolas"/>
                <a:ea typeface="Consolas"/>
                <a:cs typeface="Consolas"/>
                <a:sym typeface="Consolas"/>
              </a:rPr>
              <a:t>	</a:t>
            </a:r>
            <a:r>
              <a:rPr b="0" i="0" lang="en" sz="1100" u="none" cap="none" strike="noStrike">
                <a:solidFill>
                  <a:srgbClr val="484848"/>
                </a:solidFill>
                <a:highlight>
                  <a:srgbClr val="FFFFFF"/>
                </a:highlight>
                <a:latin typeface="Consolas"/>
                <a:ea typeface="Consolas"/>
                <a:cs typeface="Consolas"/>
                <a:sym typeface="Consolas"/>
              </a:rPr>
              <a:t>    </a:t>
            </a:r>
            <a:r>
              <a:rPr b="1" i="0" lang="en" sz="1100" u="none" cap="none" strike="noStrike">
                <a:solidFill>
                  <a:srgbClr val="007020"/>
                </a:solidFill>
                <a:highlight>
                  <a:srgbClr val="FFFFFF"/>
                </a:highlight>
                <a:latin typeface="Consolas"/>
                <a:ea typeface="Consolas"/>
                <a:cs typeface="Consolas"/>
                <a:sym typeface="Consolas"/>
              </a:rPr>
              <a:t>def</a:t>
            </a:r>
            <a:r>
              <a:rPr b="0" i="0" lang="en" sz="1100" u="none" cap="none" strike="noStrike">
                <a:solidFill>
                  <a:srgbClr val="484848"/>
                </a:solidFill>
                <a:highlight>
                  <a:srgbClr val="FFFFFF"/>
                </a:highlight>
                <a:latin typeface="Consolas"/>
                <a:ea typeface="Consolas"/>
                <a:cs typeface="Consolas"/>
                <a:sym typeface="Consolas"/>
              </a:rPr>
              <a:t> </a:t>
            </a:r>
            <a:r>
              <a:rPr b="0" i="0" lang="en" sz="1100" u="none" cap="none" strike="noStrike">
                <a:solidFill>
                  <a:srgbClr val="06287E"/>
                </a:solidFill>
                <a:highlight>
                  <a:srgbClr val="FFFFFF"/>
                </a:highlight>
                <a:latin typeface="Consolas"/>
                <a:ea typeface="Consolas"/>
                <a:cs typeface="Consolas"/>
                <a:sym typeface="Consolas"/>
              </a:rPr>
              <a:t>__len__</a:t>
            </a:r>
            <a:r>
              <a:rPr b="0" i="0" lang="en" sz="1100" u="none" cap="none" strike="noStrike">
                <a:solidFill>
                  <a:srgbClr val="484848"/>
                </a:solidFill>
                <a:highlight>
                  <a:srgbClr val="FFFFFF"/>
                </a:highlight>
                <a:latin typeface="Consolas"/>
                <a:ea typeface="Consolas"/>
                <a:cs typeface="Consolas"/>
                <a:sym typeface="Consolas"/>
              </a:rPr>
              <a:t>(</a:t>
            </a:r>
            <a:r>
              <a:rPr b="0" i="0" lang="en" sz="1100" u="none" cap="none" strike="noStrike">
                <a:solidFill>
                  <a:srgbClr val="007020"/>
                </a:solidFill>
                <a:highlight>
                  <a:srgbClr val="FFFFFF"/>
                </a:highlight>
                <a:latin typeface="Consolas"/>
                <a:ea typeface="Consolas"/>
                <a:cs typeface="Consolas"/>
                <a:sym typeface="Consolas"/>
              </a:rPr>
              <a:t>self</a:t>
            </a:r>
            <a:r>
              <a:rPr b="0" i="0" lang="en" sz="1100" u="none" cap="none" strike="noStrike">
                <a:solidFill>
                  <a:srgbClr val="484848"/>
                </a:solidFill>
                <a:highlight>
                  <a:srgbClr val="FFFFFF"/>
                </a:highlight>
                <a:latin typeface="Consolas"/>
                <a:ea typeface="Consolas"/>
                <a:cs typeface="Consolas"/>
                <a:sym typeface="Consolas"/>
              </a:rPr>
              <a:t>):</a:t>
            </a:r>
            <a:br>
              <a:rPr b="0" i="0" lang="en" sz="1100" u="none" cap="none" strike="noStrike">
                <a:solidFill>
                  <a:srgbClr val="484848"/>
                </a:solidFill>
                <a:highlight>
                  <a:srgbClr val="FFFFFF"/>
                </a:highlight>
                <a:latin typeface="Consolas"/>
                <a:ea typeface="Consolas"/>
                <a:cs typeface="Consolas"/>
                <a:sym typeface="Consolas"/>
              </a:rPr>
            </a:br>
            <a:r>
              <a:rPr b="1" i="0" lang="en" sz="1100" u="none" cap="none" strike="noStrike">
                <a:solidFill>
                  <a:srgbClr val="C65D09"/>
                </a:solidFill>
                <a:highlight>
                  <a:srgbClr val="FFFFFF"/>
                </a:highlight>
                <a:latin typeface="Consolas"/>
                <a:ea typeface="Consolas"/>
                <a:cs typeface="Consolas"/>
                <a:sym typeface="Consolas"/>
              </a:rPr>
              <a:t>	</a:t>
            </a:r>
            <a:r>
              <a:rPr b="0" i="0" lang="en" sz="1100" u="none" cap="none" strike="noStrike">
                <a:solidFill>
                  <a:srgbClr val="484848"/>
                </a:solidFill>
                <a:highlight>
                  <a:srgbClr val="FFFFFF"/>
                </a:highlight>
                <a:latin typeface="Consolas"/>
                <a:ea typeface="Consolas"/>
                <a:cs typeface="Consolas"/>
                <a:sym typeface="Consolas"/>
              </a:rPr>
              <a:t>        </a:t>
            </a:r>
            <a:r>
              <a:rPr b="1" i="0" lang="en" sz="1100" u="none" cap="none" strike="noStrike">
                <a:solidFill>
                  <a:srgbClr val="007020"/>
                </a:solidFill>
                <a:highlight>
                  <a:srgbClr val="FFFFFF"/>
                </a:highlight>
                <a:latin typeface="Consolas"/>
                <a:ea typeface="Consolas"/>
                <a:cs typeface="Consolas"/>
                <a:sym typeface="Consolas"/>
              </a:rPr>
              <a:t>return</a:t>
            </a:r>
            <a:r>
              <a:rPr b="0" i="0" lang="en" sz="1100" u="none" cap="none" strike="noStrike">
                <a:solidFill>
                  <a:srgbClr val="484848"/>
                </a:solidFill>
                <a:highlight>
                  <a:srgbClr val="FFFFFF"/>
                </a:highlight>
                <a:latin typeface="Consolas"/>
                <a:ea typeface="Consolas"/>
                <a:cs typeface="Consolas"/>
                <a:sym typeface="Consolas"/>
              </a:rPr>
              <a:t> </a:t>
            </a:r>
            <a:r>
              <a:rPr b="0" i="0" lang="en" sz="1100" u="none" cap="none" strike="noStrike">
                <a:solidFill>
                  <a:srgbClr val="208050"/>
                </a:solidFill>
                <a:highlight>
                  <a:srgbClr val="FFFFFF"/>
                </a:highlight>
                <a:latin typeface="Consolas"/>
                <a:ea typeface="Consolas"/>
                <a:cs typeface="Consolas"/>
                <a:sym typeface="Consolas"/>
              </a:rPr>
              <a:t>1</a:t>
            </a:r>
            <a:r>
              <a:rPr b="0" i="0" lang="en" sz="1100" u="none" cap="none" strike="noStrike">
                <a:solidFill>
                  <a:srgbClr val="484848"/>
                </a:solidFill>
                <a:highlight>
                  <a:srgbClr val="FFFFFF"/>
                </a:highlight>
                <a:latin typeface="Consolas"/>
                <a:ea typeface="Consolas"/>
                <a:cs typeface="Consolas"/>
                <a:sym typeface="Consolas"/>
              </a:rPr>
              <a:t> </a:t>
            </a:r>
            <a:r>
              <a:rPr b="0" i="0" lang="en" sz="1100" u="none" cap="none" strike="noStrike">
                <a:solidFill>
                  <a:srgbClr val="666666"/>
                </a:solidFill>
                <a:highlight>
                  <a:srgbClr val="FFFFFF"/>
                </a:highlight>
                <a:latin typeface="Consolas"/>
                <a:ea typeface="Consolas"/>
                <a:cs typeface="Consolas"/>
                <a:sym typeface="Consolas"/>
              </a:rPr>
              <a:t>+</a:t>
            </a:r>
            <a:r>
              <a:rPr b="0" i="0" lang="en" sz="1100" u="none" cap="none" strike="noStrike">
                <a:solidFill>
                  <a:srgbClr val="484848"/>
                </a:solidFill>
                <a:highlight>
                  <a:srgbClr val="FFFFFF"/>
                </a:highlight>
                <a:latin typeface="Consolas"/>
                <a:ea typeface="Consolas"/>
                <a:cs typeface="Consolas"/>
                <a:sym typeface="Consolas"/>
              </a:rPr>
              <a:t> </a:t>
            </a:r>
            <a:r>
              <a:rPr b="0" i="0" lang="en" sz="1100" u="none" cap="none" strike="noStrike">
                <a:solidFill>
                  <a:srgbClr val="007020"/>
                </a:solidFill>
                <a:highlight>
                  <a:srgbClr val="FFFFFF"/>
                </a:highlight>
                <a:latin typeface="Consolas"/>
                <a:ea typeface="Consolas"/>
                <a:cs typeface="Consolas"/>
                <a:sym typeface="Consolas"/>
              </a:rPr>
              <a:t>len</a:t>
            </a:r>
            <a:r>
              <a:rPr b="0" i="0" lang="en" sz="1100" u="none" cap="none" strike="noStrike">
                <a:solidFill>
                  <a:srgbClr val="484848"/>
                </a:solidFill>
                <a:highlight>
                  <a:srgbClr val="FFFFFF"/>
                </a:highlight>
                <a:latin typeface="Consolas"/>
                <a:ea typeface="Consolas"/>
                <a:cs typeface="Consolas"/>
                <a:sym typeface="Consolas"/>
              </a:rPr>
              <a:t>(</a:t>
            </a:r>
            <a:r>
              <a:rPr b="0" i="0" lang="en" sz="1100" u="none" cap="none" strike="noStrike">
                <a:solidFill>
                  <a:srgbClr val="007020"/>
                </a:solidFill>
                <a:highlight>
                  <a:srgbClr val="FFFFFF"/>
                </a:highlight>
                <a:latin typeface="Consolas"/>
                <a:ea typeface="Consolas"/>
                <a:cs typeface="Consolas"/>
                <a:sym typeface="Consolas"/>
              </a:rPr>
              <a:t>self</a:t>
            </a:r>
            <a:r>
              <a:rPr b="0" i="0" lang="en" sz="1100" u="none" cap="none" strike="noStrike">
                <a:solidFill>
                  <a:srgbClr val="666666"/>
                </a:solidFill>
                <a:highlight>
                  <a:srgbClr val="FFFFFF"/>
                </a:highlight>
                <a:latin typeface="Consolas"/>
                <a:ea typeface="Consolas"/>
                <a:cs typeface="Consolas"/>
                <a:sym typeface="Consolas"/>
              </a:rPr>
              <a:t>.</a:t>
            </a:r>
            <a:r>
              <a:rPr b="0" i="0" lang="en" sz="1100" u="none" cap="none" strike="noStrike">
                <a:solidFill>
                  <a:srgbClr val="484848"/>
                </a:solidFill>
                <a:highlight>
                  <a:srgbClr val="FFFFFF"/>
                </a:highlight>
                <a:latin typeface="Consolas"/>
                <a:ea typeface="Consolas"/>
                <a:cs typeface="Consolas"/>
                <a:sym typeface="Consolas"/>
              </a:rPr>
              <a:t>rest)</a:t>
            </a:r>
          </a:p>
          <a:p>
            <a:pPr indent="0" lvl="0" marL="0" marR="0" rtl="0" algn="l">
              <a:lnSpc>
                <a:spcPct val="100000"/>
              </a:lnSpc>
              <a:spcBef>
                <a:spcPts val="0"/>
              </a:spcBef>
              <a:spcAft>
                <a:spcPts val="0"/>
              </a:spcAft>
              <a:buClr>
                <a:schemeClr val="dk1"/>
              </a:buClr>
              <a:buSzPct val="25000"/>
              <a:buFont typeface="Arial"/>
              <a:buNone/>
            </a:pPr>
            <a:r>
              <a:t/>
            </a:r>
            <a:endParaRPr b="1" i="0"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t/>
            </a:r>
            <a:endParaRPr b="1" i="0"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t/>
            </a:r>
            <a:endParaRPr b="1" i="0" sz="1100" u="none" cap="none" strike="noStrike">
              <a:solidFill>
                <a:srgbClr val="000000"/>
              </a:solidFill>
              <a:latin typeface="Consolas"/>
              <a:ea typeface="Consolas"/>
              <a:cs typeface="Consolas"/>
              <a:sym typeface="Consolas"/>
            </a:endParaRPr>
          </a:p>
        </p:txBody>
      </p:sp>
      <p:sp>
        <p:nvSpPr>
          <p:cNvPr id="764" name="Shape 764"/>
          <p:cNvSpPr/>
          <p:nvPr/>
        </p:nvSpPr>
        <p:spPr>
          <a:xfrm>
            <a:off x="380825" y="3856631"/>
            <a:ext cx="5493300" cy="489900"/>
          </a:xfrm>
          <a:prstGeom prst="rect">
            <a:avLst/>
          </a:prstGeom>
          <a:solidFill>
            <a:srgbClr val="0000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Droid Serif"/>
              <a:buNone/>
            </a:pPr>
            <a:r>
              <a:rPr b="0" i="0" lang="en" sz="2400" u="none" cap="none" strike="noStrike">
                <a:solidFill>
                  <a:srgbClr val="FFFFFF"/>
                </a:solidFill>
                <a:latin typeface="Droid Serif"/>
                <a:ea typeface="Droid Serif"/>
                <a:cs typeface="Droid Serif"/>
                <a:sym typeface="Droid Serif"/>
              </a:rPr>
              <a:t>Make an Linked List with a 2 in it?</a:t>
            </a:r>
          </a:p>
        </p:txBody>
      </p:sp>
      <p:sp>
        <p:nvSpPr>
          <p:cNvPr id="765" name="Shape 765"/>
          <p:cNvSpPr/>
          <p:nvPr/>
        </p:nvSpPr>
        <p:spPr>
          <a:xfrm>
            <a:off x="380825" y="4397081"/>
            <a:ext cx="5493300" cy="489900"/>
          </a:xfrm>
          <a:prstGeom prst="rect">
            <a:avLst/>
          </a:prstGeom>
          <a:solidFill>
            <a:srgbClr val="0000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Droid Serif"/>
              <a:buNone/>
            </a:pPr>
            <a:r>
              <a:rPr b="0" i="0" lang="en" sz="2400" u="none" cap="none" strike="noStrike">
                <a:solidFill>
                  <a:srgbClr val="FFFFFF"/>
                </a:solidFill>
                <a:latin typeface="Droid Serif"/>
                <a:ea typeface="Droid Serif"/>
                <a:cs typeface="Droid Serif"/>
                <a:sym typeface="Droid Serif"/>
              </a:rPr>
              <a:t>A Linked List with 1 then 2 in it?</a:t>
            </a:r>
          </a:p>
        </p:txBody>
      </p:sp>
      <p:sp>
        <p:nvSpPr>
          <p:cNvPr id="766" name="Shape 766"/>
          <p:cNvSpPr txBox="1"/>
          <p:nvPr>
            <p:ph idx="1" type="body"/>
          </p:nvPr>
        </p:nvSpPr>
        <p:spPr>
          <a:xfrm>
            <a:off x="5994950" y="3806006"/>
            <a:ext cx="3157200" cy="5910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rgbClr val="000000"/>
                </a:solidFill>
                <a:latin typeface="Consolas"/>
                <a:ea typeface="Consolas"/>
                <a:cs typeface="Consolas"/>
                <a:sym typeface="Consolas"/>
              </a:rPr>
              <a:t>Link(2)</a:t>
            </a:r>
          </a:p>
        </p:txBody>
      </p:sp>
      <p:sp>
        <p:nvSpPr>
          <p:cNvPr id="767" name="Shape 767"/>
          <p:cNvSpPr txBox="1"/>
          <p:nvPr>
            <p:ph idx="1" type="body"/>
          </p:nvPr>
        </p:nvSpPr>
        <p:spPr>
          <a:xfrm>
            <a:off x="5994950" y="4346456"/>
            <a:ext cx="3512700" cy="5910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rgbClr val="000000"/>
                </a:solidFill>
                <a:latin typeface="Consolas"/>
                <a:ea typeface="Consolas"/>
                <a:cs typeface="Consolas"/>
                <a:sym typeface="Consolas"/>
              </a:rPr>
              <a:t>Link(1, Link(2))</a:t>
            </a:r>
          </a:p>
        </p:txBody>
      </p:sp>
      <p:pic>
        <p:nvPicPr>
          <p:cNvPr id="768" name="Shape 768"/>
          <p:cNvPicPr preferRelativeResize="0"/>
          <p:nvPr/>
        </p:nvPicPr>
        <p:blipFill rotWithShape="1">
          <a:blip r:embed="rId3">
            <a:alphaModFix/>
          </a:blip>
          <a:srcRect b="0" l="0" r="0" t="0"/>
          <a:stretch/>
        </p:blipFill>
        <p:spPr>
          <a:xfrm>
            <a:off x="4130299" y="262425"/>
            <a:ext cx="4874980" cy="4898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1000"/>
                                        <p:tgtEl>
                                          <p:spTgt spid="7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6"/>
                                        </p:tgtEl>
                                        <p:attrNameLst>
                                          <p:attrName>style.visibility</p:attrName>
                                        </p:attrNameLst>
                                      </p:cBhvr>
                                      <p:to>
                                        <p:strVal val="visible"/>
                                      </p:to>
                                    </p:set>
                                    <p:animEffect filter="fade" transition="in">
                                      <p:cBhvr>
                                        <p:cTn dur="1000"/>
                                        <p:tgtEl>
                                          <p:spTgt spid="7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5"/>
                                        </p:tgtEl>
                                        <p:attrNameLst>
                                          <p:attrName>style.visibility</p:attrName>
                                        </p:attrNameLst>
                                      </p:cBhvr>
                                      <p:to>
                                        <p:strVal val="visible"/>
                                      </p:to>
                                    </p:set>
                                    <p:animEffect filter="fade" transition="in">
                                      <p:cBhvr>
                                        <p:cTn dur="1000"/>
                                        <p:tgtEl>
                                          <p:spTgt spid="7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7"/>
                                        </p:tgtEl>
                                        <p:attrNameLst>
                                          <p:attrName>style.visibility</p:attrName>
                                        </p:attrNameLst>
                                      </p:cBhvr>
                                      <p:to>
                                        <p:strVal val="visible"/>
                                      </p:to>
                                    </p:set>
                                    <p:animEffect filter="fade" transition="in">
                                      <p:cBhvr>
                                        <p:cTn dur="1000"/>
                                        <p:tgtEl>
                                          <p:spTgt spid="7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Shape 773"/>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Linked Lists</a:t>
            </a:r>
          </a:p>
        </p:txBody>
      </p:sp>
      <p:sp>
        <p:nvSpPr>
          <p:cNvPr id="774" name="Shape 774"/>
          <p:cNvSpPr txBox="1"/>
          <p:nvPr>
            <p:ph idx="1" type="body"/>
          </p:nvPr>
        </p:nvSpPr>
        <p:spPr>
          <a:xfrm>
            <a:off x="457200" y="1200150"/>
            <a:ext cx="6357000" cy="5910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rgbClr val="000000"/>
                </a:solidFill>
                <a:latin typeface="Consolas"/>
                <a:ea typeface="Consolas"/>
                <a:cs typeface="Consolas"/>
                <a:sym typeface="Consolas"/>
              </a:rPr>
              <a:t>r = Link(1, </a:t>
            </a:r>
            <a:r>
              <a:rPr b="0" i="0" lang="en" sz="2400" u="none" cap="none" strike="noStrike">
                <a:solidFill>
                  <a:schemeClr val="dk1"/>
                </a:solidFill>
                <a:latin typeface="Consolas"/>
                <a:ea typeface="Consolas"/>
                <a:cs typeface="Consolas"/>
                <a:sym typeface="Consolas"/>
              </a:rPr>
              <a:t>Link</a:t>
            </a:r>
            <a:r>
              <a:rPr b="0" i="0" lang="en" sz="2400" u="none" cap="none" strike="noStrike">
                <a:solidFill>
                  <a:srgbClr val="000000"/>
                </a:solidFill>
                <a:latin typeface="Consolas"/>
                <a:ea typeface="Consolas"/>
                <a:cs typeface="Consolas"/>
                <a:sym typeface="Consolas"/>
              </a:rPr>
              <a:t>(2, </a:t>
            </a:r>
            <a:r>
              <a:rPr b="0" i="0" lang="en" sz="2400" u="none" cap="none" strike="noStrike">
                <a:solidFill>
                  <a:schemeClr val="dk1"/>
                </a:solidFill>
                <a:latin typeface="Consolas"/>
                <a:ea typeface="Consolas"/>
                <a:cs typeface="Consolas"/>
                <a:sym typeface="Consolas"/>
              </a:rPr>
              <a:t>Link</a:t>
            </a:r>
            <a:r>
              <a:rPr b="0" i="0" lang="en" sz="2400" u="none" cap="none" strike="noStrike">
                <a:solidFill>
                  <a:srgbClr val="000000"/>
                </a:solidFill>
                <a:latin typeface="Consolas"/>
                <a:ea typeface="Consolas"/>
                <a:cs typeface="Consolas"/>
                <a:sym typeface="Consolas"/>
              </a:rPr>
              <a:t>(3)))</a:t>
            </a:r>
          </a:p>
        </p:txBody>
      </p:sp>
      <p:sp>
        <p:nvSpPr>
          <p:cNvPr id="775" name="Shape 775"/>
          <p:cNvSpPr/>
          <p:nvPr/>
        </p:nvSpPr>
        <p:spPr>
          <a:xfrm>
            <a:off x="301800" y="2223825"/>
            <a:ext cx="4571400" cy="489900"/>
          </a:xfrm>
          <a:prstGeom prst="rect">
            <a:avLst/>
          </a:prstGeom>
          <a:solidFill>
            <a:srgbClr val="0000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Droid Serif"/>
              <a:buNone/>
            </a:pPr>
            <a:r>
              <a:rPr b="0" i="0" lang="en" sz="2400" u="none" cap="none" strike="noStrike">
                <a:solidFill>
                  <a:srgbClr val="FFFFFF"/>
                </a:solidFill>
                <a:latin typeface="Droid Serif"/>
                <a:ea typeface="Droid Serif"/>
                <a:cs typeface="Droid Serif"/>
                <a:sym typeface="Droid Serif"/>
              </a:rPr>
              <a:t>How do we retrieve the 1?</a:t>
            </a:r>
          </a:p>
        </p:txBody>
      </p:sp>
      <p:sp>
        <p:nvSpPr>
          <p:cNvPr id="776" name="Shape 776"/>
          <p:cNvSpPr/>
          <p:nvPr/>
        </p:nvSpPr>
        <p:spPr>
          <a:xfrm>
            <a:off x="301800" y="2990250"/>
            <a:ext cx="4571400" cy="489900"/>
          </a:xfrm>
          <a:prstGeom prst="rect">
            <a:avLst/>
          </a:prstGeom>
          <a:solidFill>
            <a:srgbClr val="0000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Droid Serif"/>
              <a:buNone/>
            </a:pPr>
            <a:r>
              <a:rPr b="0" i="0" lang="en" sz="2400" u="none" cap="none" strike="noStrike">
                <a:solidFill>
                  <a:srgbClr val="FFFFFF"/>
                </a:solidFill>
                <a:latin typeface="Droid Serif"/>
                <a:ea typeface="Droid Serif"/>
                <a:cs typeface="Droid Serif"/>
                <a:sym typeface="Droid Serif"/>
              </a:rPr>
              <a:t>Retrieve the 2?</a:t>
            </a:r>
          </a:p>
        </p:txBody>
      </p:sp>
      <p:sp>
        <p:nvSpPr>
          <p:cNvPr id="777" name="Shape 777"/>
          <p:cNvSpPr txBox="1"/>
          <p:nvPr>
            <p:ph idx="1" type="body"/>
          </p:nvPr>
        </p:nvSpPr>
        <p:spPr>
          <a:xfrm>
            <a:off x="5174100" y="2964937"/>
            <a:ext cx="3512700" cy="5910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rgbClr val="000000"/>
                </a:solidFill>
                <a:latin typeface="Consolas"/>
                <a:ea typeface="Consolas"/>
                <a:cs typeface="Consolas"/>
                <a:sym typeface="Consolas"/>
              </a:rPr>
              <a:t>r.rest.first</a:t>
            </a:r>
          </a:p>
        </p:txBody>
      </p:sp>
      <p:sp>
        <p:nvSpPr>
          <p:cNvPr id="778" name="Shape 778"/>
          <p:cNvSpPr txBox="1"/>
          <p:nvPr>
            <p:ph idx="1" type="body"/>
          </p:nvPr>
        </p:nvSpPr>
        <p:spPr>
          <a:xfrm>
            <a:off x="5174100" y="2173200"/>
            <a:ext cx="3157200" cy="5910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rgbClr val="000000"/>
                </a:solidFill>
                <a:latin typeface="Consolas"/>
                <a:ea typeface="Consolas"/>
                <a:cs typeface="Consolas"/>
                <a:sym typeface="Consolas"/>
              </a:rPr>
              <a:t>r.first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5"/>
                                        </p:tgtEl>
                                        <p:attrNameLst>
                                          <p:attrName>style.visibility</p:attrName>
                                        </p:attrNameLst>
                                      </p:cBhvr>
                                      <p:to>
                                        <p:strVal val="visible"/>
                                      </p:to>
                                    </p:set>
                                    <p:animEffect filter="fade" transition="in">
                                      <p:cBhvr>
                                        <p:cTn dur="1000"/>
                                        <p:tgtEl>
                                          <p:spTgt spid="7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gtEl>
                                        <p:attrNameLst>
                                          <p:attrName>style.visibility</p:attrName>
                                        </p:attrNameLst>
                                      </p:cBhvr>
                                      <p:to>
                                        <p:strVal val="visible"/>
                                      </p:to>
                                    </p:set>
                                    <p:animEffect filter="fade" transition="in">
                                      <p:cBhvr>
                                        <p:cTn dur="1000"/>
                                        <p:tgtEl>
                                          <p:spTgt spid="7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6"/>
                                        </p:tgtEl>
                                        <p:attrNameLst>
                                          <p:attrName>style.visibility</p:attrName>
                                        </p:attrNameLst>
                                      </p:cBhvr>
                                      <p:to>
                                        <p:strVal val="visible"/>
                                      </p:to>
                                    </p:set>
                                    <p:animEffect filter="fade" transition="in">
                                      <p:cBhvr>
                                        <p:cTn dur="1000"/>
                                        <p:tgtEl>
                                          <p:spTgt spid="7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7"/>
                                        </p:tgtEl>
                                        <p:attrNameLst>
                                          <p:attrName>style.visibility</p:attrName>
                                        </p:attrNameLst>
                                      </p:cBhvr>
                                      <p:to>
                                        <p:strVal val="visible"/>
                                      </p:to>
                                    </p:set>
                                    <p:animEffect filter="fade" transition="in">
                                      <p:cBhvr>
                                        <p:cTn dur="1000"/>
                                        <p:tgtEl>
                                          <p:spTgt spid="7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Shape 783"/>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Linked Lists</a:t>
            </a:r>
          </a:p>
        </p:txBody>
      </p:sp>
      <p:sp>
        <p:nvSpPr>
          <p:cNvPr id="784" name="Shape 784"/>
          <p:cNvSpPr txBox="1"/>
          <p:nvPr>
            <p:ph idx="1" type="body"/>
          </p:nvPr>
        </p:nvSpPr>
        <p:spPr>
          <a:xfrm>
            <a:off x="457200" y="1200150"/>
            <a:ext cx="85062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3000" u="none" cap="none" strike="noStrike">
                <a:solidFill>
                  <a:schemeClr val="dk1"/>
                </a:solidFill>
                <a:latin typeface="Arial"/>
                <a:ea typeface="Arial"/>
                <a:cs typeface="Arial"/>
                <a:sym typeface="Arial"/>
              </a:rPr>
              <a:t>Write </a:t>
            </a:r>
            <a:r>
              <a:rPr b="0" i="0" lang="en" sz="3000" u="none" cap="none" strike="noStrike">
                <a:solidFill>
                  <a:schemeClr val="dk1"/>
                </a:solidFill>
                <a:latin typeface="Consolas"/>
                <a:ea typeface="Consolas"/>
                <a:cs typeface="Consolas"/>
                <a:sym typeface="Consolas"/>
              </a:rPr>
              <a:t>reduce</a:t>
            </a:r>
            <a:r>
              <a:rPr b="0" i="0" lang="en" sz="3000" u="none" cap="none" strike="noStrike">
                <a:solidFill>
                  <a:schemeClr val="dk1"/>
                </a:solidFill>
                <a:latin typeface="Arial"/>
                <a:ea typeface="Arial"/>
                <a:cs typeface="Arial"/>
                <a:sym typeface="Arial"/>
              </a:rPr>
              <a:t>:</a:t>
            </a:r>
          </a:p>
          <a:p>
            <a:pPr indent="0" lvl="0" marL="0" marR="0" rtl="0" algn="l">
              <a:lnSpc>
                <a:spcPct val="100000"/>
              </a:lnSpc>
              <a:spcBef>
                <a:spcPts val="0"/>
              </a:spcBef>
              <a:spcAft>
                <a:spcPts val="0"/>
              </a:spcAft>
              <a:buClr>
                <a:schemeClr val="dk1"/>
              </a:buClr>
              <a:buSzPct val="25000"/>
              <a:buFont typeface="Arial"/>
              <a:buNone/>
            </a:pPr>
            <a:r>
              <a:rPr b="1" i="0" lang="en" sz="2400" u="none" cap="none" strike="noStrike">
                <a:solidFill>
                  <a:schemeClr val="dk1"/>
                </a:solidFill>
                <a:latin typeface="Consolas"/>
                <a:ea typeface="Consolas"/>
                <a:cs typeface="Consolas"/>
                <a:sym typeface="Consolas"/>
              </a:rPr>
              <a:t>def </a:t>
            </a:r>
            <a:r>
              <a:rPr b="0" i="0" lang="en" sz="2400" u="none" cap="none" strike="noStrike">
                <a:solidFill>
                  <a:schemeClr val="dk1"/>
                </a:solidFill>
                <a:latin typeface="Consolas"/>
                <a:ea typeface="Consolas"/>
                <a:cs typeface="Consolas"/>
                <a:sym typeface="Consolas"/>
              </a:rPr>
              <a:t>reduce(lst, combiner, default):</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&gt;&gt;&gt; r = Link(1, Link(2, empty))</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&gt;&gt;&gt; reduce(r, lambda x, y: x + y, 0)</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a:t>
            </a:r>
            <a:r>
              <a:rPr b="0" i="0" lang="en" sz="2200" u="none" cap="none" strike="noStrike">
                <a:solidFill>
                  <a:schemeClr val="dk1"/>
                </a:solidFill>
                <a:latin typeface="Consolas"/>
                <a:ea typeface="Consolas"/>
                <a:cs typeface="Consolas"/>
                <a:sym typeface="Consolas"/>
              </a:rPr>
              <a:t>3</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8" name="Shape 788"/>
        <p:cNvGrpSpPr/>
        <p:nvPr/>
      </p:nvGrpSpPr>
      <p:grpSpPr>
        <a:xfrm>
          <a:off x="0" y="0"/>
          <a:ext cx="0" cy="0"/>
          <a:chOff x="0" y="0"/>
          <a:chExt cx="0" cy="0"/>
        </a:xfrm>
      </p:grpSpPr>
      <p:sp>
        <p:nvSpPr>
          <p:cNvPr id="789" name="Shape 789"/>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Linked Lists</a:t>
            </a:r>
          </a:p>
        </p:txBody>
      </p:sp>
      <p:sp>
        <p:nvSpPr>
          <p:cNvPr id="790" name="Shape 790"/>
          <p:cNvSpPr txBox="1"/>
          <p:nvPr>
            <p:ph idx="1" type="body"/>
          </p:nvPr>
        </p:nvSpPr>
        <p:spPr>
          <a:xfrm>
            <a:off x="457200" y="1200150"/>
            <a:ext cx="85062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3000" u="none" cap="none" strike="noStrike">
                <a:solidFill>
                  <a:schemeClr val="dk1"/>
                </a:solidFill>
                <a:latin typeface="Arial"/>
                <a:ea typeface="Arial"/>
                <a:cs typeface="Arial"/>
                <a:sym typeface="Arial"/>
              </a:rPr>
              <a:t>Write </a:t>
            </a:r>
            <a:r>
              <a:rPr b="0" i="0" lang="en" sz="3000" u="none" cap="none" strike="noStrike">
                <a:solidFill>
                  <a:schemeClr val="dk1"/>
                </a:solidFill>
                <a:latin typeface="Consolas"/>
                <a:ea typeface="Consolas"/>
                <a:cs typeface="Consolas"/>
                <a:sym typeface="Consolas"/>
              </a:rPr>
              <a:t>reduce</a:t>
            </a:r>
            <a:r>
              <a:rPr b="0" i="0" lang="en" sz="3000" u="none" cap="none" strike="noStrike">
                <a:solidFill>
                  <a:schemeClr val="dk1"/>
                </a:solidFill>
                <a:latin typeface="Arial"/>
                <a:ea typeface="Arial"/>
                <a:cs typeface="Arial"/>
                <a:sym typeface="Arial"/>
              </a:rPr>
              <a:t>:</a:t>
            </a:r>
          </a:p>
          <a:p>
            <a:pPr indent="0" lvl="0" marL="0" marR="0" rtl="0" algn="l">
              <a:lnSpc>
                <a:spcPct val="100000"/>
              </a:lnSpc>
              <a:spcBef>
                <a:spcPts val="0"/>
              </a:spcBef>
              <a:spcAft>
                <a:spcPts val="0"/>
              </a:spcAft>
              <a:buClr>
                <a:schemeClr val="dk1"/>
              </a:buClr>
              <a:buSzPct val="25000"/>
              <a:buFont typeface="Arial"/>
              <a:buNone/>
            </a:pPr>
            <a:r>
              <a:rPr b="1" i="0" lang="en" sz="2400" u="none" cap="none" strike="noStrike">
                <a:solidFill>
                  <a:schemeClr val="dk1"/>
                </a:solidFill>
                <a:latin typeface="Consolas"/>
                <a:ea typeface="Consolas"/>
                <a:cs typeface="Consolas"/>
                <a:sym typeface="Consolas"/>
              </a:rPr>
              <a:t>def </a:t>
            </a:r>
            <a:r>
              <a:rPr b="0" i="0" lang="en" sz="2400" u="none" cap="none" strike="noStrike">
                <a:solidFill>
                  <a:schemeClr val="dk1"/>
                </a:solidFill>
                <a:latin typeface="Consolas"/>
                <a:ea typeface="Consolas"/>
                <a:cs typeface="Consolas"/>
                <a:sym typeface="Consolas"/>
              </a:rPr>
              <a:t>reduce(lst, combiner, default):</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a:t>
            </a:r>
            <a:r>
              <a:rPr b="0" i="0" lang="en" sz="2400" u="none" cap="none" strike="noStrike">
                <a:solidFill>
                  <a:srgbClr val="FF0000"/>
                </a:solidFill>
                <a:latin typeface="Consolas"/>
                <a:ea typeface="Consolas"/>
                <a:cs typeface="Consolas"/>
                <a:sym typeface="Consolas"/>
              </a:rPr>
              <a:t>if lst is Link.empty:</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rgbClr val="FF0000"/>
                </a:solidFill>
                <a:latin typeface="Consolas"/>
                <a:ea typeface="Consolas"/>
                <a:cs typeface="Consolas"/>
                <a:sym typeface="Consolas"/>
              </a:rPr>
              <a:t>        return default</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rgbClr val="FF0000"/>
                </a:solidFill>
                <a:latin typeface="Consolas"/>
                <a:ea typeface="Consolas"/>
                <a:cs typeface="Consolas"/>
                <a:sym typeface="Consolas"/>
              </a:rPr>
              <a:t>    return combiner(lst.first, </a:t>
            </a:r>
          </a:p>
          <a:p>
            <a:pPr indent="0" lvl="0" marL="1828800" marR="0" rtl="0" algn="l">
              <a:lnSpc>
                <a:spcPct val="100000"/>
              </a:lnSpc>
              <a:spcBef>
                <a:spcPts val="0"/>
              </a:spcBef>
              <a:spcAft>
                <a:spcPts val="0"/>
              </a:spcAft>
              <a:buClr>
                <a:schemeClr val="dk1"/>
              </a:buClr>
              <a:buSzPct val="25000"/>
              <a:buFont typeface="Arial"/>
              <a:buNone/>
            </a:pPr>
            <a:r>
              <a:rPr b="0" i="0" lang="en" sz="2400" u="none" cap="none" strike="noStrike">
                <a:solidFill>
                  <a:srgbClr val="FF0000"/>
                </a:solidFill>
                <a:latin typeface="Consolas"/>
                <a:ea typeface="Consolas"/>
                <a:cs typeface="Consolas"/>
                <a:sym typeface="Consolas"/>
              </a:rPr>
              <a:t>  reduce(lst.rest, combiner, default))</a:t>
            </a: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Draw the Box &amp; Pointer Diagram!</a:t>
            </a:r>
          </a:p>
        </p:txBody>
      </p:sp>
      <p:pic>
        <p:nvPicPr>
          <p:cNvPr descr="b9a3bdad4b.png" id="134" name="Shape 134"/>
          <p:cNvPicPr preferRelativeResize="0"/>
          <p:nvPr/>
        </p:nvPicPr>
        <p:blipFill rotWithShape="1">
          <a:blip r:embed="rId3">
            <a:alphaModFix/>
          </a:blip>
          <a:srcRect b="0" l="0" r="0" t="0"/>
          <a:stretch/>
        </p:blipFill>
        <p:spPr>
          <a:xfrm>
            <a:off x="212800" y="1488150"/>
            <a:ext cx="3598600" cy="2263706"/>
          </a:xfrm>
          <a:prstGeom prst="rect">
            <a:avLst/>
          </a:prstGeom>
          <a:noFill/>
          <a:ln>
            <a:noFill/>
          </a:ln>
        </p:spPr>
      </p:pic>
      <p:pic>
        <p:nvPicPr>
          <p:cNvPr descr="97f47b566a.png" id="135" name="Shape 135"/>
          <p:cNvPicPr preferRelativeResize="0"/>
          <p:nvPr/>
        </p:nvPicPr>
        <p:blipFill rotWithShape="1">
          <a:blip r:embed="rId4">
            <a:alphaModFix/>
          </a:blip>
          <a:srcRect b="0" l="0" r="0" t="0"/>
          <a:stretch/>
        </p:blipFill>
        <p:spPr>
          <a:xfrm>
            <a:off x="4129496" y="1884209"/>
            <a:ext cx="3417980" cy="18676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Shape 795"/>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Linked Lists</a:t>
            </a:r>
          </a:p>
        </p:txBody>
      </p:sp>
      <p:sp>
        <p:nvSpPr>
          <p:cNvPr id="796" name="Shape 796"/>
          <p:cNvSpPr txBox="1"/>
          <p:nvPr>
            <p:ph idx="1" type="body"/>
          </p:nvPr>
        </p:nvSpPr>
        <p:spPr>
          <a:xfrm>
            <a:off x="259500" y="1200150"/>
            <a:ext cx="864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rgbClr val="000000"/>
                </a:solidFill>
                <a:latin typeface="Arial"/>
                <a:ea typeface="Arial"/>
                <a:cs typeface="Arial"/>
                <a:sym typeface="Arial"/>
              </a:rPr>
              <a:t>Define a procedure </a:t>
            </a:r>
            <a:r>
              <a:rPr b="0" i="0" lang="en" sz="2400" u="none" cap="none" strike="noStrike">
                <a:solidFill>
                  <a:srgbClr val="000000"/>
                </a:solidFill>
                <a:latin typeface="Consolas"/>
                <a:ea typeface="Consolas"/>
                <a:cs typeface="Consolas"/>
                <a:sym typeface="Consolas"/>
              </a:rPr>
              <a:t>skip_consecutives</a:t>
            </a:r>
            <a:r>
              <a:rPr b="0" i="0" lang="en" sz="2400" u="none" cap="none" strike="noStrike">
                <a:solidFill>
                  <a:srgbClr val="000000"/>
                </a:solidFill>
                <a:latin typeface="Arial"/>
                <a:ea typeface="Arial"/>
                <a:cs typeface="Arial"/>
                <a:sym typeface="Arial"/>
              </a:rPr>
              <a:t> that, given an Rlist of numbers, removes the consecutive duplicates with mutation.</a:t>
            </a:r>
          </a:p>
          <a:p>
            <a:pPr indent="0" lvl="0" marL="0" marR="0" rtl="0" algn="l">
              <a:lnSpc>
                <a:spcPct val="100000"/>
              </a:lnSpc>
              <a:spcBef>
                <a:spcPts val="0"/>
              </a:spcBef>
              <a:spcAft>
                <a:spcPts val="0"/>
              </a:spcAft>
              <a:buClr>
                <a:schemeClr val="dk1"/>
              </a:buClr>
              <a:buSzPct val="25000"/>
              <a:buFont typeface="Arial"/>
              <a:buNone/>
            </a:pPr>
            <a:r>
              <a:rPr b="1" i="0" lang="en" sz="2200" u="none" cap="none" strike="noStrike">
                <a:solidFill>
                  <a:srgbClr val="000000"/>
                </a:solidFill>
                <a:latin typeface="Consolas"/>
                <a:ea typeface="Consolas"/>
                <a:cs typeface="Consolas"/>
                <a:sym typeface="Consolas"/>
              </a:rPr>
              <a:t>def </a:t>
            </a:r>
            <a:r>
              <a:rPr b="0" i="0" lang="en" sz="2200" u="none" cap="none" strike="noStrike">
                <a:solidFill>
                  <a:srgbClr val="000000"/>
                </a:solidFill>
                <a:latin typeface="Consolas"/>
                <a:ea typeface="Consolas"/>
                <a:cs typeface="Consolas"/>
                <a:sym typeface="Consolas"/>
              </a:rPr>
              <a:t>skip_consecutives(r):</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000000"/>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000000"/>
                </a:solidFill>
                <a:latin typeface="Consolas"/>
                <a:ea typeface="Consolas"/>
                <a:cs typeface="Consolas"/>
                <a:sym typeface="Consolas"/>
              </a:rPr>
              <a:t>    &gt;&gt;&gt; r = </a:t>
            </a:r>
            <a:r>
              <a:rPr b="0" i="0" lang="en" sz="2400" u="none" cap="none" strike="noStrike">
                <a:solidFill>
                  <a:schemeClr val="dk1"/>
                </a:solidFill>
                <a:latin typeface="Consolas"/>
                <a:ea typeface="Consolas"/>
                <a:cs typeface="Consolas"/>
                <a:sym typeface="Consolas"/>
              </a:rPr>
              <a:t>Link</a:t>
            </a:r>
            <a:r>
              <a:rPr b="0" i="0" lang="en" sz="2200" u="none" cap="none" strike="noStrike">
                <a:solidFill>
                  <a:srgbClr val="000000"/>
                </a:solidFill>
                <a:latin typeface="Consolas"/>
                <a:ea typeface="Consolas"/>
                <a:cs typeface="Consolas"/>
                <a:sym typeface="Consolas"/>
              </a:rPr>
              <a:t>(1, </a:t>
            </a:r>
            <a:r>
              <a:rPr b="0" i="0" lang="en" sz="2400" u="none" cap="none" strike="noStrike">
                <a:solidFill>
                  <a:schemeClr val="dk1"/>
                </a:solidFill>
                <a:latin typeface="Consolas"/>
                <a:ea typeface="Consolas"/>
                <a:cs typeface="Consolas"/>
                <a:sym typeface="Consolas"/>
              </a:rPr>
              <a:t>Link</a:t>
            </a:r>
            <a:r>
              <a:rPr b="0" i="0" lang="en" sz="2200" u="none" cap="none" strike="noStrike">
                <a:solidFill>
                  <a:srgbClr val="000000"/>
                </a:solidFill>
                <a:latin typeface="Consolas"/>
                <a:ea typeface="Consolas"/>
                <a:cs typeface="Consolas"/>
                <a:sym typeface="Consolas"/>
              </a:rPr>
              <a:t>(1, </a:t>
            </a:r>
            <a:r>
              <a:rPr b="0" i="0" lang="en" sz="2400" u="none" cap="none" strike="noStrike">
                <a:solidFill>
                  <a:schemeClr val="dk1"/>
                </a:solidFill>
                <a:latin typeface="Consolas"/>
                <a:ea typeface="Consolas"/>
                <a:cs typeface="Consolas"/>
                <a:sym typeface="Consolas"/>
              </a:rPr>
              <a:t>Link</a:t>
            </a:r>
            <a:r>
              <a:rPr b="0" i="0" lang="en" sz="2200" u="none" cap="none" strike="noStrike">
                <a:solidFill>
                  <a:srgbClr val="000000"/>
                </a:solidFill>
                <a:latin typeface="Consolas"/>
                <a:ea typeface="Consolas"/>
                <a:cs typeface="Consolas"/>
                <a:sym typeface="Consolas"/>
              </a:rPr>
              <a:t>(3,</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000000"/>
                </a:solidFill>
                <a:latin typeface="Consolas"/>
                <a:ea typeface="Consolas"/>
                <a:cs typeface="Consolas"/>
                <a:sym typeface="Consolas"/>
              </a:rPr>
              <a:t>                  </a:t>
            </a:r>
            <a:r>
              <a:rPr b="0" i="0" lang="en" sz="2400" u="none" cap="none" strike="noStrike">
                <a:solidFill>
                  <a:schemeClr val="dk1"/>
                </a:solidFill>
                <a:latin typeface="Consolas"/>
                <a:ea typeface="Consolas"/>
                <a:cs typeface="Consolas"/>
                <a:sym typeface="Consolas"/>
              </a:rPr>
              <a:t>Link</a:t>
            </a:r>
            <a:r>
              <a:rPr b="0" i="0" lang="en" sz="2200" u="none" cap="none" strike="noStrike">
                <a:solidFill>
                  <a:srgbClr val="000000"/>
                </a:solidFill>
                <a:latin typeface="Consolas"/>
                <a:ea typeface="Consolas"/>
                <a:cs typeface="Consolas"/>
                <a:sym typeface="Consolas"/>
              </a:rPr>
              <a:t>(2, </a:t>
            </a:r>
            <a:r>
              <a:rPr b="0" i="0" lang="en" sz="2400" u="none" cap="none" strike="noStrike">
                <a:solidFill>
                  <a:schemeClr val="dk1"/>
                </a:solidFill>
                <a:latin typeface="Consolas"/>
                <a:ea typeface="Consolas"/>
                <a:cs typeface="Consolas"/>
                <a:sym typeface="Consolas"/>
              </a:rPr>
              <a:t>Link</a:t>
            </a:r>
            <a:r>
              <a:rPr b="0" i="0" lang="en" sz="2200" u="none" cap="none" strike="noStrike">
                <a:solidFill>
                  <a:srgbClr val="000000"/>
                </a:solidFill>
                <a:latin typeface="Consolas"/>
                <a:ea typeface="Consolas"/>
                <a:cs typeface="Consolas"/>
                <a:sym typeface="Consolas"/>
              </a:rPr>
              <a:t>(1))))</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000000"/>
                </a:solidFill>
                <a:latin typeface="Consolas"/>
                <a:ea typeface="Consolas"/>
                <a:cs typeface="Consolas"/>
                <a:sym typeface="Consolas"/>
              </a:rPr>
              <a:t>    &gt;&gt;&gt; skip_consecutives(r)</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000000"/>
                </a:solidFill>
                <a:latin typeface="Consolas"/>
                <a:ea typeface="Consolas"/>
                <a:cs typeface="Consolas"/>
                <a:sym typeface="Consolas"/>
              </a:rPr>
              <a:t>    # r is now </a:t>
            </a:r>
            <a:r>
              <a:rPr b="0" i="0" lang="en" sz="2400" u="none" cap="none" strike="noStrike">
                <a:solidFill>
                  <a:schemeClr val="dk1"/>
                </a:solidFill>
                <a:latin typeface="Consolas"/>
                <a:ea typeface="Consolas"/>
                <a:cs typeface="Consolas"/>
                <a:sym typeface="Consolas"/>
              </a:rPr>
              <a:t>Link</a:t>
            </a:r>
            <a:r>
              <a:rPr b="0" i="0" lang="en" sz="2200" u="none" cap="none" strike="noStrike">
                <a:solidFill>
                  <a:srgbClr val="000000"/>
                </a:solidFill>
                <a:latin typeface="Consolas"/>
                <a:ea typeface="Consolas"/>
                <a:cs typeface="Consolas"/>
                <a:sym typeface="Consolas"/>
              </a:rPr>
              <a:t>(1, </a:t>
            </a:r>
            <a:r>
              <a:rPr b="0" i="0" lang="en" sz="2400" u="none" cap="none" strike="noStrike">
                <a:solidFill>
                  <a:schemeClr val="dk1"/>
                </a:solidFill>
                <a:latin typeface="Consolas"/>
                <a:ea typeface="Consolas"/>
                <a:cs typeface="Consolas"/>
                <a:sym typeface="Consolas"/>
              </a:rPr>
              <a:t>Link</a:t>
            </a:r>
            <a:r>
              <a:rPr b="0" i="0" lang="en" sz="2200" u="none" cap="none" strike="noStrike">
                <a:solidFill>
                  <a:srgbClr val="000000"/>
                </a:solidFill>
                <a:latin typeface="Consolas"/>
                <a:ea typeface="Consolas"/>
                <a:cs typeface="Consolas"/>
                <a:sym typeface="Consolas"/>
              </a:rPr>
              <a:t>(3, </a:t>
            </a:r>
            <a:r>
              <a:rPr b="0" i="0" lang="en" sz="2400" u="none" cap="none" strike="noStrike">
                <a:solidFill>
                  <a:schemeClr val="dk1"/>
                </a:solidFill>
                <a:latin typeface="Consolas"/>
                <a:ea typeface="Consolas"/>
                <a:cs typeface="Consolas"/>
                <a:sym typeface="Consolas"/>
              </a:rPr>
              <a:t>Link</a:t>
            </a:r>
            <a:r>
              <a:rPr b="0" i="0" lang="en" sz="2200" u="none" cap="none" strike="noStrike">
                <a:solidFill>
                  <a:srgbClr val="000000"/>
                </a:solidFill>
                <a:latin typeface="Consolas"/>
                <a:ea typeface="Consolas"/>
                <a:cs typeface="Consolas"/>
                <a:sym typeface="Consolas"/>
              </a:rPr>
              <a:t>(2, </a:t>
            </a:r>
            <a:r>
              <a:rPr b="0" i="0" lang="en" sz="2400" u="none" cap="none" strike="noStrike">
                <a:solidFill>
                  <a:schemeClr val="dk1"/>
                </a:solidFill>
                <a:latin typeface="Consolas"/>
                <a:ea typeface="Consolas"/>
                <a:cs typeface="Consolas"/>
                <a:sym typeface="Consolas"/>
              </a:rPr>
              <a:t>Link</a:t>
            </a:r>
            <a:r>
              <a:rPr b="0" i="0" lang="en" sz="2200" u="none" cap="none" strike="noStrike">
                <a:solidFill>
                  <a:srgbClr val="000000"/>
                </a:solidFill>
                <a:latin typeface="Consolas"/>
                <a:ea typeface="Consolas"/>
                <a:cs typeface="Consolas"/>
                <a:sym typeface="Consolas"/>
              </a:rPr>
              <a:t>(1))))</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000000"/>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Shape 801"/>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Linked Lists </a:t>
            </a:r>
          </a:p>
        </p:txBody>
      </p:sp>
      <p:sp>
        <p:nvSpPr>
          <p:cNvPr id="802" name="Shape 802"/>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rgbClr val="000000"/>
                </a:solidFill>
                <a:latin typeface="Arial"/>
                <a:ea typeface="Arial"/>
                <a:cs typeface="Arial"/>
                <a:sym typeface="Arial"/>
              </a:rPr>
              <a:t>Define a procedure </a:t>
            </a:r>
            <a:r>
              <a:rPr b="0" i="0" lang="en" sz="1700" u="none" cap="none" strike="noStrike">
                <a:solidFill>
                  <a:srgbClr val="000000"/>
                </a:solidFill>
                <a:latin typeface="Consolas"/>
                <a:ea typeface="Consolas"/>
                <a:cs typeface="Consolas"/>
                <a:sym typeface="Consolas"/>
              </a:rPr>
              <a:t>skip_consecutives</a:t>
            </a:r>
            <a:r>
              <a:rPr b="0" i="0" lang="en" sz="1700" u="none" cap="none" strike="noStrike">
                <a:solidFill>
                  <a:srgbClr val="000000"/>
                </a:solidFill>
                <a:latin typeface="Arial"/>
                <a:ea typeface="Arial"/>
                <a:cs typeface="Arial"/>
                <a:sym typeface="Arial"/>
              </a:rPr>
              <a:t> that, given a Linked List of numbers, removes the consecutive duplicates with mutation.</a:t>
            </a:r>
          </a:p>
          <a:p>
            <a:pPr indent="0" lvl="0" marL="0" marR="0" rtl="0" algn="l">
              <a:lnSpc>
                <a:spcPct val="100000"/>
              </a:lnSpc>
              <a:spcBef>
                <a:spcPts val="0"/>
              </a:spcBef>
              <a:spcAft>
                <a:spcPts val="0"/>
              </a:spcAft>
              <a:buClr>
                <a:schemeClr val="dk1"/>
              </a:buClr>
              <a:buSzPct val="25000"/>
              <a:buFont typeface="Arial"/>
              <a:buNone/>
            </a:pPr>
            <a:r>
              <a:rPr b="1" i="0" lang="en" sz="1700" u="none" cap="none" strike="noStrike">
                <a:solidFill>
                  <a:srgbClr val="000000"/>
                </a:solidFill>
                <a:latin typeface="Consolas"/>
                <a:ea typeface="Consolas"/>
                <a:cs typeface="Consolas"/>
                <a:sym typeface="Consolas"/>
              </a:rPr>
              <a:t>def </a:t>
            </a:r>
            <a:r>
              <a:rPr b="0" i="0" lang="en" sz="1700" u="none" cap="none" strike="noStrike">
                <a:solidFill>
                  <a:srgbClr val="000000"/>
                </a:solidFill>
                <a:latin typeface="Consolas"/>
                <a:ea typeface="Consolas"/>
                <a:cs typeface="Consolas"/>
                <a:sym typeface="Consolas"/>
              </a:rPr>
              <a:t>skip_consecutives(r):</a:t>
            </a:r>
          </a:p>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rgbClr val="000000"/>
                </a:solidFill>
                <a:latin typeface="Consolas"/>
                <a:ea typeface="Consolas"/>
                <a:cs typeface="Consolas"/>
                <a:sym typeface="Consolas"/>
              </a:rPr>
              <a:t>    </a:t>
            </a:r>
            <a:r>
              <a:rPr b="1" i="0" lang="en" sz="1700" u="none" cap="none" strike="noStrike">
                <a:solidFill>
                  <a:schemeClr val="dk1"/>
                </a:solidFill>
                <a:latin typeface="Consolas"/>
                <a:ea typeface="Consolas"/>
                <a:cs typeface="Consolas"/>
                <a:sym typeface="Consolas"/>
              </a:rPr>
              <a:t>if </a:t>
            </a:r>
            <a:r>
              <a:rPr b="0" i="0" lang="en" sz="1700" u="none" cap="none" strike="noStrike">
                <a:solidFill>
                  <a:schemeClr val="dk1"/>
                </a:solidFill>
                <a:latin typeface="Consolas"/>
                <a:ea typeface="Consolas"/>
                <a:cs typeface="Consolas"/>
                <a:sym typeface="Consolas"/>
              </a:rPr>
              <a:t>r </a:t>
            </a:r>
            <a:r>
              <a:rPr b="1" i="0" lang="en" sz="1700" u="none" cap="none" strike="noStrike">
                <a:solidFill>
                  <a:schemeClr val="dk1"/>
                </a:solidFill>
                <a:latin typeface="Consolas"/>
                <a:ea typeface="Consolas"/>
                <a:cs typeface="Consolas"/>
                <a:sym typeface="Consolas"/>
              </a:rPr>
              <a:t>is </a:t>
            </a:r>
            <a:r>
              <a:rPr b="0" i="0" lang="en" sz="1700" u="none" cap="none" strike="noStrike">
                <a:solidFill>
                  <a:schemeClr val="dk1"/>
                </a:solidFill>
                <a:latin typeface="Consolas"/>
                <a:ea typeface="Consolas"/>
                <a:cs typeface="Consolas"/>
                <a:sym typeface="Consolas"/>
              </a:rPr>
              <a:t>Link.empty:</a:t>
            </a:r>
          </a:p>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chemeClr val="dk1"/>
                </a:solidFill>
                <a:latin typeface="Consolas"/>
                <a:ea typeface="Consolas"/>
                <a:cs typeface="Consolas"/>
                <a:sym typeface="Consolas"/>
              </a:rPr>
              <a:t>        return</a:t>
            </a:r>
          </a:p>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chemeClr val="dk1"/>
                </a:solidFill>
                <a:latin typeface="Consolas"/>
                <a:ea typeface="Consolas"/>
                <a:cs typeface="Consolas"/>
                <a:sym typeface="Consolas"/>
              </a:rPr>
              <a:t>    current = r.rest</a:t>
            </a:r>
          </a:p>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chemeClr val="dk1"/>
                </a:solidFill>
                <a:latin typeface="Consolas"/>
                <a:ea typeface="Consolas"/>
                <a:cs typeface="Consolas"/>
                <a:sym typeface="Consolas"/>
              </a:rPr>
              <a:t>    </a:t>
            </a:r>
            <a:r>
              <a:rPr b="1" i="0" lang="en" sz="1700" u="none" cap="none" strike="noStrike">
                <a:solidFill>
                  <a:schemeClr val="dk1"/>
                </a:solidFill>
                <a:latin typeface="Consolas"/>
                <a:ea typeface="Consolas"/>
                <a:cs typeface="Consolas"/>
                <a:sym typeface="Consolas"/>
              </a:rPr>
              <a:t>while </a:t>
            </a:r>
            <a:r>
              <a:rPr b="0" i="0" lang="en" sz="1700" u="none" cap="none" strike="noStrike">
                <a:solidFill>
                  <a:schemeClr val="dk1"/>
                </a:solidFill>
                <a:latin typeface="Consolas"/>
                <a:ea typeface="Consolas"/>
                <a:cs typeface="Consolas"/>
                <a:sym typeface="Consolas"/>
              </a:rPr>
              <a:t>current </a:t>
            </a:r>
            <a:r>
              <a:rPr b="1" i="0" lang="en" sz="1700" u="none" cap="none" strike="noStrike">
                <a:solidFill>
                  <a:schemeClr val="dk1"/>
                </a:solidFill>
                <a:latin typeface="Consolas"/>
                <a:ea typeface="Consolas"/>
                <a:cs typeface="Consolas"/>
                <a:sym typeface="Consolas"/>
              </a:rPr>
              <a:t>is not </a:t>
            </a:r>
            <a:r>
              <a:rPr b="0" i="0" lang="en" sz="1700" u="none" cap="none" strike="noStrike">
                <a:solidFill>
                  <a:schemeClr val="dk1"/>
                </a:solidFill>
                <a:latin typeface="Consolas"/>
                <a:ea typeface="Consolas"/>
                <a:cs typeface="Consolas"/>
                <a:sym typeface="Consolas"/>
              </a:rPr>
              <a:t>Link.empty </a:t>
            </a:r>
            <a:r>
              <a:rPr b="1" i="0" lang="en" sz="1700" u="none" cap="none" strike="noStrike">
                <a:solidFill>
                  <a:schemeClr val="dk1"/>
                </a:solidFill>
                <a:latin typeface="Consolas"/>
                <a:ea typeface="Consolas"/>
                <a:cs typeface="Consolas"/>
                <a:sym typeface="Consolas"/>
              </a:rPr>
              <a:t>a</a:t>
            </a:r>
            <a:r>
              <a:rPr b="1" lang="en" sz="1700">
                <a:latin typeface="Consolas"/>
                <a:ea typeface="Consolas"/>
                <a:cs typeface="Consolas"/>
                <a:sym typeface="Consolas"/>
              </a:rPr>
              <a:t>nd </a:t>
            </a:r>
            <a:r>
              <a:rPr lang="en" sz="1700">
                <a:latin typeface="Consolas"/>
                <a:ea typeface="Consolas"/>
                <a:cs typeface="Consolas"/>
                <a:sym typeface="Consolas"/>
              </a:rPr>
              <a:t>r.first == current.first</a:t>
            </a:r>
            <a:r>
              <a:rPr b="0" i="0" lang="en" sz="1700" u="none" cap="none" strike="noStrike">
                <a:solidFill>
                  <a:schemeClr val="dk1"/>
                </a:solidFill>
                <a:latin typeface="Consolas"/>
                <a:ea typeface="Consolas"/>
                <a:cs typeface="Consolas"/>
                <a:sym typeface="Consolas"/>
              </a:rPr>
              <a:t>:</a:t>
            </a:r>
          </a:p>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chemeClr val="dk1"/>
                </a:solidFill>
                <a:latin typeface="Consolas"/>
                <a:ea typeface="Consolas"/>
                <a:cs typeface="Consolas"/>
                <a:sym typeface="Consolas"/>
              </a:rPr>
              <a:t>        r.rest = r.rest.rest</a:t>
            </a:r>
          </a:p>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chemeClr val="dk1"/>
                </a:solidFill>
                <a:latin typeface="Consolas"/>
                <a:ea typeface="Consolas"/>
                <a:cs typeface="Consolas"/>
                <a:sym typeface="Consolas"/>
              </a:rPr>
              <a:t>        current = r.rest</a:t>
            </a:r>
          </a:p>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chemeClr val="dk1"/>
                </a:solidFill>
                <a:latin typeface="Consolas"/>
                <a:ea typeface="Consolas"/>
                <a:cs typeface="Consolas"/>
                <a:sym typeface="Consolas"/>
              </a:rPr>
              <a:t>    skip_consecutives(r.rest)</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Shape 807"/>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Linked Lists</a:t>
            </a:r>
          </a:p>
        </p:txBody>
      </p:sp>
      <p:sp>
        <p:nvSpPr>
          <p:cNvPr id="808" name="Shape 808"/>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Define a procedure map_linkify that, given a regular list and a function, returns a linked list version of the regular list with the function applied to all values.</a:t>
            </a:r>
          </a:p>
          <a:p>
            <a:pPr indent="0" lvl="0" marL="0" marR="0" rtl="0" algn="l">
              <a:lnSpc>
                <a:spcPct val="100000"/>
              </a:lnSpc>
              <a:spcBef>
                <a:spcPts val="0"/>
              </a:spcBef>
              <a:spcAft>
                <a:spcPts val="0"/>
              </a:spcAft>
              <a:buClr>
                <a:schemeClr val="dk1"/>
              </a:buClr>
              <a:buSzPct val="25000"/>
              <a:buFont typeface="Arial"/>
              <a:buNone/>
            </a:pPr>
            <a:r>
              <a:rPr b="1" i="0" lang="en" sz="1800" u="none" cap="none" strike="noStrike">
                <a:solidFill>
                  <a:schemeClr val="dk1"/>
                </a:solidFill>
                <a:latin typeface="Consolas"/>
                <a:ea typeface="Consolas"/>
                <a:cs typeface="Consolas"/>
                <a:sym typeface="Consolas"/>
              </a:rPr>
              <a:t>def</a:t>
            </a:r>
            <a:r>
              <a:rPr b="0" i="0" lang="en" sz="1800" u="none" cap="none" strike="noStrike">
                <a:solidFill>
                  <a:schemeClr val="dk1"/>
                </a:solidFill>
                <a:latin typeface="Consolas"/>
                <a:ea typeface="Consolas"/>
                <a:cs typeface="Consolas"/>
                <a:sym typeface="Consolas"/>
              </a:rPr>
              <a:t> map_linkify(lst, f):</a:t>
            </a:r>
          </a:p>
          <a:p>
            <a:pPr indent="45720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a:t>
            </a:r>
          </a:p>
          <a:p>
            <a:pPr indent="45720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&gt;&gt;&gt; lst = [1, 2, 3]</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&gt;&gt;&gt; f = lambda x: x + 1</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&gt;&gt;&gt; r = map_linkify(lst, f)</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&gt;&gt;&gt; r</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Link(2, Link(3, Link(4)))</a:t>
            </a:r>
          </a:p>
          <a:p>
            <a:pPr indent="38100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Shape 813"/>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Linked Lists</a:t>
            </a:r>
          </a:p>
        </p:txBody>
      </p:sp>
      <p:sp>
        <p:nvSpPr>
          <p:cNvPr id="814" name="Shape 814"/>
          <p:cNvSpPr txBox="1"/>
          <p:nvPr>
            <p:ph idx="1" type="body"/>
          </p:nvPr>
        </p:nvSpPr>
        <p:spPr>
          <a:xfrm>
            <a:off x="324175" y="1200150"/>
            <a:ext cx="83625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2200" u="none" cap="none" strike="noStrike">
                <a:solidFill>
                  <a:schemeClr val="dk1"/>
                </a:solidFill>
                <a:latin typeface="Consolas"/>
                <a:ea typeface="Consolas"/>
                <a:cs typeface="Consolas"/>
                <a:sym typeface="Consolas"/>
              </a:rPr>
              <a:t>def</a:t>
            </a:r>
            <a:r>
              <a:rPr b="0" i="0" lang="en" sz="2200" u="none" cap="none" strike="noStrike">
                <a:solidFill>
                  <a:schemeClr val="dk1"/>
                </a:solidFill>
                <a:latin typeface="Consolas"/>
                <a:ea typeface="Consolas"/>
                <a:cs typeface="Consolas"/>
                <a:sym typeface="Consolas"/>
              </a:rPr>
              <a:t> map_linkify(lst, f):</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	if </a:t>
            </a:r>
            <a:r>
              <a:rPr lang="en" sz="2200">
                <a:latin typeface="Consolas"/>
                <a:ea typeface="Consolas"/>
                <a:cs typeface="Consolas"/>
                <a:sym typeface="Consolas"/>
              </a:rPr>
              <a:t>not lst</a:t>
            </a:r>
            <a:r>
              <a:rPr b="0" i="0" lang="en" sz="2200" u="none" cap="none" strike="noStrike">
                <a:solidFill>
                  <a:schemeClr val="dk1"/>
                </a:solidFill>
                <a:latin typeface="Consolas"/>
                <a:ea typeface="Consolas"/>
                <a:cs typeface="Consolas"/>
                <a:sym typeface="Consolas"/>
              </a:rPr>
              <a:t>:</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		return </a:t>
            </a:r>
            <a:r>
              <a:rPr lang="en" sz="2200">
                <a:latin typeface="Consolas"/>
                <a:ea typeface="Consolas"/>
                <a:cs typeface="Consolas"/>
                <a:sym typeface="Consolas"/>
              </a:rPr>
              <a:t>Link.empty</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	else:</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		return Link(f(lst</a:t>
            </a:r>
            <a:r>
              <a:rPr lang="en" sz="2200">
                <a:latin typeface="Consolas"/>
                <a:ea typeface="Consolas"/>
                <a:cs typeface="Consolas"/>
                <a:sym typeface="Consolas"/>
              </a:rPr>
              <a:t>[0]</a:t>
            </a:r>
            <a:r>
              <a:rPr b="0" i="0" lang="en" sz="2200" u="none" cap="none" strike="noStrike">
                <a:solidFill>
                  <a:schemeClr val="dk1"/>
                </a:solidFill>
                <a:latin typeface="Consolas"/>
                <a:ea typeface="Consolas"/>
                <a:cs typeface="Consolas"/>
                <a:sym typeface="Consolas"/>
              </a:rPr>
              <a:t>), </a:t>
            </a:r>
          </a:p>
          <a:p>
            <a:pPr indent="457200" lvl="0" marL="274320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map_linkify(lst</a:t>
            </a:r>
            <a:r>
              <a:rPr lang="en" sz="2200">
                <a:latin typeface="Consolas"/>
                <a:ea typeface="Consolas"/>
                <a:cs typeface="Consolas"/>
                <a:sym typeface="Consolas"/>
              </a:rPr>
              <a:t>[1:]</a:t>
            </a:r>
            <a:r>
              <a:rPr b="0" i="0" lang="en" sz="2200" u="none" cap="none" strike="noStrike">
                <a:solidFill>
                  <a:schemeClr val="dk1"/>
                </a:solidFill>
                <a:latin typeface="Consolas"/>
                <a:ea typeface="Consolas"/>
                <a:cs typeface="Consolas"/>
                <a:sym typeface="Consolas"/>
              </a:rPr>
              <a:t>, f))</a:t>
            </a: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Shape 819"/>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Linked Lists: Challenge Question</a:t>
            </a:r>
          </a:p>
        </p:txBody>
      </p:sp>
      <p:sp>
        <p:nvSpPr>
          <p:cNvPr id="820" name="Shape 820"/>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3000" u="none" cap="none" strike="noStrike">
                <a:solidFill>
                  <a:schemeClr val="dk1"/>
                </a:solidFill>
                <a:latin typeface="Arial"/>
                <a:ea typeface="Arial"/>
                <a:cs typeface="Arial"/>
                <a:sym typeface="Arial"/>
              </a:rPr>
              <a:t>You have a linked list (the object-based version). What is the most efficient way to find the middle element (assume of the linked list has odd length)?</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Shape 825"/>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Linked Lists: Challenge Question</a:t>
            </a:r>
          </a:p>
        </p:txBody>
      </p:sp>
      <p:sp>
        <p:nvSpPr>
          <p:cNvPr id="826" name="Shape 826"/>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600" u="none" cap="none" strike="noStrike">
                <a:solidFill>
                  <a:schemeClr val="dk1"/>
                </a:solidFill>
                <a:latin typeface="Arial"/>
                <a:ea typeface="Arial"/>
                <a:cs typeface="Arial"/>
                <a:sym typeface="Arial"/>
              </a:rPr>
              <a:t>You have a linked list (the object-based version). What is the most efficient way to find the middle element?</a:t>
            </a:r>
          </a:p>
          <a:p>
            <a:pPr indent="0" lvl="0" marL="0" marR="0" rtl="0" algn="l">
              <a:lnSpc>
                <a:spcPct val="100000"/>
              </a:lnSpc>
              <a:spcBef>
                <a:spcPts val="0"/>
              </a:spcBef>
              <a:spcAft>
                <a:spcPts val="0"/>
              </a:spcAft>
              <a:buClr>
                <a:schemeClr val="dk1"/>
              </a:buClr>
              <a:buSzPct val="25000"/>
              <a:buFont typeface="Arial"/>
              <a:buNone/>
            </a:pPr>
            <a:r>
              <a:t/>
            </a:r>
            <a:endParaRPr b="0"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2600" u="none" cap="none" strike="noStrike">
                <a:solidFill>
                  <a:schemeClr val="dk1"/>
                </a:solidFill>
                <a:latin typeface="Arial"/>
                <a:ea typeface="Arial"/>
                <a:cs typeface="Arial"/>
                <a:sym typeface="Arial"/>
              </a:rPr>
              <a:t>Answer: Keep two pointers. Iterate one pointer two nodes at a time, but iterate the other only one node at a time. When the first node hits the end of the list, the second hits the middle element. (This is a popular interview question!)</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Shape 831"/>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Next Topic: Trees</a:t>
            </a:r>
          </a:p>
        </p:txBody>
      </p:sp>
      <p:pic>
        <p:nvPicPr>
          <p:cNvPr descr="tree.jpg" id="832" name="Shape 832"/>
          <p:cNvPicPr preferRelativeResize="0"/>
          <p:nvPr/>
        </p:nvPicPr>
        <p:blipFill rotWithShape="1">
          <a:blip r:embed="rId3">
            <a:alphaModFix/>
          </a:blip>
          <a:srcRect b="0" l="0" r="0" t="0"/>
          <a:stretch/>
        </p:blipFill>
        <p:spPr>
          <a:xfrm rot="10800000">
            <a:off x="2559603" y="1200151"/>
            <a:ext cx="4024772" cy="372577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Shape 837"/>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Trees: Review</a:t>
            </a:r>
          </a:p>
        </p:txBody>
      </p:sp>
      <p:pic>
        <p:nvPicPr>
          <p:cNvPr id="838" name="Shape 838"/>
          <p:cNvPicPr preferRelativeResize="0"/>
          <p:nvPr/>
        </p:nvPicPr>
        <p:blipFill rotWithShape="1">
          <a:blip r:embed="rId3">
            <a:alphaModFix/>
          </a:blip>
          <a:srcRect b="0" l="0" r="0" t="0"/>
          <a:stretch/>
        </p:blipFill>
        <p:spPr>
          <a:xfrm>
            <a:off x="985837" y="1436906"/>
            <a:ext cx="5379243" cy="328612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Shape 843"/>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Trees: Review</a:t>
            </a:r>
          </a:p>
        </p:txBody>
      </p:sp>
      <p:pic>
        <p:nvPicPr>
          <p:cNvPr id="844" name="Shape 844"/>
          <p:cNvPicPr preferRelativeResize="0"/>
          <p:nvPr/>
        </p:nvPicPr>
        <p:blipFill rotWithShape="1">
          <a:blip r:embed="rId3">
            <a:alphaModFix/>
          </a:blip>
          <a:srcRect b="0" l="0" r="0" t="0"/>
          <a:stretch/>
        </p:blipFill>
        <p:spPr>
          <a:xfrm>
            <a:off x="418325" y="1248562"/>
            <a:ext cx="6230512" cy="3734212"/>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8" name="Shape 848"/>
        <p:cNvGrpSpPr/>
        <p:nvPr/>
      </p:nvGrpSpPr>
      <p:grpSpPr>
        <a:xfrm>
          <a:off x="0" y="0"/>
          <a:ext cx="0" cy="0"/>
          <a:chOff x="0" y="0"/>
          <a:chExt cx="0" cy="0"/>
        </a:xfrm>
      </p:grpSpPr>
      <p:sp>
        <p:nvSpPr>
          <p:cNvPr id="849" name="Shape 849"/>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Trees: Review</a:t>
            </a:r>
          </a:p>
        </p:txBody>
      </p:sp>
      <p:sp>
        <p:nvSpPr>
          <p:cNvPr id="850" name="Shape 850"/>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SzPct val="25000"/>
              <a:buFont typeface="Arial"/>
              <a:buNone/>
            </a:pPr>
            <a:r>
              <a:rPr b="1" i="0" lang="en" sz="1400" u="none" cap="none" strike="noStrike">
                <a:solidFill>
                  <a:srgbClr val="007020"/>
                </a:solidFill>
                <a:highlight>
                  <a:srgbClr val="FFFFFF"/>
                </a:highlight>
                <a:latin typeface="Consolas"/>
                <a:ea typeface="Consolas"/>
                <a:cs typeface="Consolas"/>
                <a:sym typeface="Consolas"/>
              </a:rPr>
              <a:t>class</a:t>
            </a:r>
            <a:r>
              <a:rPr b="0" i="0" lang="en" sz="1400" u="none" cap="none" strike="noStrike">
                <a:solidFill>
                  <a:srgbClr val="484848"/>
                </a:solidFill>
                <a:highlight>
                  <a:srgbClr val="FFFFFF"/>
                </a:highlight>
                <a:latin typeface="Consolas"/>
                <a:ea typeface="Consolas"/>
                <a:cs typeface="Consolas"/>
                <a:sym typeface="Consolas"/>
              </a:rPr>
              <a:t> </a:t>
            </a:r>
            <a:r>
              <a:rPr b="1" i="0" lang="en" sz="1400" u="none" cap="none" strike="noStrike">
                <a:solidFill>
                  <a:srgbClr val="0E84B5"/>
                </a:solidFill>
                <a:highlight>
                  <a:srgbClr val="FFFFFF"/>
                </a:highlight>
                <a:latin typeface="Consolas"/>
                <a:ea typeface="Consolas"/>
                <a:cs typeface="Consolas"/>
                <a:sym typeface="Consolas"/>
              </a:rPr>
              <a:t>Tree</a:t>
            </a:r>
            <a:r>
              <a:rPr b="0" i="0" lang="en" sz="1400" u="none" cap="none" strike="noStrike">
                <a:solidFill>
                  <a:srgbClr val="484848"/>
                </a:solidFill>
                <a:highlight>
                  <a:srgbClr val="FFFFFF"/>
                </a:highlight>
                <a:latin typeface="Consolas"/>
                <a:ea typeface="Consolas"/>
                <a:cs typeface="Consolas"/>
                <a:sym typeface="Consolas"/>
              </a:rPr>
              <a:t>:</a:t>
            </a:r>
            <a:br>
              <a:rPr b="0" i="0" lang="en" sz="1400" u="none" cap="none" strike="noStrike">
                <a:solidFill>
                  <a:srgbClr val="484848"/>
                </a:solidFill>
                <a:highlight>
                  <a:srgbClr val="FFFFFF"/>
                </a:highlight>
                <a:latin typeface="Consolas"/>
                <a:ea typeface="Consolas"/>
                <a:cs typeface="Consolas"/>
                <a:sym typeface="Consolas"/>
              </a:rPr>
            </a:br>
            <a:r>
              <a:rPr b="0" i="0" lang="en" sz="1400" u="none" cap="none" strike="noStrike">
                <a:solidFill>
                  <a:srgbClr val="484848"/>
                </a:solidFill>
                <a:highlight>
                  <a:srgbClr val="FFFFFF"/>
                </a:highlight>
                <a:latin typeface="Consolas"/>
                <a:ea typeface="Consolas"/>
                <a:cs typeface="Consolas"/>
                <a:sym typeface="Consolas"/>
              </a:rPr>
              <a:t>	</a:t>
            </a:r>
            <a:r>
              <a:rPr b="1" i="0" lang="en" sz="1400" u="none" cap="none" strike="noStrike">
                <a:solidFill>
                  <a:srgbClr val="007020"/>
                </a:solidFill>
                <a:highlight>
                  <a:srgbClr val="FFFFFF"/>
                </a:highlight>
                <a:latin typeface="Consolas"/>
                <a:ea typeface="Consolas"/>
                <a:cs typeface="Consolas"/>
                <a:sym typeface="Consolas"/>
              </a:rPr>
              <a:t>def</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06287E"/>
                </a:solidFill>
                <a:highlight>
                  <a:srgbClr val="FFFFFF"/>
                </a:highlight>
                <a:latin typeface="Consolas"/>
                <a:ea typeface="Consolas"/>
                <a:cs typeface="Consolas"/>
                <a:sym typeface="Consolas"/>
              </a:rPr>
              <a:t>__init__</a:t>
            </a:r>
            <a:r>
              <a:rPr b="0" i="0" lang="en" sz="1400" u="none" cap="none" strike="noStrike">
                <a:solidFill>
                  <a:srgbClr val="484848"/>
                </a:solidFill>
                <a:highlight>
                  <a:srgbClr val="FFFFFF"/>
                </a:highlight>
                <a:latin typeface="Consolas"/>
                <a:ea typeface="Consolas"/>
                <a:cs typeface="Consolas"/>
                <a:sym typeface="Consolas"/>
              </a:rPr>
              <a:t>(</a:t>
            </a:r>
            <a:r>
              <a:rPr b="0" i="0" lang="en" sz="1400" u="none" cap="none" strike="noStrike">
                <a:solidFill>
                  <a:srgbClr val="007020"/>
                </a:solidFill>
                <a:highlight>
                  <a:srgbClr val="FFFFFF"/>
                </a:highlight>
                <a:latin typeface="Consolas"/>
                <a:ea typeface="Consolas"/>
                <a:cs typeface="Consolas"/>
                <a:sym typeface="Consolas"/>
              </a:rPr>
              <a:t>self</a:t>
            </a:r>
            <a:r>
              <a:rPr b="0" i="0" lang="en" sz="1400" u="none" cap="none" strike="noStrike">
                <a:solidFill>
                  <a:srgbClr val="484848"/>
                </a:solidFill>
                <a:highlight>
                  <a:srgbClr val="FFFFFF"/>
                </a:highlight>
                <a:latin typeface="Consolas"/>
                <a:ea typeface="Consolas"/>
                <a:cs typeface="Consolas"/>
                <a:sym typeface="Consolas"/>
              </a:rPr>
              <a:t>, entry, branches</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007020"/>
                </a:solidFill>
                <a:highlight>
                  <a:srgbClr val="FFFFFF"/>
                </a:highlight>
                <a:latin typeface="Consolas"/>
                <a:ea typeface="Consolas"/>
                <a:cs typeface="Consolas"/>
                <a:sym typeface="Consolas"/>
              </a:rPr>
              <a:t>self</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entry </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 entry</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a:t>
            </a:r>
            <a:r>
              <a:rPr b="1" i="0" lang="en" sz="1400" u="none" cap="none" strike="noStrike">
                <a:solidFill>
                  <a:srgbClr val="007020"/>
                </a:solidFill>
                <a:highlight>
                  <a:srgbClr val="FFFFFF"/>
                </a:highlight>
                <a:latin typeface="Consolas"/>
                <a:ea typeface="Consolas"/>
                <a:cs typeface="Consolas"/>
                <a:sym typeface="Consolas"/>
              </a:rPr>
              <a:t>for</a:t>
            </a:r>
            <a:r>
              <a:rPr b="0" i="0" lang="en" sz="1400" u="none" cap="none" strike="noStrike">
                <a:solidFill>
                  <a:srgbClr val="484848"/>
                </a:solidFill>
                <a:highlight>
                  <a:srgbClr val="FFFFFF"/>
                </a:highlight>
                <a:latin typeface="Consolas"/>
                <a:ea typeface="Consolas"/>
                <a:cs typeface="Consolas"/>
                <a:sym typeface="Consolas"/>
              </a:rPr>
              <a:t> branch </a:t>
            </a:r>
            <a:r>
              <a:rPr b="1" i="0" lang="en" sz="1400" u="none" cap="none" strike="noStrike">
                <a:solidFill>
                  <a:srgbClr val="007020"/>
                </a:solidFill>
                <a:highlight>
                  <a:srgbClr val="FFFFFF"/>
                </a:highlight>
                <a:latin typeface="Consolas"/>
                <a:ea typeface="Consolas"/>
                <a:cs typeface="Consolas"/>
                <a:sym typeface="Consolas"/>
              </a:rPr>
              <a:t>in</a:t>
            </a:r>
            <a:r>
              <a:rPr b="0" i="0" lang="en" sz="1400" u="none" cap="none" strike="noStrike">
                <a:solidFill>
                  <a:srgbClr val="484848"/>
                </a:solidFill>
                <a:highlight>
                  <a:srgbClr val="FFFFFF"/>
                </a:highlight>
                <a:latin typeface="Consolas"/>
                <a:ea typeface="Consolas"/>
                <a:cs typeface="Consolas"/>
                <a:sym typeface="Consolas"/>
              </a:rPr>
              <a:t> branches:</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a:t>
            </a:r>
            <a:r>
              <a:rPr b="1" i="0" lang="en" sz="1400" u="none" cap="none" strike="noStrike">
                <a:solidFill>
                  <a:srgbClr val="007020"/>
                </a:solidFill>
                <a:highlight>
                  <a:srgbClr val="FFFFFF"/>
                </a:highlight>
                <a:latin typeface="Consolas"/>
                <a:ea typeface="Consolas"/>
                <a:cs typeface="Consolas"/>
                <a:sym typeface="Consolas"/>
              </a:rPr>
              <a:t>assert</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007020"/>
                </a:solidFill>
                <a:highlight>
                  <a:srgbClr val="FFFFFF"/>
                </a:highlight>
                <a:latin typeface="Consolas"/>
                <a:ea typeface="Consolas"/>
                <a:cs typeface="Consolas"/>
                <a:sym typeface="Consolas"/>
              </a:rPr>
              <a:t>isinstance</a:t>
            </a:r>
            <a:r>
              <a:rPr b="0" i="0" lang="en" sz="1400" u="none" cap="none" strike="noStrike">
                <a:solidFill>
                  <a:srgbClr val="484848"/>
                </a:solidFill>
                <a:highlight>
                  <a:srgbClr val="FFFFFF"/>
                </a:highlight>
                <a:latin typeface="Consolas"/>
                <a:ea typeface="Consolas"/>
                <a:cs typeface="Consolas"/>
                <a:sym typeface="Consolas"/>
              </a:rPr>
              <a:t>(branch, Tree)</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007020"/>
                </a:solidFill>
                <a:highlight>
                  <a:srgbClr val="FFFFFF"/>
                </a:highlight>
                <a:latin typeface="Consolas"/>
                <a:ea typeface="Consolas"/>
                <a:cs typeface="Consolas"/>
                <a:sym typeface="Consolas"/>
              </a:rPr>
              <a:t>self</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branches </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 branches</a:t>
            </a:r>
          </a:p>
          <a:p>
            <a:pPr indent="0" lvl="0" marL="0" marR="0" rtl="0" algn="l">
              <a:lnSpc>
                <a:spcPct val="115000"/>
              </a:lnSpc>
              <a:spcBef>
                <a:spcPts val="0"/>
              </a:spcBef>
              <a:spcAft>
                <a:spcPts val="0"/>
              </a:spcAft>
              <a:buClr>
                <a:schemeClr val="dk1"/>
              </a:buClr>
              <a:buSzPct val="25000"/>
              <a:buFont typeface="Arial"/>
              <a:buNone/>
            </a:pP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1" i="0" lang="en" sz="1400" u="none" cap="none" strike="noStrike">
                <a:solidFill>
                  <a:srgbClr val="007020"/>
                </a:solidFill>
                <a:highlight>
                  <a:srgbClr val="FFFFFF"/>
                </a:highlight>
                <a:latin typeface="Consolas"/>
                <a:ea typeface="Consolas"/>
                <a:cs typeface="Consolas"/>
                <a:sym typeface="Consolas"/>
              </a:rPr>
              <a:t>def</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06287E"/>
                </a:solidFill>
                <a:highlight>
                  <a:srgbClr val="FFFFFF"/>
                </a:highlight>
                <a:latin typeface="Consolas"/>
                <a:ea typeface="Consolas"/>
                <a:cs typeface="Consolas"/>
                <a:sym typeface="Consolas"/>
              </a:rPr>
              <a:t>__repr__</a:t>
            </a:r>
            <a:r>
              <a:rPr b="0" i="0" lang="en" sz="1400" u="none" cap="none" strike="noStrike">
                <a:solidFill>
                  <a:srgbClr val="484848"/>
                </a:solidFill>
                <a:highlight>
                  <a:srgbClr val="FFFFFF"/>
                </a:highlight>
                <a:latin typeface="Consolas"/>
                <a:ea typeface="Consolas"/>
                <a:cs typeface="Consolas"/>
                <a:sym typeface="Consolas"/>
              </a:rPr>
              <a:t>(</a:t>
            </a:r>
            <a:r>
              <a:rPr b="0" i="0" lang="en" sz="1400" u="none" cap="none" strike="noStrike">
                <a:solidFill>
                  <a:srgbClr val="007020"/>
                </a:solidFill>
                <a:highlight>
                  <a:srgbClr val="FFFFFF"/>
                </a:highlight>
                <a:latin typeface="Consolas"/>
                <a:ea typeface="Consolas"/>
                <a:cs typeface="Consolas"/>
                <a:sym typeface="Consolas"/>
              </a:rPr>
              <a:t>self</a:t>
            </a:r>
            <a:r>
              <a:rPr b="0" i="0" lang="en" sz="1400" u="none" cap="none" strike="noStrike">
                <a:solidFill>
                  <a:srgbClr val="484848"/>
                </a:solidFill>
                <a:highlight>
                  <a:srgbClr val="FFFFFF"/>
                </a:highlight>
                <a:latin typeface="Consolas"/>
                <a:ea typeface="Consolas"/>
                <a:cs typeface="Consolas"/>
                <a:sym typeface="Consolas"/>
              </a:rPr>
              <a:t>):</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a:t>
            </a:r>
            <a:r>
              <a:rPr b="1" i="0" lang="en" sz="1400" u="none" cap="none" strike="noStrike">
                <a:solidFill>
                  <a:srgbClr val="007020"/>
                </a:solidFill>
                <a:highlight>
                  <a:srgbClr val="FFFFFF"/>
                </a:highlight>
                <a:latin typeface="Consolas"/>
                <a:ea typeface="Consolas"/>
                <a:cs typeface="Consolas"/>
                <a:sym typeface="Consolas"/>
              </a:rPr>
              <a:t>if</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007020"/>
                </a:solidFill>
                <a:highlight>
                  <a:srgbClr val="FFFFFF"/>
                </a:highlight>
                <a:latin typeface="Consolas"/>
                <a:ea typeface="Consolas"/>
                <a:cs typeface="Consolas"/>
                <a:sym typeface="Consolas"/>
              </a:rPr>
              <a:t>self</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branches:</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a:t>
            </a:r>
            <a:r>
              <a:rPr b="1" i="0" lang="en" sz="1400" u="none" cap="none" strike="noStrike">
                <a:solidFill>
                  <a:srgbClr val="007020"/>
                </a:solidFill>
                <a:highlight>
                  <a:srgbClr val="FFFFFF"/>
                </a:highlight>
                <a:latin typeface="Consolas"/>
                <a:ea typeface="Consolas"/>
                <a:cs typeface="Consolas"/>
                <a:sym typeface="Consolas"/>
              </a:rPr>
              <a:t>return</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4070A0"/>
                </a:solidFill>
                <a:highlight>
                  <a:srgbClr val="FFFFFF"/>
                </a:highlight>
                <a:latin typeface="Consolas"/>
                <a:ea typeface="Consolas"/>
                <a:cs typeface="Consolas"/>
                <a:sym typeface="Consolas"/>
              </a:rPr>
              <a:t>'Tree({0}, {1})'</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format(</a:t>
            </a:r>
            <a:r>
              <a:rPr b="0" i="0" lang="en" sz="1400" u="none" cap="none" strike="noStrike">
                <a:solidFill>
                  <a:srgbClr val="007020"/>
                </a:solidFill>
                <a:highlight>
                  <a:srgbClr val="FFFFFF"/>
                </a:highlight>
                <a:latin typeface="Consolas"/>
                <a:ea typeface="Consolas"/>
                <a:cs typeface="Consolas"/>
                <a:sym typeface="Consolas"/>
              </a:rPr>
              <a:t>self</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entry, </a:t>
            </a:r>
            <a:r>
              <a:rPr b="0" i="0" lang="en" sz="1400" u="none" cap="none" strike="noStrike">
                <a:solidFill>
                  <a:srgbClr val="007020"/>
                </a:solidFill>
                <a:highlight>
                  <a:srgbClr val="FFFFFF"/>
                </a:highlight>
                <a:latin typeface="Consolas"/>
                <a:ea typeface="Consolas"/>
                <a:cs typeface="Consolas"/>
                <a:sym typeface="Consolas"/>
              </a:rPr>
              <a:t>repr</a:t>
            </a:r>
            <a:r>
              <a:rPr b="0" i="0" lang="en" sz="1400" u="none" cap="none" strike="noStrike">
                <a:solidFill>
                  <a:srgbClr val="484848"/>
                </a:solidFill>
                <a:highlight>
                  <a:srgbClr val="FFFFFF"/>
                </a:highlight>
                <a:latin typeface="Consolas"/>
                <a:ea typeface="Consolas"/>
                <a:cs typeface="Consolas"/>
                <a:sym typeface="Consolas"/>
              </a:rPr>
              <a:t>(</a:t>
            </a:r>
            <a:r>
              <a:rPr b="0" i="0" lang="en" sz="1400" u="none" cap="none" strike="noStrike">
                <a:solidFill>
                  <a:srgbClr val="007020"/>
                </a:solidFill>
                <a:highlight>
                  <a:srgbClr val="FFFFFF"/>
                </a:highlight>
                <a:latin typeface="Consolas"/>
                <a:ea typeface="Consolas"/>
                <a:cs typeface="Consolas"/>
                <a:sym typeface="Consolas"/>
              </a:rPr>
              <a:t>self</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branches))</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a:t>
            </a:r>
            <a:r>
              <a:rPr b="1" i="0" lang="en" sz="1400" u="none" cap="none" strike="noStrike">
                <a:solidFill>
                  <a:srgbClr val="007020"/>
                </a:solidFill>
                <a:highlight>
                  <a:srgbClr val="FFFFFF"/>
                </a:highlight>
                <a:latin typeface="Consolas"/>
                <a:ea typeface="Consolas"/>
                <a:cs typeface="Consolas"/>
                <a:sym typeface="Consolas"/>
              </a:rPr>
              <a:t>else</a:t>
            </a:r>
            <a:r>
              <a:rPr b="0" i="0" lang="en" sz="1400" u="none" cap="none" strike="noStrike">
                <a:solidFill>
                  <a:srgbClr val="484848"/>
                </a:solidFill>
                <a:highlight>
                  <a:srgbClr val="FFFFFF"/>
                </a:highlight>
                <a:latin typeface="Consolas"/>
                <a:ea typeface="Consolas"/>
                <a:cs typeface="Consolas"/>
                <a:sym typeface="Consolas"/>
              </a:rPr>
              <a:t>:</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a:t>
            </a:r>
            <a:r>
              <a:rPr b="1" i="0" lang="en" sz="1400" u="none" cap="none" strike="noStrike">
                <a:solidFill>
                  <a:srgbClr val="007020"/>
                </a:solidFill>
                <a:highlight>
                  <a:srgbClr val="FFFFFF"/>
                </a:highlight>
                <a:latin typeface="Consolas"/>
                <a:ea typeface="Consolas"/>
                <a:cs typeface="Consolas"/>
                <a:sym typeface="Consolas"/>
              </a:rPr>
              <a:t>return</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4070A0"/>
                </a:solidFill>
                <a:highlight>
                  <a:srgbClr val="FFFFFF"/>
                </a:highlight>
                <a:latin typeface="Consolas"/>
                <a:ea typeface="Consolas"/>
                <a:cs typeface="Consolas"/>
                <a:sym typeface="Consolas"/>
              </a:rPr>
              <a:t>'Tree({0})'</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format(</a:t>
            </a:r>
            <a:r>
              <a:rPr b="0" i="0" lang="en" sz="1400" u="none" cap="none" strike="noStrike">
                <a:solidFill>
                  <a:srgbClr val="007020"/>
                </a:solidFill>
                <a:highlight>
                  <a:srgbClr val="FFFFFF"/>
                </a:highlight>
                <a:latin typeface="Consolas"/>
                <a:ea typeface="Consolas"/>
                <a:cs typeface="Consolas"/>
                <a:sym typeface="Consolas"/>
              </a:rPr>
              <a:t>repr</a:t>
            </a:r>
            <a:r>
              <a:rPr b="0" i="0" lang="en" sz="1400" u="none" cap="none" strike="noStrike">
                <a:solidFill>
                  <a:srgbClr val="484848"/>
                </a:solidFill>
                <a:highlight>
                  <a:srgbClr val="FFFFFF"/>
                </a:highlight>
                <a:latin typeface="Consolas"/>
                <a:ea typeface="Consolas"/>
                <a:cs typeface="Consolas"/>
                <a:sym typeface="Consolas"/>
              </a:rPr>
              <a:t>(</a:t>
            </a:r>
            <a:r>
              <a:rPr b="0" i="0" lang="en" sz="1400" u="none" cap="none" strike="noStrike">
                <a:solidFill>
                  <a:srgbClr val="007020"/>
                </a:solidFill>
                <a:highlight>
                  <a:srgbClr val="FFFFFF"/>
                </a:highlight>
                <a:latin typeface="Consolas"/>
                <a:ea typeface="Consolas"/>
                <a:cs typeface="Consolas"/>
                <a:sym typeface="Consolas"/>
              </a:rPr>
              <a:t>self</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entry))</a:t>
            </a:r>
          </a:p>
          <a:p>
            <a:pPr indent="0" lvl="0" marL="0" marR="0" rtl="0" algn="l">
              <a:lnSpc>
                <a:spcPct val="115000"/>
              </a:lnSpc>
              <a:spcBef>
                <a:spcPts val="0"/>
              </a:spcBef>
              <a:spcAft>
                <a:spcPts val="0"/>
              </a:spcAft>
              <a:buClr>
                <a:schemeClr val="dk1"/>
              </a:buClr>
              <a:buSzPct val="25000"/>
              <a:buFont typeface="Arial"/>
              <a:buNone/>
            </a:pP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1" i="0" lang="en" sz="1400" u="none" cap="none" strike="noStrike">
                <a:solidFill>
                  <a:srgbClr val="007020"/>
                </a:solidFill>
                <a:highlight>
                  <a:srgbClr val="FFFFFF"/>
                </a:highlight>
                <a:latin typeface="Consolas"/>
                <a:ea typeface="Consolas"/>
                <a:cs typeface="Consolas"/>
                <a:sym typeface="Consolas"/>
              </a:rPr>
              <a:t>def</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06287E"/>
                </a:solidFill>
                <a:highlight>
                  <a:srgbClr val="FFFFFF"/>
                </a:highlight>
                <a:latin typeface="Consolas"/>
                <a:ea typeface="Consolas"/>
                <a:cs typeface="Consolas"/>
                <a:sym typeface="Consolas"/>
              </a:rPr>
              <a:t>is_leaf</a:t>
            </a:r>
            <a:r>
              <a:rPr b="0" i="0" lang="en" sz="1400" u="none" cap="none" strike="noStrike">
                <a:solidFill>
                  <a:srgbClr val="484848"/>
                </a:solidFill>
                <a:highlight>
                  <a:srgbClr val="FFFFFF"/>
                </a:highlight>
                <a:latin typeface="Consolas"/>
                <a:ea typeface="Consolas"/>
                <a:cs typeface="Consolas"/>
                <a:sym typeface="Consolas"/>
              </a:rPr>
              <a:t>(</a:t>
            </a:r>
            <a:r>
              <a:rPr b="0" i="0" lang="en" sz="1400" u="none" cap="none" strike="noStrike">
                <a:solidFill>
                  <a:srgbClr val="007020"/>
                </a:solidFill>
                <a:highlight>
                  <a:srgbClr val="FFFFFF"/>
                </a:highlight>
                <a:latin typeface="Consolas"/>
                <a:ea typeface="Consolas"/>
                <a:cs typeface="Consolas"/>
                <a:sym typeface="Consolas"/>
              </a:rPr>
              <a:t>self</a:t>
            </a:r>
            <a:r>
              <a:rPr b="0" i="0" lang="en" sz="1400" u="none" cap="none" strike="noStrike">
                <a:solidFill>
                  <a:srgbClr val="484848"/>
                </a:solidFill>
                <a:highlight>
                  <a:srgbClr val="FFFFFF"/>
                </a:highlight>
                <a:latin typeface="Consolas"/>
                <a:ea typeface="Consolas"/>
                <a:cs typeface="Consolas"/>
                <a:sym typeface="Consolas"/>
              </a:rPr>
              <a:t>):</a:t>
            </a:r>
            <a:br>
              <a:rPr b="0" i="0" lang="en" sz="1400" u="none" cap="none" strike="noStrike">
                <a:solidFill>
                  <a:srgbClr val="484848"/>
                </a:solidFill>
                <a:highlight>
                  <a:srgbClr val="FFFFFF"/>
                </a:highlight>
                <a:latin typeface="Consolas"/>
                <a:ea typeface="Consolas"/>
                <a:cs typeface="Consolas"/>
                <a:sym typeface="Consolas"/>
              </a:rPr>
            </a:br>
            <a:r>
              <a:rPr b="1" i="0" lang="en" sz="1400" u="none" cap="none" strike="noStrike">
                <a:solidFill>
                  <a:srgbClr val="C65D09"/>
                </a:solidFill>
                <a:highlight>
                  <a:srgbClr val="FFFFFF"/>
                </a:highlight>
                <a:latin typeface="Consolas"/>
                <a:ea typeface="Consolas"/>
                <a:cs typeface="Consolas"/>
                <a:sym typeface="Consolas"/>
              </a:rPr>
              <a:t>	</a:t>
            </a:r>
            <a:r>
              <a:rPr b="0" i="0" lang="en" sz="1400" u="none" cap="none" strike="noStrike">
                <a:solidFill>
                  <a:srgbClr val="484848"/>
                </a:solidFill>
                <a:highlight>
                  <a:srgbClr val="FFFFFF"/>
                </a:highlight>
                <a:latin typeface="Consolas"/>
                <a:ea typeface="Consolas"/>
                <a:cs typeface="Consolas"/>
                <a:sym typeface="Consolas"/>
              </a:rPr>
              <a:t>    </a:t>
            </a:r>
            <a:r>
              <a:rPr b="1" i="0" lang="en" sz="1400" u="none" cap="none" strike="noStrike">
                <a:solidFill>
                  <a:srgbClr val="007020"/>
                </a:solidFill>
                <a:highlight>
                  <a:srgbClr val="FFFFFF"/>
                </a:highlight>
                <a:latin typeface="Consolas"/>
                <a:ea typeface="Consolas"/>
                <a:cs typeface="Consolas"/>
                <a:sym typeface="Consolas"/>
              </a:rPr>
              <a:t>return</a:t>
            </a:r>
            <a:r>
              <a:rPr b="0" i="0" lang="en" sz="1400" u="none" cap="none" strike="noStrike">
                <a:solidFill>
                  <a:srgbClr val="484848"/>
                </a:solidFill>
                <a:highlight>
                  <a:srgbClr val="FFFFFF"/>
                </a:highlight>
                <a:latin typeface="Consolas"/>
                <a:ea typeface="Consolas"/>
                <a:cs typeface="Consolas"/>
                <a:sym typeface="Consolas"/>
              </a:rPr>
              <a:t> </a:t>
            </a:r>
            <a:r>
              <a:rPr b="1" i="0" lang="en" sz="1400" u="none" cap="none" strike="noStrike">
                <a:solidFill>
                  <a:srgbClr val="007020"/>
                </a:solidFill>
                <a:highlight>
                  <a:srgbClr val="FFFFFF"/>
                </a:highlight>
                <a:latin typeface="Consolas"/>
                <a:ea typeface="Consolas"/>
                <a:cs typeface="Consolas"/>
                <a:sym typeface="Consolas"/>
              </a:rPr>
              <a:t>not</a:t>
            </a:r>
            <a:r>
              <a:rPr b="0" i="0" lang="en" sz="1400" u="none" cap="none" strike="noStrike">
                <a:solidFill>
                  <a:srgbClr val="484848"/>
                </a:solidFill>
                <a:highlight>
                  <a:srgbClr val="FFFFFF"/>
                </a:highlight>
                <a:latin typeface="Consolas"/>
                <a:ea typeface="Consolas"/>
                <a:cs typeface="Consolas"/>
                <a:sym typeface="Consolas"/>
              </a:rPr>
              <a:t> </a:t>
            </a:r>
            <a:r>
              <a:rPr b="0" i="0" lang="en" sz="1400" u="none" cap="none" strike="noStrike">
                <a:solidFill>
                  <a:srgbClr val="007020"/>
                </a:solidFill>
                <a:highlight>
                  <a:srgbClr val="FFFFFF"/>
                </a:highlight>
                <a:latin typeface="Consolas"/>
                <a:ea typeface="Consolas"/>
                <a:cs typeface="Consolas"/>
                <a:sym typeface="Consolas"/>
              </a:rPr>
              <a:t>self</a:t>
            </a:r>
            <a:r>
              <a:rPr b="0" i="0" lang="en" sz="1400" u="none" cap="none" strike="noStrike">
                <a:solidFill>
                  <a:srgbClr val="666666"/>
                </a:solidFill>
                <a:highlight>
                  <a:srgbClr val="FFFFFF"/>
                </a:highlight>
                <a:latin typeface="Consolas"/>
                <a:ea typeface="Consolas"/>
                <a:cs typeface="Consolas"/>
                <a:sym typeface="Consolas"/>
              </a:rPr>
              <a:t>.</a:t>
            </a:r>
            <a:r>
              <a:rPr b="0" i="0" lang="en" sz="1400" u="none" cap="none" strike="noStrike">
                <a:solidFill>
                  <a:srgbClr val="484848"/>
                </a:solidFill>
                <a:highlight>
                  <a:srgbClr val="FFFFFF"/>
                </a:highlight>
                <a:latin typeface="Consolas"/>
                <a:ea typeface="Consolas"/>
                <a:cs typeface="Consolas"/>
                <a:sym typeface="Consolas"/>
              </a:rPr>
              <a:t>branches</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Draw the Box &amp; Pointer Diagram!</a:t>
            </a:r>
          </a:p>
        </p:txBody>
      </p:sp>
      <p:pic>
        <p:nvPicPr>
          <p:cNvPr descr="b9a3bdad4b.png" id="141" name="Shape 141"/>
          <p:cNvPicPr preferRelativeResize="0"/>
          <p:nvPr/>
        </p:nvPicPr>
        <p:blipFill rotWithShape="1">
          <a:blip r:embed="rId3">
            <a:alphaModFix/>
          </a:blip>
          <a:srcRect b="0" l="0" r="0" t="0"/>
          <a:stretch/>
        </p:blipFill>
        <p:spPr>
          <a:xfrm>
            <a:off x="212800" y="1488150"/>
            <a:ext cx="3598600" cy="2263706"/>
          </a:xfrm>
          <a:prstGeom prst="rect">
            <a:avLst/>
          </a:prstGeom>
          <a:noFill/>
          <a:ln>
            <a:noFill/>
          </a:ln>
        </p:spPr>
      </p:pic>
      <p:pic>
        <p:nvPicPr>
          <p:cNvPr descr="5536c80229.png" id="142" name="Shape 142"/>
          <p:cNvPicPr preferRelativeResize="0"/>
          <p:nvPr/>
        </p:nvPicPr>
        <p:blipFill rotWithShape="1">
          <a:blip r:embed="rId4">
            <a:alphaModFix/>
          </a:blip>
          <a:srcRect b="0" l="0" r="0" t="0"/>
          <a:stretch/>
        </p:blipFill>
        <p:spPr>
          <a:xfrm>
            <a:off x="3811403" y="1934215"/>
            <a:ext cx="3343331" cy="1768373"/>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Shape 855"/>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Trees: Review</a:t>
            </a:r>
          </a:p>
        </p:txBody>
      </p:sp>
      <p:sp>
        <p:nvSpPr>
          <p:cNvPr id="856" name="Shape 856"/>
          <p:cNvSpPr txBox="1"/>
          <p:nvPr>
            <p:ph idx="1" type="body"/>
          </p:nvPr>
        </p:nvSpPr>
        <p:spPr>
          <a:xfrm>
            <a:off x="457200" y="1063375"/>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1100" u="none" cap="none" strike="noStrike">
                <a:solidFill>
                  <a:srgbClr val="208050"/>
                </a:solidFill>
                <a:latin typeface="Consolas"/>
                <a:ea typeface="Consolas"/>
                <a:cs typeface="Consolas"/>
                <a:sym typeface="Consolas"/>
              </a:rPr>
              <a:t>class</a:t>
            </a:r>
            <a:r>
              <a:rPr b="1" i="0" lang="en" sz="1100" u="none" cap="none" strike="noStrike">
                <a:solidFill>
                  <a:schemeClr val="dk1"/>
                </a:solidFill>
                <a:latin typeface="Consolas"/>
                <a:ea typeface="Consolas"/>
                <a:cs typeface="Consolas"/>
                <a:sym typeface="Consolas"/>
              </a:rPr>
              <a:t> </a:t>
            </a:r>
            <a:r>
              <a:rPr b="1" i="0" lang="en" sz="1100" u="none" cap="none" strike="noStrike">
                <a:solidFill>
                  <a:srgbClr val="0E84B5"/>
                </a:solidFill>
                <a:latin typeface="Consolas"/>
                <a:ea typeface="Consolas"/>
                <a:cs typeface="Consolas"/>
                <a:sym typeface="Consolas"/>
              </a:rPr>
              <a:t>BTree(Tree)</a:t>
            </a:r>
            <a:r>
              <a:rPr b="0" i="0" lang="en" sz="1100" u="none" cap="none" strike="noStrike">
                <a:solidFill>
                  <a:schemeClr val="dk1"/>
                </a:solidFill>
                <a:latin typeface="Consolas"/>
                <a:ea typeface="Consolas"/>
                <a:cs typeface="Consolas"/>
                <a:sym typeface="Consolas"/>
              </a:rPr>
              <a:t>:</a:t>
            </a:r>
          </a:p>
          <a:p>
            <a:pPr indent="457200" lvl="0" marL="0" marR="0" rtl="0" algn="l">
              <a:lnSpc>
                <a:spcPct val="100000"/>
              </a:lnSpc>
              <a:spcBef>
                <a:spcPts val="0"/>
              </a:spcBef>
              <a:spcAft>
                <a:spcPts val="0"/>
              </a:spcAft>
              <a:buClr>
                <a:schemeClr val="dk1"/>
              </a:buClr>
              <a:buSzPct val="25000"/>
              <a:buFont typeface="Arial"/>
              <a:buNone/>
            </a:pPr>
            <a:r>
              <a:rPr b="0" i="0" lang="en" sz="1100" u="none" cap="none" strike="noStrike">
                <a:solidFill>
                  <a:schemeClr val="dk1"/>
                </a:solidFill>
                <a:latin typeface="Consolas"/>
                <a:ea typeface="Consolas"/>
                <a:cs typeface="Consolas"/>
                <a:sym typeface="Consolas"/>
              </a:rPr>
              <a:t>empty = Tree(None)</a:t>
            </a:r>
          </a:p>
          <a:p>
            <a:pPr indent="457200" lvl="0" marL="0" marR="0" rtl="0" algn="l">
              <a:lnSpc>
                <a:spcPct val="100000"/>
              </a:lnSpc>
              <a:spcBef>
                <a:spcPts val="0"/>
              </a:spcBef>
              <a:spcAft>
                <a:spcPts val="0"/>
              </a:spcAft>
              <a:buClr>
                <a:schemeClr val="dk1"/>
              </a:buClr>
              <a:buSzPct val="25000"/>
              <a:buFont typeface="Arial"/>
              <a:buNone/>
            </a:pPr>
            <a:r>
              <a:rPr b="0" i="0" lang="en" sz="1100" u="none" cap="none" strike="noStrike">
                <a:solidFill>
                  <a:schemeClr val="dk1"/>
                </a:solidFill>
                <a:latin typeface="Consolas"/>
                <a:ea typeface="Consolas"/>
                <a:cs typeface="Consolas"/>
                <a:sym typeface="Consolas"/>
              </a:rPr>
              <a:t>empty.is_empty = True</a:t>
            </a:r>
          </a:p>
          <a:p>
            <a:pPr indent="457200" lvl="0" marL="0" marR="0" rtl="0" algn="l">
              <a:lnSpc>
                <a:spcPct val="100000"/>
              </a:lnSpc>
              <a:spcBef>
                <a:spcPts val="0"/>
              </a:spcBef>
              <a:spcAft>
                <a:spcPts val="0"/>
              </a:spcAft>
              <a:buClr>
                <a:schemeClr val="dk1"/>
              </a:buClr>
              <a:buSzPct val="25000"/>
              <a:buFont typeface="Arial"/>
              <a:buNone/>
            </a:pPr>
            <a:r>
              <a:rPr b="1" i="0" lang="en" sz="1100" u="none" cap="none" strike="noStrike">
                <a:solidFill>
                  <a:srgbClr val="007020"/>
                </a:solidFill>
                <a:latin typeface="Consolas"/>
                <a:ea typeface="Consolas"/>
                <a:cs typeface="Consolas"/>
                <a:sym typeface="Consolas"/>
              </a:rPr>
              <a:t>def</a:t>
            </a:r>
            <a:r>
              <a:rPr b="0" i="0" lang="en" sz="1100" u="none" cap="none" strike="noStrike">
                <a:solidFill>
                  <a:schemeClr val="dk1"/>
                </a:solidFill>
                <a:latin typeface="Consolas"/>
                <a:ea typeface="Consolas"/>
                <a:cs typeface="Consolas"/>
                <a:sym typeface="Consolas"/>
              </a:rPr>
              <a:t> </a:t>
            </a:r>
            <a:r>
              <a:rPr b="0" i="0" lang="en" sz="1100" u="none" cap="none" strike="noStrike">
                <a:solidFill>
                  <a:srgbClr val="06287E"/>
                </a:solidFill>
                <a:latin typeface="Consolas"/>
                <a:ea typeface="Consolas"/>
                <a:cs typeface="Consolas"/>
                <a:sym typeface="Consolas"/>
              </a:rPr>
              <a:t>__init__</a:t>
            </a:r>
            <a:r>
              <a:rPr b="0" i="0" lang="en" sz="1100" u="none" cap="none" strike="noStrike">
                <a:solidFill>
                  <a:schemeClr val="dk1"/>
                </a:solidFill>
                <a:latin typeface="Consolas"/>
                <a:ea typeface="Consolas"/>
                <a:cs typeface="Consolas"/>
                <a:sym typeface="Consolas"/>
              </a:rPr>
              <a:t>(</a:t>
            </a:r>
            <a:r>
              <a:rPr b="0" i="0" lang="en" sz="1100" u="none" cap="none" strike="noStrike">
                <a:solidFill>
                  <a:srgbClr val="007020"/>
                </a:solidFill>
                <a:latin typeface="Consolas"/>
                <a:ea typeface="Consolas"/>
                <a:cs typeface="Consolas"/>
                <a:sym typeface="Consolas"/>
              </a:rPr>
              <a:t>self</a:t>
            </a:r>
            <a:r>
              <a:rPr b="0" i="0" lang="en" sz="1100" u="none" cap="none" strike="noStrike">
                <a:solidFill>
                  <a:schemeClr val="dk1"/>
                </a:solidFill>
                <a:latin typeface="Consolas"/>
                <a:ea typeface="Consolas"/>
                <a:cs typeface="Consolas"/>
                <a:sym typeface="Consolas"/>
              </a:rPr>
              <a:t>, entry, left=empty, right=empty):</a:t>
            </a:r>
            <a:br>
              <a:rPr b="0" i="0" lang="en" sz="1100" u="none" cap="none" strike="noStrike">
                <a:solidFill>
                  <a:schemeClr val="dk1"/>
                </a:solidFill>
                <a:latin typeface="Consolas"/>
                <a:ea typeface="Consolas"/>
                <a:cs typeface="Consolas"/>
                <a:sym typeface="Consolas"/>
              </a:rPr>
            </a:br>
            <a:r>
              <a:rPr b="0" i="0" lang="en" sz="1100" u="none" cap="none" strike="noStrike">
                <a:solidFill>
                  <a:schemeClr val="dk1"/>
                </a:solidFill>
                <a:latin typeface="Consolas"/>
                <a:ea typeface="Consolas"/>
                <a:cs typeface="Consolas"/>
                <a:sym typeface="Consolas"/>
              </a:rPr>
              <a:t>		</a:t>
            </a:r>
            <a:r>
              <a:rPr b="1" i="0" lang="en" sz="1100" u="none" cap="none" strike="noStrike">
                <a:solidFill>
                  <a:srgbClr val="007020"/>
                </a:solidFill>
                <a:latin typeface="Consolas"/>
                <a:ea typeface="Consolas"/>
                <a:cs typeface="Consolas"/>
                <a:sym typeface="Consolas"/>
              </a:rPr>
              <a:t>for</a:t>
            </a:r>
            <a:r>
              <a:rPr b="0" i="0" lang="en" sz="1100" u="none" cap="none" strike="noStrike">
                <a:solidFill>
                  <a:schemeClr val="dk1"/>
                </a:solidFill>
                <a:latin typeface="Consolas"/>
                <a:ea typeface="Consolas"/>
                <a:cs typeface="Consolas"/>
                <a:sym typeface="Consolas"/>
              </a:rPr>
              <a:t> branch </a:t>
            </a:r>
            <a:r>
              <a:rPr b="1" i="0" lang="en" sz="1100" u="none" cap="none" strike="noStrike">
                <a:solidFill>
                  <a:srgbClr val="007020"/>
                </a:solidFill>
                <a:latin typeface="Consolas"/>
                <a:ea typeface="Consolas"/>
                <a:cs typeface="Consolas"/>
                <a:sym typeface="Consolas"/>
              </a:rPr>
              <a:t>in</a:t>
            </a:r>
            <a:r>
              <a:rPr b="0" i="0" lang="en" sz="1100" u="none" cap="none" strike="noStrike">
                <a:solidFill>
                  <a:schemeClr val="dk1"/>
                </a:solidFill>
                <a:latin typeface="Consolas"/>
                <a:ea typeface="Consolas"/>
                <a:cs typeface="Consolas"/>
                <a:sym typeface="Consolas"/>
              </a:rPr>
              <a:t> (left, right):</a:t>
            </a:r>
          </a:p>
          <a:p>
            <a:pPr indent="457200" lvl="0" marL="0" marR="0" rtl="0" algn="l">
              <a:lnSpc>
                <a:spcPct val="100000"/>
              </a:lnSpc>
              <a:spcBef>
                <a:spcPts val="0"/>
              </a:spcBef>
              <a:spcAft>
                <a:spcPts val="0"/>
              </a:spcAft>
              <a:buClr>
                <a:schemeClr val="dk1"/>
              </a:buClr>
              <a:buSzPct val="25000"/>
              <a:buFont typeface="Arial"/>
              <a:buNone/>
            </a:pPr>
            <a:r>
              <a:rPr b="0" i="0" lang="en" sz="1100" u="none" cap="none" strike="noStrike">
                <a:solidFill>
                  <a:schemeClr val="dk1"/>
                </a:solidFill>
                <a:latin typeface="Consolas"/>
                <a:ea typeface="Consolas"/>
                <a:cs typeface="Consolas"/>
                <a:sym typeface="Consolas"/>
              </a:rPr>
              <a:t>		</a:t>
            </a:r>
            <a:r>
              <a:rPr b="1" i="0" lang="en" sz="1100" u="none" cap="none" strike="noStrike">
                <a:solidFill>
                  <a:srgbClr val="007020"/>
                </a:solidFill>
                <a:latin typeface="Consolas"/>
                <a:ea typeface="Consolas"/>
                <a:cs typeface="Consolas"/>
                <a:sym typeface="Consolas"/>
              </a:rPr>
              <a:t>assert</a:t>
            </a:r>
            <a:r>
              <a:rPr b="0" i="0" lang="en" sz="1100" u="none" cap="none" strike="noStrike">
                <a:solidFill>
                  <a:srgbClr val="007020"/>
                </a:solidFill>
                <a:latin typeface="Consolas"/>
                <a:ea typeface="Consolas"/>
                <a:cs typeface="Consolas"/>
                <a:sym typeface="Consolas"/>
              </a:rPr>
              <a:t> isinstance</a:t>
            </a:r>
            <a:r>
              <a:rPr b="0" i="0" lang="en" sz="1100" u="none" cap="none" strike="noStrike">
                <a:solidFill>
                  <a:schemeClr val="dk1"/>
                </a:solidFill>
                <a:latin typeface="Consolas"/>
                <a:ea typeface="Consolas"/>
                <a:cs typeface="Consolas"/>
                <a:sym typeface="Consolas"/>
              </a:rPr>
              <a:t>(branch, BTree) or branch.is_empty</a:t>
            </a:r>
          </a:p>
          <a:p>
            <a:pPr indent="457200" lvl="0" marL="0" marR="0" rtl="0" algn="l">
              <a:lnSpc>
                <a:spcPct val="100000"/>
              </a:lnSpc>
              <a:spcBef>
                <a:spcPts val="0"/>
              </a:spcBef>
              <a:spcAft>
                <a:spcPts val="0"/>
              </a:spcAft>
              <a:buClr>
                <a:schemeClr val="dk1"/>
              </a:buClr>
              <a:buSzPct val="25000"/>
              <a:buFont typeface="Arial"/>
              <a:buNone/>
            </a:pPr>
            <a:r>
              <a:rPr b="0" i="0" lang="en" sz="1100" u="none" cap="none" strike="noStrike">
                <a:solidFill>
                  <a:schemeClr val="dk1"/>
                </a:solidFill>
                <a:latin typeface="Consolas"/>
                <a:ea typeface="Consolas"/>
                <a:cs typeface="Consolas"/>
                <a:sym typeface="Consolas"/>
              </a:rPr>
              <a:t>	Tree.</a:t>
            </a:r>
            <a:r>
              <a:rPr b="0" i="0" lang="en" sz="1100" u="none" cap="none" strike="noStrike">
                <a:solidFill>
                  <a:srgbClr val="06287E"/>
                </a:solidFill>
                <a:latin typeface="Consolas"/>
                <a:ea typeface="Consolas"/>
                <a:cs typeface="Consolas"/>
                <a:sym typeface="Consolas"/>
              </a:rPr>
              <a:t>__init__</a:t>
            </a:r>
            <a:r>
              <a:rPr b="0" i="0" lang="en" sz="1100" u="none" cap="none" strike="noStrike">
                <a:solidFill>
                  <a:schemeClr val="dk1"/>
                </a:solidFill>
                <a:latin typeface="Consolas"/>
                <a:ea typeface="Consolas"/>
                <a:cs typeface="Consolas"/>
                <a:sym typeface="Consolas"/>
              </a:rPr>
              <a:t>(</a:t>
            </a:r>
            <a:r>
              <a:rPr b="0" i="0" lang="en" sz="1100" u="none" cap="none" strike="noStrike">
                <a:solidFill>
                  <a:srgbClr val="007020"/>
                </a:solidFill>
                <a:latin typeface="Consolas"/>
                <a:ea typeface="Consolas"/>
                <a:cs typeface="Consolas"/>
                <a:sym typeface="Consolas"/>
              </a:rPr>
              <a:t>self</a:t>
            </a:r>
            <a:r>
              <a:rPr b="0" i="0" lang="en" sz="1100" u="none" cap="none" strike="noStrike">
                <a:solidFill>
                  <a:schemeClr val="dk1"/>
                </a:solidFill>
                <a:latin typeface="Consolas"/>
                <a:ea typeface="Consolas"/>
                <a:cs typeface="Consolas"/>
                <a:sym typeface="Consolas"/>
              </a:rPr>
              <a:t>, entry, (left, right))</a:t>
            </a:r>
          </a:p>
          <a:p>
            <a:pPr indent="457200" lvl="0" marL="0" marR="0" rtl="0" algn="l">
              <a:lnSpc>
                <a:spcPct val="100000"/>
              </a:lnSpc>
              <a:spcBef>
                <a:spcPts val="0"/>
              </a:spcBef>
              <a:spcAft>
                <a:spcPts val="0"/>
              </a:spcAft>
              <a:buClr>
                <a:schemeClr val="dk1"/>
              </a:buClr>
              <a:buSzPct val="25000"/>
              <a:buFont typeface="Arial"/>
              <a:buNone/>
            </a:pPr>
            <a:r>
              <a:rPr b="0" i="0" lang="en" sz="1100" u="none" cap="none" strike="noStrike">
                <a:solidFill>
                  <a:schemeClr val="dk1"/>
                </a:solidFill>
                <a:latin typeface="Consolas"/>
                <a:ea typeface="Consolas"/>
                <a:cs typeface="Consolas"/>
                <a:sym typeface="Consolas"/>
              </a:rPr>
              <a:t>	</a:t>
            </a:r>
            <a:r>
              <a:rPr b="0" i="0" lang="en" sz="1100" u="none" cap="none" strike="noStrike">
                <a:solidFill>
                  <a:srgbClr val="007020"/>
                </a:solidFill>
                <a:latin typeface="Consolas"/>
                <a:ea typeface="Consolas"/>
                <a:cs typeface="Consolas"/>
                <a:sym typeface="Consolas"/>
              </a:rPr>
              <a:t>self</a:t>
            </a:r>
            <a:r>
              <a:rPr b="0" i="0" lang="en" sz="1100" u="none" cap="none" strike="noStrike">
                <a:solidFill>
                  <a:schemeClr val="dk1"/>
                </a:solidFill>
                <a:latin typeface="Consolas"/>
                <a:ea typeface="Consolas"/>
                <a:cs typeface="Consolas"/>
                <a:sym typeface="Consolas"/>
              </a:rPr>
              <a:t>.is_empty = False</a:t>
            </a:r>
          </a:p>
          <a:p>
            <a:pPr indent="457200" lvl="0" marL="0" marR="0" rtl="0" algn="l">
              <a:lnSpc>
                <a:spcPct val="100000"/>
              </a:lnSpc>
              <a:spcBef>
                <a:spcPts val="0"/>
              </a:spcBef>
              <a:spcAft>
                <a:spcPts val="0"/>
              </a:spcAft>
              <a:buClr>
                <a:schemeClr val="dk1"/>
              </a:buClr>
              <a:buSzPct val="25000"/>
              <a:buFont typeface="Arial"/>
              <a:buNone/>
            </a:pPr>
            <a:r>
              <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0" i="0" lang="en" sz="1100" u="none" cap="none" strike="noStrike">
                <a:solidFill>
                  <a:schemeClr val="dk1"/>
                </a:solidFill>
                <a:latin typeface="Consolas"/>
                <a:ea typeface="Consolas"/>
                <a:cs typeface="Consolas"/>
                <a:sym typeface="Consolas"/>
              </a:rPr>
              <a:t>	@property</a:t>
            </a:r>
          </a:p>
          <a:p>
            <a:pPr indent="0" lvl="0" marL="0" marR="0" rtl="0" algn="l">
              <a:lnSpc>
                <a:spcPct val="100000"/>
              </a:lnSpc>
              <a:spcBef>
                <a:spcPts val="0"/>
              </a:spcBef>
              <a:spcAft>
                <a:spcPts val="0"/>
              </a:spcAft>
              <a:buClr>
                <a:schemeClr val="dk1"/>
              </a:buClr>
              <a:buSzPct val="25000"/>
              <a:buFont typeface="Arial"/>
              <a:buNone/>
            </a:pPr>
            <a:r>
              <a:rPr b="0" i="0" lang="en" sz="1100" u="none" cap="none" strike="noStrike">
                <a:solidFill>
                  <a:schemeClr val="dk1"/>
                </a:solidFill>
                <a:latin typeface="Consolas"/>
                <a:ea typeface="Consolas"/>
                <a:cs typeface="Consolas"/>
                <a:sym typeface="Consolas"/>
              </a:rPr>
              <a:t>	</a:t>
            </a:r>
            <a:r>
              <a:rPr b="1" i="0" lang="en" sz="1100" u="none" cap="none" strike="noStrike">
                <a:solidFill>
                  <a:srgbClr val="007020"/>
                </a:solidFill>
                <a:latin typeface="Consolas"/>
                <a:ea typeface="Consolas"/>
                <a:cs typeface="Consolas"/>
                <a:sym typeface="Consolas"/>
              </a:rPr>
              <a:t>def</a:t>
            </a:r>
            <a:r>
              <a:rPr b="0" i="0" lang="en" sz="1100" u="none" cap="none" strike="noStrike">
                <a:solidFill>
                  <a:schemeClr val="dk1"/>
                </a:solidFill>
                <a:latin typeface="Consolas"/>
                <a:ea typeface="Consolas"/>
                <a:cs typeface="Consolas"/>
                <a:sym typeface="Consolas"/>
              </a:rPr>
              <a:t> </a:t>
            </a:r>
            <a:r>
              <a:rPr b="0" i="0" lang="en" sz="1100" u="none" cap="none" strike="noStrike">
                <a:solidFill>
                  <a:srgbClr val="06287E"/>
                </a:solidFill>
                <a:latin typeface="Consolas"/>
                <a:ea typeface="Consolas"/>
                <a:cs typeface="Consolas"/>
                <a:sym typeface="Consolas"/>
              </a:rPr>
              <a:t>left</a:t>
            </a:r>
            <a:r>
              <a:rPr b="0" i="0" lang="en" sz="1100" u="none" cap="none" strike="noStrike">
                <a:solidFill>
                  <a:schemeClr val="dk1"/>
                </a:solidFill>
                <a:latin typeface="Consolas"/>
                <a:ea typeface="Consolas"/>
                <a:cs typeface="Consolas"/>
                <a:sym typeface="Consolas"/>
              </a:rPr>
              <a:t>(</a:t>
            </a:r>
            <a:r>
              <a:rPr b="0" i="0" lang="en" sz="1100" u="none" cap="none" strike="noStrike">
                <a:solidFill>
                  <a:srgbClr val="007020"/>
                </a:solidFill>
                <a:latin typeface="Consolas"/>
                <a:ea typeface="Consolas"/>
                <a:cs typeface="Consolas"/>
                <a:sym typeface="Consolas"/>
              </a:rPr>
              <a:t>self</a:t>
            </a:r>
            <a:r>
              <a:rPr b="0" i="0" lang="en" sz="1100" u="none" cap="none" strike="noStrike">
                <a:solidFill>
                  <a:schemeClr val="dk1"/>
                </a:solidFill>
                <a:latin typeface="Consolas"/>
                <a:ea typeface="Consolas"/>
                <a:cs typeface="Consolas"/>
                <a:sym typeface="Consolas"/>
              </a:rPr>
              <a:t>):</a:t>
            </a:r>
          </a:p>
          <a:p>
            <a:pPr indent="0" lvl="0" marL="0" marR="0" rtl="0" algn="l">
              <a:lnSpc>
                <a:spcPct val="100000"/>
              </a:lnSpc>
              <a:spcBef>
                <a:spcPts val="0"/>
              </a:spcBef>
              <a:spcAft>
                <a:spcPts val="0"/>
              </a:spcAft>
              <a:buClr>
                <a:schemeClr val="dk1"/>
              </a:buClr>
              <a:buSzPct val="25000"/>
              <a:buFont typeface="Arial"/>
              <a:buNone/>
            </a:pPr>
            <a:r>
              <a:rPr b="0" i="0" lang="en" sz="1100" u="none" cap="none" strike="noStrike">
                <a:solidFill>
                  <a:schemeClr val="dk1"/>
                </a:solidFill>
                <a:latin typeface="Consolas"/>
                <a:ea typeface="Consolas"/>
                <a:cs typeface="Consolas"/>
                <a:sym typeface="Consolas"/>
              </a:rPr>
              <a:t>		</a:t>
            </a:r>
            <a:r>
              <a:rPr b="1" i="0" lang="en" sz="1100" u="none" cap="none" strike="noStrike">
                <a:solidFill>
                  <a:srgbClr val="007020"/>
                </a:solidFill>
                <a:latin typeface="Consolas"/>
                <a:ea typeface="Consolas"/>
                <a:cs typeface="Consolas"/>
                <a:sym typeface="Consolas"/>
              </a:rPr>
              <a:t>return</a:t>
            </a:r>
            <a:r>
              <a:rPr b="0" i="0" lang="en" sz="1100" u="none" cap="none" strike="noStrike">
                <a:solidFill>
                  <a:schemeClr val="dk1"/>
                </a:solidFill>
                <a:latin typeface="Consolas"/>
                <a:ea typeface="Consolas"/>
                <a:cs typeface="Consolas"/>
                <a:sym typeface="Consolas"/>
              </a:rPr>
              <a:t> </a:t>
            </a:r>
            <a:r>
              <a:rPr b="0" i="0" lang="en" sz="1100" u="none" cap="none" strike="noStrike">
                <a:solidFill>
                  <a:srgbClr val="007020"/>
                </a:solidFill>
                <a:latin typeface="Consolas"/>
                <a:ea typeface="Consolas"/>
                <a:cs typeface="Consolas"/>
                <a:sym typeface="Consolas"/>
              </a:rPr>
              <a:t>self</a:t>
            </a:r>
            <a:r>
              <a:rPr b="0" i="0" lang="en" sz="1100" u="none" cap="none" strike="noStrike">
                <a:solidFill>
                  <a:srgbClr val="000000"/>
                </a:solidFill>
                <a:latin typeface="Consolas"/>
                <a:ea typeface="Consolas"/>
                <a:cs typeface="Consolas"/>
                <a:sym typeface="Consolas"/>
              </a:rPr>
              <a:t>.</a:t>
            </a:r>
            <a:r>
              <a:rPr b="0" i="0" lang="en" sz="1100" u="none" cap="none" strike="noStrike">
                <a:solidFill>
                  <a:schemeClr val="dk1"/>
                </a:solidFill>
                <a:latin typeface="Consolas"/>
                <a:ea typeface="Consolas"/>
                <a:cs typeface="Consolas"/>
                <a:sym typeface="Consolas"/>
              </a:rPr>
              <a:t>branches[0]</a:t>
            </a:r>
          </a:p>
          <a:p>
            <a:pPr indent="0" lvl="0" marL="0" marR="0" rtl="0" algn="l">
              <a:lnSpc>
                <a:spcPct val="100000"/>
              </a:lnSpc>
              <a:spcBef>
                <a:spcPts val="0"/>
              </a:spcBef>
              <a:spcAft>
                <a:spcPts val="0"/>
              </a:spcAft>
              <a:buClr>
                <a:schemeClr val="dk1"/>
              </a:buClr>
              <a:buSzPct val="25000"/>
              <a:buFont typeface="Arial"/>
              <a:buNone/>
            </a:pPr>
            <a:r>
              <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0" i="0" lang="en" sz="1100" u="none" cap="none" strike="noStrike">
                <a:solidFill>
                  <a:schemeClr val="dk1"/>
                </a:solidFill>
                <a:latin typeface="Consolas"/>
                <a:ea typeface="Consolas"/>
                <a:cs typeface="Consolas"/>
                <a:sym typeface="Consolas"/>
              </a:rPr>
              <a:t>	@property</a:t>
            </a:r>
          </a:p>
          <a:p>
            <a:pPr indent="0" lvl="0" marL="0" marR="0" rtl="0" algn="l">
              <a:lnSpc>
                <a:spcPct val="100000"/>
              </a:lnSpc>
              <a:spcBef>
                <a:spcPts val="0"/>
              </a:spcBef>
              <a:spcAft>
                <a:spcPts val="0"/>
              </a:spcAft>
              <a:buClr>
                <a:schemeClr val="dk1"/>
              </a:buClr>
              <a:buSzPct val="25000"/>
              <a:buFont typeface="Arial"/>
              <a:buNone/>
            </a:pPr>
            <a:r>
              <a:rPr b="0" i="0" lang="en" sz="1100" u="none" cap="none" strike="noStrike">
                <a:solidFill>
                  <a:schemeClr val="dk1"/>
                </a:solidFill>
                <a:latin typeface="Consolas"/>
                <a:ea typeface="Consolas"/>
                <a:cs typeface="Consolas"/>
                <a:sym typeface="Consolas"/>
              </a:rPr>
              <a:t>	</a:t>
            </a:r>
            <a:r>
              <a:rPr b="1" i="0" lang="en" sz="1100" u="none" cap="none" strike="noStrike">
                <a:solidFill>
                  <a:srgbClr val="007020"/>
                </a:solidFill>
                <a:latin typeface="Consolas"/>
                <a:ea typeface="Consolas"/>
                <a:cs typeface="Consolas"/>
                <a:sym typeface="Consolas"/>
              </a:rPr>
              <a:t>def</a:t>
            </a:r>
            <a:r>
              <a:rPr b="0" i="0" lang="en" sz="1100" u="none" cap="none" strike="noStrike">
                <a:solidFill>
                  <a:schemeClr val="dk1"/>
                </a:solidFill>
                <a:latin typeface="Consolas"/>
                <a:ea typeface="Consolas"/>
                <a:cs typeface="Consolas"/>
                <a:sym typeface="Consolas"/>
              </a:rPr>
              <a:t> </a:t>
            </a:r>
            <a:r>
              <a:rPr b="0" i="0" lang="en" sz="1100" u="none" cap="none" strike="noStrike">
                <a:solidFill>
                  <a:srgbClr val="06287E"/>
                </a:solidFill>
                <a:latin typeface="Consolas"/>
                <a:ea typeface="Consolas"/>
                <a:cs typeface="Consolas"/>
                <a:sym typeface="Consolas"/>
              </a:rPr>
              <a:t>right</a:t>
            </a:r>
            <a:r>
              <a:rPr b="0" i="0" lang="en" sz="1100" u="none" cap="none" strike="noStrike">
                <a:solidFill>
                  <a:schemeClr val="dk1"/>
                </a:solidFill>
                <a:latin typeface="Consolas"/>
                <a:ea typeface="Consolas"/>
                <a:cs typeface="Consolas"/>
                <a:sym typeface="Consolas"/>
              </a:rPr>
              <a:t>(</a:t>
            </a:r>
            <a:r>
              <a:rPr b="0" i="0" lang="en" sz="1100" u="none" cap="none" strike="noStrike">
                <a:solidFill>
                  <a:srgbClr val="007020"/>
                </a:solidFill>
                <a:latin typeface="Consolas"/>
                <a:ea typeface="Consolas"/>
                <a:cs typeface="Consolas"/>
                <a:sym typeface="Consolas"/>
              </a:rPr>
              <a:t>self</a:t>
            </a:r>
            <a:r>
              <a:rPr b="0" i="0" lang="en" sz="1100" u="none" cap="none" strike="noStrike">
                <a:solidFill>
                  <a:schemeClr val="dk1"/>
                </a:solidFill>
                <a:latin typeface="Consolas"/>
                <a:ea typeface="Consolas"/>
                <a:cs typeface="Consolas"/>
                <a:sym typeface="Consolas"/>
              </a:rPr>
              <a:t>):</a:t>
            </a:r>
          </a:p>
          <a:p>
            <a:pPr indent="0" lvl="0" marL="0" marR="0" rtl="0" algn="l">
              <a:lnSpc>
                <a:spcPct val="100000"/>
              </a:lnSpc>
              <a:spcBef>
                <a:spcPts val="0"/>
              </a:spcBef>
              <a:spcAft>
                <a:spcPts val="0"/>
              </a:spcAft>
              <a:buClr>
                <a:schemeClr val="dk1"/>
              </a:buClr>
              <a:buSzPct val="25000"/>
              <a:buFont typeface="Arial"/>
              <a:buNone/>
            </a:pPr>
            <a:r>
              <a:rPr b="0" i="0" lang="en" sz="1100" u="none" cap="none" strike="noStrike">
                <a:solidFill>
                  <a:schemeClr val="dk1"/>
                </a:solidFill>
                <a:latin typeface="Consolas"/>
                <a:ea typeface="Consolas"/>
                <a:cs typeface="Consolas"/>
                <a:sym typeface="Consolas"/>
              </a:rPr>
              <a:t>		</a:t>
            </a:r>
            <a:r>
              <a:rPr b="1" i="0" lang="en" sz="1100" u="none" cap="none" strike="noStrike">
                <a:solidFill>
                  <a:srgbClr val="007020"/>
                </a:solidFill>
                <a:latin typeface="Consolas"/>
                <a:ea typeface="Consolas"/>
                <a:cs typeface="Consolas"/>
                <a:sym typeface="Consolas"/>
              </a:rPr>
              <a:t>return</a:t>
            </a:r>
            <a:r>
              <a:rPr b="0" i="0" lang="en" sz="1100" u="none" cap="none" strike="noStrike">
                <a:solidFill>
                  <a:schemeClr val="dk1"/>
                </a:solidFill>
                <a:latin typeface="Consolas"/>
                <a:ea typeface="Consolas"/>
                <a:cs typeface="Consolas"/>
                <a:sym typeface="Consolas"/>
              </a:rPr>
              <a:t> </a:t>
            </a:r>
            <a:r>
              <a:rPr b="0" i="0" lang="en" sz="1100" u="none" cap="none" strike="noStrike">
                <a:solidFill>
                  <a:srgbClr val="007020"/>
                </a:solidFill>
                <a:latin typeface="Consolas"/>
                <a:ea typeface="Consolas"/>
                <a:cs typeface="Consolas"/>
                <a:sym typeface="Consolas"/>
              </a:rPr>
              <a:t>self</a:t>
            </a:r>
            <a:r>
              <a:rPr b="0" i="0" lang="en" sz="1100" u="none" cap="none" strike="noStrike">
                <a:solidFill>
                  <a:schemeClr val="dk1"/>
                </a:solidFill>
                <a:latin typeface="Consolas"/>
                <a:ea typeface="Consolas"/>
                <a:cs typeface="Consolas"/>
                <a:sym typeface="Consolas"/>
              </a:rPr>
              <a:t>.branches[1]</a:t>
            </a:r>
          </a:p>
          <a:p>
            <a:pPr indent="0" lvl="0" marL="0" marR="0" rtl="0" algn="l">
              <a:lnSpc>
                <a:spcPct val="100000"/>
              </a:lnSpc>
              <a:spcBef>
                <a:spcPts val="0"/>
              </a:spcBef>
              <a:spcAft>
                <a:spcPts val="0"/>
              </a:spcAft>
              <a:buClr>
                <a:schemeClr val="dk1"/>
              </a:buClr>
              <a:buSzPct val="25000"/>
              <a:buFont typeface="Arial"/>
              <a:buNone/>
            </a:pPr>
            <a:r>
              <a:t/>
            </a:r>
            <a:endParaRPr b="0" i="0" sz="1100" u="none" cap="none" strike="noStrike">
              <a:solidFill>
                <a:schemeClr val="dk1"/>
              </a:solidFill>
              <a:latin typeface="Consolas"/>
              <a:ea typeface="Consolas"/>
              <a:cs typeface="Consolas"/>
              <a:sym typeface="Consolas"/>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Shape 861"/>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Trees: Review</a:t>
            </a:r>
          </a:p>
        </p:txBody>
      </p:sp>
      <p:sp>
        <p:nvSpPr>
          <p:cNvPr id="862" name="Shape 862"/>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ctr">
              <a:lnSpc>
                <a:spcPct val="115000"/>
              </a:lnSpc>
              <a:spcBef>
                <a:spcPts val="0"/>
              </a:spcBef>
              <a:spcAft>
                <a:spcPts val="0"/>
              </a:spcAft>
              <a:buClr>
                <a:schemeClr val="dk1"/>
              </a:buClr>
              <a:buSzPct val="25000"/>
              <a:buFont typeface="Arial"/>
              <a:buNone/>
            </a:pPr>
            <a:r>
              <a:rPr b="0" i="0" lang="en" sz="2000" u="none" cap="none" strike="noStrike">
                <a:solidFill>
                  <a:schemeClr val="dk1"/>
                </a:solidFill>
                <a:latin typeface="Arial"/>
                <a:ea typeface="Arial"/>
                <a:cs typeface="Arial"/>
                <a:sym typeface="Arial"/>
              </a:rPr>
              <a:t>Notice that trees are also </a:t>
            </a:r>
            <a:r>
              <a:rPr b="0" i="1" lang="en" sz="2000" u="none" cap="none" strike="noStrike">
                <a:solidFill>
                  <a:schemeClr val="dk1"/>
                </a:solidFill>
                <a:latin typeface="Arial"/>
                <a:ea typeface="Arial"/>
                <a:cs typeface="Arial"/>
                <a:sym typeface="Arial"/>
              </a:rPr>
              <a:t>recursively defined</a:t>
            </a:r>
            <a:r>
              <a:rPr b="0" i="0" lang="en" sz="2000" u="none" cap="none" strike="noStrike">
                <a:solidFill>
                  <a:schemeClr val="dk1"/>
                </a:solidFill>
                <a:latin typeface="Arial"/>
                <a:ea typeface="Arial"/>
                <a:cs typeface="Arial"/>
                <a:sym typeface="Arial"/>
              </a:rPr>
              <a:t>.</a:t>
            </a:r>
          </a:p>
          <a:p>
            <a:pPr indent="0" lvl="0" marL="0" marR="0" rtl="0" algn="ctr">
              <a:lnSpc>
                <a:spcPct val="115000"/>
              </a:lnSpc>
              <a:spcBef>
                <a:spcPts val="800"/>
              </a:spcBef>
              <a:spcAft>
                <a:spcPts val="0"/>
              </a:spcAft>
              <a:buClr>
                <a:schemeClr val="dk1"/>
              </a:buClr>
              <a:buSzPct val="25000"/>
              <a:buFont typeface="Arial"/>
              <a:buNone/>
            </a:pPr>
            <a:r>
              <a:rPr b="0" i="0" lang="en" sz="2000" u="none" cap="none" strike="noStrike">
                <a:solidFill>
                  <a:schemeClr val="dk1"/>
                </a:solidFill>
                <a:latin typeface="Arial"/>
                <a:ea typeface="Arial"/>
                <a:cs typeface="Arial"/>
                <a:sym typeface="Arial"/>
              </a:rPr>
              <a:t>A tree is made from other trees –</a:t>
            </a:r>
          </a:p>
          <a:p>
            <a:pPr indent="0" lvl="0" marL="0" marR="0" rtl="0" algn="ctr">
              <a:lnSpc>
                <a:spcPct val="115000"/>
              </a:lnSpc>
              <a:spcBef>
                <a:spcPts val="800"/>
              </a:spcBef>
              <a:spcAft>
                <a:spcPts val="0"/>
              </a:spcAft>
              <a:buClr>
                <a:schemeClr val="dk1"/>
              </a:buClr>
              <a:buSzPct val="25000"/>
              <a:buFont typeface="Arial"/>
              <a:buNone/>
            </a:pPr>
            <a:r>
              <a:rPr b="0" i="0" lang="en" sz="2000" u="none" cap="none" strike="noStrike">
                <a:solidFill>
                  <a:schemeClr val="dk1"/>
                </a:solidFill>
                <a:latin typeface="Arial"/>
                <a:ea typeface="Arial"/>
                <a:cs typeface="Arial"/>
                <a:sym typeface="Arial"/>
              </a:rPr>
              <a:t>these trees are its </a:t>
            </a:r>
            <a:r>
              <a:rPr b="0" i="1" lang="en" sz="2000" u="none" cap="none" strike="noStrike">
                <a:solidFill>
                  <a:schemeClr val="dk1"/>
                </a:solidFill>
                <a:latin typeface="Arial"/>
                <a:ea typeface="Arial"/>
                <a:cs typeface="Arial"/>
                <a:sym typeface="Arial"/>
              </a:rPr>
              <a:t>subtrees</a:t>
            </a:r>
            <a:r>
              <a:rPr b="0" i="0" lang="en" sz="2000" u="none" cap="none" strike="noStrike">
                <a:solidFill>
                  <a:schemeClr val="dk1"/>
                </a:solidFill>
                <a:latin typeface="Arial"/>
                <a:ea typeface="Arial"/>
                <a:cs typeface="Arial"/>
                <a:sym typeface="Arial"/>
              </a:rPr>
              <a:t>.</a:t>
            </a:r>
          </a:p>
          <a:p>
            <a:pPr indent="0" lvl="0" marL="0" marR="0" rtl="0" algn="ctr">
              <a:lnSpc>
                <a:spcPct val="115000"/>
              </a:lnSpc>
              <a:spcBef>
                <a:spcPts val="800"/>
              </a:spcBef>
              <a:spcAft>
                <a:spcPts val="0"/>
              </a:spcAft>
              <a:buClr>
                <a:schemeClr val="dk1"/>
              </a:buClr>
              <a:buSzPct val="25000"/>
              <a:buFont typeface="Arial"/>
              <a:buNone/>
            </a:pPr>
            <a:r>
              <a:t/>
            </a:r>
            <a:endParaRPr b="0" i="0" sz="2000" u="none" cap="none" strike="noStrike">
              <a:solidFill>
                <a:schemeClr val="dk1"/>
              </a:solidFill>
              <a:latin typeface="Arial"/>
              <a:ea typeface="Arial"/>
              <a:cs typeface="Arial"/>
              <a:sym typeface="Arial"/>
            </a:endParaRPr>
          </a:p>
          <a:p>
            <a:pPr indent="0" lvl="0" marL="0" marR="0" rtl="0" algn="ctr">
              <a:lnSpc>
                <a:spcPct val="115000"/>
              </a:lnSpc>
              <a:spcBef>
                <a:spcPts val="800"/>
              </a:spcBef>
              <a:spcAft>
                <a:spcPts val="0"/>
              </a:spcAft>
              <a:buClr>
                <a:schemeClr val="dk1"/>
              </a:buClr>
              <a:buSzPct val="25000"/>
              <a:buFont typeface="Arial"/>
              <a:buNone/>
            </a:pPr>
            <a:r>
              <a:rPr b="0" i="0" lang="en" sz="2000" u="none" cap="none" strike="noStrike">
                <a:solidFill>
                  <a:schemeClr val="dk1"/>
                </a:solidFill>
                <a:latin typeface="Arial"/>
                <a:ea typeface="Arial"/>
                <a:cs typeface="Arial"/>
                <a:sym typeface="Arial"/>
              </a:rPr>
              <a:t>Thus, a general strategy to write functions that operate on tree problems is </a:t>
            </a:r>
            <a:r>
              <a:rPr b="0" i="1" lang="en" sz="2000" u="none" cap="none" strike="noStrike">
                <a:solidFill>
                  <a:schemeClr val="dk1"/>
                </a:solidFill>
                <a:latin typeface="Arial"/>
                <a:ea typeface="Arial"/>
                <a:cs typeface="Arial"/>
                <a:sym typeface="Arial"/>
              </a:rPr>
              <a:t>recursively</a:t>
            </a:r>
            <a:r>
              <a:rPr b="0" i="0" lang="en" sz="2000" u="none" cap="none" strike="noStrike">
                <a:solidFill>
                  <a:schemeClr val="dk1"/>
                </a:solidFill>
                <a:latin typeface="Arial"/>
                <a:ea typeface="Arial"/>
                <a:cs typeface="Arial"/>
                <a:sym typeface="Arial"/>
              </a:rPr>
              <a:t>:</a:t>
            </a:r>
          </a:p>
          <a:p>
            <a:pPr indent="0" lvl="0" marL="0" marR="0" rtl="0" algn="ctr">
              <a:lnSpc>
                <a:spcPct val="115000"/>
              </a:lnSpc>
              <a:spcBef>
                <a:spcPts val="800"/>
              </a:spcBef>
              <a:spcAft>
                <a:spcPts val="0"/>
              </a:spcAft>
              <a:buClr>
                <a:schemeClr val="dk1"/>
              </a:buClr>
              <a:buSzPct val="25000"/>
              <a:buFont typeface="Arial"/>
              <a:buNone/>
            </a:pPr>
            <a:r>
              <a:rPr b="0" i="0" lang="en" sz="2000" u="none" cap="none" strike="noStrike">
                <a:solidFill>
                  <a:schemeClr val="dk1"/>
                </a:solidFill>
                <a:latin typeface="Arial"/>
                <a:ea typeface="Arial"/>
                <a:cs typeface="Arial"/>
                <a:sym typeface="Arial"/>
              </a:rPr>
              <a:t>Apply the function on the subtrees and</a:t>
            </a:r>
          </a:p>
          <a:p>
            <a:pPr indent="0" lvl="0" marL="0" marR="0" rtl="0" algn="ctr">
              <a:lnSpc>
                <a:spcPct val="115000"/>
              </a:lnSpc>
              <a:spcBef>
                <a:spcPts val="800"/>
              </a:spcBef>
              <a:spcAft>
                <a:spcPts val="0"/>
              </a:spcAft>
              <a:buClr>
                <a:schemeClr val="dk1"/>
              </a:buClr>
              <a:buSzPct val="25000"/>
              <a:buFont typeface="Arial"/>
              <a:buNone/>
            </a:pPr>
            <a:r>
              <a:rPr b="0" i="0" lang="en" sz="2000" u="none" cap="none" strike="noStrike">
                <a:solidFill>
                  <a:schemeClr val="dk1"/>
                </a:solidFill>
                <a:latin typeface="Arial"/>
                <a:ea typeface="Arial"/>
                <a:cs typeface="Arial"/>
                <a:sym typeface="Arial"/>
              </a:rPr>
              <a:t>combine the results in a relevant way.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0" st="0"/>
                                            </p:txEl>
                                          </p:spTgt>
                                        </p:tgtEl>
                                        <p:attrNameLst>
                                          <p:attrName>style.visibility</p:attrName>
                                        </p:attrNameLst>
                                      </p:cBhvr>
                                      <p:to>
                                        <p:strVal val="visible"/>
                                      </p:to>
                                    </p:set>
                                    <p:animEffect filter="fade" transition="in">
                                      <p:cBhvr>
                                        <p:cTn dur="1000"/>
                                        <p:tgtEl>
                                          <p:spTgt spid="8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1" st="1"/>
                                            </p:txEl>
                                          </p:spTgt>
                                        </p:tgtEl>
                                        <p:attrNameLst>
                                          <p:attrName>style.visibility</p:attrName>
                                        </p:attrNameLst>
                                      </p:cBhvr>
                                      <p:to>
                                        <p:strVal val="visible"/>
                                      </p:to>
                                    </p:set>
                                    <p:animEffect filter="fade" transition="in">
                                      <p:cBhvr>
                                        <p:cTn dur="1000"/>
                                        <p:tgtEl>
                                          <p:spTgt spid="8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2" st="2"/>
                                            </p:txEl>
                                          </p:spTgt>
                                        </p:tgtEl>
                                        <p:attrNameLst>
                                          <p:attrName>style.visibility</p:attrName>
                                        </p:attrNameLst>
                                      </p:cBhvr>
                                      <p:to>
                                        <p:strVal val="visible"/>
                                      </p:to>
                                    </p:set>
                                    <p:animEffect filter="fade" transition="in">
                                      <p:cBhvr>
                                        <p:cTn dur="1000"/>
                                        <p:tgtEl>
                                          <p:spTgt spid="8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3" st="3"/>
                                            </p:txEl>
                                          </p:spTgt>
                                        </p:tgtEl>
                                        <p:attrNameLst>
                                          <p:attrName>style.visibility</p:attrName>
                                        </p:attrNameLst>
                                      </p:cBhvr>
                                      <p:to>
                                        <p:strVal val="visible"/>
                                      </p:to>
                                    </p:set>
                                    <p:animEffect filter="fade" transition="in">
                                      <p:cBhvr>
                                        <p:cTn dur="1000"/>
                                        <p:tgtEl>
                                          <p:spTgt spid="8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4" st="4"/>
                                            </p:txEl>
                                          </p:spTgt>
                                        </p:tgtEl>
                                        <p:attrNameLst>
                                          <p:attrName>style.visibility</p:attrName>
                                        </p:attrNameLst>
                                      </p:cBhvr>
                                      <p:to>
                                        <p:strVal val="visible"/>
                                      </p:to>
                                    </p:set>
                                    <p:animEffect filter="fade" transition="in">
                                      <p:cBhvr>
                                        <p:cTn dur="1000"/>
                                        <p:tgtEl>
                                          <p:spTgt spid="8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5" st="5"/>
                                            </p:txEl>
                                          </p:spTgt>
                                        </p:tgtEl>
                                        <p:attrNameLst>
                                          <p:attrName>style.visibility</p:attrName>
                                        </p:attrNameLst>
                                      </p:cBhvr>
                                      <p:to>
                                        <p:strVal val="visible"/>
                                      </p:to>
                                    </p:set>
                                    <p:animEffect filter="fade" transition="in">
                                      <p:cBhvr>
                                        <p:cTn dur="1000"/>
                                        <p:tgtEl>
                                          <p:spTgt spid="8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6" st="6"/>
                                            </p:txEl>
                                          </p:spTgt>
                                        </p:tgtEl>
                                        <p:attrNameLst>
                                          <p:attrName>style.visibility</p:attrName>
                                        </p:attrNameLst>
                                      </p:cBhvr>
                                      <p:to>
                                        <p:strVal val="visible"/>
                                      </p:to>
                                    </p:set>
                                    <p:animEffect filter="fade" transition="in">
                                      <p:cBhvr>
                                        <p:cTn dur="1000"/>
                                        <p:tgtEl>
                                          <p:spTgt spid="86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Shape 867"/>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Trees</a:t>
            </a:r>
          </a:p>
        </p:txBody>
      </p:sp>
      <p:sp>
        <p:nvSpPr>
          <p:cNvPr id="868" name="Shape 868"/>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rgbClr val="000000"/>
                </a:solidFill>
                <a:latin typeface="Arial"/>
                <a:ea typeface="Arial"/>
                <a:cs typeface="Arial"/>
                <a:sym typeface="Arial"/>
              </a:rPr>
              <a:t>Write a function </a:t>
            </a:r>
            <a:r>
              <a:rPr b="0" i="0" lang="en" sz="2000" u="none" cap="none" strike="noStrike">
                <a:solidFill>
                  <a:srgbClr val="000000"/>
                </a:solidFill>
                <a:latin typeface="Consolas"/>
                <a:ea typeface="Consolas"/>
                <a:cs typeface="Consolas"/>
                <a:sym typeface="Consolas"/>
              </a:rPr>
              <a:t>dohn_finder</a:t>
            </a:r>
            <a:r>
              <a:rPr b="0" i="0" lang="en" sz="2000" u="none" cap="none" strike="noStrike">
                <a:solidFill>
                  <a:srgbClr val="000000"/>
                </a:solidFill>
                <a:latin typeface="Arial"/>
                <a:ea typeface="Arial"/>
                <a:cs typeface="Arial"/>
                <a:sym typeface="Arial"/>
              </a:rPr>
              <a:t> that takes in a tree and returns whether it contains the string “JeNero”:</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&gt;&gt;&gt; dohn_finder(Tree(“JeNero”, (Tree(“Hilfinger”)))</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True</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&gt;&gt;&gt; dohn_finder(Tree(“mank demes”))</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False</a:t>
            </a:r>
          </a:p>
          <a:p>
            <a:pPr indent="0" lvl="0" marL="0" marR="0" rtl="0" algn="l">
              <a:lnSpc>
                <a:spcPct val="100000"/>
              </a:lnSpc>
              <a:spcBef>
                <a:spcPts val="0"/>
              </a:spcBef>
              <a:spcAft>
                <a:spcPts val="0"/>
              </a:spcAft>
              <a:buClr>
                <a:schemeClr val="dk1"/>
              </a:buClr>
              <a:buSzPct val="25000"/>
              <a:buFont typeface="Arial"/>
              <a:buNone/>
            </a:pPr>
            <a:r>
              <a:t/>
            </a:r>
            <a:endParaRPr b="0" i="0" sz="2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rgbClr val="000000"/>
                </a:solidFill>
                <a:latin typeface="Consolas"/>
                <a:ea typeface="Consolas"/>
                <a:cs typeface="Consolas"/>
                <a:sym typeface="Consolas"/>
              </a:rPr>
              <a:t>def dohn_finder(t):</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rgbClr val="FF0000"/>
                </a:solidFill>
                <a:latin typeface="Consolas"/>
                <a:ea typeface="Consolas"/>
                <a:cs typeface="Consolas"/>
                <a:sym typeface="Consolas"/>
              </a:rPr>
              <a:t>***YOUR CODE HERE***</a:t>
            </a:r>
          </a:p>
          <a:p>
            <a:pPr indent="0" lvl="0" marL="0" marR="0" rtl="0" algn="l">
              <a:lnSpc>
                <a:spcPct val="100000"/>
              </a:lnSpc>
              <a:spcBef>
                <a:spcPts val="0"/>
              </a:spcBef>
              <a:spcAft>
                <a:spcPts val="0"/>
              </a:spcAft>
              <a:buClr>
                <a:schemeClr val="dk1"/>
              </a:buClr>
              <a:buSzPct val="25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Shape 873"/>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Trees</a:t>
            </a:r>
          </a:p>
        </p:txBody>
      </p:sp>
      <p:sp>
        <p:nvSpPr>
          <p:cNvPr id="874" name="Shape 874"/>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000000"/>
                </a:solidFill>
                <a:latin typeface="Consolas"/>
                <a:ea typeface="Consolas"/>
                <a:cs typeface="Consolas"/>
                <a:sym typeface="Consolas"/>
              </a:rPr>
              <a:t>def dohn_finder(t):</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000000"/>
                </a:solidFill>
                <a:latin typeface="Consolas"/>
                <a:ea typeface="Consolas"/>
                <a:cs typeface="Consolas"/>
                <a:sym typeface="Consolas"/>
              </a:rPr>
              <a:t>	if t.entry == “JeNero”:</a:t>
            </a:r>
          </a:p>
          <a:p>
            <a:pPr indent="457200" lvl="0" marL="457200" marR="0" rtl="0" algn="l">
              <a:lnSpc>
                <a:spcPct val="100000"/>
              </a:lnSpc>
              <a:spcBef>
                <a:spcPts val="0"/>
              </a:spcBef>
              <a:spcAft>
                <a:spcPts val="0"/>
              </a:spcAft>
              <a:buClr>
                <a:schemeClr val="dk1"/>
              </a:buClr>
              <a:buSzPct val="25000"/>
              <a:buFont typeface="Arial"/>
              <a:buNone/>
            </a:pPr>
            <a:r>
              <a:rPr b="0" i="0" lang="en" sz="2200" u="none" cap="none" strike="noStrike">
                <a:solidFill>
                  <a:srgbClr val="000000"/>
                </a:solidFill>
                <a:latin typeface="Consolas"/>
                <a:ea typeface="Consolas"/>
                <a:cs typeface="Consolas"/>
                <a:sym typeface="Consolas"/>
              </a:rPr>
              <a:t>return True</a:t>
            </a:r>
          </a:p>
          <a:p>
            <a:pPr indent="0" lvl="0" marL="457200" marR="0" rtl="0" algn="l">
              <a:lnSpc>
                <a:spcPct val="100000"/>
              </a:lnSpc>
              <a:spcBef>
                <a:spcPts val="0"/>
              </a:spcBef>
              <a:spcAft>
                <a:spcPts val="0"/>
              </a:spcAft>
              <a:buClr>
                <a:schemeClr val="dk1"/>
              </a:buClr>
              <a:buSzPct val="25000"/>
              <a:buFont typeface="Arial"/>
              <a:buNone/>
            </a:pPr>
            <a:r>
              <a:rPr b="0" i="0" lang="en" sz="2200" u="none" cap="none" strike="noStrike">
                <a:solidFill>
                  <a:srgbClr val="000000"/>
                </a:solidFill>
                <a:latin typeface="Consolas"/>
                <a:ea typeface="Consolas"/>
                <a:cs typeface="Consolas"/>
                <a:sym typeface="Consolas"/>
              </a:rPr>
              <a:t>for b in t.branches:</a:t>
            </a:r>
          </a:p>
          <a:p>
            <a:pPr indent="0" lvl="0" marL="457200" marR="0" rtl="0" algn="l">
              <a:lnSpc>
                <a:spcPct val="100000"/>
              </a:lnSpc>
              <a:spcBef>
                <a:spcPts val="0"/>
              </a:spcBef>
              <a:spcAft>
                <a:spcPts val="0"/>
              </a:spcAft>
              <a:buClr>
                <a:schemeClr val="dk1"/>
              </a:buClr>
              <a:buSzPct val="25000"/>
              <a:buFont typeface="Arial"/>
              <a:buNone/>
            </a:pPr>
            <a:r>
              <a:rPr b="0" i="0" lang="en" sz="2200" u="none" cap="none" strike="noStrike">
                <a:solidFill>
                  <a:srgbClr val="000000"/>
                </a:solidFill>
                <a:latin typeface="Consolas"/>
                <a:ea typeface="Consolas"/>
                <a:cs typeface="Consolas"/>
                <a:sym typeface="Consolas"/>
              </a:rPr>
              <a:t>	if dohn_finder(b):</a:t>
            </a:r>
          </a:p>
          <a:p>
            <a:pPr indent="0" lvl="0" marL="457200" marR="0" rtl="0" algn="l">
              <a:lnSpc>
                <a:spcPct val="100000"/>
              </a:lnSpc>
              <a:spcBef>
                <a:spcPts val="0"/>
              </a:spcBef>
              <a:spcAft>
                <a:spcPts val="0"/>
              </a:spcAft>
              <a:buClr>
                <a:schemeClr val="dk1"/>
              </a:buClr>
              <a:buSzPct val="25000"/>
              <a:buFont typeface="Arial"/>
              <a:buNone/>
            </a:pPr>
            <a:r>
              <a:rPr b="0" i="0" lang="en" sz="2200" u="none" cap="none" strike="noStrike">
                <a:solidFill>
                  <a:srgbClr val="000000"/>
                </a:solidFill>
                <a:latin typeface="Consolas"/>
                <a:ea typeface="Consolas"/>
                <a:cs typeface="Consolas"/>
                <a:sym typeface="Consolas"/>
              </a:rPr>
              <a:t>		return True</a:t>
            </a:r>
          </a:p>
          <a:p>
            <a:pPr indent="0" lvl="0" marL="457200" marR="0" rtl="0" algn="l">
              <a:lnSpc>
                <a:spcPct val="100000"/>
              </a:lnSpc>
              <a:spcBef>
                <a:spcPts val="0"/>
              </a:spcBef>
              <a:spcAft>
                <a:spcPts val="0"/>
              </a:spcAft>
              <a:buClr>
                <a:schemeClr val="dk1"/>
              </a:buClr>
              <a:buSzPct val="25000"/>
              <a:buFont typeface="Arial"/>
              <a:buNone/>
            </a:pPr>
            <a:r>
              <a:rPr b="0" i="0" lang="en" sz="2200" u="none" cap="none" strike="noStrike">
                <a:solidFill>
                  <a:srgbClr val="000000"/>
                </a:solidFill>
                <a:latin typeface="Consolas"/>
                <a:ea typeface="Consolas"/>
                <a:cs typeface="Consolas"/>
                <a:sym typeface="Consolas"/>
              </a:rPr>
              <a:t>return False</a:t>
            </a:r>
          </a:p>
          <a:p>
            <a:pPr indent="0" lvl="0" marL="457200" marR="0" rtl="0" algn="l">
              <a:lnSpc>
                <a:spcPct val="100000"/>
              </a:lnSpc>
              <a:spcBef>
                <a:spcPts val="0"/>
              </a:spcBef>
              <a:spcAft>
                <a:spcPts val="0"/>
              </a:spcAft>
              <a:buClr>
                <a:schemeClr val="dk1"/>
              </a:buClr>
              <a:buSzPct val="25000"/>
              <a:buFont typeface="Arial"/>
              <a:buNone/>
            </a:pPr>
            <a:r>
              <a:rPr b="0" i="0" lang="en" sz="2200" u="none" cap="none" strike="noStrike">
                <a:solidFill>
                  <a:srgbClr val="000000"/>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FF0000"/>
                </a:solidFill>
                <a:latin typeface="Consolas"/>
                <a:ea typeface="Consolas"/>
                <a:cs typeface="Consolas"/>
                <a:sym typeface="Consolas"/>
              </a:rPr>
              <a:t>    </a:t>
            </a:r>
          </a:p>
        </p:txBody>
      </p:sp>
      <p:sp>
        <p:nvSpPr>
          <p:cNvPr id="875" name="Shape 875"/>
          <p:cNvSpPr txBox="1"/>
          <p:nvPr/>
        </p:nvSpPr>
        <p:spPr>
          <a:xfrm>
            <a:off x="0" y="45393"/>
            <a:ext cx="3000000" cy="22500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 </a:t>
            </a: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9" name="Shape 879"/>
        <p:cNvGrpSpPr/>
        <p:nvPr/>
      </p:nvGrpSpPr>
      <p:grpSpPr>
        <a:xfrm>
          <a:off x="0" y="0"/>
          <a:ext cx="0" cy="0"/>
          <a:chOff x="0" y="0"/>
          <a:chExt cx="0" cy="0"/>
        </a:xfrm>
      </p:grpSpPr>
      <p:sp>
        <p:nvSpPr>
          <p:cNvPr id="880" name="Shape 880"/>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Trees</a:t>
            </a:r>
          </a:p>
        </p:txBody>
      </p:sp>
      <p:sp>
        <p:nvSpPr>
          <p:cNvPr id="881" name="Shape 881"/>
          <p:cNvSpPr txBox="1"/>
          <p:nvPr>
            <p:ph idx="1" type="body"/>
          </p:nvPr>
        </p:nvSpPr>
        <p:spPr>
          <a:xfrm>
            <a:off x="259500" y="1200150"/>
            <a:ext cx="8600400" cy="37257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Arial"/>
                <a:ea typeface="Arial"/>
                <a:cs typeface="Arial"/>
                <a:sym typeface="Arial"/>
              </a:rPr>
              <a:t>Write the function </a:t>
            </a:r>
            <a:r>
              <a:rPr b="0" i="0" lang="en" sz="2400" u="none" cap="none" strike="noStrike">
                <a:solidFill>
                  <a:schemeClr val="dk1"/>
                </a:solidFill>
                <a:latin typeface="Consolas"/>
                <a:ea typeface="Consolas"/>
                <a:cs typeface="Consolas"/>
                <a:sym typeface="Consolas"/>
              </a:rPr>
              <a:t>prod_tree</a:t>
            </a:r>
            <a:r>
              <a:rPr b="0" i="0" lang="en" sz="2400" u="none" cap="none" strike="noStrike">
                <a:solidFill>
                  <a:schemeClr val="dk1"/>
                </a:solidFill>
                <a:latin typeface="Arial"/>
                <a:ea typeface="Arial"/>
                <a:cs typeface="Arial"/>
                <a:sym typeface="Arial"/>
              </a:rPr>
              <a:t>, which takes a </a:t>
            </a:r>
            <a:r>
              <a:rPr b="0" i="0" lang="en" sz="2400" u="none" cap="none" strike="noStrike">
                <a:solidFill>
                  <a:schemeClr val="dk1"/>
                </a:solidFill>
                <a:latin typeface="Consolas"/>
                <a:ea typeface="Consolas"/>
                <a:cs typeface="Consolas"/>
                <a:sym typeface="Consolas"/>
              </a:rPr>
              <a:t>Tree</a:t>
            </a:r>
            <a:r>
              <a:rPr b="0" i="0" lang="en" sz="2400" u="none" cap="none" strike="noStrike">
                <a:solidFill>
                  <a:schemeClr val="dk1"/>
                </a:solidFill>
                <a:latin typeface="Arial"/>
                <a:ea typeface="Arial"/>
                <a:cs typeface="Arial"/>
                <a:sym typeface="Arial"/>
              </a:rPr>
              <a:t> of numbers and returns the product of all the numbers in the </a:t>
            </a:r>
            <a:r>
              <a:rPr b="0" i="0" lang="en" sz="2400" u="none" cap="none" strike="noStrike">
                <a:solidFill>
                  <a:schemeClr val="dk1"/>
                </a:solidFill>
                <a:latin typeface="Consolas"/>
                <a:ea typeface="Consolas"/>
                <a:cs typeface="Consolas"/>
                <a:sym typeface="Consolas"/>
              </a:rPr>
              <a:t>Tree</a:t>
            </a:r>
            <a:r>
              <a:rPr b="0" i="0" lang="en" sz="2400" u="none" cap="none" strike="noStrike">
                <a:solidFill>
                  <a:schemeClr val="dk1"/>
                </a:solidFill>
                <a:latin typeface="Arial"/>
                <a:ea typeface="Arial"/>
                <a:cs typeface="Arial"/>
                <a:sym typeface="Arial"/>
              </a:rPr>
              <a:t>.</a:t>
            </a:r>
          </a:p>
          <a:p>
            <a:pPr indent="0" lvl="0" marL="0" marR="0" rtl="0" algn="l">
              <a:lnSpc>
                <a:spcPct val="115000"/>
              </a:lnSpc>
              <a:spcBef>
                <a:spcPts val="70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t = Tree(1, Tree(2), Tree(3, Tree(4,</a:t>
            </a:r>
          </a:p>
          <a:p>
            <a:pPr indent="0" lvl="0" marL="0" marR="0" rtl="0" algn="l">
              <a:lnSpc>
                <a:spcPct val="115000"/>
              </a:lnSpc>
              <a:spcBef>
                <a:spcPts val="70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Tree(5),</a:t>
            </a:r>
          </a:p>
          <a:p>
            <a:pPr indent="0" lvl="0" marL="0" marR="0" rtl="0" algn="l">
              <a:lnSpc>
                <a:spcPct val="115000"/>
              </a:lnSpc>
              <a:spcBef>
                <a:spcPts val="70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Tree(6))))</a:t>
            </a:r>
          </a:p>
          <a:p>
            <a:pPr indent="0" lvl="0" marL="0" marR="0" rtl="0" algn="l">
              <a:lnSpc>
                <a:spcPct val="115000"/>
              </a:lnSpc>
              <a:spcBef>
                <a:spcPts val="70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prod_tree(t)</a:t>
            </a:r>
          </a:p>
          <a:p>
            <a:pPr indent="0" lvl="0" marL="0" marR="0" rtl="0" algn="l">
              <a:lnSpc>
                <a:spcPct val="115000"/>
              </a:lnSpc>
              <a:spcBef>
                <a:spcPts val="70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720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1">
                                            <p:txEl>
                                              <p:pRg end="0" st="0"/>
                                            </p:txEl>
                                          </p:spTgt>
                                        </p:tgtEl>
                                        <p:attrNameLst>
                                          <p:attrName>style.visibility</p:attrName>
                                        </p:attrNameLst>
                                      </p:cBhvr>
                                      <p:to>
                                        <p:strVal val="visible"/>
                                      </p:to>
                                    </p:set>
                                    <p:animEffect filter="fade" transition="in">
                                      <p:cBhvr>
                                        <p:cTn dur="1000"/>
                                        <p:tgtEl>
                                          <p:spTgt spid="8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1">
                                            <p:txEl>
                                              <p:pRg end="1" st="1"/>
                                            </p:txEl>
                                          </p:spTgt>
                                        </p:tgtEl>
                                        <p:attrNameLst>
                                          <p:attrName>style.visibility</p:attrName>
                                        </p:attrNameLst>
                                      </p:cBhvr>
                                      <p:to>
                                        <p:strVal val="visible"/>
                                      </p:to>
                                    </p:set>
                                    <p:animEffect filter="fade" transition="in">
                                      <p:cBhvr>
                                        <p:cTn dur="1000"/>
                                        <p:tgtEl>
                                          <p:spTgt spid="8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1">
                                            <p:txEl>
                                              <p:pRg end="2" st="2"/>
                                            </p:txEl>
                                          </p:spTgt>
                                        </p:tgtEl>
                                        <p:attrNameLst>
                                          <p:attrName>style.visibility</p:attrName>
                                        </p:attrNameLst>
                                      </p:cBhvr>
                                      <p:to>
                                        <p:strVal val="visible"/>
                                      </p:to>
                                    </p:set>
                                    <p:animEffect filter="fade" transition="in">
                                      <p:cBhvr>
                                        <p:cTn dur="1000"/>
                                        <p:tgtEl>
                                          <p:spTgt spid="8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1">
                                            <p:txEl>
                                              <p:pRg end="3" st="3"/>
                                            </p:txEl>
                                          </p:spTgt>
                                        </p:tgtEl>
                                        <p:attrNameLst>
                                          <p:attrName>style.visibility</p:attrName>
                                        </p:attrNameLst>
                                      </p:cBhvr>
                                      <p:to>
                                        <p:strVal val="visible"/>
                                      </p:to>
                                    </p:set>
                                    <p:animEffect filter="fade" transition="in">
                                      <p:cBhvr>
                                        <p:cTn dur="1000"/>
                                        <p:tgtEl>
                                          <p:spTgt spid="8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1">
                                            <p:txEl>
                                              <p:pRg end="4" st="4"/>
                                            </p:txEl>
                                          </p:spTgt>
                                        </p:tgtEl>
                                        <p:attrNameLst>
                                          <p:attrName>style.visibility</p:attrName>
                                        </p:attrNameLst>
                                      </p:cBhvr>
                                      <p:to>
                                        <p:strVal val="visible"/>
                                      </p:to>
                                    </p:set>
                                    <p:animEffect filter="fade" transition="in">
                                      <p:cBhvr>
                                        <p:cTn dur="1000"/>
                                        <p:tgtEl>
                                          <p:spTgt spid="8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1">
                                            <p:txEl>
                                              <p:pRg end="5" st="5"/>
                                            </p:txEl>
                                          </p:spTgt>
                                        </p:tgtEl>
                                        <p:attrNameLst>
                                          <p:attrName>style.visibility</p:attrName>
                                        </p:attrNameLst>
                                      </p:cBhvr>
                                      <p:to>
                                        <p:strVal val="visible"/>
                                      </p:to>
                                    </p:set>
                                    <p:animEffect filter="fade" transition="in">
                                      <p:cBhvr>
                                        <p:cTn dur="1000"/>
                                        <p:tgtEl>
                                          <p:spTgt spid="88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5" name="Shape 885"/>
        <p:cNvGrpSpPr/>
        <p:nvPr/>
      </p:nvGrpSpPr>
      <p:grpSpPr>
        <a:xfrm>
          <a:off x="0" y="0"/>
          <a:ext cx="0" cy="0"/>
          <a:chOff x="0" y="0"/>
          <a:chExt cx="0" cy="0"/>
        </a:xfrm>
      </p:grpSpPr>
      <p:sp>
        <p:nvSpPr>
          <p:cNvPr id="886" name="Shape 886"/>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Trees</a:t>
            </a:r>
          </a:p>
        </p:txBody>
      </p:sp>
      <p:sp>
        <p:nvSpPr>
          <p:cNvPr id="887" name="Shape 887"/>
          <p:cNvSpPr txBox="1"/>
          <p:nvPr>
            <p:ph idx="1" type="body"/>
          </p:nvPr>
        </p:nvSpPr>
        <p:spPr>
          <a:xfrm>
            <a:off x="259500" y="1200150"/>
            <a:ext cx="8600400" cy="37257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Arial"/>
                <a:ea typeface="Arial"/>
                <a:cs typeface="Arial"/>
                <a:sym typeface="Arial"/>
              </a:rPr>
              <a:t>Write the function </a:t>
            </a:r>
            <a:r>
              <a:rPr b="0" i="0" lang="en" sz="2400" u="none" cap="none" strike="noStrike">
                <a:solidFill>
                  <a:schemeClr val="dk1"/>
                </a:solidFill>
                <a:latin typeface="Consolas"/>
                <a:ea typeface="Consolas"/>
                <a:cs typeface="Consolas"/>
                <a:sym typeface="Consolas"/>
              </a:rPr>
              <a:t>prod_tree</a:t>
            </a:r>
            <a:r>
              <a:rPr b="0" i="0" lang="en" sz="2400" u="none" cap="none" strike="noStrike">
                <a:solidFill>
                  <a:schemeClr val="dk1"/>
                </a:solidFill>
                <a:latin typeface="Arial"/>
                <a:ea typeface="Arial"/>
                <a:cs typeface="Arial"/>
                <a:sym typeface="Arial"/>
              </a:rPr>
              <a:t>, which takes a </a:t>
            </a:r>
            <a:r>
              <a:rPr b="0" i="0" lang="en" sz="2400" u="none" cap="none" strike="noStrike">
                <a:solidFill>
                  <a:schemeClr val="dk1"/>
                </a:solidFill>
                <a:latin typeface="Consolas"/>
                <a:ea typeface="Consolas"/>
                <a:cs typeface="Consolas"/>
                <a:sym typeface="Consolas"/>
              </a:rPr>
              <a:t>Tree</a:t>
            </a:r>
            <a:r>
              <a:rPr b="0" i="0" lang="en" sz="2400" u="none" cap="none" strike="noStrike">
                <a:solidFill>
                  <a:schemeClr val="dk1"/>
                </a:solidFill>
                <a:latin typeface="Arial"/>
                <a:ea typeface="Arial"/>
                <a:cs typeface="Arial"/>
                <a:sym typeface="Arial"/>
              </a:rPr>
              <a:t> of numbers and returns the product of all the numbers in the </a:t>
            </a:r>
            <a:r>
              <a:rPr b="0" i="0" lang="en" sz="2400" u="none" cap="none" strike="noStrike">
                <a:solidFill>
                  <a:schemeClr val="dk1"/>
                </a:solidFill>
                <a:latin typeface="Consolas"/>
                <a:ea typeface="Consolas"/>
                <a:cs typeface="Consolas"/>
                <a:sym typeface="Consolas"/>
              </a:rPr>
              <a:t>Tree</a:t>
            </a:r>
            <a:r>
              <a:rPr b="0" i="0" lang="en" sz="2400" u="none" cap="none" strike="noStrike">
                <a:solidFill>
                  <a:schemeClr val="dk1"/>
                </a:solidFill>
                <a:latin typeface="Arial"/>
                <a:ea typeface="Arial"/>
                <a:cs typeface="Arial"/>
                <a:sym typeface="Arial"/>
              </a:rPr>
              <a:t>.</a:t>
            </a:r>
          </a:p>
          <a:p>
            <a:pPr indent="0" lvl="0" marL="0" marR="0" rtl="0" algn="l">
              <a:lnSpc>
                <a:spcPct val="115000"/>
              </a:lnSpc>
              <a:spcBef>
                <a:spcPts val="700"/>
              </a:spcBef>
              <a:spcAft>
                <a:spcPts val="0"/>
              </a:spcAft>
              <a:buClr>
                <a:schemeClr val="dk1"/>
              </a:buClr>
              <a:buSzPct val="25000"/>
              <a:buFont typeface="Arial"/>
              <a:buNone/>
            </a:pPr>
            <a:r>
              <a:rPr b="0" i="0" lang="en" sz="2400" u="none" cap="none" strike="noStrike">
                <a:solidFill>
                  <a:srgbClr val="0B5394"/>
                </a:solidFill>
                <a:latin typeface="Consolas"/>
                <a:ea typeface="Consolas"/>
                <a:cs typeface="Consolas"/>
                <a:sym typeface="Consolas"/>
              </a:rPr>
              <a:t>def prod_tree(t):</a:t>
            </a:r>
          </a:p>
          <a:p>
            <a:pPr indent="0" lvl="0" marL="0" marR="0" rtl="0" algn="l">
              <a:lnSpc>
                <a:spcPct val="115000"/>
              </a:lnSpc>
              <a:spcBef>
                <a:spcPts val="700"/>
              </a:spcBef>
              <a:spcAft>
                <a:spcPts val="0"/>
              </a:spcAft>
              <a:buClr>
                <a:schemeClr val="dk1"/>
              </a:buClr>
              <a:buSzPct val="25000"/>
              <a:buFont typeface="Arial"/>
              <a:buNone/>
            </a:pPr>
            <a:r>
              <a:rPr b="0" i="0" lang="en" sz="2400" u="none" cap="none" strike="noStrike">
                <a:solidFill>
                  <a:srgbClr val="0B5394"/>
                </a:solidFill>
                <a:latin typeface="Consolas"/>
                <a:ea typeface="Consolas"/>
                <a:cs typeface="Consolas"/>
                <a:sym typeface="Consolas"/>
              </a:rPr>
              <a:t>    result = t.entry</a:t>
            </a:r>
          </a:p>
          <a:p>
            <a:pPr indent="0" lvl="0" marL="0" marR="0" rtl="0" algn="l">
              <a:lnSpc>
                <a:spcPct val="115000"/>
              </a:lnSpc>
              <a:spcBef>
                <a:spcPts val="700"/>
              </a:spcBef>
              <a:spcAft>
                <a:spcPts val="0"/>
              </a:spcAft>
              <a:buClr>
                <a:schemeClr val="dk1"/>
              </a:buClr>
              <a:buSzPct val="25000"/>
              <a:buFont typeface="Arial"/>
              <a:buNone/>
            </a:pPr>
            <a:r>
              <a:rPr b="0" i="0" lang="en" sz="2400" u="none" cap="none" strike="noStrike">
                <a:solidFill>
                  <a:srgbClr val="0B5394"/>
                </a:solidFill>
                <a:latin typeface="Consolas"/>
                <a:ea typeface="Consolas"/>
                <a:cs typeface="Consolas"/>
                <a:sym typeface="Consolas"/>
              </a:rPr>
              <a:t>    for branch in t.branches:</a:t>
            </a:r>
          </a:p>
          <a:p>
            <a:pPr indent="0" lvl="0" marL="0" marR="0" rtl="0" algn="l">
              <a:lnSpc>
                <a:spcPct val="115000"/>
              </a:lnSpc>
              <a:spcBef>
                <a:spcPts val="700"/>
              </a:spcBef>
              <a:spcAft>
                <a:spcPts val="0"/>
              </a:spcAft>
              <a:buClr>
                <a:schemeClr val="dk1"/>
              </a:buClr>
              <a:buSzPct val="25000"/>
              <a:buFont typeface="Arial"/>
              <a:buNone/>
            </a:pPr>
            <a:r>
              <a:rPr b="0" i="0" lang="en" sz="2400" u="none" cap="none" strike="noStrike">
                <a:solidFill>
                  <a:srgbClr val="0B5394"/>
                </a:solidFill>
                <a:latin typeface="Consolas"/>
                <a:ea typeface="Consolas"/>
                <a:cs typeface="Consolas"/>
                <a:sym typeface="Consolas"/>
              </a:rPr>
              <a:t>        result *= prod_tree(branch)</a:t>
            </a:r>
          </a:p>
          <a:p>
            <a:pPr indent="0" lvl="0" marL="0" marR="0" rtl="0" algn="l">
              <a:lnSpc>
                <a:spcPct val="115000"/>
              </a:lnSpc>
              <a:spcBef>
                <a:spcPts val="700"/>
              </a:spcBef>
              <a:spcAft>
                <a:spcPts val="0"/>
              </a:spcAft>
              <a:buClr>
                <a:schemeClr val="dk1"/>
              </a:buClr>
              <a:buSzPct val="25000"/>
              <a:buFont typeface="Arial"/>
              <a:buNone/>
            </a:pPr>
            <a:r>
              <a:rPr b="0" i="0" lang="en" sz="2400" u="none" cap="none" strike="noStrike">
                <a:solidFill>
                  <a:srgbClr val="0B5394"/>
                </a:solidFill>
                <a:latin typeface="Consolas"/>
                <a:ea typeface="Consolas"/>
                <a:cs typeface="Consolas"/>
                <a:sym typeface="Consolas"/>
              </a:rPr>
              <a:t>    return result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0" st="0"/>
                                            </p:txEl>
                                          </p:spTgt>
                                        </p:tgtEl>
                                        <p:attrNameLst>
                                          <p:attrName>style.visibility</p:attrName>
                                        </p:attrNameLst>
                                      </p:cBhvr>
                                      <p:to>
                                        <p:strVal val="visible"/>
                                      </p:to>
                                    </p:set>
                                    <p:animEffect filter="fade" transition="in">
                                      <p:cBhvr>
                                        <p:cTn dur="1000"/>
                                        <p:tgtEl>
                                          <p:spTgt spid="8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1" st="1"/>
                                            </p:txEl>
                                          </p:spTgt>
                                        </p:tgtEl>
                                        <p:attrNameLst>
                                          <p:attrName>style.visibility</p:attrName>
                                        </p:attrNameLst>
                                      </p:cBhvr>
                                      <p:to>
                                        <p:strVal val="visible"/>
                                      </p:to>
                                    </p:set>
                                    <p:animEffect filter="fade" transition="in">
                                      <p:cBhvr>
                                        <p:cTn dur="1000"/>
                                        <p:tgtEl>
                                          <p:spTgt spid="8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2" st="2"/>
                                            </p:txEl>
                                          </p:spTgt>
                                        </p:tgtEl>
                                        <p:attrNameLst>
                                          <p:attrName>style.visibility</p:attrName>
                                        </p:attrNameLst>
                                      </p:cBhvr>
                                      <p:to>
                                        <p:strVal val="visible"/>
                                      </p:to>
                                    </p:set>
                                    <p:animEffect filter="fade" transition="in">
                                      <p:cBhvr>
                                        <p:cTn dur="1000"/>
                                        <p:tgtEl>
                                          <p:spTgt spid="8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3" st="3"/>
                                            </p:txEl>
                                          </p:spTgt>
                                        </p:tgtEl>
                                        <p:attrNameLst>
                                          <p:attrName>style.visibility</p:attrName>
                                        </p:attrNameLst>
                                      </p:cBhvr>
                                      <p:to>
                                        <p:strVal val="visible"/>
                                      </p:to>
                                    </p:set>
                                    <p:animEffect filter="fade" transition="in">
                                      <p:cBhvr>
                                        <p:cTn dur="1000"/>
                                        <p:tgtEl>
                                          <p:spTgt spid="8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4" st="4"/>
                                            </p:txEl>
                                          </p:spTgt>
                                        </p:tgtEl>
                                        <p:attrNameLst>
                                          <p:attrName>style.visibility</p:attrName>
                                        </p:attrNameLst>
                                      </p:cBhvr>
                                      <p:to>
                                        <p:strVal val="visible"/>
                                      </p:to>
                                    </p:set>
                                    <p:animEffect filter="fade" transition="in">
                                      <p:cBhvr>
                                        <p:cTn dur="1000"/>
                                        <p:tgtEl>
                                          <p:spTgt spid="8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5" st="5"/>
                                            </p:txEl>
                                          </p:spTgt>
                                        </p:tgtEl>
                                        <p:attrNameLst>
                                          <p:attrName>style.visibility</p:attrName>
                                        </p:attrNameLst>
                                      </p:cBhvr>
                                      <p:to>
                                        <p:strVal val="visible"/>
                                      </p:to>
                                    </p:set>
                                    <p:animEffect filter="fade" transition="in">
                                      <p:cBhvr>
                                        <p:cTn dur="1000"/>
                                        <p:tgtEl>
                                          <p:spTgt spid="88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1" name="Shape 891"/>
        <p:cNvGrpSpPr/>
        <p:nvPr/>
      </p:nvGrpSpPr>
      <p:grpSpPr>
        <a:xfrm>
          <a:off x="0" y="0"/>
          <a:ext cx="0" cy="0"/>
          <a:chOff x="0" y="0"/>
          <a:chExt cx="0" cy="0"/>
        </a:xfrm>
      </p:grpSpPr>
      <p:sp>
        <p:nvSpPr>
          <p:cNvPr id="892" name="Shape 892"/>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Trees (Binary: HARD!)</a:t>
            </a:r>
          </a:p>
        </p:txBody>
      </p:sp>
      <p:sp>
        <p:nvSpPr>
          <p:cNvPr id="893" name="Shape 893"/>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3000" u="none" cap="none" strike="noStrike">
                <a:solidFill>
                  <a:srgbClr val="000000"/>
                </a:solidFill>
                <a:latin typeface="Arial"/>
                <a:ea typeface="Arial"/>
                <a:cs typeface="Arial"/>
                <a:sym typeface="Arial"/>
              </a:rPr>
              <a:t>Write a function </a:t>
            </a:r>
            <a:r>
              <a:rPr b="0" i="0" lang="en" sz="3000" u="none" cap="none" strike="noStrike">
                <a:solidFill>
                  <a:srgbClr val="000000"/>
                </a:solidFill>
                <a:latin typeface="Consolas"/>
                <a:ea typeface="Consolas"/>
                <a:cs typeface="Consolas"/>
                <a:sym typeface="Consolas"/>
              </a:rPr>
              <a:t>all_paths</a:t>
            </a:r>
            <a:r>
              <a:rPr b="0" i="0" lang="en" sz="3000" u="none" cap="none" strike="noStrike">
                <a:solidFill>
                  <a:srgbClr val="000000"/>
                </a:solidFill>
                <a:latin typeface="Arial"/>
                <a:ea typeface="Arial"/>
                <a:cs typeface="Arial"/>
                <a:sym typeface="Arial"/>
              </a:rPr>
              <a:t> that takes in a </a:t>
            </a:r>
            <a:r>
              <a:rPr b="0" i="0" lang="en" sz="3000" u="none" cap="none" strike="noStrike">
                <a:solidFill>
                  <a:srgbClr val="000000"/>
                </a:solidFill>
                <a:latin typeface="Consolas"/>
                <a:ea typeface="Consolas"/>
                <a:cs typeface="Consolas"/>
                <a:sym typeface="Consolas"/>
              </a:rPr>
              <a:t>BTree</a:t>
            </a:r>
            <a:r>
              <a:rPr b="0" i="0" lang="en" sz="3000" u="none" cap="none" strike="noStrike">
                <a:solidFill>
                  <a:srgbClr val="000000"/>
                </a:solidFill>
                <a:latin typeface="Arial"/>
                <a:ea typeface="Arial"/>
                <a:cs typeface="Arial"/>
                <a:sym typeface="Arial"/>
              </a:rPr>
              <a:t> and returns a list of tuples, where each nested tuple is a path from the root to a leaf.</a:t>
            </a: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all_paths(t)</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rgbClr val="000000"/>
                </a:solidFill>
                <a:latin typeface="Consolas"/>
                <a:ea typeface="Consolas"/>
                <a:cs typeface="Consolas"/>
                <a:sym typeface="Consolas"/>
              </a:rPr>
              <a:t>[(1, 2, 3), (1, 2, 4), (1, 5, 6), (1, 5, 7)]</a:t>
            </a: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7" name="Shape 897"/>
        <p:cNvGrpSpPr/>
        <p:nvPr/>
      </p:nvGrpSpPr>
      <p:grpSpPr>
        <a:xfrm>
          <a:off x="0" y="0"/>
          <a:ext cx="0" cy="0"/>
          <a:chOff x="0" y="0"/>
          <a:chExt cx="0" cy="0"/>
        </a:xfrm>
      </p:grpSpPr>
      <p:sp>
        <p:nvSpPr>
          <p:cNvPr id="898" name="Shape 898"/>
          <p:cNvSpPr txBox="1"/>
          <p:nvPr>
            <p:ph type="title"/>
          </p:nvPr>
        </p:nvSpPr>
        <p:spPr>
          <a:xfrm>
            <a:off x="457200" y="548878"/>
            <a:ext cx="8229600" cy="508199"/>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Trees (Binary: HARD!)</a:t>
            </a:r>
          </a:p>
        </p:txBody>
      </p:sp>
      <p:sp>
        <p:nvSpPr>
          <p:cNvPr id="899" name="Shape 899"/>
          <p:cNvSpPr/>
          <p:nvPr/>
        </p:nvSpPr>
        <p:spPr>
          <a:xfrm>
            <a:off x="4048298" y="1457352"/>
            <a:ext cx="751800" cy="564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SzPct val="25000"/>
              <a:buFont typeface="Bodoni"/>
              <a:buNone/>
            </a:pPr>
            <a:r>
              <a:rPr b="0" i="0" lang="en" sz="3000" u="none" cap="none" strike="noStrike">
                <a:solidFill>
                  <a:srgbClr val="000000"/>
                </a:solidFill>
                <a:latin typeface="Bodoni"/>
                <a:ea typeface="Bodoni"/>
                <a:cs typeface="Bodoni"/>
                <a:sym typeface="Bodoni"/>
              </a:rPr>
              <a:t>1</a:t>
            </a:r>
          </a:p>
        </p:txBody>
      </p:sp>
      <p:sp>
        <p:nvSpPr>
          <p:cNvPr id="900" name="Shape 900"/>
          <p:cNvSpPr/>
          <p:nvPr/>
        </p:nvSpPr>
        <p:spPr>
          <a:xfrm>
            <a:off x="5054237" y="2342276"/>
            <a:ext cx="751800" cy="564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SzPct val="25000"/>
              <a:buFont typeface="Bodoni"/>
              <a:buNone/>
            </a:pPr>
            <a:r>
              <a:rPr b="0" i="0" lang="en" sz="3000" u="none" cap="none" strike="noStrike">
                <a:solidFill>
                  <a:srgbClr val="000000"/>
                </a:solidFill>
                <a:latin typeface="Bodoni"/>
                <a:ea typeface="Bodoni"/>
                <a:cs typeface="Bodoni"/>
                <a:sym typeface="Bodoni"/>
              </a:rPr>
              <a:t>5</a:t>
            </a:r>
          </a:p>
        </p:txBody>
      </p:sp>
      <p:sp>
        <p:nvSpPr>
          <p:cNvPr id="901" name="Shape 901"/>
          <p:cNvSpPr/>
          <p:nvPr/>
        </p:nvSpPr>
        <p:spPr>
          <a:xfrm>
            <a:off x="3421900" y="2215517"/>
            <a:ext cx="751800" cy="564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SzPct val="25000"/>
              <a:buFont typeface="Bodoni"/>
              <a:buNone/>
            </a:pPr>
            <a:r>
              <a:rPr b="0" i="0" lang="en" sz="3000" u="none" cap="none" strike="noStrike">
                <a:solidFill>
                  <a:srgbClr val="000000"/>
                </a:solidFill>
                <a:latin typeface="Bodoni"/>
                <a:ea typeface="Bodoni"/>
                <a:cs typeface="Bodoni"/>
                <a:sym typeface="Bodoni"/>
              </a:rPr>
              <a:t>2</a:t>
            </a:r>
          </a:p>
        </p:txBody>
      </p:sp>
      <p:sp>
        <p:nvSpPr>
          <p:cNvPr id="902" name="Shape 902"/>
          <p:cNvSpPr/>
          <p:nvPr/>
        </p:nvSpPr>
        <p:spPr>
          <a:xfrm>
            <a:off x="2581736" y="3136394"/>
            <a:ext cx="751800" cy="564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3000" u="none" cap="none" strike="noStrike">
                <a:solidFill>
                  <a:srgbClr val="000000"/>
                </a:solidFill>
                <a:latin typeface="Bodoni"/>
                <a:ea typeface="Bodoni"/>
                <a:cs typeface="Bodoni"/>
                <a:sym typeface="Bodoni"/>
              </a:rPr>
              <a:t>3</a:t>
            </a:r>
          </a:p>
        </p:txBody>
      </p:sp>
      <p:sp>
        <p:nvSpPr>
          <p:cNvPr id="903" name="Shape 903"/>
          <p:cNvSpPr/>
          <p:nvPr/>
        </p:nvSpPr>
        <p:spPr>
          <a:xfrm>
            <a:off x="3797811" y="3136394"/>
            <a:ext cx="751800" cy="564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3000" u="none" cap="none" strike="noStrike">
                <a:solidFill>
                  <a:srgbClr val="000000"/>
                </a:solidFill>
                <a:latin typeface="Bodoni"/>
                <a:ea typeface="Bodoni"/>
                <a:cs typeface="Bodoni"/>
                <a:sym typeface="Bodoni"/>
              </a:rPr>
              <a:t>4</a:t>
            </a:r>
          </a:p>
        </p:txBody>
      </p:sp>
      <p:sp>
        <p:nvSpPr>
          <p:cNvPr id="904" name="Shape 904"/>
          <p:cNvSpPr/>
          <p:nvPr/>
        </p:nvSpPr>
        <p:spPr>
          <a:xfrm>
            <a:off x="6052324" y="3136394"/>
            <a:ext cx="751799" cy="564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3000" u="none" cap="none" strike="noStrike">
                <a:solidFill>
                  <a:srgbClr val="000000"/>
                </a:solidFill>
                <a:latin typeface="Bodoni"/>
                <a:ea typeface="Bodoni"/>
                <a:cs typeface="Bodoni"/>
                <a:sym typeface="Bodoni"/>
              </a:rPr>
              <a:t>7</a:t>
            </a:r>
          </a:p>
        </p:txBody>
      </p:sp>
      <p:cxnSp>
        <p:nvCxnSpPr>
          <p:cNvPr id="905" name="Shape 905"/>
          <p:cNvCxnSpPr>
            <a:endCxn id="899" idx="3"/>
          </p:cNvCxnSpPr>
          <p:nvPr/>
        </p:nvCxnSpPr>
        <p:spPr>
          <a:xfrm flipH="1" rot="10800000">
            <a:off x="3998197" y="1938756"/>
            <a:ext cx="160200" cy="309900"/>
          </a:xfrm>
          <a:prstGeom prst="straightConnector1">
            <a:avLst/>
          </a:prstGeom>
          <a:noFill/>
          <a:ln cap="flat" cmpd="sng" w="19050">
            <a:solidFill>
              <a:schemeClr val="dk2"/>
            </a:solidFill>
            <a:prstDash val="solid"/>
            <a:round/>
            <a:headEnd len="med" w="med" type="none"/>
            <a:tailEnd len="med" w="med" type="none"/>
          </a:ln>
        </p:spPr>
      </p:cxnSp>
      <p:cxnSp>
        <p:nvCxnSpPr>
          <p:cNvPr id="906" name="Shape 906"/>
          <p:cNvCxnSpPr>
            <a:stCxn id="899" idx="5"/>
            <a:endCxn id="900" idx="1"/>
          </p:cNvCxnSpPr>
          <p:nvPr/>
        </p:nvCxnSpPr>
        <p:spPr>
          <a:xfrm>
            <a:off x="4690000" y="1938756"/>
            <a:ext cx="474300" cy="486000"/>
          </a:xfrm>
          <a:prstGeom prst="straightConnector1">
            <a:avLst/>
          </a:prstGeom>
          <a:noFill/>
          <a:ln cap="flat" cmpd="sng" w="19050">
            <a:solidFill>
              <a:schemeClr val="dk2"/>
            </a:solidFill>
            <a:prstDash val="solid"/>
            <a:round/>
            <a:headEnd len="med" w="med" type="none"/>
            <a:tailEnd len="med" w="med" type="none"/>
          </a:ln>
        </p:spPr>
      </p:cxnSp>
      <p:cxnSp>
        <p:nvCxnSpPr>
          <p:cNvPr id="907" name="Shape 907"/>
          <p:cNvCxnSpPr>
            <a:stCxn id="900" idx="5"/>
            <a:endCxn id="904" idx="0"/>
          </p:cNvCxnSpPr>
          <p:nvPr/>
        </p:nvCxnSpPr>
        <p:spPr>
          <a:xfrm>
            <a:off x="5695939" y="2823680"/>
            <a:ext cx="732300" cy="312600"/>
          </a:xfrm>
          <a:prstGeom prst="straightConnector1">
            <a:avLst/>
          </a:prstGeom>
          <a:noFill/>
          <a:ln cap="flat" cmpd="sng" w="19050">
            <a:solidFill>
              <a:schemeClr val="dk2"/>
            </a:solidFill>
            <a:prstDash val="solid"/>
            <a:round/>
            <a:headEnd len="med" w="med" type="none"/>
            <a:tailEnd len="med" w="med" type="none"/>
          </a:ln>
        </p:spPr>
      </p:cxnSp>
      <p:cxnSp>
        <p:nvCxnSpPr>
          <p:cNvPr id="908" name="Shape 908"/>
          <p:cNvCxnSpPr>
            <a:stCxn id="901" idx="4"/>
            <a:endCxn id="903" idx="0"/>
          </p:cNvCxnSpPr>
          <p:nvPr/>
        </p:nvCxnSpPr>
        <p:spPr>
          <a:xfrm>
            <a:off x="3797800" y="2779517"/>
            <a:ext cx="375900" cy="357000"/>
          </a:xfrm>
          <a:prstGeom prst="straightConnector1">
            <a:avLst/>
          </a:prstGeom>
          <a:noFill/>
          <a:ln cap="flat" cmpd="sng" w="19050">
            <a:solidFill>
              <a:schemeClr val="dk2"/>
            </a:solidFill>
            <a:prstDash val="solid"/>
            <a:round/>
            <a:headEnd len="med" w="med" type="none"/>
            <a:tailEnd len="med" w="med" type="none"/>
          </a:ln>
        </p:spPr>
      </p:cxnSp>
      <p:cxnSp>
        <p:nvCxnSpPr>
          <p:cNvPr id="909" name="Shape 909"/>
          <p:cNvCxnSpPr>
            <a:stCxn id="901" idx="3"/>
            <a:endCxn id="902" idx="0"/>
          </p:cNvCxnSpPr>
          <p:nvPr/>
        </p:nvCxnSpPr>
        <p:spPr>
          <a:xfrm flipH="1">
            <a:off x="2957499" y="2696921"/>
            <a:ext cx="574500" cy="439500"/>
          </a:xfrm>
          <a:prstGeom prst="straightConnector1">
            <a:avLst/>
          </a:prstGeom>
          <a:noFill/>
          <a:ln cap="flat" cmpd="sng" w="19050">
            <a:solidFill>
              <a:schemeClr val="dk2"/>
            </a:solidFill>
            <a:prstDash val="solid"/>
            <a:round/>
            <a:headEnd len="med" w="med" type="none"/>
            <a:tailEnd len="med" w="med" type="none"/>
          </a:ln>
        </p:spPr>
      </p:cxnSp>
      <p:sp>
        <p:nvSpPr>
          <p:cNvPr id="910" name="Shape 910"/>
          <p:cNvSpPr/>
          <p:nvPr/>
        </p:nvSpPr>
        <p:spPr>
          <a:xfrm>
            <a:off x="4800119" y="3214169"/>
            <a:ext cx="751800" cy="564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3000" u="none" cap="none" strike="noStrike">
                <a:solidFill>
                  <a:srgbClr val="000000"/>
                </a:solidFill>
                <a:latin typeface="Bodoni"/>
                <a:ea typeface="Bodoni"/>
                <a:cs typeface="Bodoni"/>
                <a:sym typeface="Bodoni"/>
              </a:rPr>
              <a:t>6</a:t>
            </a:r>
          </a:p>
        </p:txBody>
      </p:sp>
      <p:cxnSp>
        <p:nvCxnSpPr>
          <p:cNvPr id="911" name="Shape 911"/>
          <p:cNvCxnSpPr>
            <a:endCxn id="910" idx="0"/>
          </p:cNvCxnSpPr>
          <p:nvPr/>
        </p:nvCxnSpPr>
        <p:spPr>
          <a:xfrm>
            <a:off x="5164319" y="2823569"/>
            <a:ext cx="11700" cy="390600"/>
          </a:xfrm>
          <a:prstGeom prst="straightConnector1">
            <a:avLst/>
          </a:prstGeom>
          <a:noFill/>
          <a:ln cap="flat" cmpd="sng" w="19050">
            <a:solidFill>
              <a:schemeClr val="dk2"/>
            </a:solidFill>
            <a:prstDash val="solid"/>
            <a:round/>
            <a:headEnd len="med" w="med" type="none"/>
            <a:tailEnd len="med" w="med" type="none"/>
          </a:ln>
        </p:spPr>
      </p:cxnSp>
      <p:sp>
        <p:nvSpPr>
          <p:cNvPr id="912" name="Shape 912"/>
          <p:cNvSpPr/>
          <p:nvPr/>
        </p:nvSpPr>
        <p:spPr>
          <a:xfrm>
            <a:off x="2216669" y="1232790"/>
            <a:ext cx="3062242" cy="2760657"/>
          </a:xfrm>
          <a:custGeom>
            <a:pathLst>
              <a:path extrusionOk="0" h="120000" w="120000">
                <a:moveTo>
                  <a:pt x="84230" y="1440"/>
                </a:moveTo>
                <a:lnTo>
                  <a:pt x="51345" y="30720"/>
                </a:lnTo>
                <a:lnTo>
                  <a:pt x="31730" y="58080"/>
                </a:lnTo>
                <a:lnTo>
                  <a:pt x="0" y="92640"/>
                </a:lnTo>
                <a:lnTo>
                  <a:pt x="15576" y="118080"/>
                </a:lnTo>
                <a:lnTo>
                  <a:pt x="42691" y="120000"/>
                </a:lnTo>
                <a:lnTo>
                  <a:pt x="53653" y="105600"/>
                </a:lnTo>
                <a:lnTo>
                  <a:pt x="57692" y="81600"/>
                </a:lnTo>
                <a:lnTo>
                  <a:pt x="86538" y="67200"/>
                </a:lnTo>
                <a:lnTo>
                  <a:pt x="96346" y="40320"/>
                </a:lnTo>
                <a:lnTo>
                  <a:pt x="120000" y="15360"/>
                </a:lnTo>
                <a:lnTo>
                  <a:pt x="100383" y="0"/>
                </a:lnTo>
                <a:close/>
              </a:path>
            </a:pathLst>
          </a:custGeom>
          <a:noFill/>
          <a:ln cap="flat" cmpd="sng" w="19050">
            <a:solidFill>
              <a:srgbClr val="FF0000"/>
            </a:solidFill>
            <a:prstDash val="solid"/>
            <a:round/>
            <a:headEnd len="med" w="med" type="none"/>
            <a:tailEnd len="med" w="med" type="none"/>
          </a:ln>
        </p:spPr>
      </p:sp>
      <p:sp>
        <p:nvSpPr>
          <p:cNvPr id="913" name="Shape 913"/>
          <p:cNvSpPr/>
          <p:nvPr/>
        </p:nvSpPr>
        <p:spPr>
          <a:xfrm>
            <a:off x="3188327" y="1243843"/>
            <a:ext cx="1825571" cy="2738564"/>
          </a:xfrm>
          <a:custGeom>
            <a:pathLst>
              <a:path extrusionOk="0" h="120000" w="120000">
                <a:moveTo>
                  <a:pt x="79355" y="0"/>
                </a:moveTo>
                <a:lnTo>
                  <a:pt x="47419" y="15483"/>
                </a:lnTo>
                <a:lnTo>
                  <a:pt x="27097" y="36774"/>
                </a:lnTo>
                <a:lnTo>
                  <a:pt x="0" y="54193"/>
                </a:lnTo>
                <a:lnTo>
                  <a:pt x="14516" y="74516"/>
                </a:lnTo>
                <a:lnTo>
                  <a:pt x="30000" y="117580"/>
                </a:lnTo>
                <a:lnTo>
                  <a:pt x="77420" y="120000"/>
                </a:lnTo>
                <a:lnTo>
                  <a:pt x="98710" y="108871"/>
                </a:lnTo>
                <a:lnTo>
                  <a:pt x="101613" y="88548"/>
                </a:lnTo>
                <a:lnTo>
                  <a:pt x="85162" y="64838"/>
                </a:lnTo>
                <a:lnTo>
                  <a:pt x="94839" y="42096"/>
                </a:lnTo>
                <a:lnTo>
                  <a:pt x="119999" y="24677"/>
                </a:lnTo>
                <a:lnTo>
                  <a:pt x="118065" y="2902"/>
                </a:lnTo>
                <a:close/>
              </a:path>
            </a:pathLst>
          </a:custGeom>
          <a:noFill/>
          <a:ln cap="flat" cmpd="sng" w="19050">
            <a:solidFill>
              <a:srgbClr val="0000FF"/>
            </a:solidFill>
            <a:prstDash val="solid"/>
            <a:round/>
            <a:headEnd len="med" w="med" type="none"/>
            <a:tailEnd len="med" w="med" type="none"/>
          </a:ln>
        </p:spPr>
      </p:sp>
      <p:sp>
        <p:nvSpPr>
          <p:cNvPr id="914" name="Shape 914"/>
          <p:cNvSpPr/>
          <p:nvPr/>
        </p:nvSpPr>
        <p:spPr>
          <a:xfrm>
            <a:off x="3806684" y="1310087"/>
            <a:ext cx="2473342" cy="2804828"/>
          </a:xfrm>
          <a:custGeom>
            <a:pathLst>
              <a:path extrusionOk="0" h="120000" w="120000">
                <a:moveTo>
                  <a:pt x="27142" y="0"/>
                </a:moveTo>
                <a:lnTo>
                  <a:pt x="1428" y="9921"/>
                </a:lnTo>
                <a:lnTo>
                  <a:pt x="0" y="25511"/>
                </a:lnTo>
                <a:lnTo>
                  <a:pt x="29284" y="39684"/>
                </a:lnTo>
                <a:lnTo>
                  <a:pt x="52856" y="51023"/>
                </a:lnTo>
                <a:lnTo>
                  <a:pt x="52142" y="68504"/>
                </a:lnTo>
                <a:lnTo>
                  <a:pt x="45714" y="91180"/>
                </a:lnTo>
                <a:lnTo>
                  <a:pt x="45000" y="111023"/>
                </a:lnTo>
                <a:lnTo>
                  <a:pt x="67142" y="120000"/>
                </a:lnTo>
                <a:lnTo>
                  <a:pt x="87142" y="113858"/>
                </a:lnTo>
                <a:lnTo>
                  <a:pt x="96428" y="91653"/>
                </a:lnTo>
                <a:lnTo>
                  <a:pt x="92143" y="77953"/>
                </a:lnTo>
                <a:lnTo>
                  <a:pt x="120000" y="55275"/>
                </a:lnTo>
                <a:lnTo>
                  <a:pt x="95000" y="30236"/>
                </a:lnTo>
                <a:lnTo>
                  <a:pt x="62142" y="15118"/>
                </a:lnTo>
                <a:lnTo>
                  <a:pt x="42856" y="5197"/>
                </a:lnTo>
                <a:close/>
              </a:path>
            </a:pathLst>
          </a:custGeom>
          <a:noFill/>
          <a:ln cap="flat" cmpd="sng" w="19050">
            <a:solidFill>
              <a:srgbClr val="38761D"/>
            </a:solidFill>
            <a:prstDash val="solid"/>
            <a:round/>
            <a:headEnd len="med" w="med" type="none"/>
            <a:tailEnd len="med" w="med" type="none"/>
          </a:ln>
        </p:spPr>
      </p:sp>
      <p:sp>
        <p:nvSpPr>
          <p:cNvPr id="915" name="Shape 915"/>
          <p:cNvSpPr/>
          <p:nvPr/>
        </p:nvSpPr>
        <p:spPr>
          <a:xfrm>
            <a:off x="3733056" y="1299049"/>
            <a:ext cx="3356693" cy="2860038"/>
          </a:xfrm>
          <a:custGeom>
            <a:pathLst>
              <a:path extrusionOk="0" h="120000" w="120000">
                <a:moveTo>
                  <a:pt x="24737" y="0"/>
                </a:moveTo>
                <a:lnTo>
                  <a:pt x="0" y="8802"/>
                </a:lnTo>
                <a:lnTo>
                  <a:pt x="4737" y="29189"/>
                </a:lnTo>
                <a:lnTo>
                  <a:pt x="26842" y="40308"/>
                </a:lnTo>
                <a:lnTo>
                  <a:pt x="42631" y="58841"/>
                </a:lnTo>
                <a:lnTo>
                  <a:pt x="53684" y="73204"/>
                </a:lnTo>
                <a:lnTo>
                  <a:pt x="74736" y="82007"/>
                </a:lnTo>
                <a:lnTo>
                  <a:pt x="78947" y="99614"/>
                </a:lnTo>
                <a:lnTo>
                  <a:pt x="103684" y="120000"/>
                </a:lnTo>
                <a:lnTo>
                  <a:pt x="117894" y="97760"/>
                </a:lnTo>
                <a:lnTo>
                  <a:pt x="120000" y="66254"/>
                </a:lnTo>
                <a:lnTo>
                  <a:pt x="87894" y="58378"/>
                </a:lnTo>
                <a:lnTo>
                  <a:pt x="73684" y="43088"/>
                </a:lnTo>
                <a:lnTo>
                  <a:pt x="51053" y="25019"/>
                </a:lnTo>
                <a:lnTo>
                  <a:pt x="41052" y="6486"/>
                </a:lnTo>
                <a:close/>
              </a:path>
            </a:pathLst>
          </a:custGeom>
          <a:noFill/>
          <a:ln cap="flat" cmpd="sng" w="19050">
            <a:solidFill>
              <a:srgbClr val="B45F06"/>
            </a:solidFill>
            <a:prstDash val="solid"/>
            <a:round/>
            <a:headEnd len="med" w="med" type="none"/>
            <a:tailEnd len="med" w="med" type="none"/>
          </a:ln>
        </p:spPr>
      </p:sp>
      <p:sp>
        <p:nvSpPr>
          <p:cNvPr id="916" name="Shape 916"/>
          <p:cNvSpPr txBox="1"/>
          <p:nvPr>
            <p:ph idx="1" type="body"/>
          </p:nvPr>
        </p:nvSpPr>
        <p:spPr>
          <a:xfrm>
            <a:off x="313950" y="3894706"/>
            <a:ext cx="8516100" cy="7713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2400" u="none" cap="none" strike="noStrike">
                <a:solidFill>
                  <a:schemeClr val="dk1"/>
                </a:solidFill>
                <a:latin typeface="Consolas"/>
                <a:ea typeface="Consolas"/>
                <a:cs typeface="Consolas"/>
                <a:sym typeface="Consolas"/>
              </a:rPr>
              <a:t>&gt;&gt;&gt; all_paths(t)</a:t>
            </a:r>
          </a:p>
          <a:p>
            <a:pPr indent="0" lvl="0" marL="0" marR="0" rtl="0" algn="l">
              <a:lnSpc>
                <a:spcPct val="100000"/>
              </a:lnSpc>
              <a:spcBef>
                <a:spcPts val="0"/>
              </a:spcBef>
              <a:spcAft>
                <a:spcPts val="0"/>
              </a:spcAft>
              <a:buClr>
                <a:srgbClr val="000000"/>
              </a:buClr>
              <a:buSzPct val="25000"/>
              <a:buFont typeface="Arial"/>
              <a:buNone/>
            </a:pPr>
            <a:r>
              <a:rPr b="0" i="0" lang="en" sz="2400" u="none" cap="none" strike="noStrike">
                <a:solidFill>
                  <a:srgbClr val="000000"/>
                </a:solidFill>
                <a:latin typeface="Consolas"/>
                <a:ea typeface="Consolas"/>
                <a:cs typeface="Consolas"/>
                <a:sym typeface="Consolas"/>
              </a:rPr>
              <a:t>[</a:t>
            </a:r>
            <a:r>
              <a:rPr b="0" i="0" lang="en" sz="2400" u="none" cap="none" strike="noStrike">
                <a:solidFill>
                  <a:srgbClr val="FF0000"/>
                </a:solidFill>
                <a:latin typeface="Consolas"/>
                <a:ea typeface="Consolas"/>
                <a:cs typeface="Consolas"/>
                <a:sym typeface="Consolas"/>
              </a:rPr>
              <a:t>(1, 2, 3)</a:t>
            </a:r>
            <a:r>
              <a:rPr b="0" i="0" lang="en" sz="2400" u="none" cap="none" strike="noStrike">
                <a:solidFill>
                  <a:srgbClr val="000000"/>
                </a:solidFill>
                <a:latin typeface="Consolas"/>
                <a:ea typeface="Consolas"/>
                <a:cs typeface="Consolas"/>
                <a:sym typeface="Consolas"/>
              </a:rPr>
              <a:t>, </a:t>
            </a:r>
            <a:r>
              <a:rPr b="0" i="0" lang="en" sz="2400" u="none" cap="none" strike="noStrike">
                <a:solidFill>
                  <a:srgbClr val="0000FF"/>
                </a:solidFill>
                <a:latin typeface="Consolas"/>
                <a:ea typeface="Consolas"/>
                <a:cs typeface="Consolas"/>
                <a:sym typeface="Consolas"/>
              </a:rPr>
              <a:t>(1, 2, 4)</a:t>
            </a:r>
            <a:r>
              <a:rPr b="0" i="0" lang="en" sz="2400" u="none" cap="none" strike="noStrike">
                <a:solidFill>
                  <a:srgbClr val="000000"/>
                </a:solidFill>
                <a:latin typeface="Consolas"/>
                <a:ea typeface="Consolas"/>
                <a:cs typeface="Consolas"/>
                <a:sym typeface="Consolas"/>
              </a:rPr>
              <a:t>, </a:t>
            </a:r>
            <a:r>
              <a:rPr b="0" i="0" lang="en" sz="2400" u="none" cap="none" strike="noStrike">
                <a:solidFill>
                  <a:srgbClr val="38761D"/>
                </a:solidFill>
                <a:latin typeface="Consolas"/>
                <a:ea typeface="Consolas"/>
                <a:cs typeface="Consolas"/>
                <a:sym typeface="Consolas"/>
              </a:rPr>
              <a:t>(1, 5, 6)</a:t>
            </a:r>
            <a:r>
              <a:rPr b="0" i="0" lang="en" sz="2400" u="none" cap="none" strike="noStrike">
                <a:solidFill>
                  <a:srgbClr val="000000"/>
                </a:solidFill>
                <a:latin typeface="Consolas"/>
                <a:ea typeface="Consolas"/>
                <a:cs typeface="Consolas"/>
                <a:sym typeface="Consolas"/>
              </a:rPr>
              <a:t>, </a:t>
            </a:r>
            <a:r>
              <a:rPr b="0" i="0" lang="en" sz="2400" u="none" cap="none" strike="noStrike">
                <a:solidFill>
                  <a:srgbClr val="B45F06"/>
                </a:solidFill>
                <a:latin typeface="Consolas"/>
                <a:ea typeface="Consolas"/>
                <a:cs typeface="Consolas"/>
                <a:sym typeface="Consolas"/>
              </a:rPr>
              <a:t>(1, 5, 7)</a:t>
            </a:r>
            <a:r>
              <a:rPr b="0" i="0" lang="en" sz="2400" u="none" cap="none" strike="noStrike">
                <a:solidFill>
                  <a:srgbClr val="000000"/>
                </a:solidFill>
                <a:latin typeface="Consolas"/>
                <a:ea typeface="Consolas"/>
                <a:cs typeface="Consolas"/>
                <a:sym typeface="Consolas"/>
              </a:rPr>
              <a:t>]</a:t>
            </a: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2"/>
                                        </p:tgtEl>
                                        <p:attrNameLst>
                                          <p:attrName>style.visibility</p:attrName>
                                        </p:attrNameLst>
                                      </p:cBhvr>
                                      <p:to>
                                        <p:strVal val="visible"/>
                                      </p:to>
                                    </p:set>
                                    <p:animEffect filter="fade" transition="in">
                                      <p:cBhvr>
                                        <p:cTn dur="1"/>
                                        <p:tgtEl>
                                          <p:spTgt spid="9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12"/>
                                        </p:tgtEl>
                                      </p:cBhvr>
                                    </p:animEffect>
                                    <p:set>
                                      <p:cBhvr>
                                        <p:cTn dur="1" fill="hold">
                                          <p:stCondLst>
                                            <p:cond delay="1"/>
                                          </p:stCondLst>
                                        </p:cTn>
                                        <p:tgtEl>
                                          <p:spTgt spid="91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13"/>
                                        </p:tgtEl>
                                        <p:attrNameLst>
                                          <p:attrName>style.visibility</p:attrName>
                                        </p:attrNameLst>
                                      </p:cBhvr>
                                      <p:to>
                                        <p:strVal val="visible"/>
                                      </p:to>
                                    </p:set>
                                    <p:animEffect filter="fade" transition="in">
                                      <p:cBhvr>
                                        <p:cTn dur="1"/>
                                        <p:tgtEl>
                                          <p:spTgt spid="9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13"/>
                                        </p:tgtEl>
                                      </p:cBhvr>
                                    </p:animEffect>
                                    <p:set>
                                      <p:cBhvr>
                                        <p:cTn dur="1" fill="hold">
                                          <p:stCondLst>
                                            <p:cond delay="1"/>
                                          </p:stCondLst>
                                        </p:cTn>
                                        <p:tgtEl>
                                          <p:spTgt spid="91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14"/>
                                        </p:tgtEl>
                                        <p:attrNameLst>
                                          <p:attrName>style.visibility</p:attrName>
                                        </p:attrNameLst>
                                      </p:cBhvr>
                                      <p:to>
                                        <p:strVal val="visible"/>
                                      </p:to>
                                    </p:set>
                                    <p:animEffect filter="fade" transition="in">
                                      <p:cBhvr>
                                        <p:cTn dur="1"/>
                                        <p:tgtEl>
                                          <p:spTgt spid="9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14"/>
                                        </p:tgtEl>
                                      </p:cBhvr>
                                    </p:animEffect>
                                    <p:set>
                                      <p:cBhvr>
                                        <p:cTn dur="1" fill="hold">
                                          <p:stCondLst>
                                            <p:cond delay="1000"/>
                                          </p:stCondLst>
                                        </p:cTn>
                                        <p:tgtEl>
                                          <p:spTgt spid="9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15"/>
                                        </p:tgtEl>
                                        <p:attrNameLst>
                                          <p:attrName>style.visibility</p:attrName>
                                        </p:attrNameLst>
                                      </p:cBhvr>
                                      <p:to>
                                        <p:strVal val="visible"/>
                                      </p:to>
                                    </p:set>
                                    <p:animEffect filter="fade" transition="in">
                                      <p:cBhvr>
                                        <p:cTn dur="1"/>
                                        <p:tgtEl>
                                          <p:spTgt spid="9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15"/>
                                        </p:tgtEl>
                                      </p:cBhvr>
                                    </p:animEffect>
                                    <p:set>
                                      <p:cBhvr>
                                        <p:cTn dur="1" fill="hold">
                                          <p:stCondLst>
                                            <p:cond delay="1000"/>
                                          </p:stCondLst>
                                        </p:cTn>
                                        <p:tgtEl>
                                          <p:spTgt spid="91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0" name="Shape 920"/>
        <p:cNvGrpSpPr/>
        <p:nvPr/>
      </p:nvGrpSpPr>
      <p:grpSpPr>
        <a:xfrm>
          <a:off x="0" y="0"/>
          <a:ext cx="0" cy="0"/>
          <a:chOff x="0" y="0"/>
          <a:chExt cx="0" cy="0"/>
        </a:xfrm>
      </p:grpSpPr>
      <p:sp>
        <p:nvSpPr>
          <p:cNvPr id="921" name="Shape 921"/>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Trees (Binary: HARD!)</a:t>
            </a:r>
          </a:p>
        </p:txBody>
      </p:sp>
      <p:sp>
        <p:nvSpPr>
          <p:cNvPr id="922" name="Shape 922"/>
          <p:cNvSpPr txBox="1"/>
          <p:nvPr>
            <p:ph idx="1" type="body"/>
          </p:nvPr>
        </p:nvSpPr>
        <p:spPr>
          <a:xfrm>
            <a:off x="457200" y="1200150"/>
            <a:ext cx="8229600" cy="3817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500" u="none" cap="none" strike="noStrike">
                <a:solidFill>
                  <a:schemeClr val="dk1"/>
                </a:solidFill>
                <a:latin typeface="Consolas"/>
                <a:ea typeface="Consolas"/>
                <a:cs typeface="Consolas"/>
                <a:sym typeface="Consolas"/>
              </a:rPr>
              <a:t>def all_paths(t):</a:t>
            </a:r>
          </a:p>
          <a:p>
            <a:pPr indent="0" lvl="0" marL="0" marR="0" rtl="0" algn="l">
              <a:lnSpc>
                <a:spcPct val="100000"/>
              </a:lnSpc>
              <a:spcBef>
                <a:spcPts val="0"/>
              </a:spcBef>
              <a:spcAft>
                <a:spcPts val="0"/>
              </a:spcAft>
              <a:buClr>
                <a:schemeClr val="dk1"/>
              </a:buClr>
              <a:buSzPct val="25000"/>
              <a:buFont typeface="Arial"/>
              <a:buNone/>
            </a:pPr>
            <a:r>
              <a:rPr b="0" i="0" lang="en" sz="1500" u="none" cap="none" strike="noStrike">
                <a:solidFill>
                  <a:srgbClr val="073763"/>
                </a:solidFill>
                <a:latin typeface="Consolas"/>
                <a:ea typeface="Consolas"/>
                <a:cs typeface="Consolas"/>
                <a:sym typeface="Consolas"/>
              </a:rPr>
              <a:t>    if t is BTree.empty:</a:t>
            </a:r>
          </a:p>
          <a:p>
            <a:pPr indent="0" lvl="0" marL="0" marR="0" rtl="0" algn="l">
              <a:lnSpc>
                <a:spcPct val="100000"/>
              </a:lnSpc>
              <a:spcBef>
                <a:spcPts val="0"/>
              </a:spcBef>
              <a:spcAft>
                <a:spcPts val="0"/>
              </a:spcAft>
              <a:buClr>
                <a:schemeClr val="dk1"/>
              </a:buClr>
              <a:buSzPct val="25000"/>
              <a:buFont typeface="Arial"/>
              <a:buNone/>
            </a:pPr>
            <a:r>
              <a:rPr b="0" i="0" lang="en" sz="1500" u="none" cap="none" strike="noStrike">
                <a:solidFill>
                  <a:srgbClr val="073763"/>
                </a:solidFill>
                <a:latin typeface="Consolas"/>
                <a:ea typeface="Consolas"/>
                <a:cs typeface="Consolas"/>
                <a:sym typeface="Consolas"/>
              </a:rPr>
              <a:t>        return []</a:t>
            </a:r>
          </a:p>
          <a:p>
            <a:pPr indent="0" lvl="0" marL="0" marR="0" rtl="0" algn="l">
              <a:lnSpc>
                <a:spcPct val="100000"/>
              </a:lnSpc>
              <a:spcBef>
                <a:spcPts val="0"/>
              </a:spcBef>
              <a:spcAft>
                <a:spcPts val="0"/>
              </a:spcAft>
              <a:buClr>
                <a:schemeClr val="dk1"/>
              </a:buClr>
              <a:buSzPct val="25000"/>
              <a:buFont typeface="Arial"/>
              <a:buNone/>
            </a:pPr>
            <a:r>
              <a:rPr b="0" i="0" lang="en" sz="1500" u="none" cap="none" strike="noStrike">
                <a:solidFill>
                  <a:srgbClr val="073763"/>
                </a:solidFill>
                <a:latin typeface="Consolas"/>
                <a:ea typeface="Consolas"/>
                <a:cs typeface="Consolas"/>
                <a:sym typeface="Consolas"/>
              </a:rPr>
              <a:t>    if t.branches == ():</a:t>
            </a:r>
          </a:p>
          <a:p>
            <a:pPr indent="0" lvl="0" marL="0" marR="0" rtl="0" algn="l">
              <a:lnSpc>
                <a:spcPct val="100000"/>
              </a:lnSpc>
              <a:spcBef>
                <a:spcPts val="0"/>
              </a:spcBef>
              <a:spcAft>
                <a:spcPts val="0"/>
              </a:spcAft>
              <a:buClr>
                <a:schemeClr val="dk1"/>
              </a:buClr>
              <a:buSzPct val="25000"/>
              <a:buFont typeface="Arial"/>
              <a:buNone/>
            </a:pPr>
            <a:r>
              <a:rPr b="0" i="0" lang="en" sz="1500" u="none" cap="none" strike="noStrike">
                <a:solidFill>
                  <a:srgbClr val="073763"/>
                </a:solidFill>
                <a:latin typeface="Consolas"/>
                <a:ea typeface="Consolas"/>
                <a:cs typeface="Consolas"/>
                <a:sym typeface="Consolas"/>
              </a:rPr>
              <a:t>        return [(t.entry,)]</a:t>
            </a:r>
          </a:p>
          <a:p>
            <a:pPr indent="0" lvl="0" marL="0" marR="0" rtl="0" algn="l">
              <a:lnSpc>
                <a:spcPct val="100000"/>
              </a:lnSpc>
              <a:spcBef>
                <a:spcPts val="0"/>
              </a:spcBef>
              <a:spcAft>
                <a:spcPts val="0"/>
              </a:spcAft>
              <a:buClr>
                <a:schemeClr val="dk1"/>
              </a:buClr>
              <a:buSzPct val="25000"/>
              <a:buFont typeface="Arial"/>
              <a:buNone/>
            </a:pPr>
            <a:r>
              <a:rPr b="0" i="0" lang="en" sz="1500" u="none" cap="none" strike="noStrike">
                <a:solidFill>
                  <a:srgbClr val="073763"/>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Arial"/>
              <a:buNone/>
            </a:pPr>
            <a:r>
              <a:rPr b="0" i="0" lang="en" sz="1500" u="none" cap="none" strike="noStrike">
                <a:solidFill>
                  <a:srgbClr val="073763"/>
                </a:solidFill>
                <a:latin typeface="Consolas"/>
                <a:ea typeface="Consolas"/>
                <a:cs typeface="Consolas"/>
                <a:sym typeface="Consolas"/>
              </a:rPr>
              <a:t>    paths_in_left = all_paths(t.left)</a:t>
            </a:r>
          </a:p>
          <a:p>
            <a:pPr indent="0" lvl="0" marL="0" marR="0" rtl="0" algn="l">
              <a:lnSpc>
                <a:spcPct val="100000"/>
              </a:lnSpc>
              <a:spcBef>
                <a:spcPts val="0"/>
              </a:spcBef>
              <a:spcAft>
                <a:spcPts val="0"/>
              </a:spcAft>
              <a:buClr>
                <a:schemeClr val="dk1"/>
              </a:buClr>
              <a:buSzPct val="25000"/>
              <a:buFont typeface="Arial"/>
              <a:buNone/>
            </a:pPr>
            <a:r>
              <a:rPr b="0" i="0" lang="en" sz="1500" u="none" cap="none" strike="noStrike">
                <a:solidFill>
                  <a:srgbClr val="073763"/>
                </a:solidFill>
                <a:latin typeface="Consolas"/>
                <a:ea typeface="Consolas"/>
                <a:cs typeface="Consolas"/>
                <a:sym typeface="Consolas"/>
              </a:rPr>
              <a:t>    paths_in_right = all_paths(t.right)</a:t>
            </a:r>
          </a:p>
          <a:p>
            <a:pPr indent="0" lvl="0" marL="0" marR="0" rtl="0" algn="l">
              <a:lnSpc>
                <a:spcPct val="100000"/>
              </a:lnSpc>
              <a:spcBef>
                <a:spcPts val="0"/>
              </a:spcBef>
              <a:spcAft>
                <a:spcPts val="0"/>
              </a:spcAft>
              <a:buClr>
                <a:schemeClr val="dk1"/>
              </a:buClr>
              <a:buSzPct val="25000"/>
              <a:buFont typeface="Arial"/>
              <a:buNone/>
            </a:pPr>
            <a:r>
              <a:rPr b="0" i="0" lang="en" sz="1500" u="none" cap="none" strike="noStrike">
                <a:solidFill>
                  <a:srgbClr val="073763"/>
                </a:solidFill>
                <a:latin typeface="Consolas"/>
                <a:ea typeface="Consolas"/>
                <a:cs typeface="Consolas"/>
                <a:sym typeface="Consolas"/>
              </a:rPr>
              <a:t>    result = []</a:t>
            </a:r>
          </a:p>
          <a:p>
            <a:pPr indent="0" lvl="0" marL="0" marR="0" rtl="0" algn="l">
              <a:lnSpc>
                <a:spcPct val="100000"/>
              </a:lnSpc>
              <a:spcBef>
                <a:spcPts val="0"/>
              </a:spcBef>
              <a:spcAft>
                <a:spcPts val="0"/>
              </a:spcAft>
              <a:buClr>
                <a:schemeClr val="dk1"/>
              </a:buClr>
              <a:buSzPct val="25000"/>
              <a:buFont typeface="Arial"/>
              <a:buNone/>
            </a:pPr>
            <a:r>
              <a:rPr b="0" i="0" lang="en" sz="1500" u="none" cap="none" strike="noStrike">
                <a:solidFill>
                  <a:srgbClr val="073763"/>
                </a:solidFill>
                <a:latin typeface="Consolas"/>
                <a:ea typeface="Consolas"/>
                <a:cs typeface="Consolas"/>
                <a:sym typeface="Consolas"/>
              </a:rPr>
              <a:t>    for path in paths_in_left + paths_in_right:</a:t>
            </a:r>
          </a:p>
          <a:p>
            <a:pPr indent="0" lvl="0" marL="0" marR="0" rtl="0" algn="l">
              <a:lnSpc>
                <a:spcPct val="100000"/>
              </a:lnSpc>
              <a:spcBef>
                <a:spcPts val="0"/>
              </a:spcBef>
              <a:spcAft>
                <a:spcPts val="0"/>
              </a:spcAft>
              <a:buClr>
                <a:schemeClr val="dk1"/>
              </a:buClr>
              <a:buSzPct val="25000"/>
              <a:buFont typeface="Arial"/>
              <a:buNone/>
            </a:pPr>
            <a:r>
              <a:rPr b="0" i="0" lang="en" sz="1500" u="none" cap="none" strike="noStrike">
                <a:solidFill>
                  <a:srgbClr val="073763"/>
                </a:solidFill>
                <a:latin typeface="Consolas"/>
                <a:ea typeface="Consolas"/>
                <a:cs typeface="Consolas"/>
                <a:sym typeface="Consolas"/>
              </a:rPr>
              <a:t>        result.append((t.entry,) + path)</a:t>
            </a:r>
          </a:p>
          <a:p>
            <a:pPr indent="0" lvl="0" marL="0" marR="0" rtl="0" algn="l">
              <a:lnSpc>
                <a:spcPct val="100000"/>
              </a:lnSpc>
              <a:spcBef>
                <a:spcPts val="0"/>
              </a:spcBef>
              <a:spcAft>
                <a:spcPts val="0"/>
              </a:spcAft>
              <a:buClr>
                <a:schemeClr val="dk1"/>
              </a:buClr>
              <a:buSzPct val="25000"/>
              <a:buFont typeface="Arial"/>
              <a:buNone/>
            </a:pPr>
            <a:r>
              <a:rPr b="0" i="0" lang="en" sz="1500" u="none" cap="none" strike="noStrike">
                <a:solidFill>
                  <a:srgbClr val="073763"/>
                </a:solidFill>
                <a:latin typeface="Consolas"/>
                <a:ea typeface="Consolas"/>
                <a:cs typeface="Consolas"/>
                <a:sym typeface="Consolas"/>
              </a:rPr>
              <a:t>    return result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2">
                                            <p:txEl>
                                              <p:pRg end="0" st="0"/>
                                            </p:txEl>
                                          </p:spTgt>
                                        </p:tgtEl>
                                        <p:attrNameLst>
                                          <p:attrName>style.visibility</p:attrName>
                                        </p:attrNameLst>
                                      </p:cBhvr>
                                      <p:to>
                                        <p:strVal val="visible"/>
                                      </p:to>
                                    </p:set>
                                    <p:animEffect filter="fade" transition="in">
                                      <p:cBhvr>
                                        <p:cTn dur="1000"/>
                                        <p:tgtEl>
                                          <p:spTgt spid="9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2">
                                            <p:txEl>
                                              <p:pRg end="1" st="1"/>
                                            </p:txEl>
                                          </p:spTgt>
                                        </p:tgtEl>
                                        <p:attrNameLst>
                                          <p:attrName>style.visibility</p:attrName>
                                        </p:attrNameLst>
                                      </p:cBhvr>
                                      <p:to>
                                        <p:strVal val="visible"/>
                                      </p:to>
                                    </p:set>
                                    <p:animEffect filter="fade" transition="in">
                                      <p:cBhvr>
                                        <p:cTn dur="1000"/>
                                        <p:tgtEl>
                                          <p:spTgt spid="9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2">
                                            <p:txEl>
                                              <p:pRg end="2" st="2"/>
                                            </p:txEl>
                                          </p:spTgt>
                                        </p:tgtEl>
                                        <p:attrNameLst>
                                          <p:attrName>style.visibility</p:attrName>
                                        </p:attrNameLst>
                                      </p:cBhvr>
                                      <p:to>
                                        <p:strVal val="visible"/>
                                      </p:to>
                                    </p:set>
                                    <p:animEffect filter="fade" transition="in">
                                      <p:cBhvr>
                                        <p:cTn dur="1000"/>
                                        <p:tgtEl>
                                          <p:spTgt spid="9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2">
                                            <p:txEl>
                                              <p:pRg end="3" st="3"/>
                                            </p:txEl>
                                          </p:spTgt>
                                        </p:tgtEl>
                                        <p:attrNameLst>
                                          <p:attrName>style.visibility</p:attrName>
                                        </p:attrNameLst>
                                      </p:cBhvr>
                                      <p:to>
                                        <p:strVal val="visible"/>
                                      </p:to>
                                    </p:set>
                                    <p:animEffect filter="fade" transition="in">
                                      <p:cBhvr>
                                        <p:cTn dur="1000"/>
                                        <p:tgtEl>
                                          <p:spTgt spid="9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2">
                                            <p:txEl>
                                              <p:pRg end="4" st="4"/>
                                            </p:txEl>
                                          </p:spTgt>
                                        </p:tgtEl>
                                        <p:attrNameLst>
                                          <p:attrName>style.visibility</p:attrName>
                                        </p:attrNameLst>
                                      </p:cBhvr>
                                      <p:to>
                                        <p:strVal val="visible"/>
                                      </p:to>
                                    </p:set>
                                    <p:animEffect filter="fade" transition="in">
                                      <p:cBhvr>
                                        <p:cTn dur="1000"/>
                                        <p:tgtEl>
                                          <p:spTgt spid="9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2">
                                            <p:txEl>
                                              <p:pRg end="5" st="5"/>
                                            </p:txEl>
                                          </p:spTgt>
                                        </p:tgtEl>
                                        <p:attrNameLst>
                                          <p:attrName>style.visibility</p:attrName>
                                        </p:attrNameLst>
                                      </p:cBhvr>
                                      <p:to>
                                        <p:strVal val="visible"/>
                                      </p:to>
                                    </p:set>
                                    <p:animEffect filter="fade" transition="in">
                                      <p:cBhvr>
                                        <p:cTn dur="1000"/>
                                        <p:tgtEl>
                                          <p:spTgt spid="9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2">
                                            <p:txEl>
                                              <p:pRg end="6" st="6"/>
                                            </p:txEl>
                                          </p:spTgt>
                                        </p:tgtEl>
                                        <p:attrNameLst>
                                          <p:attrName>style.visibility</p:attrName>
                                        </p:attrNameLst>
                                      </p:cBhvr>
                                      <p:to>
                                        <p:strVal val="visible"/>
                                      </p:to>
                                    </p:set>
                                    <p:animEffect filter="fade" transition="in">
                                      <p:cBhvr>
                                        <p:cTn dur="1000"/>
                                        <p:tgtEl>
                                          <p:spTgt spid="9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2">
                                            <p:txEl>
                                              <p:pRg end="7" st="7"/>
                                            </p:txEl>
                                          </p:spTgt>
                                        </p:tgtEl>
                                        <p:attrNameLst>
                                          <p:attrName>style.visibility</p:attrName>
                                        </p:attrNameLst>
                                      </p:cBhvr>
                                      <p:to>
                                        <p:strVal val="visible"/>
                                      </p:to>
                                    </p:set>
                                    <p:animEffect filter="fade" transition="in">
                                      <p:cBhvr>
                                        <p:cTn dur="1000"/>
                                        <p:tgtEl>
                                          <p:spTgt spid="9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2">
                                            <p:txEl>
                                              <p:pRg end="8" st="8"/>
                                            </p:txEl>
                                          </p:spTgt>
                                        </p:tgtEl>
                                        <p:attrNameLst>
                                          <p:attrName>style.visibility</p:attrName>
                                        </p:attrNameLst>
                                      </p:cBhvr>
                                      <p:to>
                                        <p:strVal val="visible"/>
                                      </p:to>
                                    </p:set>
                                    <p:animEffect filter="fade" transition="in">
                                      <p:cBhvr>
                                        <p:cTn dur="1000"/>
                                        <p:tgtEl>
                                          <p:spTgt spid="9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2">
                                            <p:txEl>
                                              <p:pRg end="9" st="9"/>
                                            </p:txEl>
                                          </p:spTgt>
                                        </p:tgtEl>
                                        <p:attrNameLst>
                                          <p:attrName>style.visibility</p:attrName>
                                        </p:attrNameLst>
                                      </p:cBhvr>
                                      <p:to>
                                        <p:strVal val="visible"/>
                                      </p:to>
                                    </p:set>
                                    <p:animEffect filter="fade" transition="in">
                                      <p:cBhvr>
                                        <p:cTn dur="1000"/>
                                        <p:tgtEl>
                                          <p:spTgt spid="9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2">
                                            <p:txEl>
                                              <p:pRg end="10" st="10"/>
                                            </p:txEl>
                                          </p:spTgt>
                                        </p:tgtEl>
                                        <p:attrNameLst>
                                          <p:attrName>style.visibility</p:attrName>
                                        </p:attrNameLst>
                                      </p:cBhvr>
                                      <p:to>
                                        <p:strVal val="visible"/>
                                      </p:to>
                                    </p:set>
                                    <p:animEffect filter="fade" transition="in">
                                      <p:cBhvr>
                                        <p:cTn dur="1000"/>
                                        <p:tgtEl>
                                          <p:spTgt spid="92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2">
                                            <p:txEl>
                                              <p:pRg end="11" st="11"/>
                                            </p:txEl>
                                          </p:spTgt>
                                        </p:tgtEl>
                                        <p:attrNameLst>
                                          <p:attrName>style.visibility</p:attrName>
                                        </p:attrNameLst>
                                      </p:cBhvr>
                                      <p:to>
                                        <p:strVal val="visible"/>
                                      </p:to>
                                    </p:set>
                                    <p:animEffect filter="fade" transition="in">
                                      <p:cBhvr>
                                        <p:cTn dur="1000"/>
                                        <p:tgtEl>
                                          <p:spTgt spid="92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Shape 927"/>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Next Topic: Orders of Growth</a:t>
            </a:r>
          </a:p>
        </p:txBody>
      </p:sp>
      <p:pic>
        <p:nvPicPr>
          <p:cNvPr descr="big-o11.png" id="928" name="Shape 928"/>
          <p:cNvPicPr preferRelativeResize="0"/>
          <p:nvPr/>
        </p:nvPicPr>
        <p:blipFill rotWithShape="1">
          <a:blip r:embed="rId3">
            <a:alphaModFix/>
          </a:blip>
          <a:srcRect b="0" l="0" r="0" t="0"/>
          <a:stretch/>
        </p:blipFill>
        <p:spPr>
          <a:xfrm>
            <a:off x="2510412" y="1473375"/>
            <a:ext cx="3092380" cy="3179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Draw the Box &amp; Pointer Diagram!</a:t>
            </a:r>
          </a:p>
        </p:txBody>
      </p:sp>
      <p:pic>
        <p:nvPicPr>
          <p:cNvPr descr="b9a3bdad4b.png" id="148" name="Shape 148"/>
          <p:cNvPicPr preferRelativeResize="0"/>
          <p:nvPr/>
        </p:nvPicPr>
        <p:blipFill rotWithShape="1">
          <a:blip r:embed="rId3">
            <a:alphaModFix/>
          </a:blip>
          <a:srcRect b="0" l="0" r="0" t="0"/>
          <a:stretch/>
        </p:blipFill>
        <p:spPr>
          <a:xfrm>
            <a:off x="212800" y="1488150"/>
            <a:ext cx="3598600" cy="2263706"/>
          </a:xfrm>
          <a:prstGeom prst="rect">
            <a:avLst/>
          </a:prstGeom>
          <a:noFill/>
          <a:ln>
            <a:noFill/>
          </a:ln>
        </p:spPr>
      </p:pic>
      <p:pic>
        <p:nvPicPr>
          <p:cNvPr descr="6cd793459f.png" id="149" name="Shape 149"/>
          <p:cNvPicPr preferRelativeResize="0"/>
          <p:nvPr/>
        </p:nvPicPr>
        <p:blipFill rotWithShape="1">
          <a:blip r:embed="rId4">
            <a:alphaModFix/>
          </a:blip>
          <a:srcRect b="0" l="0" r="0" t="0"/>
          <a:stretch/>
        </p:blipFill>
        <p:spPr>
          <a:xfrm>
            <a:off x="3811400" y="1916344"/>
            <a:ext cx="3656550" cy="1593673"/>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2" name="Shape 932"/>
        <p:cNvGrpSpPr/>
        <p:nvPr/>
      </p:nvGrpSpPr>
      <p:grpSpPr>
        <a:xfrm>
          <a:off x="0" y="0"/>
          <a:ext cx="0" cy="0"/>
          <a:chOff x="0" y="0"/>
          <a:chExt cx="0" cy="0"/>
        </a:xfrm>
      </p:grpSpPr>
      <p:sp>
        <p:nvSpPr>
          <p:cNvPr id="933" name="Shape 933"/>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Orders of Growth: Review </a:t>
            </a:r>
          </a:p>
        </p:txBody>
      </p:sp>
      <p:sp>
        <p:nvSpPr>
          <p:cNvPr id="934" name="Shape 934"/>
          <p:cNvSpPr txBox="1"/>
          <p:nvPr>
            <p:ph idx="1" type="body"/>
          </p:nvPr>
        </p:nvSpPr>
        <p:spPr>
          <a:xfrm>
            <a:off x="457200" y="1200150"/>
            <a:ext cx="8229600" cy="3739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3000" u="none" cap="none" strike="noStrike">
                <a:solidFill>
                  <a:schemeClr val="dk1"/>
                </a:solidFill>
                <a:latin typeface="Arial"/>
                <a:ea typeface="Arial"/>
                <a:cs typeface="Arial"/>
                <a:sym typeface="Arial"/>
              </a:rPr>
              <a:t>Way of expressing how long a function/program takes to execute in terms of the size of its input as it grows very large (given as a variable, usually n).</a:t>
            </a: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3000" u="none" cap="none" strike="noStrike">
                <a:solidFill>
                  <a:schemeClr val="dk1"/>
                </a:solidFill>
                <a:latin typeface="Arial"/>
                <a:ea typeface="Arial"/>
                <a:cs typeface="Arial"/>
                <a:sym typeface="Arial"/>
              </a:rPr>
              <a:t>Big </a:t>
            </a:r>
            <a:r>
              <a:rPr b="1" i="0" lang="en" sz="3000" u="none" cap="none" strike="noStrike">
                <a:solidFill>
                  <a:srgbClr val="252525"/>
                </a:solidFill>
                <a:highlight>
                  <a:srgbClr val="FFFFFF"/>
                </a:highlight>
                <a:latin typeface="Arial"/>
                <a:ea typeface="Arial"/>
                <a:cs typeface="Arial"/>
                <a:sym typeface="Arial"/>
              </a:rPr>
              <a:t>Ө</a:t>
            </a:r>
            <a:r>
              <a:rPr b="0" i="0" lang="en" sz="3000" u="none" cap="none" strike="noStrike">
                <a:solidFill>
                  <a:schemeClr val="dk1"/>
                </a:solidFill>
                <a:latin typeface="Arial"/>
                <a:ea typeface="Arial"/>
                <a:cs typeface="Arial"/>
                <a:sym typeface="Arial"/>
              </a:rPr>
              <a:t> Notation: Throw away constants in front of variable:</a:t>
            </a: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3000" u="none" cap="none" strike="noStrike">
                <a:solidFill>
                  <a:schemeClr val="dk1"/>
                </a:solidFill>
                <a:latin typeface="Arial"/>
                <a:ea typeface="Arial"/>
                <a:cs typeface="Arial"/>
                <a:sym typeface="Arial"/>
              </a:rPr>
              <a:t>25n</a:t>
            </a:r>
            <a:r>
              <a:rPr b="0" baseline="30000" i="0" lang="en" sz="3000" u="none" cap="none" strike="noStrike">
                <a:solidFill>
                  <a:schemeClr val="dk1"/>
                </a:solidFill>
                <a:latin typeface="Arial"/>
                <a:ea typeface="Arial"/>
                <a:cs typeface="Arial"/>
                <a:sym typeface="Arial"/>
              </a:rPr>
              <a:t>2</a:t>
            </a:r>
            <a:r>
              <a:rPr b="0" i="0" lang="en" sz="3000" u="none" cap="none" strike="noStrike">
                <a:solidFill>
                  <a:schemeClr val="dk1"/>
                </a:solidFill>
                <a:latin typeface="Arial"/>
                <a:ea typeface="Arial"/>
                <a:cs typeface="Arial"/>
                <a:sym typeface="Arial"/>
              </a:rPr>
              <a:t> ---&gt; </a:t>
            </a:r>
            <a:r>
              <a:rPr b="1" i="0" lang="en" sz="3000" u="none" cap="none" strike="noStrike">
                <a:solidFill>
                  <a:srgbClr val="252525"/>
                </a:solidFill>
                <a:highlight>
                  <a:srgbClr val="FFFFFF"/>
                </a:highlight>
                <a:latin typeface="Arial"/>
                <a:ea typeface="Arial"/>
                <a:cs typeface="Arial"/>
                <a:sym typeface="Arial"/>
              </a:rPr>
              <a:t>Ө</a:t>
            </a:r>
            <a:r>
              <a:rPr b="0" i="0" lang="en" sz="3000" u="none" cap="none" strike="noStrike">
                <a:solidFill>
                  <a:schemeClr val="dk1"/>
                </a:solidFill>
                <a:latin typeface="Arial"/>
                <a:ea typeface="Arial"/>
                <a:cs typeface="Arial"/>
                <a:sym typeface="Arial"/>
              </a:rPr>
              <a:t>(n</a:t>
            </a:r>
            <a:r>
              <a:rPr b="0" baseline="30000" i="0" lang="en" sz="3000" u="none" cap="none" strike="noStrike">
                <a:solidFill>
                  <a:schemeClr val="dk1"/>
                </a:solidFill>
                <a:latin typeface="Arial"/>
                <a:ea typeface="Arial"/>
                <a:cs typeface="Arial"/>
                <a:sym typeface="Arial"/>
              </a:rPr>
              <a:t>2</a:t>
            </a:r>
            <a:r>
              <a:rPr b="0" i="0" lang="en" sz="3000" u="none" cap="none" strike="noStrike">
                <a:solidFill>
                  <a:schemeClr val="dk1"/>
                </a:solidFill>
                <a:latin typeface="Arial"/>
                <a:ea typeface="Arial"/>
                <a:cs typeface="Arial"/>
                <a:sym typeface="Arial"/>
              </a:rPr>
              <a:t>)</a:t>
            </a: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8" name="Shape 938"/>
        <p:cNvGrpSpPr/>
        <p:nvPr/>
      </p:nvGrpSpPr>
      <p:grpSpPr>
        <a:xfrm>
          <a:off x="0" y="0"/>
          <a:ext cx="0" cy="0"/>
          <a:chOff x="0" y="0"/>
          <a:chExt cx="0" cy="0"/>
        </a:xfrm>
      </p:grpSpPr>
      <p:sp>
        <p:nvSpPr>
          <p:cNvPr id="939" name="Shape 939"/>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Orders of Growth</a:t>
            </a:r>
          </a:p>
        </p:txBody>
      </p:sp>
      <p:sp>
        <p:nvSpPr>
          <p:cNvPr id="940" name="Shape 940"/>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Arial"/>
                <a:ea typeface="Arial"/>
                <a:cs typeface="Arial"/>
                <a:sym typeface="Arial"/>
              </a:rPr>
              <a:t>Keep in mind what happens as </a:t>
            </a:r>
            <a:r>
              <a:rPr b="0" i="0" lang="en" sz="2400" u="none" cap="none" strike="noStrike">
                <a:solidFill>
                  <a:srgbClr val="FF0000"/>
                </a:solidFill>
                <a:latin typeface="Consolas"/>
                <a:ea typeface="Consolas"/>
                <a:cs typeface="Consolas"/>
                <a:sym typeface="Consolas"/>
              </a:rPr>
              <a:t>n</a:t>
            </a:r>
            <a:r>
              <a:rPr b="0" i="0" lang="en" sz="2400" u="none" cap="none" strike="noStrike">
                <a:solidFill>
                  <a:schemeClr val="dk1"/>
                </a:solidFill>
                <a:latin typeface="Arial"/>
                <a:ea typeface="Arial"/>
                <a:cs typeface="Arial"/>
                <a:sym typeface="Arial"/>
              </a:rPr>
              <a:t> grows large.</a:t>
            </a: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Arial"/>
                <a:ea typeface="Arial"/>
                <a:cs typeface="Arial"/>
                <a:sym typeface="Arial"/>
              </a:rPr>
              <a:t>What is the order of growth for this function?</a:t>
            </a: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def func(n):</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for i in range(n // 2):</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print(i)</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return n</a:t>
            </a: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 name="Shape 944"/>
        <p:cNvGrpSpPr/>
        <p:nvPr/>
      </p:nvGrpSpPr>
      <p:grpSpPr>
        <a:xfrm>
          <a:off x="0" y="0"/>
          <a:ext cx="0" cy="0"/>
          <a:chOff x="0" y="0"/>
          <a:chExt cx="0" cy="0"/>
        </a:xfrm>
      </p:grpSpPr>
      <p:sp>
        <p:nvSpPr>
          <p:cNvPr id="945" name="Shape 945"/>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Orders of Growth</a:t>
            </a:r>
          </a:p>
        </p:txBody>
      </p:sp>
      <p:sp>
        <p:nvSpPr>
          <p:cNvPr id="946" name="Shape 946"/>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Arial"/>
                <a:ea typeface="Arial"/>
                <a:cs typeface="Arial"/>
                <a:sym typeface="Arial"/>
              </a:rPr>
              <a:t>Keep in mind what happens as </a:t>
            </a:r>
            <a:r>
              <a:rPr b="0" i="0" lang="en" sz="1800" u="none" cap="none" strike="noStrike">
                <a:solidFill>
                  <a:srgbClr val="FF0000"/>
                </a:solidFill>
                <a:latin typeface="Consolas"/>
                <a:ea typeface="Consolas"/>
                <a:cs typeface="Consolas"/>
                <a:sym typeface="Consolas"/>
              </a:rPr>
              <a:t>n</a:t>
            </a:r>
            <a:r>
              <a:rPr b="0" i="0" lang="en" sz="1800" u="none" cap="none" strike="noStrike">
                <a:solidFill>
                  <a:schemeClr val="dk1"/>
                </a:solidFill>
                <a:latin typeface="Arial"/>
                <a:ea typeface="Arial"/>
                <a:cs typeface="Arial"/>
                <a:sym typeface="Arial"/>
              </a:rPr>
              <a:t> grows large.</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Arial"/>
                <a:ea typeface="Arial"/>
                <a:cs typeface="Arial"/>
                <a:sym typeface="Arial"/>
              </a:rPr>
              <a:t>What is the order of growth for this function?</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def func(n):</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for i in range(n // 2):</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print(i)</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return n</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1" i="0" lang="en" sz="1800" u="none" cap="none" strike="noStrike">
                <a:solidFill>
                  <a:srgbClr val="252525"/>
                </a:solidFill>
                <a:highlight>
                  <a:srgbClr val="FFFFFF"/>
                </a:highlight>
                <a:latin typeface="Arial"/>
                <a:ea typeface="Arial"/>
                <a:cs typeface="Arial"/>
                <a:sym typeface="Arial"/>
              </a:rPr>
              <a:t>Ө</a:t>
            </a:r>
            <a:r>
              <a:rPr b="1" i="0" lang="en" sz="1800" u="none" cap="none" strike="noStrike">
                <a:solidFill>
                  <a:schemeClr val="dk1"/>
                </a:solidFill>
                <a:latin typeface="Arial"/>
                <a:ea typeface="Arial"/>
                <a:cs typeface="Arial"/>
                <a:sym typeface="Arial"/>
              </a:rPr>
              <a:t>(n)</a:t>
            </a: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0" name="Shape 950"/>
        <p:cNvGrpSpPr/>
        <p:nvPr/>
      </p:nvGrpSpPr>
      <p:grpSpPr>
        <a:xfrm>
          <a:off x="0" y="0"/>
          <a:ext cx="0" cy="0"/>
          <a:chOff x="0" y="0"/>
          <a:chExt cx="0" cy="0"/>
        </a:xfrm>
      </p:grpSpPr>
      <p:sp>
        <p:nvSpPr>
          <p:cNvPr id="951" name="Shape 951"/>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Orders of Growth</a:t>
            </a:r>
          </a:p>
        </p:txBody>
      </p:sp>
      <p:sp>
        <p:nvSpPr>
          <p:cNvPr id="952" name="Shape 952"/>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3000" u="none" cap="none" strike="noStrike">
                <a:solidFill>
                  <a:schemeClr val="dk1"/>
                </a:solidFill>
                <a:latin typeface="Arial"/>
                <a:ea typeface="Arial"/>
                <a:cs typeface="Arial"/>
                <a:sym typeface="Arial"/>
              </a:rPr>
              <a:t>What is the order of growth for this function?</a:t>
            </a: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def denero(denero): </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denero = 5 * denero</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john = denero ** 2</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while (john &gt; 0):</a:t>
            </a:r>
            <a:br>
              <a:rPr b="0" i="0" lang="en" sz="2400" u="none" cap="none" strike="noStrike">
                <a:solidFill>
                  <a:schemeClr val="dk1"/>
                </a:solidFill>
                <a:latin typeface="Consolas"/>
                <a:ea typeface="Consolas"/>
                <a:cs typeface="Consolas"/>
                <a:sym typeface="Consolas"/>
              </a:rPr>
            </a:br>
            <a:r>
              <a:rPr b="0" i="0" lang="en" sz="2400" u="none" cap="none" strike="noStrike">
                <a:solidFill>
                  <a:schemeClr val="dk1"/>
                </a:solidFill>
                <a:latin typeface="Consolas"/>
                <a:ea typeface="Consolas"/>
                <a:cs typeface="Consolas"/>
                <a:sym typeface="Consolas"/>
              </a:rPr>
              <a:t>		print (“Announcements!”)</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john = john - 1</a:t>
            </a: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6" name="Shape 956"/>
        <p:cNvGrpSpPr/>
        <p:nvPr/>
      </p:nvGrpSpPr>
      <p:grpSpPr>
        <a:xfrm>
          <a:off x="0" y="0"/>
          <a:ext cx="0" cy="0"/>
          <a:chOff x="0" y="0"/>
          <a:chExt cx="0" cy="0"/>
        </a:xfrm>
      </p:grpSpPr>
      <p:sp>
        <p:nvSpPr>
          <p:cNvPr id="957" name="Shape 957"/>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Orders of Growth</a:t>
            </a:r>
          </a:p>
        </p:txBody>
      </p:sp>
      <p:sp>
        <p:nvSpPr>
          <p:cNvPr id="958" name="Shape 958"/>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Arial"/>
                <a:ea typeface="Arial"/>
                <a:cs typeface="Arial"/>
                <a:sym typeface="Arial"/>
              </a:rPr>
              <a:t>What is the order of growth for this function?</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def denero(denero): </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denero = 5 * denero</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john = denero ** 2</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while (john &gt; 0):</a:t>
            </a:r>
            <a:br>
              <a:rPr b="0" i="0" lang="en" sz="1800" u="none" cap="none" strike="noStrike">
                <a:solidFill>
                  <a:schemeClr val="dk1"/>
                </a:solidFill>
                <a:latin typeface="Consolas"/>
                <a:ea typeface="Consolas"/>
                <a:cs typeface="Consolas"/>
                <a:sym typeface="Consolas"/>
              </a:rPr>
            </a:br>
            <a:r>
              <a:rPr b="0" i="0" lang="en" sz="1800" u="none" cap="none" strike="noStrike">
                <a:solidFill>
                  <a:schemeClr val="dk1"/>
                </a:solidFill>
                <a:latin typeface="Consolas"/>
                <a:ea typeface="Consolas"/>
                <a:cs typeface="Consolas"/>
                <a:sym typeface="Consolas"/>
              </a:rPr>
              <a:t>		print (“Announcements!”)</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john = john - 1</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1" i="0" lang="en" sz="1800" u="none" cap="none" strike="noStrike">
                <a:solidFill>
                  <a:srgbClr val="252525"/>
                </a:solidFill>
                <a:highlight>
                  <a:srgbClr val="FFFFFF"/>
                </a:highlight>
                <a:latin typeface="Arial"/>
                <a:ea typeface="Arial"/>
                <a:cs typeface="Arial"/>
                <a:sym typeface="Arial"/>
              </a:rPr>
              <a:t>Ө</a:t>
            </a:r>
            <a:r>
              <a:rPr b="1" i="0" lang="en" sz="1800" u="none" cap="none" strike="noStrike">
                <a:solidFill>
                  <a:schemeClr val="dk1"/>
                </a:solidFill>
                <a:latin typeface="Arial"/>
                <a:ea typeface="Arial"/>
                <a:cs typeface="Arial"/>
                <a:sym typeface="Arial"/>
              </a:rPr>
              <a:t>(denero</a:t>
            </a:r>
            <a:r>
              <a:rPr b="1" baseline="30000" i="0" lang="en" sz="1800" u="none" cap="none" strike="noStrike">
                <a:solidFill>
                  <a:schemeClr val="dk1"/>
                </a:solidFill>
                <a:latin typeface="Arial"/>
                <a:ea typeface="Arial"/>
                <a:cs typeface="Arial"/>
                <a:sym typeface="Arial"/>
              </a:rPr>
              <a:t>2</a:t>
            </a:r>
            <a:r>
              <a:rPr b="1" i="0" lang="en" sz="1800" u="none" cap="none" strike="noStrike">
                <a:solidFill>
                  <a:schemeClr val="dk1"/>
                </a:solidFill>
                <a:latin typeface="Arial"/>
                <a:ea typeface="Arial"/>
                <a:cs typeface="Arial"/>
                <a:sym typeface="Arial"/>
              </a:rPr>
              <a:t>)</a:t>
            </a: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2" name="Shape 962"/>
        <p:cNvGrpSpPr/>
        <p:nvPr/>
      </p:nvGrpSpPr>
      <p:grpSpPr>
        <a:xfrm>
          <a:off x="0" y="0"/>
          <a:ext cx="0" cy="0"/>
          <a:chOff x="0" y="0"/>
          <a:chExt cx="0" cy="0"/>
        </a:xfrm>
      </p:grpSpPr>
      <p:sp>
        <p:nvSpPr>
          <p:cNvPr id="963" name="Shape 963"/>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Orders of Growth</a:t>
            </a:r>
          </a:p>
        </p:txBody>
      </p:sp>
      <p:sp>
        <p:nvSpPr>
          <p:cNvPr id="964" name="Shape 964"/>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3000" u="none" cap="none" strike="noStrike">
                <a:solidFill>
                  <a:schemeClr val="dk1"/>
                </a:solidFill>
                <a:latin typeface="Arial"/>
                <a:ea typeface="Arial"/>
                <a:cs typeface="Arial"/>
                <a:sym typeface="Arial"/>
              </a:rPr>
              <a:t>What is the order of growth for this function?</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def doge(n):</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if n &lt;= 1:</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print (“Wow”)</a:t>
            </a:r>
          </a:p>
          <a:p>
            <a:pPr indent="381000" lvl="0" marL="91440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return n</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return doge(n - 1) + doge(n - 2)</a:t>
            </a: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8" name="Shape 968"/>
        <p:cNvGrpSpPr/>
        <p:nvPr/>
      </p:nvGrpSpPr>
      <p:grpSpPr>
        <a:xfrm>
          <a:off x="0" y="0"/>
          <a:ext cx="0" cy="0"/>
          <a:chOff x="0" y="0"/>
          <a:chExt cx="0" cy="0"/>
        </a:xfrm>
      </p:grpSpPr>
      <p:sp>
        <p:nvSpPr>
          <p:cNvPr id="969" name="Shape 969"/>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Orders of Growth</a:t>
            </a:r>
          </a:p>
        </p:txBody>
      </p:sp>
      <p:sp>
        <p:nvSpPr>
          <p:cNvPr id="970" name="Shape 970"/>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Arial"/>
                <a:ea typeface="Arial"/>
                <a:cs typeface="Arial"/>
                <a:sym typeface="Arial"/>
              </a:rPr>
              <a:t>What is the order of growth for this function?</a:t>
            </a:r>
          </a:p>
          <a:p>
            <a:pPr indent="0" lvl="0" marL="0" marR="0" rtl="0" algn="l">
              <a:lnSpc>
                <a:spcPct val="100000"/>
              </a:lnSpc>
              <a:spcBef>
                <a:spcPts val="0"/>
              </a:spcBef>
              <a:spcAft>
                <a:spcPts val="0"/>
              </a:spcAft>
              <a:buClr>
                <a:schemeClr val="dk1"/>
              </a:buClr>
              <a:buSzPct val="25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def doge(n):</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    if n &lt;= 1:</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        print (“Much wow”)</a:t>
            </a:r>
          </a:p>
          <a:p>
            <a:pPr indent="0" lvl="0" marL="914400" marR="0" rtl="0" algn="l">
              <a:lnSpc>
                <a:spcPct val="100000"/>
              </a:lnSpc>
              <a:spcBef>
                <a:spcPts val="0"/>
              </a:spcBef>
              <a:spcAft>
                <a:spcPts val="0"/>
              </a:spcAft>
              <a:buClr>
                <a:schemeClr val="dk1"/>
              </a:buClr>
              <a:buSzPct val="25000"/>
              <a:buFont typeface="Arial"/>
              <a:buNone/>
            </a:pPr>
            <a:r>
              <a:rPr lang="en" sz="2000">
                <a:latin typeface="Consolas"/>
                <a:ea typeface="Consolas"/>
                <a:cs typeface="Consolas"/>
                <a:sym typeface="Consolas"/>
              </a:rPr>
              <a:t>  </a:t>
            </a:r>
            <a:r>
              <a:rPr b="0" i="0" lang="en" sz="2000" u="none" cap="none" strike="noStrike">
                <a:solidFill>
                  <a:schemeClr val="dk1"/>
                </a:solidFill>
                <a:latin typeface="Consolas"/>
                <a:ea typeface="Consolas"/>
                <a:cs typeface="Consolas"/>
                <a:sym typeface="Consolas"/>
              </a:rPr>
              <a:t>return n</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    return doge(n - 1) + doge(n - 2)</a:t>
            </a:r>
          </a:p>
          <a:p>
            <a:pPr indent="0" lvl="0" marL="0" marR="0" rtl="0" algn="l">
              <a:lnSpc>
                <a:spcPct val="100000"/>
              </a:lnSpc>
              <a:spcBef>
                <a:spcPts val="0"/>
              </a:spcBef>
              <a:spcAft>
                <a:spcPts val="0"/>
              </a:spcAft>
              <a:buClr>
                <a:schemeClr val="dk1"/>
              </a:buClr>
              <a:buSzPct val="25000"/>
              <a:buFont typeface="Arial"/>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1" i="0" lang="en" sz="2000" u="none" cap="none" strike="noStrike">
                <a:solidFill>
                  <a:srgbClr val="252525"/>
                </a:solidFill>
                <a:highlight>
                  <a:srgbClr val="FFFFFF"/>
                </a:highlight>
                <a:latin typeface="Arial"/>
                <a:ea typeface="Arial"/>
                <a:cs typeface="Arial"/>
                <a:sym typeface="Arial"/>
              </a:rPr>
              <a:t>Ө</a:t>
            </a:r>
            <a:r>
              <a:rPr b="1" i="0" lang="en" sz="2000" u="none" cap="none" strike="noStrike">
                <a:solidFill>
                  <a:schemeClr val="dk1"/>
                </a:solidFill>
                <a:latin typeface="Arial"/>
                <a:ea typeface="Arial"/>
                <a:cs typeface="Arial"/>
                <a:sym typeface="Arial"/>
              </a:rPr>
              <a:t>(2</a:t>
            </a:r>
            <a:r>
              <a:rPr b="1" baseline="30000" i="0" lang="en" sz="2000" u="none" cap="none" strike="noStrike">
                <a:solidFill>
                  <a:schemeClr val="dk1"/>
                </a:solidFill>
                <a:latin typeface="Arial"/>
                <a:ea typeface="Arial"/>
                <a:cs typeface="Arial"/>
                <a:sym typeface="Arial"/>
              </a:rPr>
              <a:t>n</a:t>
            </a:r>
            <a:r>
              <a:rPr b="1" i="0" lang="en" sz="2000" u="none" cap="none" strike="noStrike">
                <a:solidFill>
                  <a:schemeClr val="dk1"/>
                </a:solidFill>
                <a:latin typeface="Arial"/>
                <a:ea typeface="Arial"/>
                <a:cs typeface="Arial"/>
                <a:sym typeface="Arial"/>
              </a:rPr>
              <a:t>)</a:t>
            </a:r>
          </a:p>
        </p:txBody>
      </p:sp>
      <p:pic>
        <p:nvPicPr>
          <p:cNvPr descr="dogecoin-meme.jpg" id="971" name="Shape 971"/>
          <p:cNvPicPr preferRelativeResize="0"/>
          <p:nvPr/>
        </p:nvPicPr>
        <p:blipFill rotWithShape="1">
          <a:blip r:embed="rId3">
            <a:alphaModFix/>
          </a:blip>
          <a:srcRect b="0" l="0" r="0" t="0"/>
          <a:stretch/>
        </p:blipFill>
        <p:spPr>
          <a:xfrm>
            <a:off x="6178595" y="1801175"/>
            <a:ext cx="2581650" cy="1934200"/>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5" name="Shape 975"/>
        <p:cNvGrpSpPr/>
        <p:nvPr/>
      </p:nvGrpSpPr>
      <p:grpSpPr>
        <a:xfrm>
          <a:off x="0" y="0"/>
          <a:ext cx="0" cy="0"/>
          <a:chOff x="0" y="0"/>
          <a:chExt cx="0" cy="0"/>
        </a:xfrm>
      </p:grpSpPr>
      <p:sp>
        <p:nvSpPr>
          <p:cNvPr id="976" name="Shape 976"/>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Orders of Growth</a:t>
            </a:r>
          </a:p>
        </p:txBody>
      </p:sp>
      <p:sp>
        <p:nvSpPr>
          <p:cNvPr id="977" name="Shape 977"/>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3000" u="none" cap="none" strike="noStrike">
                <a:solidFill>
                  <a:schemeClr val="dk1"/>
                </a:solidFill>
                <a:latin typeface="Arial"/>
                <a:ea typeface="Arial"/>
                <a:cs typeface="Arial"/>
                <a:sym typeface="Arial"/>
              </a:rPr>
              <a:t>What is the order of growth for this function?</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def func(n):</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if n &lt;= 1:</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return n</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return 1 + func(n // 2)</a:t>
            </a: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1" name="Shape 981"/>
        <p:cNvGrpSpPr/>
        <p:nvPr/>
      </p:nvGrpSpPr>
      <p:grpSpPr>
        <a:xfrm>
          <a:off x="0" y="0"/>
          <a:ext cx="0" cy="0"/>
          <a:chOff x="0" y="0"/>
          <a:chExt cx="0" cy="0"/>
        </a:xfrm>
      </p:grpSpPr>
      <p:sp>
        <p:nvSpPr>
          <p:cNvPr id="982" name="Shape 982"/>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Orders of Growth</a:t>
            </a:r>
          </a:p>
        </p:txBody>
      </p:sp>
      <p:sp>
        <p:nvSpPr>
          <p:cNvPr id="983" name="Shape 983"/>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3000" u="none" cap="none" strike="noStrike">
                <a:solidFill>
                  <a:schemeClr val="dk1"/>
                </a:solidFill>
                <a:latin typeface="Arial"/>
                <a:ea typeface="Arial"/>
                <a:cs typeface="Arial"/>
                <a:sym typeface="Arial"/>
              </a:rPr>
              <a:t>What is the order of growth for this function?</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def func(n):</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if n &lt;= 1:</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return n</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return 1 + func(n // 2)</a:t>
            </a: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1" i="0" lang="en" sz="3000" u="none" cap="none" strike="noStrike">
                <a:solidFill>
                  <a:srgbClr val="252525"/>
                </a:solidFill>
                <a:highlight>
                  <a:srgbClr val="FFFFFF"/>
                </a:highlight>
                <a:latin typeface="Arial"/>
                <a:ea typeface="Arial"/>
                <a:cs typeface="Arial"/>
                <a:sym typeface="Arial"/>
              </a:rPr>
              <a:t>Ө</a:t>
            </a:r>
            <a:r>
              <a:rPr b="1" i="0" lang="en" sz="2400" u="none" cap="none" strike="noStrike">
                <a:solidFill>
                  <a:schemeClr val="dk1"/>
                </a:solidFill>
                <a:latin typeface="Arial"/>
                <a:ea typeface="Arial"/>
                <a:cs typeface="Arial"/>
                <a:sym typeface="Arial"/>
              </a:rPr>
              <a:t>(log n)</a:t>
            </a: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7" name="Shape 987"/>
        <p:cNvGrpSpPr/>
        <p:nvPr/>
      </p:nvGrpSpPr>
      <p:grpSpPr>
        <a:xfrm>
          <a:off x="0" y="0"/>
          <a:ext cx="0" cy="0"/>
          <a:chOff x="0" y="0"/>
          <a:chExt cx="0" cy="0"/>
        </a:xfrm>
      </p:grpSpPr>
      <p:sp>
        <p:nvSpPr>
          <p:cNvPr id="988" name="Shape 988"/>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Orders of Growth</a:t>
            </a:r>
          </a:p>
        </p:txBody>
      </p:sp>
      <p:sp>
        <p:nvSpPr>
          <p:cNvPr id="989" name="Shape 989"/>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3000" u="none" cap="none" strike="noStrike">
                <a:solidFill>
                  <a:schemeClr val="dk1"/>
                </a:solidFill>
                <a:latin typeface="Arial"/>
                <a:ea typeface="Arial"/>
                <a:cs typeface="Arial"/>
                <a:sym typeface="Arial"/>
              </a:rPr>
              <a:t>What is the order of growth for this function?</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def func(n):</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    if n &lt;= 1:</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        return 1</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    if n &lt;= 50:</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        return func(n - 1) + func(n - 2)</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    elif n &gt; 50:</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        return func(50) + func(49)</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Draw the Box &amp; Pointer Diagram!</a:t>
            </a:r>
          </a:p>
        </p:txBody>
      </p:sp>
      <p:pic>
        <p:nvPicPr>
          <p:cNvPr descr="b9a3bdad4b.png" id="155" name="Shape 155"/>
          <p:cNvPicPr preferRelativeResize="0"/>
          <p:nvPr/>
        </p:nvPicPr>
        <p:blipFill rotWithShape="1">
          <a:blip r:embed="rId3">
            <a:alphaModFix/>
          </a:blip>
          <a:srcRect b="0" l="0" r="0" t="0"/>
          <a:stretch/>
        </p:blipFill>
        <p:spPr>
          <a:xfrm>
            <a:off x="212800" y="1488150"/>
            <a:ext cx="3598600" cy="2263706"/>
          </a:xfrm>
          <a:prstGeom prst="rect">
            <a:avLst/>
          </a:prstGeom>
          <a:noFill/>
          <a:ln>
            <a:noFill/>
          </a:ln>
        </p:spPr>
      </p:pic>
      <p:pic>
        <p:nvPicPr>
          <p:cNvPr descr="2477db9138.png" id="156" name="Shape 156"/>
          <p:cNvPicPr preferRelativeResize="0"/>
          <p:nvPr/>
        </p:nvPicPr>
        <p:blipFill rotWithShape="1">
          <a:blip r:embed="rId4">
            <a:alphaModFix/>
          </a:blip>
          <a:srcRect b="0" l="0" r="0" t="0"/>
          <a:stretch/>
        </p:blipFill>
        <p:spPr>
          <a:xfrm>
            <a:off x="3811401" y="1807368"/>
            <a:ext cx="3585019" cy="1724031"/>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3" name="Shape 993"/>
        <p:cNvGrpSpPr/>
        <p:nvPr/>
      </p:nvGrpSpPr>
      <p:grpSpPr>
        <a:xfrm>
          <a:off x="0" y="0"/>
          <a:ext cx="0" cy="0"/>
          <a:chOff x="0" y="0"/>
          <a:chExt cx="0" cy="0"/>
        </a:xfrm>
      </p:grpSpPr>
      <p:sp>
        <p:nvSpPr>
          <p:cNvPr id="994" name="Shape 994"/>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Orders of Growth</a:t>
            </a:r>
          </a:p>
        </p:txBody>
      </p:sp>
      <p:sp>
        <p:nvSpPr>
          <p:cNvPr id="995" name="Shape 995"/>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Arial"/>
                <a:ea typeface="Arial"/>
                <a:cs typeface="Arial"/>
                <a:sym typeface="Arial"/>
              </a:rPr>
              <a:t>What is the order of growth for this function?</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Consolas"/>
                <a:ea typeface="Consolas"/>
                <a:cs typeface="Consolas"/>
                <a:sym typeface="Consolas"/>
              </a:rPr>
              <a:t>def func(n):</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Consolas"/>
                <a:ea typeface="Consolas"/>
                <a:cs typeface="Consolas"/>
                <a:sym typeface="Consolas"/>
              </a:rPr>
              <a:t>    if n &lt;= 1:</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Consolas"/>
                <a:ea typeface="Consolas"/>
                <a:cs typeface="Consolas"/>
                <a:sym typeface="Consolas"/>
              </a:rPr>
              <a:t>        return 1</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Consolas"/>
                <a:ea typeface="Consolas"/>
                <a:cs typeface="Consolas"/>
                <a:sym typeface="Consolas"/>
              </a:rPr>
              <a:t>    if n &lt;= 50:</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Consolas"/>
                <a:ea typeface="Consolas"/>
                <a:cs typeface="Consolas"/>
                <a:sym typeface="Consolas"/>
              </a:rPr>
              <a:t>        return func(n - 1) + func(n - 2)</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Consolas"/>
                <a:ea typeface="Consolas"/>
                <a:cs typeface="Consolas"/>
                <a:sym typeface="Consolas"/>
              </a:rPr>
              <a:t>    elif n &gt; 50:</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Consolas"/>
                <a:ea typeface="Consolas"/>
                <a:cs typeface="Consolas"/>
                <a:sym typeface="Consolas"/>
              </a:rPr>
              <a:t>        return func(50) + func(49)</a:t>
            </a:r>
          </a:p>
          <a:p>
            <a:pPr indent="0" lvl="0" marL="0" marR="0" rtl="0" algn="l">
              <a:lnSpc>
                <a:spcPct val="100000"/>
              </a:lnSpc>
              <a:spcBef>
                <a:spcPts val="0"/>
              </a:spcBef>
              <a:spcAft>
                <a:spcPts val="0"/>
              </a:spcAft>
              <a:buClr>
                <a:schemeClr val="dk1"/>
              </a:buClr>
              <a:buSzPct val="25000"/>
              <a:buFont typeface="Arial"/>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1" i="0" lang="en" sz="1600" u="none" cap="none" strike="noStrike">
                <a:solidFill>
                  <a:srgbClr val="252525"/>
                </a:solidFill>
                <a:highlight>
                  <a:srgbClr val="FFFFFF"/>
                </a:highlight>
                <a:latin typeface="Arial"/>
                <a:ea typeface="Arial"/>
                <a:cs typeface="Arial"/>
                <a:sym typeface="Arial"/>
              </a:rPr>
              <a:t>Ө</a:t>
            </a:r>
            <a:r>
              <a:rPr b="1" i="0" lang="en" sz="1600" u="none" cap="none" strike="noStrike">
                <a:solidFill>
                  <a:schemeClr val="dk1"/>
                </a:solidFill>
                <a:latin typeface="Arial"/>
                <a:ea typeface="Arial"/>
                <a:cs typeface="Arial"/>
                <a:sym typeface="Arial"/>
              </a:rPr>
              <a:t>(1)</a:t>
            </a: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9" name="Shape 999"/>
        <p:cNvGrpSpPr/>
        <p:nvPr/>
      </p:nvGrpSpPr>
      <p:grpSpPr>
        <a:xfrm>
          <a:off x="0" y="0"/>
          <a:ext cx="0" cy="0"/>
          <a:chOff x="0" y="0"/>
          <a:chExt cx="0" cy="0"/>
        </a:xfrm>
      </p:grpSpPr>
      <p:sp>
        <p:nvSpPr>
          <p:cNvPr id="1000" name="Shape 1000"/>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Orders of Growth</a:t>
            </a:r>
          </a:p>
        </p:txBody>
      </p:sp>
      <p:sp>
        <p:nvSpPr>
          <p:cNvPr id="1001" name="Shape 1001"/>
          <p:cNvSpPr txBox="1"/>
          <p:nvPr>
            <p:ph idx="1" type="body"/>
          </p:nvPr>
        </p:nvSpPr>
        <p:spPr>
          <a:xfrm>
            <a:off x="457200" y="10858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What is the order of growth for this function?</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def func(n):</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lst = []</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for i in range(n):</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lst.append(i)</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 Order of growth of ‘append’ is O(1) in the length of the list.</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if n &lt;= 1:</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return 1</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if n &lt;= 50:</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return func(n - 1) + func(n - 2)</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elif n &gt; 50:</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return func(50) + func(49)</a:t>
            </a:r>
          </a:p>
          <a:p>
            <a:pPr indent="0" lvl="0" marL="0" marR="0" rtl="0" algn="l">
              <a:lnSpc>
                <a:spcPct val="100000"/>
              </a:lnSpc>
              <a:spcBef>
                <a:spcPts val="0"/>
              </a:spcBef>
              <a:spcAft>
                <a:spcPts val="0"/>
              </a:spcAft>
              <a:buClr>
                <a:schemeClr val="dk1"/>
              </a:buClr>
              <a:buSzPct val="25000"/>
              <a:buFont typeface="Arial"/>
              <a:buNone/>
            </a:pPr>
            <a:r>
              <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sp>
        <p:nvSpPr>
          <p:cNvPr id="1006" name="Shape 1006"/>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Orders of Growth</a:t>
            </a:r>
          </a:p>
        </p:txBody>
      </p:sp>
      <p:sp>
        <p:nvSpPr>
          <p:cNvPr id="1007" name="Shape 1007"/>
          <p:cNvSpPr txBox="1"/>
          <p:nvPr>
            <p:ph idx="1" type="body"/>
          </p:nvPr>
        </p:nvSpPr>
        <p:spPr>
          <a:xfrm>
            <a:off x="457200" y="10858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What is the order of growth for this function?</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def func(n):</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lst = []</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for i in range(n):</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lst.append(i)</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 Order of growth of ‘append’ is O(1) in the length of the list.</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if n &lt;= 1:</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return 1</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if n &lt;= 50:</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return func(n - 1) + func(n - 2)</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elif n &gt; 50:</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return func(50) + func(49)</a:t>
            </a:r>
          </a:p>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rgbClr val="252525"/>
                </a:solidFill>
                <a:highlight>
                  <a:srgbClr val="FFFFFF"/>
                </a:highlight>
                <a:latin typeface="Arial"/>
                <a:ea typeface="Arial"/>
                <a:cs typeface="Arial"/>
                <a:sym typeface="Arial"/>
              </a:rPr>
              <a:t>Ө</a:t>
            </a:r>
            <a:r>
              <a:rPr b="1" i="0" lang="en" sz="1400" u="none" cap="none" strike="noStrike">
                <a:solidFill>
                  <a:schemeClr val="dk1"/>
                </a:solidFill>
                <a:latin typeface="Arial"/>
                <a:ea typeface="Arial"/>
                <a:cs typeface="Arial"/>
                <a:sym typeface="Arial"/>
              </a:rPr>
              <a:t>(n)</a:t>
            </a: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1" name="Shape 1011"/>
        <p:cNvGrpSpPr/>
        <p:nvPr/>
      </p:nvGrpSpPr>
      <p:grpSpPr>
        <a:xfrm>
          <a:off x="0" y="0"/>
          <a:ext cx="0" cy="0"/>
          <a:chOff x="0" y="0"/>
          <a:chExt cx="0" cy="0"/>
        </a:xfrm>
      </p:grpSpPr>
      <p:sp>
        <p:nvSpPr>
          <p:cNvPr id="1012" name="Shape 1012"/>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Orders of Growth</a:t>
            </a:r>
          </a:p>
        </p:txBody>
      </p:sp>
      <p:sp>
        <p:nvSpPr>
          <p:cNvPr id="1013" name="Shape 1013"/>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def foo(x, y):</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if x == 0:</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return 1</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if y &gt; 0:</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return foo(x, y - 1)</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return 1 + foo(x // 2, y)</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Arial"/>
                <a:ea typeface="Arial"/>
                <a:cs typeface="Arial"/>
                <a:sym typeface="Arial"/>
              </a:rPr>
              <a:t>What is the order of growth in time for </a:t>
            </a:r>
            <a:r>
              <a:rPr b="0" i="0" lang="en" sz="1800" u="none" cap="none" strike="noStrike">
                <a:solidFill>
                  <a:schemeClr val="dk1"/>
                </a:solidFill>
                <a:latin typeface="Consolas"/>
                <a:ea typeface="Consolas"/>
                <a:cs typeface="Consolas"/>
                <a:sym typeface="Consolas"/>
              </a:rPr>
              <a:t>foo(x, baz(y))</a:t>
            </a:r>
            <a:r>
              <a:rPr b="0" i="0" lang="en" sz="1800" u="none" cap="none" strike="noStrike">
                <a:solidFill>
                  <a:schemeClr val="dk1"/>
                </a:solidFill>
                <a:latin typeface="Arial"/>
                <a:ea typeface="Arial"/>
                <a:cs typeface="Arial"/>
                <a:sym typeface="Arial"/>
              </a:rPr>
              <a:t> with respect to x?</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Arial"/>
                <a:ea typeface="Arial"/>
                <a:cs typeface="Arial"/>
                <a:sym typeface="Arial"/>
              </a:rPr>
              <a:t>What is the order of growth in time for </a:t>
            </a:r>
            <a:r>
              <a:rPr b="0" i="0" lang="en" sz="1800" u="none" cap="none" strike="noStrike">
                <a:solidFill>
                  <a:schemeClr val="dk1"/>
                </a:solidFill>
                <a:latin typeface="Consolas"/>
                <a:ea typeface="Consolas"/>
                <a:cs typeface="Consolas"/>
                <a:sym typeface="Consolas"/>
              </a:rPr>
              <a:t>foo(x, baz(y))</a:t>
            </a:r>
            <a:r>
              <a:rPr b="0" i="0" lang="en" sz="1800" u="none" cap="none" strike="noStrike">
                <a:solidFill>
                  <a:schemeClr val="dk1"/>
                </a:solidFill>
                <a:latin typeface="Arial"/>
                <a:ea typeface="Arial"/>
                <a:cs typeface="Arial"/>
                <a:sym typeface="Arial"/>
              </a:rPr>
              <a:t> with respect to y?</a:t>
            </a:r>
          </a:p>
        </p:txBody>
      </p:sp>
      <p:sp>
        <p:nvSpPr>
          <p:cNvPr id="1014" name="Shape 1014"/>
          <p:cNvSpPr txBox="1"/>
          <p:nvPr/>
        </p:nvSpPr>
        <p:spPr>
          <a:xfrm>
            <a:off x="4679325" y="1200150"/>
            <a:ext cx="3949200" cy="1409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def baz(z):</a:t>
            </a:r>
          </a:p>
          <a:p>
            <a:pPr indent="0" lvl="0" marL="0" marR="0" rtl="0" algn="l">
              <a:lnSpc>
                <a:spcPct val="100000"/>
              </a:lnSpc>
              <a:spcBef>
                <a:spcPts val="60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return abs(z)</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8" name="Shape 1018"/>
        <p:cNvGrpSpPr/>
        <p:nvPr/>
      </p:nvGrpSpPr>
      <p:grpSpPr>
        <a:xfrm>
          <a:off x="0" y="0"/>
          <a:ext cx="0" cy="0"/>
          <a:chOff x="0" y="0"/>
          <a:chExt cx="0" cy="0"/>
        </a:xfrm>
      </p:grpSpPr>
      <p:sp>
        <p:nvSpPr>
          <p:cNvPr id="1019" name="Shape 1019"/>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Orders of Growth</a:t>
            </a:r>
          </a:p>
        </p:txBody>
      </p:sp>
      <p:sp>
        <p:nvSpPr>
          <p:cNvPr id="1020" name="Shape 1020"/>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def foo(x, y):</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if x == 0:</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return 1</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if y &gt; 0:</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return foo(x, y - 1)</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return 1 + foo(x // 2, y)</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Arial"/>
                <a:ea typeface="Arial"/>
                <a:cs typeface="Arial"/>
                <a:sym typeface="Arial"/>
              </a:rPr>
              <a:t>What is the order of growth in time for </a:t>
            </a:r>
            <a:r>
              <a:rPr b="0" i="0" lang="en" sz="1800" u="none" cap="none" strike="noStrike">
                <a:solidFill>
                  <a:schemeClr val="dk1"/>
                </a:solidFill>
                <a:latin typeface="Consolas"/>
                <a:ea typeface="Consolas"/>
                <a:cs typeface="Consolas"/>
                <a:sym typeface="Consolas"/>
              </a:rPr>
              <a:t>foo(x, baz(y))</a:t>
            </a:r>
            <a:r>
              <a:rPr b="0" i="0" lang="en" sz="1800" u="none" cap="none" strike="noStrike">
                <a:solidFill>
                  <a:schemeClr val="dk1"/>
                </a:solidFill>
                <a:latin typeface="Arial"/>
                <a:ea typeface="Arial"/>
                <a:cs typeface="Arial"/>
                <a:sym typeface="Arial"/>
              </a:rPr>
              <a:t> with respect to x?</a:t>
            </a:r>
          </a:p>
          <a:p>
            <a:pPr indent="0" lvl="0" marL="0" marR="0" rtl="0" algn="l">
              <a:lnSpc>
                <a:spcPct val="100000"/>
              </a:lnSpc>
              <a:spcBef>
                <a:spcPts val="0"/>
              </a:spcBef>
              <a:spcAft>
                <a:spcPts val="0"/>
              </a:spcAft>
              <a:buClr>
                <a:schemeClr val="dk1"/>
              </a:buClr>
              <a:buSzPct val="25000"/>
              <a:buFont typeface="Arial"/>
              <a:buNone/>
            </a:pPr>
            <a:r>
              <a:rPr b="1" i="0" lang="en" sz="1800" u="none" cap="none" strike="noStrike">
                <a:solidFill>
                  <a:srgbClr val="252525"/>
                </a:solidFill>
                <a:highlight>
                  <a:srgbClr val="FFFFFF"/>
                </a:highlight>
                <a:latin typeface="Arial"/>
                <a:ea typeface="Arial"/>
                <a:cs typeface="Arial"/>
                <a:sym typeface="Arial"/>
              </a:rPr>
              <a:t>Ө</a:t>
            </a:r>
            <a:r>
              <a:rPr b="1" i="0" lang="en" sz="1800" u="none" cap="none" strike="noStrike">
                <a:solidFill>
                  <a:schemeClr val="dk1"/>
                </a:solidFill>
                <a:latin typeface="Arial"/>
                <a:ea typeface="Arial"/>
                <a:cs typeface="Arial"/>
                <a:sym typeface="Arial"/>
              </a:rPr>
              <a:t>(log x)</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Arial"/>
                <a:ea typeface="Arial"/>
                <a:cs typeface="Arial"/>
                <a:sym typeface="Arial"/>
              </a:rPr>
              <a:t>What is the order of growth in time for </a:t>
            </a:r>
            <a:r>
              <a:rPr b="0" i="0" lang="en" sz="1800" u="none" cap="none" strike="noStrike">
                <a:solidFill>
                  <a:schemeClr val="dk1"/>
                </a:solidFill>
                <a:latin typeface="Consolas"/>
                <a:ea typeface="Consolas"/>
                <a:cs typeface="Consolas"/>
                <a:sym typeface="Consolas"/>
              </a:rPr>
              <a:t>foo(x, baz(y))</a:t>
            </a:r>
            <a:r>
              <a:rPr b="0" i="0" lang="en" sz="1800" u="none" cap="none" strike="noStrike">
                <a:solidFill>
                  <a:schemeClr val="dk1"/>
                </a:solidFill>
                <a:latin typeface="Arial"/>
                <a:ea typeface="Arial"/>
                <a:cs typeface="Arial"/>
                <a:sym typeface="Arial"/>
              </a:rPr>
              <a:t> with respect to y?</a:t>
            </a:r>
          </a:p>
        </p:txBody>
      </p:sp>
      <p:sp>
        <p:nvSpPr>
          <p:cNvPr id="1021" name="Shape 1021"/>
          <p:cNvSpPr txBox="1"/>
          <p:nvPr/>
        </p:nvSpPr>
        <p:spPr>
          <a:xfrm>
            <a:off x="4679325" y="1200150"/>
            <a:ext cx="3949200" cy="1409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chemeClr val="dk1"/>
                </a:solidFill>
                <a:latin typeface="Consolas"/>
                <a:ea typeface="Consolas"/>
                <a:cs typeface="Consolas"/>
                <a:sym typeface="Consolas"/>
              </a:rPr>
              <a:t>def baz(z):</a:t>
            </a:r>
          </a:p>
          <a:p>
            <a:pPr indent="0" lvl="0" marL="0" marR="0" rtl="0" algn="l">
              <a:lnSpc>
                <a:spcPct val="100000"/>
              </a:lnSpc>
              <a:spcBef>
                <a:spcPts val="600"/>
              </a:spcBef>
              <a:spcAft>
                <a:spcPts val="0"/>
              </a:spcAft>
              <a:buClr>
                <a:schemeClr val="dk1"/>
              </a:buClr>
              <a:buSzPct val="25000"/>
              <a:buFont typeface="Consolas"/>
              <a:buNone/>
            </a:pPr>
            <a:r>
              <a:rPr b="0" i="0" lang="en" sz="1800" u="none" cap="none" strike="noStrike">
                <a:solidFill>
                  <a:schemeClr val="dk1"/>
                </a:solidFill>
                <a:latin typeface="Consolas"/>
                <a:ea typeface="Consolas"/>
                <a:cs typeface="Consolas"/>
                <a:sym typeface="Consolas"/>
              </a:rPr>
              <a:t>	return abs(z)</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Shape 1026"/>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Orders of Growth</a:t>
            </a:r>
          </a:p>
        </p:txBody>
      </p:sp>
      <p:sp>
        <p:nvSpPr>
          <p:cNvPr id="1027" name="Shape 1027"/>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chemeClr val="dk1"/>
                </a:solidFill>
                <a:latin typeface="Consolas"/>
                <a:ea typeface="Consolas"/>
                <a:cs typeface="Consolas"/>
                <a:sym typeface="Consolas"/>
              </a:rPr>
              <a:t>def foo(x, y):</a:t>
            </a:r>
          </a:p>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chemeClr val="dk1"/>
                </a:solidFill>
                <a:latin typeface="Consolas"/>
                <a:ea typeface="Consolas"/>
                <a:cs typeface="Consolas"/>
                <a:sym typeface="Consolas"/>
              </a:rPr>
              <a:t>	if x == 0:</a:t>
            </a:r>
          </a:p>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chemeClr val="dk1"/>
                </a:solidFill>
                <a:latin typeface="Consolas"/>
                <a:ea typeface="Consolas"/>
                <a:cs typeface="Consolas"/>
                <a:sym typeface="Consolas"/>
              </a:rPr>
              <a:t>		return 1</a:t>
            </a:r>
          </a:p>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chemeClr val="dk1"/>
                </a:solidFill>
                <a:latin typeface="Consolas"/>
                <a:ea typeface="Consolas"/>
                <a:cs typeface="Consolas"/>
                <a:sym typeface="Consolas"/>
              </a:rPr>
              <a:t>	if y &gt; 0:</a:t>
            </a:r>
          </a:p>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chemeClr val="dk1"/>
                </a:solidFill>
                <a:latin typeface="Consolas"/>
                <a:ea typeface="Consolas"/>
                <a:cs typeface="Consolas"/>
                <a:sym typeface="Consolas"/>
              </a:rPr>
              <a:t>		return foo(x, y - 1)</a:t>
            </a:r>
          </a:p>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chemeClr val="dk1"/>
                </a:solidFill>
                <a:latin typeface="Consolas"/>
                <a:ea typeface="Consolas"/>
                <a:cs typeface="Consolas"/>
                <a:sym typeface="Consolas"/>
              </a:rPr>
              <a:t>	return 1 + foo(x // 2, y)</a:t>
            </a:r>
          </a:p>
          <a:p>
            <a:pPr indent="0" lvl="0" marL="0" marR="0" rtl="0" algn="l">
              <a:lnSpc>
                <a:spcPct val="100000"/>
              </a:lnSpc>
              <a:spcBef>
                <a:spcPts val="0"/>
              </a:spcBef>
              <a:spcAft>
                <a:spcPts val="0"/>
              </a:spcAft>
              <a:buClr>
                <a:schemeClr val="dk1"/>
              </a:buClr>
              <a:buSzPct val="25000"/>
              <a:buFont typeface="Arial"/>
              <a:buNone/>
            </a:pPr>
            <a:r>
              <a:t/>
            </a:r>
            <a:endParaRPr b="0" i="0" sz="17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chemeClr val="dk1"/>
                </a:solidFill>
                <a:latin typeface="Arial"/>
                <a:ea typeface="Arial"/>
                <a:cs typeface="Arial"/>
                <a:sym typeface="Arial"/>
              </a:rPr>
              <a:t>What is the order of growth in time for </a:t>
            </a:r>
            <a:r>
              <a:rPr b="0" i="0" lang="en" sz="1700" u="none" cap="none" strike="noStrike">
                <a:solidFill>
                  <a:schemeClr val="dk1"/>
                </a:solidFill>
                <a:latin typeface="Consolas"/>
                <a:ea typeface="Consolas"/>
                <a:cs typeface="Consolas"/>
                <a:sym typeface="Consolas"/>
              </a:rPr>
              <a:t>foo(x, baz(y))</a:t>
            </a:r>
            <a:r>
              <a:rPr b="0" i="0" lang="en" sz="1700" u="none" cap="none" strike="noStrike">
                <a:solidFill>
                  <a:schemeClr val="dk1"/>
                </a:solidFill>
                <a:latin typeface="Arial"/>
                <a:ea typeface="Arial"/>
                <a:cs typeface="Arial"/>
                <a:sym typeface="Arial"/>
              </a:rPr>
              <a:t> with respect to x?</a:t>
            </a:r>
          </a:p>
          <a:p>
            <a:pPr indent="0" lvl="0" marL="0" marR="0" rtl="0" algn="l">
              <a:lnSpc>
                <a:spcPct val="100000"/>
              </a:lnSpc>
              <a:spcBef>
                <a:spcPts val="0"/>
              </a:spcBef>
              <a:spcAft>
                <a:spcPts val="0"/>
              </a:spcAft>
              <a:buClr>
                <a:schemeClr val="dk1"/>
              </a:buClr>
              <a:buSzPct val="25000"/>
              <a:buFont typeface="Arial"/>
              <a:buNone/>
            </a:pPr>
            <a:r>
              <a:rPr b="1" i="0" lang="en" sz="1700" u="none" cap="none" strike="noStrike">
                <a:solidFill>
                  <a:srgbClr val="252525"/>
                </a:solidFill>
                <a:highlight>
                  <a:srgbClr val="FFFFFF"/>
                </a:highlight>
                <a:latin typeface="Arial"/>
                <a:ea typeface="Arial"/>
                <a:cs typeface="Arial"/>
                <a:sym typeface="Arial"/>
              </a:rPr>
              <a:t>Ө</a:t>
            </a:r>
            <a:r>
              <a:rPr b="1" i="0" lang="en" sz="1700" u="none" cap="none" strike="noStrike">
                <a:solidFill>
                  <a:schemeClr val="dk1"/>
                </a:solidFill>
                <a:latin typeface="Arial"/>
                <a:ea typeface="Arial"/>
                <a:cs typeface="Arial"/>
                <a:sym typeface="Arial"/>
              </a:rPr>
              <a:t>(log x)</a:t>
            </a:r>
          </a:p>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chemeClr val="dk1"/>
                </a:solidFill>
                <a:latin typeface="Arial"/>
                <a:ea typeface="Arial"/>
                <a:cs typeface="Arial"/>
                <a:sym typeface="Arial"/>
              </a:rPr>
              <a:t>What is the order of growth in time for </a:t>
            </a:r>
            <a:r>
              <a:rPr b="0" i="0" lang="en" sz="1700" u="none" cap="none" strike="noStrike">
                <a:solidFill>
                  <a:schemeClr val="dk1"/>
                </a:solidFill>
                <a:latin typeface="Consolas"/>
                <a:ea typeface="Consolas"/>
                <a:cs typeface="Consolas"/>
                <a:sym typeface="Consolas"/>
              </a:rPr>
              <a:t>foo(x, baz(y))</a:t>
            </a:r>
            <a:r>
              <a:rPr b="0" i="0" lang="en" sz="1700" u="none" cap="none" strike="noStrike">
                <a:solidFill>
                  <a:schemeClr val="dk1"/>
                </a:solidFill>
                <a:latin typeface="Arial"/>
                <a:ea typeface="Arial"/>
                <a:cs typeface="Arial"/>
                <a:sym typeface="Arial"/>
              </a:rPr>
              <a:t> with respect to y?</a:t>
            </a:r>
          </a:p>
          <a:p>
            <a:pPr indent="0" lvl="0" marL="0" marR="0" rtl="0" algn="l">
              <a:lnSpc>
                <a:spcPct val="100000"/>
              </a:lnSpc>
              <a:spcBef>
                <a:spcPts val="0"/>
              </a:spcBef>
              <a:spcAft>
                <a:spcPts val="0"/>
              </a:spcAft>
              <a:buClr>
                <a:schemeClr val="dk1"/>
              </a:buClr>
              <a:buSzPct val="25000"/>
              <a:buFont typeface="Arial"/>
              <a:buNone/>
            </a:pPr>
            <a:r>
              <a:rPr b="1" i="0" lang="en" sz="1700" u="none" cap="none" strike="noStrike">
                <a:solidFill>
                  <a:srgbClr val="252525"/>
                </a:solidFill>
                <a:highlight>
                  <a:srgbClr val="FFFFFF"/>
                </a:highlight>
                <a:latin typeface="Arial"/>
                <a:ea typeface="Arial"/>
                <a:cs typeface="Arial"/>
                <a:sym typeface="Arial"/>
              </a:rPr>
              <a:t>Ө</a:t>
            </a:r>
            <a:r>
              <a:rPr b="1" i="0" lang="en" sz="1700" u="none" cap="none" strike="noStrike">
                <a:solidFill>
                  <a:schemeClr val="dk1"/>
                </a:solidFill>
                <a:latin typeface="Arial"/>
                <a:ea typeface="Arial"/>
                <a:cs typeface="Arial"/>
                <a:sym typeface="Arial"/>
              </a:rPr>
              <a:t>(y)</a:t>
            </a:r>
          </a:p>
        </p:txBody>
      </p:sp>
      <p:sp>
        <p:nvSpPr>
          <p:cNvPr id="1028" name="Shape 1028"/>
          <p:cNvSpPr txBox="1"/>
          <p:nvPr/>
        </p:nvSpPr>
        <p:spPr>
          <a:xfrm>
            <a:off x="4679325" y="1200150"/>
            <a:ext cx="3949200" cy="1409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chemeClr val="dk1"/>
                </a:solidFill>
                <a:latin typeface="Consolas"/>
                <a:ea typeface="Consolas"/>
                <a:cs typeface="Consolas"/>
                <a:sym typeface="Consolas"/>
              </a:rPr>
              <a:t>def baz(z):</a:t>
            </a:r>
          </a:p>
          <a:p>
            <a:pPr indent="0" lvl="0" marL="0" marR="0" rtl="0" algn="l">
              <a:lnSpc>
                <a:spcPct val="100000"/>
              </a:lnSpc>
              <a:spcBef>
                <a:spcPts val="600"/>
              </a:spcBef>
              <a:spcAft>
                <a:spcPts val="0"/>
              </a:spcAft>
              <a:buClr>
                <a:schemeClr val="dk1"/>
              </a:buClr>
              <a:buSzPct val="25000"/>
              <a:buFont typeface="Consolas"/>
              <a:buNone/>
            </a:pPr>
            <a:r>
              <a:rPr b="0" i="0" lang="en" sz="1800" u="none" cap="none" strike="noStrike">
                <a:solidFill>
                  <a:schemeClr val="dk1"/>
                </a:solidFill>
                <a:latin typeface="Consolas"/>
                <a:ea typeface="Consolas"/>
                <a:cs typeface="Consolas"/>
                <a:sym typeface="Consolas"/>
              </a:rPr>
              <a:t>	return abs(z)</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2" name="Shape 1032"/>
        <p:cNvGrpSpPr/>
        <p:nvPr/>
      </p:nvGrpSpPr>
      <p:grpSpPr>
        <a:xfrm>
          <a:off x="0" y="0"/>
          <a:ext cx="0" cy="0"/>
          <a:chOff x="0" y="0"/>
          <a:chExt cx="0" cy="0"/>
        </a:xfrm>
      </p:grpSpPr>
      <p:sp>
        <p:nvSpPr>
          <p:cNvPr id="1033" name="Shape 1033"/>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Orders of Growth</a:t>
            </a:r>
          </a:p>
        </p:txBody>
      </p:sp>
      <p:sp>
        <p:nvSpPr>
          <p:cNvPr id="1034" name="Shape 1034"/>
          <p:cNvSpPr txBox="1"/>
          <p:nvPr>
            <p:ph idx="1" type="body"/>
          </p:nvPr>
        </p:nvSpPr>
        <p:spPr>
          <a:xfrm>
            <a:off x="457200" y="1200150"/>
            <a:ext cx="85029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500" u="none" cap="none" strike="noStrike">
                <a:solidFill>
                  <a:schemeClr val="dk1"/>
                </a:solidFill>
                <a:latin typeface="Consolas"/>
                <a:ea typeface="Consolas"/>
                <a:cs typeface="Consolas"/>
                <a:sym typeface="Consolas"/>
              </a:rPr>
              <a:t>def foo(x, y):</a:t>
            </a:r>
          </a:p>
          <a:p>
            <a:pPr indent="0" lvl="0" marL="0" marR="0" rtl="0" algn="l">
              <a:lnSpc>
                <a:spcPct val="100000"/>
              </a:lnSpc>
              <a:spcBef>
                <a:spcPts val="0"/>
              </a:spcBef>
              <a:spcAft>
                <a:spcPts val="0"/>
              </a:spcAft>
              <a:buClr>
                <a:schemeClr val="dk1"/>
              </a:buClr>
              <a:buSzPct val="25000"/>
              <a:buFont typeface="Arial"/>
              <a:buNone/>
            </a:pPr>
            <a:r>
              <a:rPr b="0" i="0" lang="en" sz="1500" u="none" cap="none" strike="noStrike">
                <a:solidFill>
                  <a:schemeClr val="dk1"/>
                </a:solidFill>
                <a:latin typeface="Consolas"/>
                <a:ea typeface="Consolas"/>
                <a:cs typeface="Consolas"/>
                <a:sym typeface="Consolas"/>
              </a:rPr>
              <a:t>	if x == 0:</a:t>
            </a:r>
          </a:p>
          <a:p>
            <a:pPr indent="0" lvl="0" marL="0" marR="0" rtl="0" algn="l">
              <a:lnSpc>
                <a:spcPct val="100000"/>
              </a:lnSpc>
              <a:spcBef>
                <a:spcPts val="0"/>
              </a:spcBef>
              <a:spcAft>
                <a:spcPts val="0"/>
              </a:spcAft>
              <a:buClr>
                <a:schemeClr val="dk1"/>
              </a:buClr>
              <a:buSzPct val="25000"/>
              <a:buFont typeface="Arial"/>
              <a:buNone/>
            </a:pPr>
            <a:r>
              <a:rPr b="0" i="0" lang="en" sz="1500" u="none" cap="none" strike="noStrike">
                <a:solidFill>
                  <a:schemeClr val="dk1"/>
                </a:solidFill>
                <a:latin typeface="Consolas"/>
                <a:ea typeface="Consolas"/>
                <a:cs typeface="Consolas"/>
                <a:sym typeface="Consolas"/>
              </a:rPr>
              <a:t>		return 1</a:t>
            </a:r>
          </a:p>
          <a:p>
            <a:pPr indent="0" lvl="0" marL="0" marR="0" rtl="0" algn="l">
              <a:lnSpc>
                <a:spcPct val="100000"/>
              </a:lnSpc>
              <a:spcBef>
                <a:spcPts val="0"/>
              </a:spcBef>
              <a:spcAft>
                <a:spcPts val="0"/>
              </a:spcAft>
              <a:buClr>
                <a:schemeClr val="dk1"/>
              </a:buClr>
              <a:buSzPct val="25000"/>
              <a:buFont typeface="Arial"/>
              <a:buNone/>
            </a:pPr>
            <a:r>
              <a:rPr b="0" i="0" lang="en" sz="1500" u="none" cap="none" strike="noStrike">
                <a:solidFill>
                  <a:schemeClr val="dk1"/>
                </a:solidFill>
                <a:latin typeface="Consolas"/>
                <a:ea typeface="Consolas"/>
                <a:cs typeface="Consolas"/>
                <a:sym typeface="Consolas"/>
              </a:rPr>
              <a:t>	if y &gt; 0:</a:t>
            </a:r>
          </a:p>
          <a:p>
            <a:pPr indent="0" lvl="0" marL="0" marR="0" rtl="0" algn="l">
              <a:lnSpc>
                <a:spcPct val="100000"/>
              </a:lnSpc>
              <a:spcBef>
                <a:spcPts val="0"/>
              </a:spcBef>
              <a:spcAft>
                <a:spcPts val="0"/>
              </a:spcAft>
              <a:buClr>
                <a:schemeClr val="dk1"/>
              </a:buClr>
              <a:buSzPct val="25000"/>
              <a:buFont typeface="Arial"/>
              <a:buNone/>
            </a:pPr>
            <a:r>
              <a:rPr b="0" i="0" lang="en" sz="1500" u="none" cap="none" strike="noStrike">
                <a:solidFill>
                  <a:schemeClr val="dk1"/>
                </a:solidFill>
                <a:latin typeface="Consolas"/>
                <a:ea typeface="Consolas"/>
                <a:cs typeface="Consolas"/>
                <a:sym typeface="Consolas"/>
              </a:rPr>
              <a:t>		return foo(x, y - 1)</a:t>
            </a:r>
          </a:p>
          <a:p>
            <a:pPr indent="0" lvl="0" marL="0" marR="0" rtl="0" algn="l">
              <a:lnSpc>
                <a:spcPct val="100000"/>
              </a:lnSpc>
              <a:spcBef>
                <a:spcPts val="0"/>
              </a:spcBef>
              <a:spcAft>
                <a:spcPts val="0"/>
              </a:spcAft>
              <a:buClr>
                <a:schemeClr val="dk1"/>
              </a:buClr>
              <a:buSzPct val="25000"/>
              <a:buFont typeface="Arial"/>
              <a:buNone/>
            </a:pPr>
            <a:r>
              <a:rPr b="0" i="0" lang="en" sz="1500" u="none" cap="none" strike="noStrike">
                <a:solidFill>
                  <a:schemeClr val="dk1"/>
                </a:solidFill>
                <a:latin typeface="Consolas"/>
                <a:ea typeface="Consolas"/>
                <a:cs typeface="Consolas"/>
                <a:sym typeface="Consolas"/>
              </a:rPr>
              <a:t>	return 1 + foo(x // 2, y)</a:t>
            </a:r>
          </a:p>
          <a:p>
            <a:pPr indent="0" lvl="0" marL="0" marR="0" rtl="0" algn="l">
              <a:lnSpc>
                <a:spcPct val="100000"/>
              </a:lnSpc>
              <a:spcBef>
                <a:spcPts val="0"/>
              </a:spcBef>
              <a:spcAft>
                <a:spcPts val="0"/>
              </a:spcAft>
              <a:buClr>
                <a:schemeClr val="dk1"/>
              </a:buClr>
              <a:buSzPct val="25000"/>
              <a:buFont typeface="Arial"/>
              <a:buNone/>
            </a:pPr>
            <a:r>
              <a:t/>
            </a:r>
            <a:endParaRPr b="0" i="0" sz="15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0" i="0" lang="en" sz="1500" u="none" cap="none" strike="noStrike">
                <a:solidFill>
                  <a:schemeClr val="dk1"/>
                </a:solidFill>
                <a:latin typeface="Arial"/>
                <a:ea typeface="Arial"/>
                <a:cs typeface="Arial"/>
                <a:sym typeface="Arial"/>
              </a:rPr>
              <a:t>What is the order of growth in time for </a:t>
            </a:r>
            <a:r>
              <a:rPr b="0" i="0" lang="en" sz="1500" u="none" cap="none" strike="noStrike">
                <a:solidFill>
                  <a:schemeClr val="dk1"/>
                </a:solidFill>
                <a:latin typeface="Consolas"/>
                <a:ea typeface="Consolas"/>
                <a:cs typeface="Consolas"/>
                <a:sym typeface="Consolas"/>
              </a:rPr>
              <a:t>foo(x, baz(y))</a:t>
            </a:r>
            <a:r>
              <a:rPr b="0" i="0" lang="en" sz="1500" u="none" cap="none" strike="noStrike">
                <a:solidFill>
                  <a:schemeClr val="dk1"/>
                </a:solidFill>
                <a:latin typeface="Arial"/>
                <a:ea typeface="Arial"/>
                <a:cs typeface="Arial"/>
                <a:sym typeface="Arial"/>
              </a:rPr>
              <a:t> with respect to x?</a:t>
            </a:r>
          </a:p>
          <a:p>
            <a:pPr indent="0" lvl="0" marL="0" marR="0" rtl="0" algn="l">
              <a:lnSpc>
                <a:spcPct val="100000"/>
              </a:lnSpc>
              <a:spcBef>
                <a:spcPts val="0"/>
              </a:spcBef>
              <a:spcAft>
                <a:spcPts val="0"/>
              </a:spcAft>
              <a:buClr>
                <a:schemeClr val="dk1"/>
              </a:buClr>
              <a:buSzPct val="25000"/>
              <a:buFont typeface="Arial"/>
              <a:buNone/>
            </a:pPr>
            <a:r>
              <a:rPr b="1" i="0" lang="en" sz="1500" u="none" cap="none" strike="noStrike">
                <a:solidFill>
                  <a:srgbClr val="252525"/>
                </a:solidFill>
                <a:highlight>
                  <a:srgbClr val="FFFFFF"/>
                </a:highlight>
                <a:latin typeface="Arial"/>
                <a:ea typeface="Arial"/>
                <a:cs typeface="Arial"/>
                <a:sym typeface="Arial"/>
              </a:rPr>
              <a:t>Ө</a:t>
            </a:r>
            <a:r>
              <a:rPr b="1" i="0" lang="en" sz="1500" u="none" cap="none" strike="noStrike">
                <a:solidFill>
                  <a:schemeClr val="dk1"/>
                </a:solidFill>
                <a:latin typeface="Arial"/>
                <a:ea typeface="Arial"/>
                <a:cs typeface="Arial"/>
                <a:sym typeface="Arial"/>
              </a:rPr>
              <a:t>(log x)</a:t>
            </a:r>
          </a:p>
          <a:p>
            <a:pPr indent="0" lvl="0" marL="0" marR="0" rtl="0" algn="l">
              <a:lnSpc>
                <a:spcPct val="100000"/>
              </a:lnSpc>
              <a:spcBef>
                <a:spcPts val="0"/>
              </a:spcBef>
              <a:spcAft>
                <a:spcPts val="0"/>
              </a:spcAft>
              <a:buClr>
                <a:schemeClr val="dk1"/>
              </a:buClr>
              <a:buSzPct val="25000"/>
              <a:buFont typeface="Arial"/>
              <a:buNone/>
            </a:pPr>
            <a:r>
              <a:rPr b="0" i="0" lang="en" sz="1500" u="none" cap="none" strike="noStrike">
                <a:solidFill>
                  <a:schemeClr val="dk1"/>
                </a:solidFill>
                <a:latin typeface="Arial"/>
                <a:ea typeface="Arial"/>
                <a:cs typeface="Arial"/>
                <a:sym typeface="Arial"/>
              </a:rPr>
              <a:t>What is the order of growth in time for </a:t>
            </a:r>
            <a:r>
              <a:rPr b="0" i="0" lang="en" sz="1500" u="none" cap="none" strike="noStrike">
                <a:solidFill>
                  <a:schemeClr val="dk1"/>
                </a:solidFill>
                <a:latin typeface="Consolas"/>
                <a:ea typeface="Consolas"/>
                <a:cs typeface="Consolas"/>
                <a:sym typeface="Consolas"/>
              </a:rPr>
              <a:t>foo(x, baz(y))</a:t>
            </a:r>
            <a:r>
              <a:rPr b="0" i="0" lang="en" sz="1500" u="none" cap="none" strike="noStrike">
                <a:solidFill>
                  <a:schemeClr val="dk1"/>
                </a:solidFill>
                <a:latin typeface="Arial"/>
                <a:ea typeface="Arial"/>
                <a:cs typeface="Arial"/>
                <a:sym typeface="Arial"/>
              </a:rPr>
              <a:t> with respect to y?</a:t>
            </a:r>
          </a:p>
          <a:p>
            <a:pPr indent="0" lvl="0" marL="0" marR="0" rtl="0" algn="l">
              <a:lnSpc>
                <a:spcPct val="100000"/>
              </a:lnSpc>
              <a:spcBef>
                <a:spcPts val="0"/>
              </a:spcBef>
              <a:spcAft>
                <a:spcPts val="0"/>
              </a:spcAft>
              <a:buClr>
                <a:schemeClr val="dk1"/>
              </a:buClr>
              <a:buSzPct val="25000"/>
              <a:buFont typeface="Arial"/>
              <a:buNone/>
            </a:pPr>
            <a:r>
              <a:rPr b="1" i="0" lang="en" sz="1500" u="none" cap="none" strike="noStrike">
                <a:solidFill>
                  <a:srgbClr val="252525"/>
                </a:solidFill>
                <a:highlight>
                  <a:srgbClr val="FFFFFF"/>
                </a:highlight>
                <a:latin typeface="Arial"/>
                <a:ea typeface="Arial"/>
                <a:cs typeface="Arial"/>
                <a:sym typeface="Arial"/>
              </a:rPr>
              <a:t>Ө</a:t>
            </a:r>
            <a:r>
              <a:rPr b="1" i="0" lang="en" sz="1500" u="none" cap="none" strike="noStrike">
                <a:solidFill>
                  <a:schemeClr val="dk1"/>
                </a:solidFill>
                <a:latin typeface="Arial"/>
                <a:ea typeface="Arial"/>
                <a:cs typeface="Arial"/>
                <a:sym typeface="Arial"/>
              </a:rPr>
              <a:t>(y)</a:t>
            </a:r>
          </a:p>
          <a:p>
            <a:pPr indent="0" lvl="0" marL="0" marR="0" rtl="0" algn="l">
              <a:lnSpc>
                <a:spcPct val="100000"/>
              </a:lnSpc>
              <a:spcBef>
                <a:spcPts val="0"/>
              </a:spcBef>
              <a:spcAft>
                <a:spcPts val="0"/>
              </a:spcAft>
              <a:buClr>
                <a:schemeClr val="dk1"/>
              </a:buClr>
              <a:buSzPct val="25000"/>
              <a:buFont typeface="Arial"/>
              <a:buNone/>
            </a:pPr>
            <a:r>
              <a:rPr b="0" i="0" lang="en" sz="1500" u="none" cap="none" strike="noStrike">
                <a:solidFill>
                  <a:schemeClr val="dk1"/>
                </a:solidFill>
                <a:latin typeface="Arial"/>
                <a:ea typeface="Arial"/>
                <a:cs typeface="Arial"/>
                <a:sym typeface="Arial"/>
              </a:rPr>
              <a:t>What is the order of growth in time for </a:t>
            </a:r>
            <a:r>
              <a:rPr b="0" i="0" lang="en" sz="1500" u="none" cap="none" strike="noStrike">
                <a:solidFill>
                  <a:schemeClr val="dk1"/>
                </a:solidFill>
                <a:latin typeface="Consolas"/>
                <a:ea typeface="Consolas"/>
                <a:cs typeface="Consolas"/>
                <a:sym typeface="Consolas"/>
              </a:rPr>
              <a:t>foo(x, baz(y))</a:t>
            </a:r>
            <a:r>
              <a:rPr b="0" i="0" lang="en" sz="1500" u="none" cap="none" strike="noStrike">
                <a:solidFill>
                  <a:schemeClr val="dk1"/>
                </a:solidFill>
                <a:latin typeface="Arial"/>
                <a:ea typeface="Arial"/>
                <a:cs typeface="Arial"/>
                <a:sym typeface="Arial"/>
              </a:rPr>
              <a:t> with respect to x </a:t>
            </a:r>
            <a:r>
              <a:rPr b="0" i="1" lang="en" sz="1500" u="none" cap="none" strike="noStrike">
                <a:solidFill>
                  <a:schemeClr val="dk1"/>
                </a:solidFill>
                <a:latin typeface="Arial"/>
                <a:ea typeface="Arial"/>
                <a:cs typeface="Arial"/>
                <a:sym typeface="Arial"/>
              </a:rPr>
              <a:t>and</a:t>
            </a:r>
            <a:r>
              <a:rPr b="0" i="0" lang="en" sz="1500" u="none" cap="none" strike="noStrike">
                <a:solidFill>
                  <a:schemeClr val="dk1"/>
                </a:solidFill>
                <a:latin typeface="Arial"/>
                <a:ea typeface="Arial"/>
                <a:cs typeface="Arial"/>
                <a:sym typeface="Arial"/>
              </a:rPr>
              <a:t> y?</a:t>
            </a:r>
          </a:p>
        </p:txBody>
      </p:sp>
      <p:sp>
        <p:nvSpPr>
          <p:cNvPr id="1035" name="Shape 1035"/>
          <p:cNvSpPr txBox="1"/>
          <p:nvPr/>
        </p:nvSpPr>
        <p:spPr>
          <a:xfrm>
            <a:off x="4679325" y="1200150"/>
            <a:ext cx="3949200" cy="1409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chemeClr val="dk1"/>
                </a:solidFill>
                <a:latin typeface="Consolas"/>
                <a:ea typeface="Consolas"/>
                <a:cs typeface="Consolas"/>
                <a:sym typeface="Consolas"/>
              </a:rPr>
              <a:t>def baz(z):</a:t>
            </a:r>
          </a:p>
          <a:p>
            <a:pPr indent="0" lvl="0" marL="0" marR="0" rtl="0" algn="l">
              <a:lnSpc>
                <a:spcPct val="100000"/>
              </a:lnSpc>
              <a:spcBef>
                <a:spcPts val="600"/>
              </a:spcBef>
              <a:spcAft>
                <a:spcPts val="0"/>
              </a:spcAft>
              <a:buClr>
                <a:schemeClr val="dk1"/>
              </a:buClr>
              <a:buSzPct val="25000"/>
              <a:buFont typeface="Consolas"/>
              <a:buNone/>
            </a:pPr>
            <a:r>
              <a:rPr b="0" i="0" lang="en" sz="1800" u="none" cap="none" strike="noStrike">
                <a:solidFill>
                  <a:schemeClr val="dk1"/>
                </a:solidFill>
                <a:latin typeface="Consolas"/>
                <a:ea typeface="Consolas"/>
                <a:cs typeface="Consolas"/>
                <a:sym typeface="Consolas"/>
              </a:rPr>
              <a:t>	return abs(z)</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9" name="Shape 1039"/>
        <p:cNvGrpSpPr/>
        <p:nvPr/>
      </p:nvGrpSpPr>
      <p:grpSpPr>
        <a:xfrm>
          <a:off x="0" y="0"/>
          <a:ext cx="0" cy="0"/>
          <a:chOff x="0" y="0"/>
          <a:chExt cx="0" cy="0"/>
        </a:xfrm>
      </p:grpSpPr>
      <p:sp>
        <p:nvSpPr>
          <p:cNvPr id="1040" name="Shape 1040"/>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Orders of Growth</a:t>
            </a:r>
          </a:p>
        </p:txBody>
      </p:sp>
      <p:sp>
        <p:nvSpPr>
          <p:cNvPr id="1041" name="Shape 1041"/>
          <p:cNvSpPr txBox="1"/>
          <p:nvPr>
            <p:ph idx="1" type="body"/>
          </p:nvPr>
        </p:nvSpPr>
        <p:spPr>
          <a:xfrm>
            <a:off x="457200" y="1200150"/>
            <a:ext cx="85029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def foo(x, y):</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if x == 0:</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return 1</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if y &gt; 0:</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return foo(x, y - 1)</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return 1 + foo(x // 2, y)</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What is the order of growth in time for </a:t>
            </a:r>
            <a:r>
              <a:rPr b="0" i="0" lang="en" sz="1400" u="none" cap="none" strike="noStrike">
                <a:solidFill>
                  <a:schemeClr val="dk1"/>
                </a:solidFill>
                <a:latin typeface="Consolas"/>
                <a:ea typeface="Consolas"/>
                <a:cs typeface="Consolas"/>
                <a:sym typeface="Consolas"/>
              </a:rPr>
              <a:t>foo(x, baz(y))</a:t>
            </a:r>
            <a:r>
              <a:rPr b="0" i="0" lang="en" sz="1400" u="none" cap="none" strike="noStrike">
                <a:solidFill>
                  <a:schemeClr val="dk1"/>
                </a:solidFill>
                <a:latin typeface="Arial"/>
                <a:ea typeface="Arial"/>
                <a:cs typeface="Arial"/>
                <a:sym typeface="Arial"/>
              </a:rPr>
              <a:t> with respect to x?</a:t>
            </a:r>
          </a:p>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rgbClr val="252525"/>
                </a:solidFill>
                <a:highlight>
                  <a:srgbClr val="FFFFFF"/>
                </a:highlight>
                <a:latin typeface="Arial"/>
                <a:ea typeface="Arial"/>
                <a:cs typeface="Arial"/>
                <a:sym typeface="Arial"/>
              </a:rPr>
              <a:t>Ө</a:t>
            </a:r>
            <a:r>
              <a:rPr b="1" i="0" lang="en" sz="1400" u="none" cap="none" strike="noStrike">
                <a:solidFill>
                  <a:schemeClr val="dk1"/>
                </a:solidFill>
                <a:latin typeface="Arial"/>
                <a:ea typeface="Arial"/>
                <a:cs typeface="Arial"/>
                <a:sym typeface="Arial"/>
              </a:rPr>
              <a:t>(log x)</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What is the order of growth in time for </a:t>
            </a:r>
            <a:r>
              <a:rPr b="0" i="0" lang="en" sz="1400" u="none" cap="none" strike="noStrike">
                <a:solidFill>
                  <a:schemeClr val="dk1"/>
                </a:solidFill>
                <a:latin typeface="Consolas"/>
                <a:ea typeface="Consolas"/>
                <a:cs typeface="Consolas"/>
                <a:sym typeface="Consolas"/>
              </a:rPr>
              <a:t>foo(x, baz(y))</a:t>
            </a:r>
            <a:r>
              <a:rPr b="0" i="0" lang="en" sz="1400" u="none" cap="none" strike="noStrike">
                <a:solidFill>
                  <a:schemeClr val="dk1"/>
                </a:solidFill>
                <a:latin typeface="Arial"/>
                <a:ea typeface="Arial"/>
                <a:cs typeface="Arial"/>
                <a:sym typeface="Arial"/>
              </a:rPr>
              <a:t> with respect to y?</a:t>
            </a:r>
          </a:p>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rgbClr val="252525"/>
                </a:solidFill>
                <a:highlight>
                  <a:srgbClr val="FFFFFF"/>
                </a:highlight>
                <a:latin typeface="Arial"/>
                <a:ea typeface="Arial"/>
                <a:cs typeface="Arial"/>
                <a:sym typeface="Arial"/>
              </a:rPr>
              <a:t>Ө</a:t>
            </a:r>
            <a:r>
              <a:rPr b="1" i="0" lang="en" sz="1400" u="none" cap="none" strike="noStrike">
                <a:solidFill>
                  <a:schemeClr val="dk1"/>
                </a:solidFill>
                <a:latin typeface="Arial"/>
                <a:ea typeface="Arial"/>
                <a:cs typeface="Arial"/>
                <a:sym typeface="Arial"/>
              </a:rPr>
              <a:t>(y)</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What is the order of growth in time for </a:t>
            </a:r>
            <a:r>
              <a:rPr b="0" i="0" lang="en" sz="1400" u="none" cap="none" strike="noStrike">
                <a:solidFill>
                  <a:schemeClr val="dk1"/>
                </a:solidFill>
                <a:latin typeface="Consolas"/>
                <a:ea typeface="Consolas"/>
                <a:cs typeface="Consolas"/>
                <a:sym typeface="Consolas"/>
              </a:rPr>
              <a:t>foo(x, baz(y))</a:t>
            </a:r>
            <a:r>
              <a:rPr b="0" i="0" lang="en" sz="1400" u="none" cap="none" strike="noStrike">
                <a:solidFill>
                  <a:schemeClr val="dk1"/>
                </a:solidFill>
                <a:latin typeface="Arial"/>
                <a:ea typeface="Arial"/>
                <a:cs typeface="Arial"/>
                <a:sym typeface="Arial"/>
              </a:rPr>
              <a:t> with respect to x </a:t>
            </a:r>
            <a:r>
              <a:rPr b="0" i="1" lang="en" sz="1400" u="none" cap="none" strike="noStrike">
                <a:solidFill>
                  <a:schemeClr val="dk1"/>
                </a:solidFill>
                <a:latin typeface="Arial"/>
                <a:ea typeface="Arial"/>
                <a:cs typeface="Arial"/>
                <a:sym typeface="Arial"/>
              </a:rPr>
              <a:t>and</a:t>
            </a:r>
            <a:r>
              <a:rPr b="0" i="0" lang="en" sz="1400" u="none" cap="none" strike="noStrike">
                <a:solidFill>
                  <a:schemeClr val="dk1"/>
                </a:solidFill>
                <a:latin typeface="Arial"/>
                <a:ea typeface="Arial"/>
                <a:cs typeface="Arial"/>
                <a:sym typeface="Arial"/>
              </a:rPr>
              <a:t> y?</a:t>
            </a:r>
          </a:p>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rgbClr val="252525"/>
                </a:solidFill>
                <a:highlight>
                  <a:srgbClr val="FFFFFF"/>
                </a:highlight>
                <a:latin typeface="Arial"/>
                <a:ea typeface="Arial"/>
                <a:cs typeface="Arial"/>
                <a:sym typeface="Arial"/>
              </a:rPr>
              <a:t>Ө</a:t>
            </a:r>
            <a:r>
              <a:rPr b="1" i="0" lang="en" sz="1400" u="none" cap="none" strike="noStrike">
                <a:solidFill>
                  <a:schemeClr val="dk1"/>
                </a:solidFill>
                <a:latin typeface="Arial"/>
                <a:ea typeface="Arial"/>
                <a:cs typeface="Arial"/>
                <a:sym typeface="Arial"/>
              </a:rPr>
              <a:t>(log(x) + y)</a:t>
            </a:r>
          </a:p>
        </p:txBody>
      </p:sp>
      <p:sp>
        <p:nvSpPr>
          <p:cNvPr id="1042" name="Shape 1042"/>
          <p:cNvSpPr txBox="1"/>
          <p:nvPr/>
        </p:nvSpPr>
        <p:spPr>
          <a:xfrm>
            <a:off x="4679325" y="1200150"/>
            <a:ext cx="3949200" cy="1409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chemeClr val="dk1"/>
                </a:solidFill>
                <a:latin typeface="Consolas"/>
                <a:ea typeface="Consolas"/>
                <a:cs typeface="Consolas"/>
                <a:sym typeface="Consolas"/>
              </a:rPr>
              <a:t>def baz(z):</a:t>
            </a:r>
          </a:p>
          <a:p>
            <a:pPr indent="0" lvl="0" marL="0" marR="0" rtl="0" algn="l">
              <a:lnSpc>
                <a:spcPct val="100000"/>
              </a:lnSpc>
              <a:spcBef>
                <a:spcPts val="600"/>
              </a:spcBef>
              <a:spcAft>
                <a:spcPts val="0"/>
              </a:spcAft>
              <a:buClr>
                <a:schemeClr val="dk1"/>
              </a:buClr>
              <a:buSzPct val="25000"/>
              <a:buFont typeface="Consolas"/>
              <a:buNone/>
            </a:pPr>
            <a:r>
              <a:rPr b="0" i="0" lang="en" sz="1800" u="none" cap="none" strike="noStrike">
                <a:solidFill>
                  <a:schemeClr val="dk1"/>
                </a:solidFill>
                <a:latin typeface="Consolas"/>
                <a:ea typeface="Consolas"/>
                <a:cs typeface="Consolas"/>
                <a:sym typeface="Consolas"/>
              </a:rPr>
              <a:t>	return abs(z)</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6" name="Shape 1046"/>
        <p:cNvGrpSpPr/>
        <p:nvPr/>
      </p:nvGrpSpPr>
      <p:grpSpPr>
        <a:xfrm>
          <a:off x="0" y="0"/>
          <a:ext cx="0" cy="0"/>
          <a:chOff x="0" y="0"/>
          <a:chExt cx="0" cy="0"/>
        </a:xfrm>
      </p:grpSpPr>
      <p:sp>
        <p:nvSpPr>
          <p:cNvPr id="1047" name="Shape 1047"/>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Feedback</a:t>
            </a:r>
          </a:p>
        </p:txBody>
      </p:sp>
      <p:sp>
        <p:nvSpPr>
          <p:cNvPr id="1048" name="Shape 1048"/>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Arial"/>
                <a:ea typeface="Arial"/>
                <a:cs typeface="Arial"/>
                <a:sym typeface="Arial"/>
              </a:rPr>
              <a:t>We would like your feedback on this review session, so that we can improve for future review sessions. This is </a:t>
            </a:r>
            <a:r>
              <a:rPr b="1" i="0" lang="en" sz="2400" u="none" cap="none" strike="noStrike">
                <a:solidFill>
                  <a:schemeClr val="dk1"/>
                </a:solidFill>
                <a:latin typeface="Arial"/>
                <a:ea typeface="Arial"/>
                <a:cs typeface="Arial"/>
                <a:sym typeface="Arial"/>
              </a:rPr>
              <a:t>completely optional</a:t>
            </a:r>
            <a:r>
              <a:rPr b="0" i="0" lang="en" sz="2400" u="none" cap="none" strike="noStrike">
                <a:solidFill>
                  <a:schemeClr val="dk1"/>
                </a:solidFill>
                <a:latin typeface="Arial"/>
                <a:ea typeface="Arial"/>
                <a:cs typeface="Arial"/>
                <a:sym typeface="Arial"/>
              </a:rPr>
              <a:t>.</a:t>
            </a: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Arial"/>
                <a:ea typeface="Arial"/>
                <a:cs typeface="Arial"/>
                <a:sym typeface="Arial"/>
              </a:rPr>
              <a:t>If you would like to provide suggestions, complaints or comments, please fill out </a:t>
            </a:r>
            <a:r>
              <a:rPr lang="en" sz="2400"/>
              <a:t>hkn.mu/feedback </a:t>
            </a:r>
            <a:r>
              <a:rPr b="0" i="0" lang="en" sz="2400" u="none" cap="none" strike="noStrike">
                <a:solidFill>
                  <a:schemeClr val="dk1"/>
                </a:solidFill>
                <a:latin typeface="Arial"/>
                <a:ea typeface="Arial"/>
                <a:cs typeface="Arial"/>
                <a:sym typeface="Arial"/>
              </a:rPr>
              <a:t>.</a:t>
            </a: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 sz="2400" u="none" cap="none" strike="noStrike">
                <a:solidFill>
                  <a:srgbClr val="0000FF"/>
                </a:solidFill>
                <a:latin typeface="Arial"/>
                <a:ea typeface="Arial"/>
                <a:cs typeface="Arial"/>
                <a:sym typeface="Arial"/>
              </a:rPr>
              <a:t>Thanks for coming, and best of luck on your midterm!</a:t>
            </a: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Lists : Scope</a:t>
            </a:r>
          </a:p>
        </p:txBody>
      </p:sp>
      <p:sp>
        <p:nvSpPr>
          <p:cNvPr id="162" name="Shape 162"/>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lst = [1, 2, 3, 4, 5]</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def add_five(to_be_changed):</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for item in to_be_changed:</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item += 5</a:t>
            </a: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 add_five(lst)</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 lst</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Arial"/>
                <a:ea typeface="Arial"/>
                <a:cs typeface="Arial"/>
                <a:sym typeface="Arial"/>
              </a:rPr>
              <a:t>What would be the result?</a:t>
            </a: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chemeClr val="dk1"/>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Lists : Scope</a:t>
            </a:r>
          </a:p>
        </p:txBody>
      </p:sp>
      <p:sp>
        <p:nvSpPr>
          <p:cNvPr id="168" name="Shape 168"/>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lst = [1, 2, 3, 4, 5]</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def add_five(to_be_changed):</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for item in to_be_changed:</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item += 5</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 add_five(lst)</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 lst</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Arial"/>
                <a:ea typeface="Arial"/>
                <a:cs typeface="Arial"/>
                <a:sym typeface="Arial"/>
              </a:rPr>
              <a:t>What would be the result?</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rgbClr val="FF0000"/>
                </a:solidFill>
                <a:latin typeface="Consolas"/>
                <a:ea typeface="Consolas"/>
                <a:cs typeface="Consolas"/>
                <a:sym typeface="Consolas"/>
              </a:rPr>
              <a:t>[1, 2, 3, 4, 5] </a:t>
            </a:r>
            <a:r>
              <a:rPr b="0" i="0" lang="en" sz="2400" u="none" cap="none" strike="noStrike">
                <a:solidFill>
                  <a:srgbClr val="FF0000"/>
                </a:solidFill>
                <a:latin typeface="Arial"/>
                <a:ea typeface="Arial"/>
                <a:cs typeface="Arial"/>
                <a:sym typeface="Arial"/>
              </a:rPr>
              <a:t>because only the local variable </a:t>
            </a:r>
            <a:r>
              <a:rPr b="0" i="0" lang="en" sz="2400" u="none" cap="none" strike="noStrike">
                <a:solidFill>
                  <a:srgbClr val="FF0000"/>
                </a:solidFill>
                <a:latin typeface="Consolas"/>
                <a:ea typeface="Consolas"/>
                <a:cs typeface="Consolas"/>
                <a:sym typeface="Consolas"/>
              </a:rPr>
              <a:t>item </a:t>
            </a:r>
            <a:r>
              <a:rPr b="0" i="0" lang="en" sz="2400" u="none" cap="none" strike="noStrike">
                <a:solidFill>
                  <a:srgbClr val="FF0000"/>
                </a:solidFill>
                <a:latin typeface="Arial"/>
                <a:ea typeface="Arial"/>
                <a:cs typeface="Arial"/>
                <a:sym typeface="Arial"/>
              </a:rPr>
              <a:t>is modified, not the actual elements themselves in </a:t>
            </a:r>
            <a:r>
              <a:rPr b="0" i="0" lang="en" sz="2400" u="none" cap="none" strike="noStrike">
                <a:solidFill>
                  <a:srgbClr val="FF0000"/>
                </a:solidFill>
                <a:latin typeface="Consolas"/>
                <a:ea typeface="Consolas"/>
                <a:cs typeface="Consolas"/>
                <a:sym typeface="Consolas"/>
              </a:rPr>
              <a:t>lst</a:t>
            </a: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chemeClr val="dk1"/>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Lists : Scope</a:t>
            </a:r>
          </a:p>
        </p:txBody>
      </p:sp>
      <p:sp>
        <p:nvSpPr>
          <p:cNvPr id="174" name="Shape 174"/>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lst = [1, 2, 3, 4, 5]</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def add_five(to_be_changed):</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	</a:t>
            </a:r>
            <a:r>
              <a:rPr b="0" i="0" lang="en" sz="2400" u="none" cap="none" strike="noStrike">
                <a:solidFill>
                  <a:srgbClr val="0000FF"/>
                </a:solidFill>
                <a:latin typeface="Consolas"/>
                <a:ea typeface="Consolas"/>
                <a:cs typeface="Consolas"/>
                <a:sym typeface="Consolas"/>
              </a:rPr>
              <a:t>for</a:t>
            </a:r>
            <a:r>
              <a:rPr b="0" i="0" lang="en" sz="2400" u="none" cap="none" strike="noStrike">
                <a:solidFill>
                  <a:schemeClr val="dk1"/>
                </a:solidFill>
                <a:latin typeface="Consolas"/>
                <a:ea typeface="Consolas"/>
                <a:cs typeface="Consolas"/>
                <a:sym typeface="Consolas"/>
              </a:rPr>
              <a:t> </a:t>
            </a:r>
            <a:r>
              <a:rPr b="0" i="0" lang="en" sz="2400" u="none" cap="none" strike="noStrike">
                <a:solidFill>
                  <a:srgbClr val="0000FF"/>
                </a:solidFill>
                <a:latin typeface="Consolas"/>
                <a:ea typeface="Consolas"/>
                <a:cs typeface="Consolas"/>
                <a:sym typeface="Consolas"/>
              </a:rPr>
              <a:t>i in range(0, len(to_be_changed)):</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rgbClr val="0000FF"/>
                </a:solidFill>
                <a:latin typeface="Consolas"/>
                <a:ea typeface="Consolas"/>
                <a:cs typeface="Consolas"/>
                <a:sym typeface="Consolas"/>
              </a:rPr>
              <a:t>		to_be_changed[i] += 5</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 add_five(lst)</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 lst</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Arial"/>
                <a:ea typeface="Arial"/>
                <a:cs typeface="Arial"/>
                <a:sym typeface="Arial"/>
              </a:rPr>
              <a:t>What would be the result?</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rgbClr val="FF0000"/>
                </a:solidFill>
                <a:latin typeface="Consolas"/>
                <a:ea typeface="Consolas"/>
                <a:cs typeface="Consolas"/>
                <a:sym typeface="Consolas"/>
              </a:rPr>
              <a:t>[6, 7, 8, 9, 10] </a:t>
            </a:r>
            <a:r>
              <a:rPr b="0" i="0" lang="en" sz="2400" u="none" cap="none" strike="noStrike">
                <a:solidFill>
                  <a:srgbClr val="FF0000"/>
                </a:solidFill>
                <a:latin typeface="Arial"/>
                <a:ea typeface="Arial"/>
                <a:cs typeface="Arial"/>
                <a:sym typeface="Arial"/>
              </a:rPr>
              <a:t>yay!</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List Comprehensions Example</a:t>
            </a:r>
          </a:p>
        </p:txBody>
      </p:sp>
      <p:sp>
        <p:nvSpPr>
          <p:cNvPr id="180" name="Shape 180"/>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words = "We love CS61A!".split()</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words</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['We', 'love', 'CS61A!']</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[len(w) for w in words]</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______</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[w[i:] for w in words for i in [1, 2]]</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______</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List Comprehensions Example</a:t>
            </a:r>
          </a:p>
        </p:txBody>
      </p:sp>
      <p:sp>
        <p:nvSpPr>
          <p:cNvPr id="186" name="Shape 186"/>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words = "We love CS61A!".split()</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words</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['We', 'love', 'CS61A!']</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[len(w) for w in words]</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FF0000"/>
                </a:solidFill>
                <a:latin typeface="Consolas"/>
                <a:ea typeface="Consolas"/>
                <a:cs typeface="Consolas"/>
                <a:sym typeface="Consolas"/>
              </a:rPr>
              <a:t>[2, 4, 6]</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[w[i:] for w in words for i in [1, 2]]</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______</a:t>
            </a: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05975"/>
            <a:ext cx="16740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Hello!</a:t>
            </a:r>
          </a:p>
        </p:txBody>
      </p:sp>
      <p:sp>
        <p:nvSpPr>
          <p:cNvPr id="68" name="Shape 68"/>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Arial"/>
                <a:ea typeface="Arial"/>
                <a:cs typeface="Arial"/>
                <a:sym typeface="Arial"/>
              </a:rPr>
              <a:t>Office Hours: </a:t>
            </a:r>
          </a:p>
          <a:p>
            <a:pPr indent="45720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Arial"/>
                <a:ea typeface="Arial"/>
                <a:cs typeface="Arial"/>
                <a:sym typeface="Arial"/>
              </a:rPr>
              <a:t>Time: 		11AM to 5PM</a:t>
            </a:r>
          </a:p>
          <a:p>
            <a:pPr indent="0" lvl="0" marL="45720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Arial"/>
                <a:ea typeface="Arial"/>
                <a:cs typeface="Arial"/>
                <a:sym typeface="Arial"/>
              </a:rPr>
              <a:t>Location:	290 Cory, 345 Soda</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Arial"/>
                <a:ea typeface="Arial"/>
                <a:cs typeface="Arial"/>
                <a:sym typeface="Arial"/>
              </a:rPr>
              <a:t>Check our website: (hkn.eecs.berkeley.edu/tutor) </a:t>
            </a:r>
          </a:p>
          <a:p>
            <a:pPr indent="-76200" lvl="0" marL="45720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Arial"/>
                <a:ea typeface="Arial"/>
                <a:cs typeface="Arial"/>
                <a:sym typeface="Arial"/>
              </a:rPr>
              <a:t>for exam archive, course guide, course surveys, tutoring schedule</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000000"/>
                </a:solidFill>
                <a:latin typeface="Arial"/>
                <a:ea typeface="Arial"/>
                <a:cs typeface="Arial"/>
                <a:sym typeface="Arial"/>
              </a:rPr>
              <a:t>[Disclaimer: This is an unofficial review session and HKN is not affiliated with this course. All of the topics we are reviewing will reflect the material you have covered, our experiences in CS61A, and past midterms. We make no promise that what we cover will necessarily reflect the content of the midterm.]</a:t>
            </a:r>
          </a:p>
        </p:txBody>
      </p:sp>
      <p:sp>
        <p:nvSpPr>
          <p:cNvPr id="69" name="Shape 69"/>
          <p:cNvSpPr txBox="1"/>
          <p:nvPr/>
        </p:nvSpPr>
        <p:spPr>
          <a:xfrm>
            <a:off x="2223150" y="323410"/>
            <a:ext cx="6463500" cy="868200"/>
          </a:xfrm>
          <a:prstGeom prst="rect">
            <a:avLst/>
          </a:prstGeom>
          <a:noFill/>
          <a:ln>
            <a:noFill/>
          </a:ln>
        </p:spPr>
        <p:txBody>
          <a:bodyPr anchorCtr="0" anchor="b" bIns="91425" lIns="91425" rIns="91425" wrap="square" tIns="91425">
            <a:noAutofit/>
          </a:bodyPr>
          <a:lstStyle/>
          <a:p>
            <a:pPr indent="0" lvl="0" marL="0" marR="0" rtl="0" algn="r">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Arial"/>
                <a:ea typeface="Arial"/>
                <a:cs typeface="Arial"/>
                <a:sym typeface="Arial"/>
              </a:rPr>
              <a:t>Hosted by HKN (hkn.eecs.berkeley.edu)</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List Comprehensions Example</a:t>
            </a:r>
          </a:p>
        </p:txBody>
      </p:sp>
      <p:sp>
        <p:nvSpPr>
          <p:cNvPr id="192" name="Shape 192"/>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words = "We love CS61A!".split()</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words</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['We', 'love', 'CS61A!']</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[len(w) for w in words]</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FF0000"/>
                </a:solidFill>
                <a:latin typeface="Consolas"/>
                <a:ea typeface="Consolas"/>
                <a:cs typeface="Consolas"/>
                <a:sym typeface="Consolas"/>
              </a:rPr>
              <a:t>[2, 4, 6]</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[w[i:] for w in words for i in [1, 2]]</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FF0000"/>
                </a:solidFill>
                <a:latin typeface="Consolas"/>
                <a:ea typeface="Consolas"/>
                <a:cs typeface="Consolas"/>
                <a:sym typeface="Consolas"/>
              </a:rPr>
              <a:t>['e', '', 'ove', 've', 's61A!', '61A!']</a:t>
            </a:r>
            <a:r>
              <a:rPr b="0" i="0" lang="en" sz="2200" u="none" cap="none" strike="noStrike">
                <a:solidFill>
                  <a:schemeClr val="dk1"/>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Dictionary Comprehensions</a:t>
            </a:r>
          </a:p>
        </p:txBody>
      </p:sp>
      <p:sp>
        <p:nvSpPr>
          <p:cNvPr id="198" name="Shape 198"/>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Arial"/>
                <a:ea typeface="Arial"/>
                <a:cs typeface="Arial"/>
                <a:sym typeface="Arial"/>
              </a:rPr>
              <a:t>We can use list comprehension to construct dictionaries.</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d = {k : v for k, v in [(x, y) for x in range(3) for y in range(4)]}</a:t>
            </a: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1" i="0" lang="en" sz="2200" u="none" cap="none" strike="noStrike">
                <a:solidFill>
                  <a:schemeClr val="dk1"/>
                </a:solidFill>
                <a:latin typeface="Arial"/>
                <a:ea typeface="Arial"/>
                <a:cs typeface="Arial"/>
                <a:sym typeface="Arial"/>
              </a:rPr>
              <a:t>Remember that dictionary keys are unique!</a:t>
            </a:r>
          </a:p>
          <a:p>
            <a:pPr indent="0" lvl="0" marL="0" marR="0" rtl="0" algn="l">
              <a:lnSpc>
                <a:spcPct val="100000"/>
              </a:lnSpc>
              <a:spcBef>
                <a:spcPts val="0"/>
              </a:spcBef>
              <a:spcAft>
                <a:spcPts val="0"/>
              </a:spcAft>
              <a:buClr>
                <a:schemeClr val="dk1"/>
              </a:buClr>
              <a:buSzPct val="25000"/>
              <a:buFont typeface="Arial"/>
              <a:buNone/>
            </a:pPr>
            <a:r>
              <a:t/>
            </a:r>
            <a:endParaRPr b="1"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d</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_____</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Dictionary Comprehensions</a:t>
            </a:r>
          </a:p>
        </p:txBody>
      </p:sp>
      <p:sp>
        <p:nvSpPr>
          <p:cNvPr id="204" name="Shape 204"/>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Arial"/>
                <a:ea typeface="Arial"/>
                <a:cs typeface="Arial"/>
                <a:sym typeface="Arial"/>
              </a:rPr>
              <a:t>We can use list comprehension to construct dictionaries.</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d = {k : v for k, v in [(x, y) for x in range(3) for y in range(4)]}</a:t>
            </a:r>
          </a:p>
          <a:p>
            <a:pPr indent="0" lvl="0" marL="0" marR="0" rtl="0" algn="l">
              <a:lnSpc>
                <a:spcPct val="100000"/>
              </a:lnSpc>
              <a:spcBef>
                <a:spcPts val="0"/>
              </a:spcBef>
              <a:spcAft>
                <a:spcPts val="0"/>
              </a:spcAft>
              <a:buClr>
                <a:schemeClr val="dk1"/>
              </a:buClr>
              <a:buSzPct val="25000"/>
              <a:buFont typeface="Arial"/>
              <a:buNone/>
            </a:pPr>
            <a:r>
              <a:t/>
            </a:r>
            <a:endParaRPr b="1"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1" i="0" lang="en" sz="2200" u="none" cap="none" strike="noStrike">
                <a:solidFill>
                  <a:schemeClr val="dk1"/>
                </a:solidFill>
                <a:latin typeface="Arial"/>
                <a:ea typeface="Arial"/>
                <a:cs typeface="Arial"/>
                <a:sym typeface="Arial"/>
              </a:rPr>
              <a:t>Remember that dictionary keys are </a:t>
            </a:r>
            <a:r>
              <a:rPr b="1" i="0" lang="en" sz="2200" u="none" cap="none" strike="noStrike">
                <a:solidFill>
                  <a:srgbClr val="000000"/>
                </a:solidFill>
                <a:latin typeface="Arial"/>
                <a:ea typeface="Arial"/>
                <a:cs typeface="Arial"/>
                <a:sym typeface="Arial"/>
              </a:rPr>
              <a:t>unique</a:t>
            </a:r>
            <a:r>
              <a:rPr b="1" i="0" lang="en" sz="2200" u="none" cap="none" strike="noStrike">
                <a:solidFill>
                  <a:schemeClr val="dk1"/>
                </a:solidFill>
                <a:latin typeface="Arial"/>
                <a:ea typeface="Arial"/>
                <a:cs typeface="Arial"/>
                <a:sym typeface="Arial"/>
              </a:rPr>
              <a:t>!</a:t>
            </a:r>
          </a:p>
          <a:p>
            <a:pPr indent="0" lvl="0" marL="0" marR="0" rtl="0" algn="l">
              <a:lnSpc>
                <a:spcPct val="100000"/>
              </a:lnSpc>
              <a:spcBef>
                <a:spcPts val="0"/>
              </a:spcBef>
              <a:spcAft>
                <a:spcPts val="0"/>
              </a:spcAft>
              <a:buClr>
                <a:schemeClr val="dk1"/>
              </a:buClr>
              <a:buSzPct val="25000"/>
              <a:buFont typeface="Arial"/>
              <a:buNone/>
            </a:pPr>
            <a:r>
              <a:t/>
            </a:r>
            <a:endParaRPr b="1"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d</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FF0000"/>
                </a:solidFill>
                <a:latin typeface="Consolas"/>
                <a:ea typeface="Consolas"/>
                <a:cs typeface="Consolas"/>
                <a:sym typeface="Consolas"/>
              </a:rPr>
              <a:t>{0: 3, 1: 3, 2: 3}	</a:t>
            </a:r>
            <a:r>
              <a:rPr b="0" i="0" lang="en" sz="2200" u="none" cap="none" strike="noStrike">
                <a:solidFill>
                  <a:srgbClr val="FFFF00"/>
                </a:solidFill>
                <a:latin typeface="Consolas"/>
                <a:ea typeface="Consolas"/>
                <a:cs typeface="Consolas"/>
                <a:sym typeface="Consolas"/>
              </a:rPr>
              <a:t>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Dictionary Comprehensions</a:t>
            </a:r>
          </a:p>
        </p:txBody>
      </p:sp>
      <p:sp>
        <p:nvSpPr>
          <p:cNvPr id="210" name="Shape 210"/>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Arial"/>
                <a:ea typeface="Arial"/>
                <a:cs typeface="Arial"/>
                <a:sym typeface="Arial"/>
              </a:rPr>
              <a:t>We can use list comprehension to construct dictionaries.</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d = {k : v for k, v in [(x, y) for x in range(3) for y in range(4)]}</a:t>
            </a:r>
          </a:p>
          <a:p>
            <a:pPr indent="0" lvl="0" marL="0" marR="0" rtl="0" algn="l">
              <a:lnSpc>
                <a:spcPct val="100000"/>
              </a:lnSpc>
              <a:spcBef>
                <a:spcPts val="0"/>
              </a:spcBef>
              <a:spcAft>
                <a:spcPts val="0"/>
              </a:spcAft>
              <a:buClr>
                <a:srgbClr val="000000"/>
              </a:buClr>
              <a:buSzPct val="25000"/>
              <a:buFont typeface="Arial"/>
              <a:buNone/>
            </a:pPr>
            <a:r>
              <a:rPr b="0" i="0" lang="en" sz="2200" u="none" cap="none" strike="noStrike">
                <a:solidFill>
                  <a:schemeClr val="dk1"/>
                </a:solidFill>
                <a:latin typeface="Arial"/>
                <a:ea typeface="Arial"/>
                <a:cs typeface="Arial"/>
                <a:sym typeface="Arial"/>
              </a:rPr>
              <a:t>For reference, the list is:</a:t>
            </a:r>
          </a:p>
          <a:p>
            <a:pPr indent="0" lvl="0" marL="0" marR="0" rtl="0" algn="l">
              <a:lnSpc>
                <a:spcPct val="100000"/>
              </a:lnSpc>
              <a:spcBef>
                <a:spcPts val="0"/>
              </a:spcBef>
              <a:spcAft>
                <a:spcPts val="0"/>
              </a:spcAft>
              <a:buClr>
                <a:srgbClr val="000000"/>
              </a:buClr>
              <a:buSzPct val="25000"/>
              <a:buFont typeface="Arial"/>
              <a:buNone/>
            </a:pPr>
            <a:r>
              <a:rPr b="0" i="0" lang="en" sz="2200" u="none" cap="none" strike="noStrike">
                <a:solidFill>
                  <a:schemeClr val="dk1"/>
                </a:solidFill>
                <a:latin typeface="Arial"/>
                <a:ea typeface="Arial"/>
                <a:cs typeface="Arial"/>
                <a:sym typeface="Arial"/>
              </a:rPr>
              <a:t>[(0, 0), (0, 1), (0, 2), </a:t>
            </a:r>
            <a:r>
              <a:rPr b="1" i="0" lang="en" sz="2200" u="none" cap="none" strike="noStrike">
                <a:solidFill>
                  <a:schemeClr val="dk1"/>
                </a:solidFill>
                <a:latin typeface="Arial"/>
                <a:ea typeface="Arial"/>
                <a:cs typeface="Arial"/>
                <a:sym typeface="Arial"/>
              </a:rPr>
              <a:t>(0, 3)</a:t>
            </a:r>
            <a:r>
              <a:rPr b="0" i="0" lang="en" sz="2200" u="none" cap="none" strike="noStrike">
                <a:solidFill>
                  <a:schemeClr val="dk1"/>
                </a:solidFill>
                <a:latin typeface="Arial"/>
                <a:ea typeface="Arial"/>
                <a:cs typeface="Arial"/>
                <a:sym typeface="Arial"/>
              </a:rPr>
              <a:t>, (1, 0), (1, 1), (1, 2), </a:t>
            </a:r>
            <a:r>
              <a:rPr b="1" i="0" lang="en" sz="2200" u="none" cap="none" strike="noStrike">
                <a:solidFill>
                  <a:schemeClr val="dk1"/>
                </a:solidFill>
                <a:latin typeface="Arial"/>
                <a:ea typeface="Arial"/>
                <a:cs typeface="Arial"/>
                <a:sym typeface="Arial"/>
              </a:rPr>
              <a:t>(1, 3)</a:t>
            </a:r>
            <a:r>
              <a:rPr b="0" i="0" lang="en" sz="2200" u="none" cap="none" strike="noStrike">
                <a:solidFill>
                  <a:schemeClr val="dk1"/>
                </a:solidFill>
                <a:latin typeface="Arial"/>
                <a:ea typeface="Arial"/>
                <a:cs typeface="Arial"/>
                <a:sym typeface="Arial"/>
              </a:rPr>
              <a:t>, (2, 0), (2, 1), (2, 2), </a:t>
            </a:r>
            <a:r>
              <a:rPr b="1" i="0" lang="en" sz="2200" u="none" cap="none" strike="noStrike">
                <a:solidFill>
                  <a:schemeClr val="dk1"/>
                </a:solidFill>
                <a:latin typeface="Arial"/>
                <a:ea typeface="Arial"/>
                <a:cs typeface="Arial"/>
                <a:sym typeface="Arial"/>
              </a:rPr>
              <a:t>(2, 3)</a:t>
            </a:r>
            <a:r>
              <a:rPr b="0" i="0" lang="en" sz="2200" u="none" cap="none" strike="noStrike">
                <a:solidFill>
                  <a:schemeClr val="dk1"/>
                </a:solidFill>
                <a:latin typeface="Arial"/>
                <a:ea typeface="Arial"/>
                <a:cs typeface="Arial"/>
                <a:sym typeface="Arial"/>
              </a:rPr>
              <a:t>]</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Arial"/>
                <a:ea typeface="Arial"/>
                <a:cs typeface="Arial"/>
                <a:sym typeface="Arial"/>
              </a:rPr>
              <a:t>We only care about the last instance of the key (bolded). Why?</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Arial"/>
                <a:ea typeface="Arial"/>
                <a:cs typeface="Arial"/>
                <a:sym typeface="Arial"/>
              </a:rPr>
              <a:t>What would we do if we wanted to have all the values above in the dictionary?</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Dictionary Comprehensions</a:t>
            </a:r>
          </a:p>
        </p:txBody>
      </p:sp>
      <p:sp>
        <p:nvSpPr>
          <p:cNvPr id="216" name="Shape 216"/>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Arial"/>
                <a:ea typeface="Arial"/>
                <a:cs typeface="Arial"/>
                <a:sym typeface="Arial"/>
              </a:rPr>
              <a:t>We can use list comprehension to construct dictionaries.</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d = {k : v for k, v in [(x, y) for x in range(3) for y in range(4)]}</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Arial"/>
                <a:ea typeface="Arial"/>
                <a:cs typeface="Arial"/>
                <a:sym typeface="Arial"/>
              </a:rPr>
              <a:t>For reference, the list is:</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Arial"/>
                <a:ea typeface="Arial"/>
                <a:cs typeface="Arial"/>
                <a:sym typeface="Arial"/>
              </a:rPr>
              <a:t>[(0, 0), (0, 1), (0, 2), </a:t>
            </a:r>
            <a:r>
              <a:rPr b="1" i="0" lang="en" sz="2200" u="none" cap="none" strike="noStrike">
                <a:solidFill>
                  <a:schemeClr val="dk1"/>
                </a:solidFill>
                <a:latin typeface="Arial"/>
                <a:ea typeface="Arial"/>
                <a:cs typeface="Arial"/>
                <a:sym typeface="Arial"/>
              </a:rPr>
              <a:t>(0, 3)</a:t>
            </a:r>
            <a:r>
              <a:rPr b="0" i="0" lang="en" sz="2200" u="none" cap="none" strike="noStrike">
                <a:solidFill>
                  <a:schemeClr val="dk1"/>
                </a:solidFill>
                <a:latin typeface="Arial"/>
                <a:ea typeface="Arial"/>
                <a:cs typeface="Arial"/>
                <a:sym typeface="Arial"/>
              </a:rPr>
              <a:t>, (1, 0), (1, 1), (1, 2), </a:t>
            </a:r>
            <a:r>
              <a:rPr b="1" i="0" lang="en" sz="2200" u="none" cap="none" strike="noStrike">
                <a:solidFill>
                  <a:schemeClr val="dk1"/>
                </a:solidFill>
                <a:latin typeface="Arial"/>
                <a:ea typeface="Arial"/>
                <a:cs typeface="Arial"/>
                <a:sym typeface="Arial"/>
              </a:rPr>
              <a:t>(1, 3)</a:t>
            </a:r>
            <a:r>
              <a:rPr b="0" i="0" lang="en" sz="2200" u="none" cap="none" strike="noStrike">
                <a:solidFill>
                  <a:schemeClr val="dk1"/>
                </a:solidFill>
                <a:latin typeface="Arial"/>
                <a:ea typeface="Arial"/>
                <a:cs typeface="Arial"/>
                <a:sym typeface="Arial"/>
              </a:rPr>
              <a:t>, (2, 0), (2, 1), (2, 2), </a:t>
            </a:r>
            <a:r>
              <a:rPr b="1" i="0" lang="en" sz="2200" u="none" cap="none" strike="noStrike">
                <a:solidFill>
                  <a:schemeClr val="dk1"/>
                </a:solidFill>
                <a:latin typeface="Arial"/>
                <a:ea typeface="Arial"/>
                <a:cs typeface="Arial"/>
                <a:sym typeface="Arial"/>
              </a:rPr>
              <a:t>(2, 3)</a:t>
            </a:r>
            <a:r>
              <a:rPr b="0" i="0" lang="en" sz="2200" u="none" cap="none" strike="noStrike">
                <a:solidFill>
                  <a:schemeClr val="dk1"/>
                </a:solidFill>
                <a:latin typeface="Arial"/>
                <a:ea typeface="Arial"/>
                <a:cs typeface="Arial"/>
                <a:sym typeface="Arial"/>
              </a:rPr>
              <a:t>]</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Arial"/>
                <a:ea typeface="Arial"/>
                <a:cs typeface="Arial"/>
                <a:sym typeface="Arial"/>
              </a:rPr>
              <a:t>We only care about the last instance of the key (bolded). Why?</a:t>
            </a:r>
          </a:p>
          <a:p>
            <a:pPr indent="0" lvl="0" marL="0" marR="0" rtl="0" algn="l">
              <a:lnSpc>
                <a:spcPct val="100000"/>
              </a:lnSpc>
              <a:spcBef>
                <a:spcPts val="0"/>
              </a:spcBef>
              <a:spcAft>
                <a:spcPts val="0"/>
              </a:spcAft>
              <a:buClr>
                <a:schemeClr val="dk1"/>
              </a:buClr>
              <a:buSzPct val="25000"/>
              <a:buFont typeface="Arial"/>
              <a:buNone/>
            </a:pPr>
            <a:r>
              <a:rPr b="1" i="0" lang="en" sz="2200" u="none" cap="none" strike="noStrike">
                <a:solidFill>
                  <a:schemeClr val="dk1"/>
                </a:solidFill>
                <a:latin typeface="Arial"/>
                <a:ea typeface="Arial"/>
                <a:cs typeface="Arial"/>
                <a:sym typeface="Arial"/>
              </a:rPr>
              <a:t>Because dictionary keys are unique.</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Arial"/>
                <a:ea typeface="Arial"/>
                <a:cs typeface="Arial"/>
                <a:sym typeface="Arial"/>
              </a:rPr>
              <a:t>What would we do if we wanted to have all the values above in the dictionary? </a:t>
            </a:r>
            <a:r>
              <a:rPr b="1" i="0" lang="en" sz="2200" u="none" cap="none" strike="noStrike">
                <a:solidFill>
                  <a:schemeClr val="dk1"/>
                </a:solidFill>
                <a:latin typeface="Arial"/>
                <a:ea typeface="Arial"/>
                <a:cs typeface="Arial"/>
                <a:sym typeface="Arial"/>
              </a:rPr>
              <a:t>The value for each key would be a list.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Sequences</a:t>
            </a:r>
          </a:p>
        </p:txBody>
      </p:sp>
      <p:sp>
        <p:nvSpPr>
          <p:cNvPr id="222" name="Shape 222"/>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2400" u="none" cap="none" strike="noStrike">
                <a:solidFill>
                  <a:srgbClr val="CC0000"/>
                </a:solidFill>
                <a:latin typeface="Arial"/>
                <a:ea typeface="Arial"/>
                <a:cs typeface="Arial"/>
                <a:sym typeface="Arial"/>
              </a:rPr>
              <a:t>apply_to_all </a:t>
            </a:r>
            <a:r>
              <a:rPr b="0" i="0" lang="en" sz="2400" u="none" cap="none" strike="noStrike">
                <a:solidFill>
                  <a:schemeClr val="dk1"/>
                </a:solidFill>
                <a:latin typeface="Arial"/>
                <a:ea typeface="Arial"/>
                <a:cs typeface="Arial"/>
                <a:sym typeface="Arial"/>
              </a:rPr>
              <a:t>- Takes in a function and a sequence, and applies the function to each element of the sequence.</a:t>
            </a:r>
          </a:p>
          <a:p>
            <a:pPr indent="0" lvl="0" marL="0" marR="0" rtl="0" algn="l">
              <a:lnSpc>
                <a:spcPct val="100000"/>
              </a:lnSpc>
              <a:spcBef>
                <a:spcPts val="0"/>
              </a:spcBef>
              <a:spcAft>
                <a:spcPts val="0"/>
              </a:spcAft>
              <a:buClr>
                <a:schemeClr val="dk1"/>
              </a:buClr>
              <a:buSzPct val="25000"/>
              <a:buFont typeface="Arial"/>
              <a:buNone/>
            </a:pPr>
            <a:r>
              <a:rPr b="0" i="1" lang="en" sz="2400" u="none" cap="none" strike="noStrike">
                <a:solidFill>
                  <a:schemeClr val="dk1"/>
                </a:solidFill>
                <a:latin typeface="Arial"/>
                <a:ea typeface="Arial"/>
                <a:cs typeface="Arial"/>
                <a:sym typeface="Arial"/>
              </a:rPr>
              <a:t>Input</a:t>
            </a:r>
            <a:r>
              <a:rPr b="0" i="0" lang="en" sz="2400" u="none" cap="none" strike="noStrike">
                <a:solidFill>
                  <a:schemeClr val="dk1"/>
                </a:solidFill>
                <a:latin typeface="Arial"/>
                <a:ea typeface="Arial"/>
                <a:cs typeface="Arial"/>
                <a:sym typeface="Arial"/>
              </a:rPr>
              <a:t> - Function that takes in </a:t>
            </a:r>
            <a:r>
              <a:rPr b="1" i="0" lang="en" sz="2400" u="none" cap="none" strike="noStrike">
                <a:solidFill>
                  <a:schemeClr val="dk1"/>
                </a:solidFill>
                <a:latin typeface="Arial"/>
                <a:ea typeface="Arial"/>
                <a:cs typeface="Arial"/>
                <a:sym typeface="Arial"/>
              </a:rPr>
              <a:t>one argument</a:t>
            </a:r>
            <a:r>
              <a:rPr b="0" i="0" lang="en" sz="2400" u="none" cap="none" strike="noStrike">
                <a:solidFill>
                  <a:schemeClr val="dk1"/>
                </a:solidFill>
                <a:latin typeface="Arial"/>
                <a:ea typeface="Arial"/>
                <a:cs typeface="Arial"/>
                <a:sym typeface="Arial"/>
              </a:rPr>
              <a:t> and any iterable sequence (list, tuple, etc.).</a:t>
            </a:r>
          </a:p>
          <a:p>
            <a:pPr indent="0" lvl="0" marL="0" marR="0" rtl="0" algn="l">
              <a:lnSpc>
                <a:spcPct val="100000"/>
              </a:lnSpc>
              <a:spcBef>
                <a:spcPts val="0"/>
              </a:spcBef>
              <a:spcAft>
                <a:spcPts val="0"/>
              </a:spcAft>
              <a:buClr>
                <a:schemeClr val="dk1"/>
              </a:buClr>
              <a:buSzPct val="25000"/>
              <a:buFont typeface="Arial"/>
              <a:buNone/>
            </a:pPr>
            <a:r>
              <a:rPr b="0" i="1" lang="en" sz="2400" u="none" cap="none" strike="noStrike">
                <a:solidFill>
                  <a:schemeClr val="dk1"/>
                </a:solidFill>
                <a:latin typeface="Arial"/>
                <a:ea typeface="Arial"/>
                <a:cs typeface="Arial"/>
                <a:sym typeface="Arial"/>
              </a:rPr>
              <a:t>Output</a:t>
            </a:r>
            <a:r>
              <a:rPr b="0" i="0" lang="en" sz="2400" u="none" cap="none" strike="noStrike">
                <a:solidFill>
                  <a:schemeClr val="dk1"/>
                </a:solidFill>
                <a:latin typeface="Arial"/>
                <a:ea typeface="Arial"/>
                <a:cs typeface="Arial"/>
                <a:sym typeface="Arial"/>
              </a:rPr>
              <a:t> - Sequence of the same length as the input.</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Arial"/>
                <a:ea typeface="Arial"/>
                <a:cs typeface="Arial"/>
                <a:sym typeface="Arial"/>
              </a:rPr>
              <a:t>Example:</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&gt;&gt;&gt; apply_to_all(lambda x: x*x, [2, 3, 4])</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[4, 9, 16]</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Sequences</a:t>
            </a:r>
          </a:p>
        </p:txBody>
      </p:sp>
      <p:sp>
        <p:nvSpPr>
          <p:cNvPr id="228" name="Shape 228"/>
          <p:cNvSpPr txBox="1"/>
          <p:nvPr>
            <p:ph idx="1" type="body"/>
          </p:nvPr>
        </p:nvSpPr>
        <p:spPr>
          <a:xfrm>
            <a:off x="229075" y="1002325"/>
            <a:ext cx="8787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2400" u="none" cap="none" strike="noStrike">
                <a:solidFill>
                  <a:srgbClr val="CC0000"/>
                </a:solidFill>
                <a:latin typeface="Arial"/>
                <a:ea typeface="Arial"/>
                <a:cs typeface="Arial"/>
                <a:sym typeface="Arial"/>
              </a:rPr>
              <a:t>reduce</a:t>
            </a:r>
            <a:r>
              <a:rPr b="0" i="0" lang="en" sz="2400" u="none" cap="none" strike="noStrike">
                <a:solidFill>
                  <a:schemeClr val="dk1"/>
                </a:solidFill>
                <a:latin typeface="Arial"/>
                <a:ea typeface="Arial"/>
                <a:cs typeface="Arial"/>
                <a:sym typeface="Arial"/>
              </a:rPr>
              <a:t> - Takes in a function, a sequence and an optional initial value, and returns a single combined value. The result is accumulated as you iterate through the list.</a:t>
            </a:r>
          </a:p>
          <a:p>
            <a:pPr indent="0" lvl="0" marL="0" marR="0" rtl="0" algn="l">
              <a:lnSpc>
                <a:spcPct val="100000"/>
              </a:lnSpc>
              <a:spcBef>
                <a:spcPts val="0"/>
              </a:spcBef>
              <a:spcAft>
                <a:spcPts val="0"/>
              </a:spcAft>
              <a:buClr>
                <a:schemeClr val="dk1"/>
              </a:buClr>
              <a:buSzPct val="25000"/>
              <a:buFont typeface="Arial"/>
              <a:buNone/>
            </a:pPr>
            <a:r>
              <a:rPr b="0" i="1" lang="en" sz="2400" u="none" cap="none" strike="noStrike">
                <a:solidFill>
                  <a:schemeClr val="dk1"/>
                </a:solidFill>
                <a:latin typeface="Arial"/>
                <a:ea typeface="Arial"/>
                <a:cs typeface="Arial"/>
                <a:sym typeface="Arial"/>
              </a:rPr>
              <a:t>Input</a:t>
            </a:r>
            <a:r>
              <a:rPr b="0" i="0" lang="en" sz="2400" u="none" cap="none" strike="noStrike">
                <a:solidFill>
                  <a:schemeClr val="dk1"/>
                </a:solidFill>
                <a:latin typeface="Arial"/>
                <a:ea typeface="Arial"/>
                <a:cs typeface="Arial"/>
                <a:sym typeface="Arial"/>
              </a:rPr>
              <a:t> - Function that takes in </a:t>
            </a:r>
            <a:r>
              <a:rPr b="1" i="0" lang="en" sz="2400" u="none" cap="none" strike="noStrike">
                <a:solidFill>
                  <a:schemeClr val="dk1"/>
                </a:solidFill>
                <a:latin typeface="Arial"/>
                <a:ea typeface="Arial"/>
                <a:cs typeface="Arial"/>
                <a:sym typeface="Arial"/>
              </a:rPr>
              <a:t>two arguments</a:t>
            </a:r>
            <a:r>
              <a:rPr b="0" i="0" lang="en" sz="2400" u="none" cap="none" strike="noStrike">
                <a:solidFill>
                  <a:schemeClr val="dk1"/>
                </a:solidFill>
                <a:latin typeface="Arial"/>
                <a:ea typeface="Arial"/>
                <a:cs typeface="Arial"/>
                <a:sym typeface="Arial"/>
              </a:rPr>
              <a:t>: an iterable sequence (list, tuple, etc.) and an (optional) starting value.</a:t>
            </a:r>
          </a:p>
          <a:p>
            <a:pPr indent="0" lvl="0" marL="0" marR="0" rtl="0" algn="l">
              <a:lnSpc>
                <a:spcPct val="100000"/>
              </a:lnSpc>
              <a:spcBef>
                <a:spcPts val="0"/>
              </a:spcBef>
              <a:spcAft>
                <a:spcPts val="0"/>
              </a:spcAft>
              <a:buClr>
                <a:schemeClr val="dk1"/>
              </a:buClr>
              <a:buSzPct val="25000"/>
              <a:buFont typeface="Arial"/>
              <a:buNone/>
            </a:pPr>
            <a:r>
              <a:rPr b="0" i="1" lang="en" sz="2400" u="none" cap="none" strike="noStrike">
                <a:solidFill>
                  <a:schemeClr val="dk1"/>
                </a:solidFill>
                <a:latin typeface="Arial"/>
                <a:ea typeface="Arial"/>
                <a:cs typeface="Arial"/>
                <a:sym typeface="Arial"/>
              </a:rPr>
              <a:t>Output</a:t>
            </a:r>
            <a:r>
              <a:rPr b="0" i="0" lang="en" sz="2400" u="none" cap="none" strike="noStrike">
                <a:solidFill>
                  <a:schemeClr val="dk1"/>
                </a:solidFill>
                <a:latin typeface="Arial"/>
                <a:ea typeface="Arial"/>
                <a:cs typeface="Arial"/>
                <a:sym typeface="Arial"/>
              </a:rPr>
              <a:t> - Single element that is determined by combining the elements of the sequence using the input function.</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Arial"/>
                <a:ea typeface="Arial"/>
                <a:cs typeface="Arial"/>
                <a:sym typeface="Arial"/>
              </a:rPr>
              <a:t>Example:</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&gt;&gt;&gt; reduce(lambda so_far, curr: so_far+curr, [2, 3, 4]))</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9</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Sequences</a:t>
            </a:r>
          </a:p>
        </p:txBody>
      </p:sp>
      <p:sp>
        <p:nvSpPr>
          <p:cNvPr id="234" name="Shape 234"/>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600" u="none" cap="none" strike="noStrike">
                <a:solidFill>
                  <a:schemeClr val="dk1"/>
                </a:solidFill>
                <a:latin typeface="Arial"/>
                <a:ea typeface="Arial"/>
                <a:cs typeface="Arial"/>
                <a:sym typeface="Arial"/>
              </a:rPr>
              <a:t>Given a list, such as </a:t>
            </a:r>
            <a:r>
              <a:rPr b="0" i="0" lang="en" sz="2600" u="none" cap="none" strike="noStrike">
                <a:solidFill>
                  <a:schemeClr val="dk1"/>
                </a:solidFill>
                <a:latin typeface="Consolas"/>
                <a:ea typeface="Consolas"/>
                <a:cs typeface="Consolas"/>
                <a:sym typeface="Consolas"/>
              </a:rPr>
              <a:t>[1, 2, 3, 4, 5, 6]</a:t>
            </a:r>
            <a:r>
              <a:rPr b="0" i="0" lang="en" sz="2600" u="none" cap="none" strike="noStrike">
                <a:solidFill>
                  <a:schemeClr val="dk1"/>
                </a:solidFill>
                <a:latin typeface="Arial"/>
                <a:ea typeface="Arial"/>
                <a:cs typeface="Arial"/>
                <a:sym typeface="Arial"/>
              </a:rPr>
              <a:t>, we want to reduce the list to a single number that is the 'flattened' version of the list. For example, the output for this particular list would be the number </a:t>
            </a:r>
            <a:r>
              <a:rPr b="0" i="0" lang="en" sz="2600" u="none" cap="none" strike="noStrike">
                <a:solidFill>
                  <a:schemeClr val="dk1"/>
                </a:solidFill>
                <a:latin typeface="Consolas"/>
                <a:ea typeface="Consolas"/>
                <a:cs typeface="Consolas"/>
                <a:sym typeface="Consolas"/>
              </a:rPr>
              <a:t>123456</a:t>
            </a:r>
            <a:r>
              <a:rPr b="0" i="0" lang="en" sz="2600" u="none" cap="none" strike="noStrike">
                <a:solidFill>
                  <a:schemeClr val="dk1"/>
                </a:solidFill>
                <a:latin typeface="Arial"/>
                <a:ea typeface="Arial"/>
                <a:cs typeface="Arial"/>
                <a:sym typeface="Arial"/>
              </a:rPr>
              <a:t>.</a:t>
            </a: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from functools import reduce</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t = [1, 2, 3, 4, 5, 6]</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reduce(______________________________, _____)</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123456</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Sequences</a:t>
            </a:r>
          </a:p>
        </p:txBody>
      </p:sp>
      <p:sp>
        <p:nvSpPr>
          <p:cNvPr id="240" name="Shape 240"/>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600" u="none" cap="none" strike="noStrike">
                <a:solidFill>
                  <a:schemeClr val="dk1"/>
                </a:solidFill>
                <a:latin typeface="Arial"/>
                <a:ea typeface="Arial"/>
                <a:cs typeface="Arial"/>
                <a:sym typeface="Arial"/>
              </a:rPr>
              <a:t>Given a list, such as </a:t>
            </a:r>
            <a:r>
              <a:rPr b="0" i="0" lang="en" sz="2600" u="none" cap="none" strike="noStrike">
                <a:solidFill>
                  <a:schemeClr val="dk1"/>
                </a:solidFill>
                <a:latin typeface="Consolas"/>
                <a:ea typeface="Consolas"/>
                <a:cs typeface="Consolas"/>
                <a:sym typeface="Consolas"/>
              </a:rPr>
              <a:t>[1, 2, 3, 4, 5, 6]</a:t>
            </a:r>
            <a:r>
              <a:rPr b="0" i="0" lang="en" sz="2600" u="none" cap="none" strike="noStrike">
                <a:solidFill>
                  <a:schemeClr val="dk1"/>
                </a:solidFill>
                <a:latin typeface="Arial"/>
                <a:ea typeface="Arial"/>
                <a:cs typeface="Arial"/>
                <a:sym typeface="Arial"/>
              </a:rPr>
              <a:t>, we want to reduce the list to a single number that is the 'flattened' version of the list. For example, the output for this particular list would be the number </a:t>
            </a:r>
            <a:r>
              <a:rPr b="0" i="0" lang="en" sz="2600" u="none" cap="none" strike="noStrike">
                <a:solidFill>
                  <a:schemeClr val="dk1"/>
                </a:solidFill>
                <a:latin typeface="Consolas"/>
                <a:ea typeface="Consolas"/>
                <a:cs typeface="Consolas"/>
                <a:sym typeface="Consolas"/>
              </a:rPr>
              <a:t>123456</a:t>
            </a:r>
            <a:r>
              <a:rPr b="0" i="0" lang="en" sz="2600" u="none" cap="none" strike="noStrike">
                <a:solidFill>
                  <a:schemeClr val="dk1"/>
                </a:solidFill>
                <a:latin typeface="Arial"/>
                <a:ea typeface="Arial"/>
                <a:cs typeface="Arial"/>
                <a:sym typeface="Arial"/>
              </a:rPr>
              <a:t>.</a:t>
            </a: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from functools import reduce</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t = [1, 2, 3, 4, 5, 6]</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reduce(</a:t>
            </a:r>
            <a:r>
              <a:rPr b="0" i="0" lang="en" sz="2200" u="none" cap="none" strike="noStrike">
                <a:solidFill>
                  <a:srgbClr val="FF0000"/>
                </a:solidFill>
                <a:latin typeface="Consolas"/>
                <a:ea typeface="Consolas"/>
                <a:cs typeface="Consolas"/>
                <a:sym typeface="Consolas"/>
              </a:rPr>
              <a:t>lambda so_far, curr: so_far*10 + curr</a:t>
            </a:r>
            <a:r>
              <a:rPr b="0" i="0" lang="en" sz="2200" u="none" cap="none" strike="noStrike">
                <a:solidFill>
                  <a:schemeClr val="dk1"/>
                </a:solidFill>
                <a:latin typeface="Consolas"/>
                <a:ea typeface="Consolas"/>
                <a:cs typeface="Consolas"/>
                <a:sym typeface="Consolas"/>
              </a:rPr>
              <a:t>, </a:t>
            </a:r>
            <a:r>
              <a:rPr b="0" i="0" lang="en" sz="2200" u="none" cap="none" strike="noStrike">
                <a:solidFill>
                  <a:srgbClr val="FF0000"/>
                </a:solidFill>
                <a:latin typeface="Consolas"/>
                <a:ea typeface="Consolas"/>
                <a:cs typeface="Consolas"/>
                <a:sym typeface="Consolas"/>
              </a:rPr>
              <a:t>t</a:t>
            </a:r>
            <a:r>
              <a:rPr b="0" i="0" lang="en" sz="2200" u="none" cap="none" strike="noStrike">
                <a:solidFill>
                  <a:schemeClr val="dk1"/>
                </a:solidFill>
                <a:latin typeface="Consolas"/>
                <a:ea typeface="Consolas"/>
                <a:cs typeface="Consolas"/>
                <a:sym typeface="Consolas"/>
              </a:rPr>
              <a:t>)</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123456</a:t>
            </a: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Arial"/>
                <a:ea typeface="Arial"/>
                <a:cs typeface="Arial"/>
                <a:sym typeface="Arial"/>
              </a:rPr>
              <a:t>How?</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Sequences</a:t>
            </a:r>
          </a:p>
        </p:txBody>
      </p:sp>
      <p:sp>
        <p:nvSpPr>
          <p:cNvPr id="246" name="Shape 246"/>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t = [1, 2, 3, 4, 5, 6]</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reduce(lambda so_far, curr: so_far*10 + curr, t)</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123456</a:t>
            </a: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Arial"/>
                <a:ea typeface="Arial"/>
                <a:cs typeface="Arial"/>
                <a:sym typeface="Arial"/>
              </a:rPr>
              <a:t>First iteration:</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so_far = 1</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curr = 2</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Agenda </a:t>
            </a:r>
          </a:p>
        </p:txBody>
      </p:sp>
      <p:sp>
        <p:nvSpPr>
          <p:cNvPr id="75" name="Shape 75"/>
          <p:cNvSpPr txBox="1"/>
          <p:nvPr>
            <p:ph idx="1" type="body"/>
          </p:nvPr>
        </p:nvSpPr>
        <p:spPr>
          <a:xfrm>
            <a:off x="457200" y="1155800"/>
            <a:ext cx="8229600" cy="3925500"/>
          </a:xfrm>
          <a:prstGeom prst="rect">
            <a:avLst/>
          </a:prstGeom>
          <a:noFill/>
          <a:ln>
            <a:noFill/>
          </a:ln>
        </p:spPr>
        <p:txBody>
          <a:bodyPr anchorCtr="0" anchor="t" bIns="91425" lIns="91425" rIns="91425" wrap="square" tIns="91425">
            <a:noAutofit/>
          </a:bodyPr>
          <a:lstStyle/>
          <a:p>
            <a:pPr indent="-190500" lvl="0" marL="457200" marR="0" rtl="0" algn="l">
              <a:lnSpc>
                <a:spcPct val="100000"/>
              </a:lnSpc>
              <a:spcBef>
                <a:spcPts val="0"/>
              </a:spcBef>
              <a:spcAft>
                <a:spcPts val="0"/>
              </a:spcAft>
              <a:buClr>
                <a:schemeClr val="dk1"/>
              </a:buClr>
              <a:buSzPct val="100000"/>
              <a:buFont typeface="Arial"/>
              <a:buChar char="●"/>
            </a:pPr>
            <a:r>
              <a:rPr b="0" i="0" lang="en" sz="2400" u="none" cap="none" strike="noStrike">
                <a:solidFill>
                  <a:schemeClr val="dk1"/>
                </a:solidFill>
                <a:latin typeface="Arial"/>
                <a:ea typeface="Arial"/>
                <a:cs typeface="Arial"/>
                <a:sym typeface="Arial"/>
              </a:rPr>
              <a:t>Lists, Tuples, Dictionaries, Sequences</a:t>
            </a:r>
          </a:p>
          <a:p>
            <a:pPr indent="-190500" lvl="0" marL="457200" marR="0" rtl="0" algn="l">
              <a:lnSpc>
                <a:spcPct val="100000"/>
              </a:lnSpc>
              <a:spcBef>
                <a:spcPts val="0"/>
              </a:spcBef>
              <a:spcAft>
                <a:spcPts val="0"/>
              </a:spcAft>
              <a:buClr>
                <a:schemeClr val="dk1"/>
              </a:buClr>
              <a:buSzPct val="100000"/>
              <a:buFont typeface="Arial"/>
              <a:buChar char="●"/>
            </a:pPr>
            <a:r>
              <a:rPr b="0" i="0" lang="en" sz="2400" u="none" cap="none" strike="noStrike">
                <a:solidFill>
                  <a:schemeClr val="dk1"/>
                </a:solidFill>
                <a:latin typeface="Arial"/>
                <a:ea typeface="Arial"/>
                <a:cs typeface="Arial"/>
                <a:sym typeface="Arial"/>
              </a:rPr>
              <a:t>Data Abstraction</a:t>
            </a:r>
          </a:p>
          <a:p>
            <a:pPr indent="-190500" lvl="0" marL="457200" marR="0" rtl="0" algn="l">
              <a:lnSpc>
                <a:spcPct val="100000"/>
              </a:lnSpc>
              <a:spcBef>
                <a:spcPts val="0"/>
              </a:spcBef>
              <a:spcAft>
                <a:spcPts val="0"/>
              </a:spcAft>
              <a:buClr>
                <a:schemeClr val="dk1"/>
              </a:buClr>
              <a:buSzPct val="100000"/>
              <a:buFont typeface="Arial"/>
              <a:buChar char="●"/>
            </a:pPr>
            <a:r>
              <a:rPr b="0" i="0" lang="en" sz="2400" u="none" cap="none" strike="noStrike">
                <a:solidFill>
                  <a:schemeClr val="dk1"/>
                </a:solidFill>
                <a:latin typeface="Arial"/>
                <a:ea typeface="Arial"/>
                <a:cs typeface="Arial"/>
                <a:sym typeface="Arial"/>
              </a:rPr>
              <a:t>Nonlocal</a:t>
            </a:r>
          </a:p>
          <a:p>
            <a:pPr indent="-190500" lvl="0" marL="457200" marR="0" rtl="0" algn="l">
              <a:lnSpc>
                <a:spcPct val="100000"/>
              </a:lnSpc>
              <a:spcBef>
                <a:spcPts val="0"/>
              </a:spcBef>
              <a:spcAft>
                <a:spcPts val="0"/>
              </a:spcAft>
              <a:buClr>
                <a:schemeClr val="dk1"/>
              </a:buClr>
              <a:buSzPct val="100000"/>
              <a:buFont typeface="Arial"/>
              <a:buChar char="●"/>
            </a:pPr>
            <a:r>
              <a:rPr b="0" i="0" lang="en" sz="2400" u="none" cap="none" strike="noStrike">
                <a:solidFill>
                  <a:schemeClr val="dk1"/>
                </a:solidFill>
                <a:latin typeface="Arial"/>
                <a:ea typeface="Arial"/>
                <a:cs typeface="Arial"/>
                <a:sym typeface="Arial"/>
              </a:rPr>
              <a:t>Object-Oriented Programming</a:t>
            </a:r>
          </a:p>
          <a:p>
            <a:pPr indent="-190500" lvl="0" marL="457200" marR="0" rtl="0" algn="l">
              <a:lnSpc>
                <a:spcPct val="100000"/>
              </a:lnSpc>
              <a:spcBef>
                <a:spcPts val="0"/>
              </a:spcBef>
              <a:spcAft>
                <a:spcPts val="0"/>
              </a:spcAft>
              <a:buClr>
                <a:schemeClr val="dk1"/>
              </a:buClr>
              <a:buSzPct val="100000"/>
              <a:buFont typeface="Arial"/>
              <a:buChar char="●"/>
            </a:pPr>
            <a:r>
              <a:rPr b="0" i="0" lang="en" sz="2400" u="none" cap="none" strike="noStrike">
                <a:solidFill>
                  <a:schemeClr val="dk1"/>
                </a:solidFill>
                <a:latin typeface="Arial"/>
                <a:ea typeface="Arial"/>
                <a:cs typeface="Arial"/>
                <a:sym typeface="Arial"/>
              </a:rPr>
              <a:t>Inheritance</a:t>
            </a:r>
          </a:p>
          <a:p>
            <a:pPr indent="-190500" lvl="0" marL="457200" marR="0" rtl="0" algn="l">
              <a:lnSpc>
                <a:spcPct val="100000"/>
              </a:lnSpc>
              <a:spcBef>
                <a:spcPts val="0"/>
              </a:spcBef>
              <a:spcAft>
                <a:spcPts val="0"/>
              </a:spcAft>
              <a:buClr>
                <a:schemeClr val="dk1"/>
              </a:buClr>
              <a:buSzPct val="100000"/>
              <a:buFont typeface="Arial"/>
              <a:buChar char="●"/>
            </a:pPr>
            <a:r>
              <a:rPr b="0" i="0" lang="en" sz="2400" u="none" cap="none" strike="noStrike">
                <a:solidFill>
                  <a:schemeClr val="dk1"/>
                </a:solidFill>
                <a:latin typeface="Arial"/>
                <a:ea typeface="Arial"/>
                <a:cs typeface="Arial"/>
                <a:sym typeface="Arial"/>
              </a:rPr>
              <a:t>Linked Lists</a:t>
            </a:r>
          </a:p>
          <a:p>
            <a:pPr indent="-190500" lvl="0" marL="457200" marR="0" rtl="0" algn="l">
              <a:lnSpc>
                <a:spcPct val="100000"/>
              </a:lnSpc>
              <a:spcBef>
                <a:spcPts val="0"/>
              </a:spcBef>
              <a:spcAft>
                <a:spcPts val="0"/>
              </a:spcAft>
              <a:buClr>
                <a:schemeClr val="dk1"/>
              </a:buClr>
              <a:buSzPct val="100000"/>
              <a:buFont typeface="Arial"/>
              <a:buChar char="●"/>
            </a:pPr>
            <a:r>
              <a:rPr b="0" i="0" lang="en" sz="2400" u="none" cap="none" strike="noStrike">
                <a:solidFill>
                  <a:schemeClr val="dk1"/>
                </a:solidFill>
                <a:latin typeface="Arial"/>
                <a:ea typeface="Arial"/>
                <a:cs typeface="Arial"/>
                <a:sym typeface="Arial"/>
              </a:rPr>
              <a:t>Trees</a:t>
            </a:r>
          </a:p>
          <a:p>
            <a:pPr indent="-190500" lvl="0" marL="457200" marR="0" rtl="0" algn="l">
              <a:lnSpc>
                <a:spcPct val="100000"/>
              </a:lnSpc>
              <a:spcBef>
                <a:spcPts val="0"/>
              </a:spcBef>
              <a:spcAft>
                <a:spcPts val="0"/>
              </a:spcAft>
              <a:buClr>
                <a:schemeClr val="dk1"/>
              </a:buClr>
              <a:buSzPct val="100000"/>
              <a:buFont typeface="Arial"/>
              <a:buChar char="●"/>
            </a:pPr>
            <a:r>
              <a:rPr b="0" i="0" lang="en" sz="2400" u="none" cap="none" strike="noStrike">
                <a:solidFill>
                  <a:schemeClr val="dk1"/>
                </a:solidFill>
                <a:latin typeface="Arial"/>
                <a:ea typeface="Arial"/>
                <a:cs typeface="Arial"/>
                <a:sym typeface="Arial"/>
              </a:rPr>
              <a:t>Orders of Growth</a:t>
            </a: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lang="en" sz="2400"/>
              <a:t>Tell us what you want</a:t>
            </a:r>
            <a:r>
              <a:rPr b="0" i="0" lang="en" sz="2400" u="none" cap="none" strike="noStrike">
                <a:solidFill>
                  <a:schemeClr val="dk1"/>
                </a:solidFill>
                <a:latin typeface="Arial"/>
                <a:ea typeface="Arial"/>
                <a:cs typeface="Arial"/>
                <a:sym typeface="Arial"/>
              </a:rPr>
              <a:t>: </a:t>
            </a:r>
            <a:r>
              <a:rPr b="1" lang="en" sz="1800">
                <a:highlight>
                  <a:srgbClr val="FFFFFF"/>
                </a:highlight>
                <a:latin typeface="Verdana"/>
                <a:ea typeface="Verdana"/>
                <a:cs typeface="Verdana"/>
                <a:sym typeface="Verdana"/>
              </a:rPr>
              <a:t>http://tinyurl.com/yc9wh49s</a:t>
            </a:r>
          </a:p>
          <a:p>
            <a:pPr indent="-69850" lvl="0" marL="0" marR="0" rtl="0" algn="l">
              <a:lnSpc>
                <a:spcPct val="100000"/>
              </a:lnSpc>
              <a:spcBef>
                <a:spcPts val="0"/>
              </a:spcBef>
              <a:spcAft>
                <a:spcPts val="0"/>
              </a:spcAft>
              <a:buClr>
                <a:schemeClr val="dk1"/>
              </a:buClr>
              <a:buSzPct val="110000"/>
              <a:buFont typeface="Arial"/>
              <a:buNone/>
            </a:pPr>
            <a:r>
              <a:t/>
            </a:r>
            <a:endParaRPr b="1" sz="950">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chemeClr val="dk1"/>
              </a:buClr>
              <a:buSzPct val="25000"/>
              <a:buFont typeface="Arial"/>
              <a:buNone/>
            </a:pPr>
            <a:r>
              <a:t/>
            </a:r>
            <a:endParaRPr b="1" sz="2400">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Sequences</a:t>
            </a:r>
          </a:p>
        </p:txBody>
      </p:sp>
      <p:sp>
        <p:nvSpPr>
          <p:cNvPr id="252" name="Shape 252"/>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t = [1, 2, 3, 4, 5, 6]</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reduce(lambda so_far, curr: so_far*10 + curr, t)</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123456</a:t>
            </a: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Arial"/>
                <a:ea typeface="Arial"/>
                <a:cs typeface="Arial"/>
                <a:sym typeface="Arial"/>
              </a:rPr>
              <a:t>First iteration:</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so_far = 1</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curr = 2</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result = 1*10 + 2 = 12</a:t>
            </a: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Sequences</a:t>
            </a:r>
          </a:p>
        </p:txBody>
      </p:sp>
      <p:sp>
        <p:nvSpPr>
          <p:cNvPr id="258" name="Shape 258"/>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t = [1, 2, 3, 4, 5, 6]</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reduce(lambda so_far, curr: so_far*10 + curr, t)</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123456</a:t>
            </a:r>
          </a:p>
          <a:p>
            <a:pPr indent="0" lvl="0" marL="0" marR="0" rtl="0" algn="l">
              <a:lnSpc>
                <a:spcPct val="100000"/>
              </a:lnSpc>
              <a:spcBef>
                <a:spcPts val="0"/>
              </a:spcBef>
              <a:spcAft>
                <a:spcPts val="0"/>
              </a:spcAft>
              <a:buClr>
                <a:schemeClr val="dk1"/>
              </a:buClr>
              <a:buSzPct val="25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Arial"/>
                <a:ea typeface="Arial"/>
                <a:cs typeface="Arial"/>
                <a:sym typeface="Arial"/>
              </a:rPr>
              <a:t>Next iteration:</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so_far = 12</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curr = 3</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result = 12*10 + 3 = 123</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Arial"/>
                <a:ea typeface="Arial"/>
                <a:cs typeface="Arial"/>
                <a:sym typeface="Arial"/>
              </a:rPr>
              <a:t>and so on to get </a:t>
            </a:r>
            <a:r>
              <a:rPr b="0" i="0" lang="en" sz="2000" u="none" cap="none" strike="noStrike">
                <a:solidFill>
                  <a:schemeClr val="dk1"/>
                </a:solidFill>
                <a:latin typeface="Consolas"/>
                <a:ea typeface="Consolas"/>
                <a:cs typeface="Consolas"/>
                <a:sym typeface="Consolas"/>
              </a:rPr>
              <a:t>123456.</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Sequences</a:t>
            </a:r>
          </a:p>
        </p:txBody>
      </p:sp>
      <p:sp>
        <p:nvSpPr>
          <p:cNvPr id="264" name="Shape 264"/>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cool = 'denero'</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story = [cool[i:2*i] for i in range(6)]</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story</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bro = apply_to_all(len, story)</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bro</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_____</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Sequences</a:t>
            </a:r>
          </a:p>
        </p:txBody>
      </p:sp>
      <p:sp>
        <p:nvSpPr>
          <p:cNvPr id="270" name="Shape 270"/>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cool = 'denero'</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story = [cool[i:2*i] for i in range(6)]</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story</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rgbClr val="FF0000"/>
                </a:solidFill>
                <a:latin typeface="Consolas"/>
                <a:ea typeface="Consolas"/>
                <a:cs typeface="Consolas"/>
                <a:sym typeface="Consolas"/>
              </a:rPr>
              <a:t>['', 'e', 'ne', 'ero', 'ro', 'o']</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bro = apply_to_all(len, story)</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bro</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_____</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Sequences</a:t>
            </a:r>
          </a:p>
        </p:txBody>
      </p:sp>
      <p:sp>
        <p:nvSpPr>
          <p:cNvPr id="276" name="Shape 276"/>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cool = 'denero'</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story = [cool[i:2*i] for i in range(6)]</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story</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rgbClr val="FF0000"/>
                </a:solidFill>
                <a:latin typeface="Consolas"/>
                <a:ea typeface="Consolas"/>
                <a:cs typeface="Consolas"/>
                <a:sym typeface="Consolas"/>
              </a:rPr>
              <a:t>['', 'e', 'ne', 'ero', 'ro', 'o']</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bro = apply_to_all(len, story)</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bro</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rgbClr val="FF0000"/>
                </a:solidFill>
                <a:latin typeface="Consolas"/>
                <a:ea typeface="Consolas"/>
                <a:cs typeface="Consolas"/>
                <a:sym typeface="Consolas"/>
              </a:rPr>
              <a:t>[0, 1, 2, 3, 2, 1]</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Sequences </a:t>
            </a:r>
          </a:p>
        </p:txBody>
      </p:sp>
      <p:sp>
        <p:nvSpPr>
          <p:cNvPr id="282" name="Shape 282"/>
          <p:cNvSpPr txBox="1"/>
          <p:nvPr>
            <p:ph idx="1" type="body"/>
          </p:nvPr>
        </p:nvSpPr>
        <p:spPr>
          <a:xfrm>
            <a:off x="457200" y="99190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2400" u="none" cap="none" strike="noStrike">
                <a:solidFill>
                  <a:srgbClr val="CC0000"/>
                </a:solidFill>
                <a:latin typeface="Arial"/>
                <a:ea typeface="Arial"/>
                <a:cs typeface="Arial"/>
                <a:sym typeface="Arial"/>
              </a:rPr>
              <a:t>keep_if </a:t>
            </a:r>
            <a:r>
              <a:rPr b="0" i="0" lang="en" sz="2400" u="none" cap="none" strike="noStrike">
                <a:solidFill>
                  <a:schemeClr val="dk1"/>
                </a:solidFill>
                <a:latin typeface="Arial"/>
                <a:ea typeface="Arial"/>
                <a:cs typeface="Arial"/>
                <a:sym typeface="Arial"/>
              </a:rPr>
              <a:t>- Takes in a function and a sequence, and returns a new sequence that contains only the items for which the function returns </a:t>
            </a:r>
            <a:r>
              <a:rPr b="0" i="0" lang="en" sz="2400" u="none" cap="none" strike="noStrike">
                <a:solidFill>
                  <a:schemeClr val="dk1"/>
                </a:solidFill>
                <a:latin typeface="Consolas"/>
                <a:ea typeface="Consolas"/>
                <a:cs typeface="Consolas"/>
                <a:sym typeface="Consolas"/>
              </a:rPr>
              <a:t>True</a:t>
            </a:r>
            <a:r>
              <a:rPr b="0" i="0" lang="en" sz="2400" u="none" cap="none" strike="noStrike">
                <a:solidFill>
                  <a:schemeClr val="dk1"/>
                </a:solidFill>
                <a:latin typeface="Arial"/>
                <a:ea typeface="Arial"/>
                <a:cs typeface="Arial"/>
                <a:sym typeface="Arial"/>
              </a:rPr>
              <a:t>.</a:t>
            </a:r>
          </a:p>
          <a:p>
            <a:pPr indent="0" lvl="0" marL="0" marR="0" rtl="0" algn="l">
              <a:lnSpc>
                <a:spcPct val="100000"/>
              </a:lnSpc>
              <a:spcBef>
                <a:spcPts val="0"/>
              </a:spcBef>
              <a:spcAft>
                <a:spcPts val="0"/>
              </a:spcAft>
              <a:buClr>
                <a:schemeClr val="dk1"/>
              </a:buClr>
              <a:buSzPct val="25000"/>
              <a:buFont typeface="Arial"/>
              <a:buNone/>
            </a:pPr>
            <a:r>
              <a:rPr b="0" i="1" lang="en" sz="2400" u="none" cap="none" strike="noStrike">
                <a:solidFill>
                  <a:schemeClr val="dk1"/>
                </a:solidFill>
                <a:latin typeface="Arial"/>
                <a:ea typeface="Arial"/>
                <a:cs typeface="Arial"/>
                <a:sym typeface="Arial"/>
              </a:rPr>
              <a:t>Input</a:t>
            </a:r>
            <a:r>
              <a:rPr b="0" i="0" lang="en" sz="2400" u="none" cap="none" strike="noStrike">
                <a:solidFill>
                  <a:schemeClr val="dk1"/>
                </a:solidFill>
                <a:latin typeface="Arial"/>
                <a:ea typeface="Arial"/>
                <a:cs typeface="Arial"/>
                <a:sym typeface="Arial"/>
              </a:rPr>
              <a:t> - Function that takes in </a:t>
            </a:r>
            <a:r>
              <a:rPr b="1" i="0" lang="en" sz="2400" u="none" cap="none" strike="noStrike">
                <a:solidFill>
                  <a:schemeClr val="dk1"/>
                </a:solidFill>
                <a:latin typeface="Arial"/>
                <a:ea typeface="Arial"/>
                <a:cs typeface="Arial"/>
                <a:sym typeface="Arial"/>
              </a:rPr>
              <a:t>one argument </a:t>
            </a:r>
            <a:r>
              <a:rPr b="0" i="0" lang="en" sz="2400" u="none" cap="none" strike="noStrike">
                <a:solidFill>
                  <a:schemeClr val="dk1"/>
                </a:solidFill>
                <a:latin typeface="Arial"/>
                <a:ea typeface="Arial"/>
                <a:cs typeface="Arial"/>
                <a:sym typeface="Arial"/>
              </a:rPr>
              <a:t>which returns True or False, and any iterable sequence (list, tuple, etc.).</a:t>
            </a:r>
          </a:p>
          <a:p>
            <a:pPr indent="0" lvl="0" marL="0" marR="0" rtl="0" algn="l">
              <a:lnSpc>
                <a:spcPct val="100000"/>
              </a:lnSpc>
              <a:spcBef>
                <a:spcPts val="0"/>
              </a:spcBef>
              <a:spcAft>
                <a:spcPts val="0"/>
              </a:spcAft>
              <a:buClr>
                <a:schemeClr val="dk1"/>
              </a:buClr>
              <a:buSzPct val="25000"/>
              <a:buFont typeface="Arial"/>
              <a:buNone/>
            </a:pPr>
            <a:r>
              <a:rPr b="0" i="1" lang="en" sz="2400" u="none" cap="none" strike="noStrike">
                <a:solidFill>
                  <a:schemeClr val="dk1"/>
                </a:solidFill>
                <a:latin typeface="Arial"/>
                <a:ea typeface="Arial"/>
                <a:cs typeface="Arial"/>
                <a:sym typeface="Arial"/>
              </a:rPr>
              <a:t>Output</a:t>
            </a:r>
            <a:r>
              <a:rPr b="0" i="0" lang="en" sz="2400" u="none" cap="none" strike="noStrike">
                <a:solidFill>
                  <a:schemeClr val="dk1"/>
                </a:solidFill>
                <a:latin typeface="Arial"/>
                <a:ea typeface="Arial"/>
                <a:cs typeface="Arial"/>
                <a:sym typeface="Arial"/>
              </a:rPr>
              <a:t> - Sequence that contains the elements that satisfy the function.</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Arial"/>
                <a:ea typeface="Arial"/>
                <a:cs typeface="Arial"/>
                <a:sym typeface="Arial"/>
              </a:rPr>
              <a:t>For example:</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&gt;&gt;&gt; keep_if(lambda x: x % 2 == 0, [2, 3, 4])</a:t>
            </a:r>
          </a:p>
          <a:p>
            <a:pPr indent="0" lvl="0" marL="0" marR="0" rtl="0" algn="l">
              <a:lnSpc>
                <a:spcPct val="100000"/>
              </a:lnSpc>
              <a:spcBef>
                <a:spcPts val="0"/>
              </a:spcBef>
              <a:spcAft>
                <a:spcPts val="0"/>
              </a:spcAft>
              <a:buClr>
                <a:schemeClr val="dk1"/>
              </a:buClr>
              <a:buSzPct val="25000"/>
              <a:buFont typeface="Arial"/>
              <a:buNone/>
            </a:pPr>
            <a:r>
              <a:rPr b="0" i="0" lang="en" sz="2000" u="none" cap="none" strike="noStrike">
                <a:solidFill>
                  <a:schemeClr val="dk1"/>
                </a:solidFill>
                <a:latin typeface="Consolas"/>
                <a:ea typeface="Consolas"/>
                <a:cs typeface="Consolas"/>
                <a:sym typeface="Consolas"/>
              </a:rPr>
              <a:t>[2, 4]</a:t>
            </a:r>
          </a:p>
          <a:p>
            <a:pPr indent="0" lvl="0" marL="0" marR="0" rtl="0" algn="l">
              <a:lnSpc>
                <a:spcPct val="100000"/>
              </a:lnSpc>
              <a:spcBef>
                <a:spcPts val="0"/>
              </a:spcBef>
              <a:spcAft>
                <a:spcPts val="0"/>
              </a:spcAft>
              <a:buClr>
                <a:schemeClr val="dk1"/>
              </a:buClr>
              <a:buSzPct val="250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Sequences</a:t>
            </a:r>
          </a:p>
        </p:txBody>
      </p:sp>
      <p:sp>
        <p:nvSpPr>
          <p:cNvPr id="288" name="Shape 288"/>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primes = [2, 3, 5, 7, 11]</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fib = [0, 1, 1, 2, 3]</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is_prime = lambda x: x in primes</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apply_to_all(is_prime, keep_if(is_prime, fib))</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rgbClr val="000000"/>
              </a:buClr>
              <a:buSzPct val="25000"/>
              <a:buFont typeface="Arial"/>
              <a:buNone/>
            </a:pPr>
            <a:r>
              <a:rPr b="0" i="0" lang="en" sz="2200" u="none" cap="none" strike="noStrike">
                <a:solidFill>
                  <a:schemeClr val="dk1"/>
                </a:solidFill>
                <a:latin typeface="Consolas"/>
                <a:ea typeface="Consolas"/>
                <a:cs typeface="Consolas"/>
                <a:sym typeface="Consolas"/>
              </a:rPr>
              <a:t>&gt;&gt;&gt; get_fib = lambda x: fib[x]</a:t>
            </a:r>
          </a:p>
          <a:p>
            <a:pPr indent="0" lvl="0" marL="0" marR="0" rtl="0" algn="l">
              <a:lnSpc>
                <a:spcPct val="100000"/>
              </a:lnSpc>
              <a:spcBef>
                <a:spcPts val="0"/>
              </a:spcBef>
              <a:spcAft>
                <a:spcPts val="0"/>
              </a:spcAft>
              <a:buClr>
                <a:srgbClr val="000000"/>
              </a:buClr>
              <a:buSzPct val="25000"/>
              <a:buFont typeface="Arial"/>
              <a:buNone/>
            </a:pPr>
            <a:r>
              <a:rPr b="0" i="0" lang="en" sz="2200" u="none" cap="none" strike="noStrike">
                <a:solidFill>
                  <a:schemeClr val="dk1"/>
                </a:solidFill>
                <a:latin typeface="Consolas"/>
                <a:ea typeface="Consolas"/>
                <a:cs typeface="Consolas"/>
                <a:sym typeface="Consolas"/>
              </a:rPr>
              <a:t>&gt;&gt;&gt; apply_to_all(get_fib, keep_if(is_prime, fib))</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Sequences</a:t>
            </a:r>
          </a:p>
        </p:txBody>
      </p:sp>
      <p:sp>
        <p:nvSpPr>
          <p:cNvPr id="294" name="Shape 294"/>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primes = [2, 3, 5, 7, 11]</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fib = [0, 1, 1, 2, 3]</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is_prime = lambda x: x in primes</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apply_to_all(is_prime, </a:t>
            </a:r>
            <a:r>
              <a:rPr b="0" i="0" lang="en" sz="2400" u="none" cap="none" strike="sngStrike">
                <a:solidFill>
                  <a:schemeClr val="dk1"/>
                </a:solidFill>
                <a:latin typeface="Consolas"/>
                <a:ea typeface="Consolas"/>
                <a:cs typeface="Consolas"/>
                <a:sym typeface="Consolas"/>
              </a:rPr>
              <a:t>keep_if(is_prime, fib)</a:t>
            </a:r>
            <a:r>
              <a:rPr b="0" i="0" lang="en" sz="2400" u="none" cap="none" strike="noStrike">
                <a:solidFill>
                  <a:schemeClr val="dk1"/>
                </a:solidFill>
                <a:latin typeface="Consolas"/>
                <a:ea typeface="Consolas"/>
                <a:cs typeface="Consolas"/>
                <a:sym typeface="Consolas"/>
              </a:rPr>
              <a:t>) 									[2, 3]</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rgbClr val="000000"/>
              </a:buClr>
              <a:buSzPct val="25000"/>
              <a:buFont typeface="Arial"/>
              <a:buNone/>
            </a:pPr>
            <a:r>
              <a:rPr b="0" i="0" lang="en" sz="2400" u="none" cap="none" strike="noStrike">
                <a:solidFill>
                  <a:schemeClr val="dk1"/>
                </a:solidFill>
                <a:latin typeface="Consolas"/>
                <a:ea typeface="Consolas"/>
                <a:cs typeface="Consolas"/>
                <a:sym typeface="Consolas"/>
              </a:rPr>
              <a:t>&gt;&gt;&gt; get_fib = lambda x: fib[x]</a:t>
            </a:r>
          </a:p>
          <a:p>
            <a:pPr indent="0" lvl="0" marL="0" marR="0" rtl="0" algn="l">
              <a:lnSpc>
                <a:spcPct val="100000"/>
              </a:lnSpc>
              <a:spcBef>
                <a:spcPts val="0"/>
              </a:spcBef>
              <a:spcAft>
                <a:spcPts val="0"/>
              </a:spcAft>
              <a:buClr>
                <a:srgbClr val="000000"/>
              </a:buClr>
              <a:buSzPct val="25000"/>
              <a:buFont typeface="Arial"/>
              <a:buNone/>
            </a:pPr>
            <a:r>
              <a:rPr b="0" i="0" lang="en" sz="2400" u="none" cap="none" strike="noStrike">
                <a:solidFill>
                  <a:schemeClr val="dk1"/>
                </a:solidFill>
                <a:latin typeface="Consolas"/>
                <a:ea typeface="Consolas"/>
                <a:cs typeface="Consolas"/>
                <a:sym typeface="Consolas"/>
              </a:rPr>
              <a:t>&gt;&gt;&gt; apply_to_all(get_fib, keep_if(is_prime, fib))</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_____</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Sequences</a:t>
            </a:r>
          </a:p>
        </p:txBody>
      </p:sp>
      <p:sp>
        <p:nvSpPr>
          <p:cNvPr id="300" name="Shape 300"/>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primes = [2, 3, 5, 7, 11]</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fib = [0, 1, 1, 2, 3]</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is_prime = lambda x: x in primes</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apply_to_all(is_prime, </a:t>
            </a:r>
            <a:r>
              <a:rPr b="0" i="0" lang="en" sz="2400" u="none" cap="none" strike="sngStrike">
                <a:solidFill>
                  <a:schemeClr val="dk1"/>
                </a:solidFill>
                <a:latin typeface="Consolas"/>
                <a:ea typeface="Consolas"/>
                <a:cs typeface="Consolas"/>
                <a:sym typeface="Consolas"/>
              </a:rPr>
              <a:t>keep_if(is_prime, fib)</a:t>
            </a:r>
            <a:r>
              <a:rPr b="0" i="0" lang="en" sz="2400" u="none" cap="none" strike="noStrike">
                <a:solidFill>
                  <a:schemeClr val="dk1"/>
                </a:solidFill>
                <a:latin typeface="Consolas"/>
                <a:ea typeface="Consolas"/>
                <a:cs typeface="Consolas"/>
                <a:sym typeface="Consolas"/>
              </a:rPr>
              <a:t>))										[2, 3]</a:t>
            </a:r>
          </a:p>
          <a:p>
            <a:pPr indent="0" lvl="0" marL="0" marR="0" rtl="0" algn="l">
              <a:lnSpc>
                <a:spcPct val="100000"/>
              </a:lnSpc>
              <a:spcBef>
                <a:spcPts val="0"/>
              </a:spcBef>
              <a:spcAft>
                <a:spcPts val="0"/>
              </a:spcAft>
              <a:buClr>
                <a:schemeClr val="dk1"/>
              </a:buClr>
              <a:buSzPct val="25000"/>
              <a:buFont typeface="Arial"/>
              <a:buNone/>
            </a:pPr>
            <a:r>
              <a:rPr b="1" i="0" lang="en" sz="2400" u="none" cap="none" strike="noStrike">
                <a:solidFill>
                  <a:srgbClr val="FF0000"/>
                </a:solidFill>
                <a:latin typeface="Consolas"/>
                <a:ea typeface="Consolas"/>
                <a:cs typeface="Consolas"/>
                <a:sym typeface="Consolas"/>
              </a:rPr>
              <a:t>[True, True]</a:t>
            </a:r>
          </a:p>
          <a:p>
            <a:pPr indent="0" lvl="0" marL="0" marR="0" rtl="0" algn="l">
              <a:lnSpc>
                <a:spcPct val="100000"/>
              </a:lnSpc>
              <a:spcBef>
                <a:spcPts val="0"/>
              </a:spcBef>
              <a:spcAft>
                <a:spcPts val="0"/>
              </a:spcAft>
              <a:buClr>
                <a:srgbClr val="000000"/>
              </a:buClr>
              <a:buSzPct val="25000"/>
              <a:buFont typeface="Arial"/>
              <a:buNone/>
            </a:pPr>
            <a:r>
              <a:rPr b="0" i="0" lang="en" sz="2400" u="none" cap="none" strike="noStrike">
                <a:solidFill>
                  <a:schemeClr val="dk1"/>
                </a:solidFill>
                <a:latin typeface="Consolas"/>
                <a:ea typeface="Consolas"/>
                <a:cs typeface="Consolas"/>
                <a:sym typeface="Consolas"/>
              </a:rPr>
              <a:t>&gt;&gt;&gt; get_fib = lambda x: fib[x]</a:t>
            </a:r>
          </a:p>
          <a:p>
            <a:pPr indent="0" lvl="0" marL="0" marR="0" rtl="0" algn="l">
              <a:lnSpc>
                <a:spcPct val="100000"/>
              </a:lnSpc>
              <a:spcBef>
                <a:spcPts val="0"/>
              </a:spcBef>
              <a:spcAft>
                <a:spcPts val="0"/>
              </a:spcAft>
              <a:buClr>
                <a:srgbClr val="000000"/>
              </a:buClr>
              <a:buSzPct val="25000"/>
              <a:buFont typeface="Arial"/>
              <a:buNone/>
            </a:pPr>
            <a:r>
              <a:rPr b="0" i="0" lang="en" sz="2400" u="none" cap="none" strike="noStrike">
                <a:solidFill>
                  <a:schemeClr val="dk1"/>
                </a:solidFill>
                <a:latin typeface="Consolas"/>
                <a:ea typeface="Consolas"/>
                <a:cs typeface="Consolas"/>
                <a:sym typeface="Consolas"/>
              </a:rPr>
              <a:t>&gt;&gt;&gt; apply_to_all(get_fib, keep_if(is_prime, fib))</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chemeClr val="dk1"/>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Sequences</a:t>
            </a:r>
          </a:p>
        </p:txBody>
      </p:sp>
      <p:sp>
        <p:nvSpPr>
          <p:cNvPr id="306" name="Shape 306"/>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primes = [2, 3, 5, 7, 11]</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fib = [0, 1, 1, 2, 3]</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is_prime = lambda x: x in primes</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apply_to_all(is_prime, </a:t>
            </a:r>
            <a:r>
              <a:rPr b="0" i="0" lang="en" sz="2200" u="none" cap="none" strike="sngStrike">
                <a:solidFill>
                  <a:schemeClr val="dk1"/>
                </a:solidFill>
                <a:latin typeface="Consolas"/>
                <a:ea typeface="Consolas"/>
                <a:cs typeface="Consolas"/>
                <a:sym typeface="Consolas"/>
              </a:rPr>
              <a:t>keep_if(is_prime, fib)</a:t>
            </a:r>
            <a:r>
              <a:rPr b="0" i="0" lang="en" sz="2200" u="none" cap="none" strike="noStrike">
                <a:solidFill>
                  <a:schemeClr val="dk1"/>
                </a:solidFill>
                <a:latin typeface="Consolas"/>
                <a:ea typeface="Consolas"/>
                <a:cs typeface="Consolas"/>
                <a:sym typeface="Consolas"/>
              </a:rPr>
              <a:t>))										[2, 3]</a:t>
            </a:r>
          </a:p>
          <a:p>
            <a:pPr indent="0" lvl="0" marL="0" marR="0" rtl="0" algn="l">
              <a:lnSpc>
                <a:spcPct val="100000"/>
              </a:lnSpc>
              <a:spcBef>
                <a:spcPts val="0"/>
              </a:spcBef>
              <a:spcAft>
                <a:spcPts val="0"/>
              </a:spcAft>
              <a:buClr>
                <a:schemeClr val="dk1"/>
              </a:buClr>
              <a:buSzPct val="25000"/>
              <a:buFont typeface="Arial"/>
              <a:buNone/>
            </a:pPr>
            <a:r>
              <a:rPr b="1" i="0" lang="en" sz="2200" u="none" cap="none" strike="noStrike">
                <a:solidFill>
                  <a:srgbClr val="FF0000"/>
                </a:solidFill>
                <a:latin typeface="Consolas"/>
                <a:ea typeface="Consolas"/>
                <a:cs typeface="Consolas"/>
                <a:sym typeface="Consolas"/>
              </a:rPr>
              <a:t>[True, True]</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get_fib = lambda x: fib[x]</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apply_to_all(get_fib, </a:t>
            </a:r>
            <a:r>
              <a:rPr b="0" i="0" lang="en" sz="2200" u="none" cap="none" strike="sngStrike">
                <a:solidFill>
                  <a:schemeClr val="dk1"/>
                </a:solidFill>
                <a:latin typeface="Consolas"/>
                <a:ea typeface="Consolas"/>
                <a:cs typeface="Consolas"/>
                <a:sym typeface="Consolas"/>
              </a:rPr>
              <a:t>keep_if(is_prime, fib)</a:t>
            </a:r>
            <a:r>
              <a:rPr b="0" i="0" lang="en" sz="2200" u="none" cap="none" strike="noStrike">
                <a:solidFill>
                  <a:schemeClr val="dk1"/>
                </a:solidFill>
                <a:latin typeface="Consolas"/>
                <a:ea typeface="Consolas"/>
                <a:cs typeface="Consolas"/>
                <a:sym typeface="Consolas"/>
              </a:rPr>
              <a:t>)   										[2, 3]</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Iterables</a:t>
            </a:r>
          </a:p>
        </p:txBody>
      </p:sp>
      <p:sp>
        <p:nvSpPr>
          <p:cNvPr id="81" name="Shape 81"/>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381000" lvl="0" marL="457200" marR="0" rtl="0" algn="l">
              <a:lnSpc>
                <a:spcPct val="100000"/>
              </a:lnSpc>
              <a:spcBef>
                <a:spcPts val="0"/>
              </a:spcBef>
              <a:spcAft>
                <a:spcPts val="0"/>
              </a:spcAft>
              <a:buClr>
                <a:schemeClr val="dk1"/>
              </a:buClr>
              <a:buSzPct val="100000"/>
              <a:buFont typeface="Arial"/>
              <a:buChar char="●"/>
            </a:pPr>
            <a:r>
              <a:rPr b="0" i="1" lang="en" sz="2400" u="none" cap="none" strike="noStrike">
                <a:solidFill>
                  <a:schemeClr val="dk1"/>
                </a:solidFill>
                <a:latin typeface="Arial"/>
                <a:ea typeface="Arial"/>
                <a:cs typeface="Arial"/>
                <a:sym typeface="Arial"/>
              </a:rPr>
              <a:t>Lists</a:t>
            </a:r>
            <a:r>
              <a:rPr b="0" i="0" lang="en" sz="2400" u="none" cap="none" strike="noStrike">
                <a:solidFill>
                  <a:schemeClr val="dk1"/>
                </a:solidFill>
                <a:latin typeface="Arial"/>
                <a:ea typeface="Arial"/>
                <a:cs typeface="Arial"/>
                <a:sym typeface="Arial"/>
              </a:rPr>
              <a:t>: Sequences that are </a:t>
            </a:r>
            <a:r>
              <a:rPr b="1" i="0" lang="en" sz="2400" u="none" cap="none" strike="noStrike">
                <a:solidFill>
                  <a:schemeClr val="dk1"/>
                </a:solidFill>
                <a:latin typeface="Arial"/>
                <a:ea typeface="Arial"/>
                <a:cs typeface="Arial"/>
                <a:sym typeface="Arial"/>
              </a:rPr>
              <a:t>mutable. </a:t>
            </a:r>
            <a:r>
              <a:rPr b="0" i="0" lang="en" sz="2400" u="none" cap="none" strike="noStrike">
                <a:solidFill>
                  <a:schemeClr val="dk1"/>
                </a:solidFill>
                <a:latin typeface="Arial"/>
                <a:ea typeface="Arial"/>
                <a:cs typeface="Arial"/>
                <a:sym typeface="Arial"/>
              </a:rPr>
              <a:t>We can add, remove, and change the items of a list.</a:t>
            </a:r>
          </a:p>
          <a:p>
            <a:pPr indent="-381000" lvl="0" marL="457200" marR="0" rtl="0" algn="l">
              <a:lnSpc>
                <a:spcPct val="100000"/>
              </a:lnSpc>
              <a:spcBef>
                <a:spcPts val="0"/>
              </a:spcBef>
              <a:spcAft>
                <a:spcPts val="0"/>
              </a:spcAft>
              <a:buClr>
                <a:schemeClr val="dk1"/>
              </a:buClr>
              <a:buSzPct val="100000"/>
              <a:buFont typeface="Arial"/>
              <a:buChar char="●"/>
            </a:pPr>
            <a:r>
              <a:rPr b="0" i="1" lang="en" sz="2400" u="none" cap="none" strike="noStrike">
                <a:solidFill>
                  <a:schemeClr val="dk1"/>
                </a:solidFill>
                <a:latin typeface="Arial"/>
                <a:ea typeface="Arial"/>
                <a:cs typeface="Arial"/>
                <a:sym typeface="Arial"/>
              </a:rPr>
              <a:t>Tuples</a:t>
            </a:r>
            <a:r>
              <a:rPr b="0" i="0" lang="en" sz="2400" u="none" cap="none" strike="noStrike">
                <a:solidFill>
                  <a:schemeClr val="dk1"/>
                </a:solidFill>
                <a:latin typeface="Arial"/>
                <a:ea typeface="Arial"/>
                <a:cs typeface="Arial"/>
                <a:sym typeface="Arial"/>
              </a:rPr>
              <a:t>: Sequences that are </a:t>
            </a:r>
            <a:r>
              <a:rPr b="1" i="0" lang="en" sz="2400" u="none" cap="none" strike="noStrike">
                <a:solidFill>
                  <a:schemeClr val="dk1"/>
                </a:solidFill>
                <a:latin typeface="Arial"/>
                <a:ea typeface="Arial"/>
                <a:cs typeface="Arial"/>
                <a:sym typeface="Arial"/>
              </a:rPr>
              <a:t>immutable. </a:t>
            </a:r>
            <a:r>
              <a:rPr b="0" i="0" lang="en" sz="2400" u="none" cap="none" strike="noStrike">
                <a:solidFill>
                  <a:schemeClr val="dk1"/>
                </a:solidFill>
                <a:latin typeface="Arial"/>
                <a:ea typeface="Arial"/>
                <a:cs typeface="Arial"/>
                <a:sym typeface="Arial"/>
              </a:rPr>
              <a:t>We </a:t>
            </a:r>
            <a:r>
              <a:rPr b="1" i="1" lang="en" sz="2400" u="none" cap="none" strike="noStrike">
                <a:solidFill>
                  <a:schemeClr val="dk1"/>
                </a:solidFill>
                <a:latin typeface="Arial"/>
                <a:ea typeface="Arial"/>
                <a:cs typeface="Arial"/>
                <a:sym typeface="Arial"/>
              </a:rPr>
              <a:t>cannot</a:t>
            </a:r>
            <a:r>
              <a:rPr b="1" i="0" lang="en" sz="2400" u="none" cap="none" strike="noStrike">
                <a:solidFill>
                  <a:schemeClr val="dk1"/>
                </a:solidFill>
                <a:latin typeface="Arial"/>
                <a:ea typeface="Arial"/>
                <a:cs typeface="Arial"/>
                <a:sym typeface="Arial"/>
              </a:rPr>
              <a:t> </a:t>
            </a:r>
            <a:r>
              <a:rPr b="0" i="0" lang="en" sz="2400" u="none" cap="none" strike="noStrike">
                <a:solidFill>
                  <a:schemeClr val="dk1"/>
                </a:solidFill>
                <a:latin typeface="Arial"/>
                <a:ea typeface="Arial"/>
                <a:cs typeface="Arial"/>
                <a:sym typeface="Arial"/>
              </a:rPr>
              <a:t>change the items in a tuple; we can only create new tuples.</a:t>
            </a:r>
          </a:p>
          <a:p>
            <a:pPr indent="-381000" lvl="0" marL="457200" marR="0" rtl="0" algn="l">
              <a:lnSpc>
                <a:spcPct val="100000"/>
              </a:lnSpc>
              <a:spcBef>
                <a:spcPts val="0"/>
              </a:spcBef>
              <a:spcAft>
                <a:spcPts val="0"/>
              </a:spcAft>
              <a:buClr>
                <a:schemeClr val="dk1"/>
              </a:buClr>
              <a:buSzPct val="100000"/>
              <a:buFont typeface="Arial"/>
              <a:buChar char="●"/>
            </a:pPr>
            <a:r>
              <a:rPr b="0" i="1" lang="en" sz="2400" u="none" cap="none" strike="noStrike">
                <a:solidFill>
                  <a:schemeClr val="dk1"/>
                </a:solidFill>
                <a:latin typeface="Arial"/>
                <a:ea typeface="Arial"/>
                <a:cs typeface="Arial"/>
                <a:sym typeface="Arial"/>
              </a:rPr>
              <a:t>Dictionaries</a:t>
            </a:r>
            <a:r>
              <a:rPr b="0" i="0" lang="en" sz="2400" u="none" cap="none" strike="noStrike">
                <a:solidFill>
                  <a:schemeClr val="dk1"/>
                </a:solidFill>
                <a:latin typeface="Arial"/>
                <a:ea typeface="Arial"/>
                <a:cs typeface="Arial"/>
                <a:sym typeface="Arial"/>
              </a:rPr>
              <a:t>: Objects that map keys to values. Remember that the keys are unordered and unique!</a:t>
            </a:r>
          </a:p>
          <a:p>
            <a:pPr indent="-381000" lvl="0" marL="457200" marR="0" rtl="0" algn="l">
              <a:lnSpc>
                <a:spcPct val="100000"/>
              </a:lnSpc>
              <a:spcBef>
                <a:spcPts val="0"/>
              </a:spcBef>
              <a:spcAft>
                <a:spcPts val="0"/>
              </a:spcAft>
              <a:buClr>
                <a:schemeClr val="dk1"/>
              </a:buClr>
              <a:buSzPct val="100000"/>
              <a:buFont typeface="Arial"/>
              <a:buChar char="●"/>
            </a:pPr>
            <a:r>
              <a:rPr b="0" i="1" lang="en" sz="2400" u="none" cap="none" strike="noStrike">
                <a:solidFill>
                  <a:schemeClr val="dk1"/>
                </a:solidFill>
                <a:latin typeface="Arial"/>
                <a:ea typeface="Arial"/>
                <a:cs typeface="Arial"/>
                <a:sym typeface="Arial"/>
              </a:rPr>
              <a:t>Ranges</a:t>
            </a:r>
            <a:r>
              <a:rPr b="0" i="0" lang="en" sz="2400" u="none" cap="none" strike="noStrike">
                <a:solidFill>
                  <a:schemeClr val="dk1"/>
                </a:solidFill>
                <a:latin typeface="Arial"/>
                <a:ea typeface="Arial"/>
                <a:cs typeface="Arial"/>
                <a:sym typeface="Arial"/>
              </a:rPr>
              <a:t>: Objects that represent an interval of elements between two values.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Sequences</a:t>
            </a:r>
          </a:p>
        </p:txBody>
      </p:sp>
      <p:sp>
        <p:nvSpPr>
          <p:cNvPr id="312" name="Shape 312"/>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primes = [2, 3, 5, 7, 11]</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fib = [0, 1, 1, 2, 3]</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is_prime = lambda x: x in primes</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apply_to_all(is_prime, </a:t>
            </a:r>
            <a:r>
              <a:rPr b="0" i="0" lang="en" sz="2200" u="none" cap="none" strike="sngStrike">
                <a:solidFill>
                  <a:schemeClr val="dk1"/>
                </a:solidFill>
                <a:latin typeface="Consolas"/>
                <a:ea typeface="Consolas"/>
                <a:cs typeface="Consolas"/>
                <a:sym typeface="Consolas"/>
              </a:rPr>
              <a:t>keep_if(is_prime, fib)</a:t>
            </a:r>
            <a:r>
              <a:rPr b="0" i="0" lang="en" sz="2200" u="none" cap="none" strike="noStrike">
                <a:solidFill>
                  <a:schemeClr val="dk1"/>
                </a:solidFill>
                <a:latin typeface="Consolas"/>
                <a:ea typeface="Consolas"/>
                <a:cs typeface="Consolas"/>
                <a:sym typeface="Consolas"/>
              </a:rPr>
              <a:t>))										[2, 3]</a:t>
            </a:r>
          </a:p>
          <a:p>
            <a:pPr indent="0" lvl="0" marL="0" marR="0" rtl="0" algn="l">
              <a:lnSpc>
                <a:spcPct val="100000"/>
              </a:lnSpc>
              <a:spcBef>
                <a:spcPts val="0"/>
              </a:spcBef>
              <a:spcAft>
                <a:spcPts val="0"/>
              </a:spcAft>
              <a:buClr>
                <a:schemeClr val="dk1"/>
              </a:buClr>
              <a:buSzPct val="25000"/>
              <a:buFont typeface="Arial"/>
              <a:buNone/>
            </a:pPr>
            <a:r>
              <a:rPr b="1" i="0" lang="en" sz="2200" u="none" cap="none" strike="noStrike">
                <a:solidFill>
                  <a:srgbClr val="FF0000"/>
                </a:solidFill>
                <a:latin typeface="Consolas"/>
                <a:ea typeface="Consolas"/>
                <a:cs typeface="Consolas"/>
                <a:sym typeface="Consolas"/>
              </a:rPr>
              <a:t>[True, True]</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get_fib = lambda x: fib[x]</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apply_to_all(get_fib, </a:t>
            </a:r>
            <a:r>
              <a:rPr b="0" i="0" lang="en" sz="2200" u="none" cap="none" strike="sngStrike">
                <a:solidFill>
                  <a:schemeClr val="dk1"/>
                </a:solidFill>
                <a:latin typeface="Consolas"/>
                <a:ea typeface="Consolas"/>
                <a:cs typeface="Consolas"/>
                <a:sym typeface="Consolas"/>
              </a:rPr>
              <a:t>keep_if(is_prime, fib)</a:t>
            </a:r>
            <a:r>
              <a:rPr b="0" i="0" lang="en" sz="2200" u="none" cap="none" strike="noStrike">
                <a:solidFill>
                  <a:schemeClr val="dk1"/>
                </a:solidFill>
                <a:latin typeface="Consolas"/>
                <a:ea typeface="Consolas"/>
                <a:cs typeface="Consolas"/>
                <a:sym typeface="Consolas"/>
              </a:rPr>
              <a:t>) 										[2, 3]</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0000FF"/>
                </a:solidFill>
                <a:latin typeface="Consolas"/>
                <a:ea typeface="Consolas"/>
                <a:cs typeface="Consolas"/>
                <a:sym typeface="Consolas"/>
              </a:rPr>
              <a:t># intermediate step [get_fib(2), get_fib(3)]</a:t>
            </a: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Sequences</a:t>
            </a:r>
          </a:p>
        </p:txBody>
      </p:sp>
      <p:sp>
        <p:nvSpPr>
          <p:cNvPr id="318" name="Shape 318"/>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primes = [2, 3, 5, 7, 11]</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fib = [0, 1, 1, 2, 3]</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is_prime = lambda x: x in primes</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apply_to_all(is_prime, </a:t>
            </a:r>
            <a:r>
              <a:rPr b="0" i="0" lang="en" sz="2200" u="none" cap="none" strike="sngStrike">
                <a:solidFill>
                  <a:schemeClr val="dk1"/>
                </a:solidFill>
                <a:latin typeface="Consolas"/>
                <a:ea typeface="Consolas"/>
                <a:cs typeface="Consolas"/>
                <a:sym typeface="Consolas"/>
              </a:rPr>
              <a:t>keep_if(is_prime, fib)</a:t>
            </a:r>
            <a:r>
              <a:rPr b="0" i="0" lang="en" sz="2200" u="none" cap="none" strike="noStrike">
                <a:solidFill>
                  <a:schemeClr val="dk1"/>
                </a:solidFill>
                <a:latin typeface="Consolas"/>
                <a:ea typeface="Consolas"/>
                <a:cs typeface="Consolas"/>
                <a:sym typeface="Consolas"/>
              </a:rPr>
              <a:t>))										[2, 3]</a:t>
            </a:r>
          </a:p>
          <a:p>
            <a:pPr indent="0" lvl="0" marL="0" marR="0" rtl="0" algn="l">
              <a:lnSpc>
                <a:spcPct val="100000"/>
              </a:lnSpc>
              <a:spcBef>
                <a:spcPts val="0"/>
              </a:spcBef>
              <a:spcAft>
                <a:spcPts val="0"/>
              </a:spcAft>
              <a:buClr>
                <a:schemeClr val="dk1"/>
              </a:buClr>
              <a:buSzPct val="25000"/>
              <a:buFont typeface="Arial"/>
              <a:buNone/>
            </a:pPr>
            <a:r>
              <a:rPr b="1" i="0" lang="en" sz="2200" u="none" cap="none" strike="noStrike">
                <a:solidFill>
                  <a:srgbClr val="FF0000"/>
                </a:solidFill>
                <a:latin typeface="Consolas"/>
                <a:ea typeface="Consolas"/>
                <a:cs typeface="Consolas"/>
                <a:sym typeface="Consolas"/>
              </a:rPr>
              <a:t>[True, True]</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get_fib = lambda x: fib[x]</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apply_to_all(get_fib, </a:t>
            </a:r>
            <a:r>
              <a:rPr b="0" i="0" lang="en" sz="2200" u="none" cap="none" strike="sngStrike">
                <a:solidFill>
                  <a:schemeClr val="dk1"/>
                </a:solidFill>
                <a:latin typeface="Consolas"/>
                <a:ea typeface="Consolas"/>
                <a:cs typeface="Consolas"/>
                <a:sym typeface="Consolas"/>
              </a:rPr>
              <a:t>keep_if(is_prime, fib)</a:t>
            </a:r>
            <a:r>
              <a:rPr b="0" i="0" lang="en" sz="2200" u="none" cap="none" strike="noStrike">
                <a:solidFill>
                  <a:schemeClr val="dk1"/>
                </a:solidFill>
                <a:latin typeface="Consolas"/>
                <a:ea typeface="Consolas"/>
                <a:cs typeface="Consolas"/>
                <a:sym typeface="Consolas"/>
              </a:rPr>
              <a:t>) 										[2, 3]</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0000FF"/>
                </a:solidFill>
                <a:latin typeface="Consolas"/>
                <a:ea typeface="Consolas"/>
                <a:cs typeface="Consolas"/>
                <a:sym typeface="Consolas"/>
              </a:rPr>
              <a:t># intermediate step [fib[2], fib[3]]</a:t>
            </a: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Sequences</a:t>
            </a:r>
          </a:p>
        </p:txBody>
      </p:sp>
      <p:sp>
        <p:nvSpPr>
          <p:cNvPr id="324" name="Shape 324"/>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primes = [2, 3, 5, 7, 11]</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fib = [0, 1, 1, 2, 3]</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is_prime = lambda x: x in primes</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apply_to_all(is_prime, </a:t>
            </a:r>
            <a:r>
              <a:rPr b="0" i="0" lang="en" sz="2200" u="none" cap="none" strike="sngStrike">
                <a:solidFill>
                  <a:schemeClr val="dk1"/>
                </a:solidFill>
                <a:latin typeface="Consolas"/>
                <a:ea typeface="Consolas"/>
                <a:cs typeface="Consolas"/>
                <a:sym typeface="Consolas"/>
              </a:rPr>
              <a:t>keep_if(is_prime, fib)</a:t>
            </a:r>
            <a:r>
              <a:rPr b="0" i="0" lang="en" sz="2200" u="none" cap="none" strike="noStrike">
                <a:solidFill>
                  <a:schemeClr val="dk1"/>
                </a:solidFill>
                <a:latin typeface="Consolas"/>
                <a:ea typeface="Consolas"/>
                <a:cs typeface="Consolas"/>
                <a:sym typeface="Consolas"/>
              </a:rPr>
              <a:t>))										[2, 3]</a:t>
            </a:r>
          </a:p>
          <a:p>
            <a:pPr indent="0" lvl="0" marL="0" marR="0" rtl="0" algn="l">
              <a:lnSpc>
                <a:spcPct val="100000"/>
              </a:lnSpc>
              <a:spcBef>
                <a:spcPts val="0"/>
              </a:spcBef>
              <a:spcAft>
                <a:spcPts val="0"/>
              </a:spcAft>
              <a:buClr>
                <a:schemeClr val="dk1"/>
              </a:buClr>
              <a:buSzPct val="25000"/>
              <a:buFont typeface="Arial"/>
              <a:buNone/>
            </a:pPr>
            <a:r>
              <a:rPr b="1" i="0" lang="en" sz="2200" u="none" cap="none" strike="noStrike">
                <a:solidFill>
                  <a:srgbClr val="FF0000"/>
                </a:solidFill>
                <a:latin typeface="Consolas"/>
                <a:ea typeface="Consolas"/>
                <a:cs typeface="Consolas"/>
                <a:sym typeface="Consolas"/>
              </a:rPr>
              <a:t>[True, True]</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get_fib = lambda x: fib[x]</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&gt;&gt;&gt; apply_to_all(get_fib, </a:t>
            </a:r>
            <a:r>
              <a:rPr b="0" i="0" lang="en" sz="2200" u="none" cap="none" strike="sngStrike">
                <a:solidFill>
                  <a:schemeClr val="dk1"/>
                </a:solidFill>
                <a:latin typeface="Consolas"/>
                <a:ea typeface="Consolas"/>
                <a:cs typeface="Consolas"/>
                <a:sym typeface="Consolas"/>
              </a:rPr>
              <a:t>keep_if(is_prime, fib)</a:t>
            </a:r>
            <a:r>
              <a:rPr b="0" i="0" lang="en" sz="2200" u="none" cap="none" strike="noStrike">
                <a:solidFill>
                  <a:schemeClr val="dk1"/>
                </a:solidFill>
                <a:latin typeface="Consolas"/>
                <a:ea typeface="Consolas"/>
                <a:cs typeface="Consolas"/>
                <a:sym typeface="Consolas"/>
              </a:rPr>
              <a:t>) 										[2, 3]</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0000FF"/>
                </a:solidFill>
                <a:latin typeface="Consolas"/>
                <a:ea typeface="Consolas"/>
                <a:cs typeface="Consolas"/>
                <a:sym typeface="Consolas"/>
              </a:rPr>
              <a:t># intermediate step [fib[2], fib[3]]</a:t>
            </a:r>
          </a:p>
          <a:p>
            <a:pPr indent="0" lvl="0" marL="0" marR="0" rtl="0" algn="l">
              <a:lnSpc>
                <a:spcPct val="100000"/>
              </a:lnSpc>
              <a:spcBef>
                <a:spcPts val="0"/>
              </a:spcBef>
              <a:spcAft>
                <a:spcPts val="0"/>
              </a:spcAft>
              <a:buClr>
                <a:schemeClr val="dk1"/>
              </a:buClr>
              <a:buSzPct val="25000"/>
              <a:buFont typeface="Arial"/>
              <a:buNone/>
            </a:pPr>
            <a:r>
              <a:rPr b="1" i="0" lang="en" sz="2200" u="none" cap="none" strike="noStrike">
                <a:solidFill>
                  <a:srgbClr val="FF0000"/>
                </a:solidFill>
                <a:latin typeface="Consolas"/>
                <a:ea typeface="Consolas"/>
                <a:cs typeface="Consolas"/>
                <a:sym typeface="Consolas"/>
              </a:rPr>
              <a:t>[1, 2]</a:t>
            </a: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t/>
            </a:r>
            <a:endParaRPr b="0" i="0" sz="2200" u="none" cap="none" strike="noStrike">
              <a:solidFill>
                <a:schemeClr val="dk1"/>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Data Abstraction</a:t>
            </a:r>
          </a:p>
        </p:txBody>
      </p:sp>
      <p:pic>
        <p:nvPicPr>
          <p:cNvPr id="330" name="Shape 330"/>
          <p:cNvPicPr preferRelativeResize="0"/>
          <p:nvPr/>
        </p:nvPicPr>
        <p:blipFill rotWithShape="1">
          <a:blip r:embed="rId3">
            <a:alphaModFix/>
          </a:blip>
          <a:srcRect b="0" l="0" r="0" t="0"/>
          <a:stretch/>
        </p:blipFill>
        <p:spPr>
          <a:xfrm>
            <a:off x="2466975" y="1381443"/>
            <a:ext cx="3157537" cy="3157537"/>
          </a:xfrm>
          <a:prstGeom prst="rect">
            <a:avLst/>
          </a:prstGeom>
          <a:noFill/>
          <a:ln>
            <a:noFill/>
          </a:ln>
        </p:spPr>
      </p:pic>
      <p:sp>
        <p:nvSpPr>
          <p:cNvPr id="331" name="Shape 331"/>
          <p:cNvSpPr txBox="1"/>
          <p:nvPr/>
        </p:nvSpPr>
        <p:spPr>
          <a:xfrm>
            <a:off x="2466975" y="4538981"/>
            <a:ext cx="4210200" cy="176100"/>
          </a:xfrm>
          <a:prstGeom prst="rect">
            <a:avLst/>
          </a:prstGeom>
          <a:noFill/>
          <a:ln>
            <a:noFill/>
          </a:ln>
        </p:spPr>
        <p:txBody>
          <a:bodyPr anchorCtr="0" anchor="ctr" bIns="91425" lIns="91425" rIns="91425" wrap="square" tIns="91425">
            <a:noAutofit/>
          </a:bodyPr>
          <a:lstStyle/>
          <a:p>
            <a:pPr indent="0" lvl="0" marL="0" marR="0" rtl="0" algn="ctr">
              <a:lnSpc>
                <a:spcPct val="100000"/>
              </a:lnSpc>
              <a:spcBef>
                <a:spcPts val="0"/>
              </a:spcBef>
              <a:spcAft>
                <a:spcPts val="0"/>
              </a:spcAft>
              <a:buClr>
                <a:schemeClr val="hlink"/>
              </a:buClr>
              <a:buSzPct val="25000"/>
              <a:buFont typeface="Arial"/>
              <a:buNone/>
            </a:pPr>
            <a:r>
              <a:rPr b="0" i="0" lang="en" sz="1100" u="sng" cap="none" strike="noStrike">
                <a:solidFill>
                  <a:schemeClr val="hlink"/>
                </a:solidFill>
                <a:latin typeface="Arial"/>
                <a:ea typeface="Arial"/>
                <a:cs typeface="Arial"/>
                <a:sym typeface="Arial"/>
                <a:hlinkClick r:id="rId4"/>
              </a:rPr>
              <a:t>http://xkcd.com/676/</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Data Abstraction</a:t>
            </a:r>
          </a:p>
        </p:txBody>
      </p:sp>
      <p:sp>
        <p:nvSpPr>
          <p:cNvPr id="337" name="Shape 337"/>
          <p:cNvSpPr txBox="1"/>
          <p:nvPr/>
        </p:nvSpPr>
        <p:spPr>
          <a:xfrm>
            <a:off x="1018825" y="1847812"/>
            <a:ext cx="2727600" cy="4380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SzPct val="25000"/>
              <a:buFont typeface="Arial"/>
              <a:buNone/>
            </a:pPr>
            <a:r>
              <a:rPr b="1" i="0" lang="en" sz="2400" u="none" cap="none" strike="noStrike">
                <a:solidFill>
                  <a:srgbClr val="000000"/>
                </a:solidFill>
                <a:latin typeface="Arial"/>
                <a:ea typeface="Arial"/>
                <a:cs typeface="Arial"/>
                <a:sym typeface="Arial"/>
              </a:rPr>
              <a:t>How data is used</a:t>
            </a:r>
          </a:p>
        </p:txBody>
      </p:sp>
      <p:sp>
        <p:nvSpPr>
          <p:cNvPr id="338" name="Shape 338"/>
          <p:cNvSpPr txBox="1"/>
          <p:nvPr/>
        </p:nvSpPr>
        <p:spPr>
          <a:xfrm>
            <a:off x="5403300" y="1594912"/>
            <a:ext cx="2563200" cy="9438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SzPct val="25000"/>
              <a:buFont typeface="Arial"/>
              <a:buNone/>
            </a:pPr>
            <a:r>
              <a:rPr b="1" i="0" lang="en" sz="2400" u="none" cap="none" strike="noStrike">
                <a:solidFill>
                  <a:srgbClr val="000000"/>
                </a:solidFill>
                <a:latin typeface="Arial"/>
                <a:ea typeface="Arial"/>
                <a:cs typeface="Arial"/>
                <a:sym typeface="Arial"/>
              </a:rPr>
              <a:t>How data is internally represented</a:t>
            </a:r>
          </a:p>
        </p:txBody>
      </p:sp>
      <p:cxnSp>
        <p:nvCxnSpPr>
          <p:cNvPr id="339" name="Shape 339"/>
          <p:cNvCxnSpPr/>
          <p:nvPr/>
        </p:nvCxnSpPr>
        <p:spPr>
          <a:xfrm>
            <a:off x="4433450" y="1460700"/>
            <a:ext cx="0" cy="1212300"/>
          </a:xfrm>
          <a:prstGeom prst="straightConnector1">
            <a:avLst/>
          </a:prstGeom>
          <a:noFill/>
          <a:ln cap="flat" cmpd="sng" w="114300">
            <a:solidFill>
              <a:srgbClr val="0000FF"/>
            </a:solidFill>
            <a:prstDash val="solid"/>
            <a:round/>
            <a:headEnd len="med" w="med" type="none"/>
            <a:tailEnd len="med" w="med" type="none"/>
          </a:ln>
        </p:spPr>
      </p:cxnSp>
      <p:sp>
        <p:nvSpPr>
          <p:cNvPr id="340" name="Shape 340"/>
          <p:cNvSpPr txBox="1"/>
          <p:nvPr/>
        </p:nvSpPr>
        <p:spPr>
          <a:xfrm>
            <a:off x="2345950" y="3232162"/>
            <a:ext cx="2973300" cy="427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2400" u="none" cap="none" strike="noStrike">
                <a:solidFill>
                  <a:srgbClr val="000000"/>
                </a:solidFill>
                <a:latin typeface="Arial"/>
                <a:ea typeface="Arial"/>
                <a:cs typeface="Arial"/>
                <a:sym typeface="Arial"/>
              </a:rPr>
              <a:t>Abstraction Barrier</a:t>
            </a:r>
          </a:p>
        </p:txBody>
      </p:sp>
      <p:cxnSp>
        <p:nvCxnSpPr>
          <p:cNvPr id="341" name="Shape 341"/>
          <p:cNvCxnSpPr>
            <a:stCxn id="340" idx="0"/>
          </p:cNvCxnSpPr>
          <p:nvPr/>
        </p:nvCxnSpPr>
        <p:spPr>
          <a:xfrm flipH="1" rot="10800000">
            <a:off x="3832600" y="2797162"/>
            <a:ext cx="373500" cy="435000"/>
          </a:xfrm>
          <a:prstGeom prst="straightConnector1">
            <a:avLst/>
          </a:prstGeom>
          <a:noFill/>
          <a:ln cap="flat" cmpd="sng" w="19050">
            <a:solidFill>
              <a:schemeClr val="dk2"/>
            </a:solidFill>
            <a:prstDash val="solid"/>
            <a:round/>
            <a:headEnd len="med" w="med" type="none"/>
            <a:tailEnd len="lg" w="lg"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Data Abstraction Example: Points</a:t>
            </a:r>
          </a:p>
        </p:txBody>
      </p:sp>
      <p:sp>
        <p:nvSpPr>
          <p:cNvPr id="347" name="Shape 347"/>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def </a:t>
            </a:r>
            <a:r>
              <a:rPr b="0" i="0" lang="en" sz="2200" u="none" cap="none" strike="noStrike">
                <a:solidFill>
                  <a:schemeClr val="accent6"/>
                </a:solidFill>
                <a:latin typeface="Consolas"/>
                <a:ea typeface="Consolas"/>
                <a:cs typeface="Consolas"/>
                <a:sym typeface="Consolas"/>
              </a:rPr>
              <a:t>make_point(x, y)</a:t>
            </a:r>
            <a:r>
              <a:rPr b="0" i="0" lang="en" sz="2200" u="none" cap="none" strike="noStrike">
                <a:solidFill>
                  <a:schemeClr val="dk1"/>
                </a:solidFill>
                <a:latin typeface="Consolas"/>
                <a:ea typeface="Consolas"/>
                <a:cs typeface="Consolas"/>
                <a:sym typeface="Consolas"/>
              </a:rPr>
              <a:t>:</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	return (x, y)</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def </a:t>
            </a:r>
            <a:r>
              <a:rPr b="0" i="0" lang="en" sz="2200" u="none" cap="none" strike="noStrike">
                <a:solidFill>
                  <a:schemeClr val="accent6"/>
                </a:solidFill>
                <a:latin typeface="Consolas"/>
                <a:ea typeface="Consolas"/>
                <a:cs typeface="Consolas"/>
                <a:sym typeface="Consolas"/>
              </a:rPr>
              <a:t>x(point)</a:t>
            </a:r>
            <a:r>
              <a:rPr b="0" i="0" lang="en" sz="2200" u="none" cap="none" strike="noStrike">
                <a:solidFill>
                  <a:schemeClr val="dk1"/>
                </a:solidFill>
                <a:latin typeface="Consolas"/>
                <a:ea typeface="Consolas"/>
                <a:cs typeface="Consolas"/>
                <a:sym typeface="Consolas"/>
              </a:rPr>
              <a:t>:</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	return point[0]</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def </a:t>
            </a:r>
            <a:r>
              <a:rPr b="0" i="0" lang="en" sz="2200" u="none" cap="none" strike="noStrike">
                <a:solidFill>
                  <a:schemeClr val="accent6"/>
                </a:solidFill>
                <a:latin typeface="Consolas"/>
                <a:ea typeface="Consolas"/>
                <a:cs typeface="Consolas"/>
                <a:sym typeface="Consolas"/>
              </a:rPr>
              <a:t>y(point)</a:t>
            </a:r>
            <a:r>
              <a:rPr b="0" i="0" lang="en" sz="2200" u="none" cap="none" strike="noStrike">
                <a:solidFill>
                  <a:schemeClr val="dk1"/>
                </a:solidFill>
                <a:latin typeface="Consolas"/>
                <a:ea typeface="Consolas"/>
                <a:cs typeface="Consolas"/>
                <a:sym typeface="Consolas"/>
              </a:rPr>
              <a:t>:</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	return point[1]</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def </a:t>
            </a:r>
            <a:r>
              <a:rPr b="0" i="0" lang="en" sz="2200" u="none" cap="none" strike="noStrike">
                <a:solidFill>
                  <a:schemeClr val="accent6"/>
                </a:solidFill>
                <a:latin typeface="Consolas"/>
                <a:ea typeface="Consolas"/>
                <a:cs typeface="Consolas"/>
                <a:sym typeface="Consolas"/>
              </a:rPr>
              <a:t>dist(point1, point2)</a:t>
            </a:r>
            <a:r>
              <a:rPr b="0" i="0" lang="en" sz="2200" u="none" cap="none" strike="noStrike">
                <a:solidFill>
                  <a:schemeClr val="dk1"/>
                </a:solidFill>
                <a:latin typeface="Consolas"/>
                <a:ea typeface="Consolas"/>
                <a:cs typeface="Consolas"/>
                <a:sym typeface="Consolas"/>
              </a:rPr>
              <a:t>:</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	return sqrt((x(point2) - x(point1)) ** 2 +</a:t>
            </a:r>
          </a:p>
          <a:p>
            <a:pPr indent="457200" lvl="0" marL="182880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(y(point2) - y(point1)) ** 2)</a:t>
            </a: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Arial"/>
              <a:ea typeface="Arial"/>
              <a:cs typeface="Arial"/>
              <a:sym typeface="Arial"/>
            </a:endParaRPr>
          </a:p>
        </p:txBody>
      </p:sp>
      <p:sp>
        <p:nvSpPr>
          <p:cNvPr id="348" name="Shape 348"/>
          <p:cNvSpPr/>
          <p:nvPr/>
        </p:nvSpPr>
        <p:spPr>
          <a:xfrm>
            <a:off x="3881550" y="1279350"/>
            <a:ext cx="4805400" cy="650700"/>
          </a:xfrm>
          <a:prstGeom prst="leftArrowCallout">
            <a:avLst>
              <a:gd fmla="val 25000" name="adj1"/>
              <a:gd fmla="val 25000" name="adj2"/>
              <a:gd fmla="val 25000" name="adj3"/>
              <a:gd fmla="val 91124" name="adj4"/>
            </a:avLst>
          </a:prstGeom>
          <a:solidFill>
            <a:srgbClr val="4A86E8"/>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Droid Serif"/>
              <a:buNone/>
            </a:pPr>
            <a:r>
              <a:rPr b="0" i="1" lang="en" sz="1800" u="none" cap="none" strike="noStrike">
                <a:solidFill>
                  <a:srgbClr val="000000"/>
                </a:solidFill>
                <a:latin typeface="Droid Serif"/>
                <a:ea typeface="Droid Serif"/>
                <a:cs typeface="Droid Serif"/>
                <a:sym typeface="Droid Serif"/>
              </a:rPr>
              <a:t>Constructor</a:t>
            </a:r>
            <a:r>
              <a:rPr b="0" i="0" lang="en" sz="1800" u="none" cap="none" strike="noStrike">
                <a:solidFill>
                  <a:srgbClr val="000000"/>
                </a:solidFill>
                <a:latin typeface="Droid Serif"/>
                <a:ea typeface="Droid Serif"/>
                <a:cs typeface="Droid Serif"/>
                <a:sym typeface="Droid Serif"/>
              </a:rPr>
              <a:t> - Builds an object of the abstract data type.</a:t>
            </a:r>
          </a:p>
        </p:txBody>
      </p:sp>
      <p:sp>
        <p:nvSpPr>
          <p:cNvPr id="349" name="Shape 349"/>
          <p:cNvSpPr/>
          <p:nvPr/>
        </p:nvSpPr>
        <p:spPr>
          <a:xfrm>
            <a:off x="3881550" y="2246400"/>
            <a:ext cx="4805400" cy="650700"/>
          </a:xfrm>
          <a:prstGeom prst="leftArrowCallout">
            <a:avLst>
              <a:gd fmla="val 25000" name="adj1"/>
              <a:gd fmla="val 25000" name="adj2"/>
              <a:gd fmla="val 25000" name="adj3"/>
              <a:gd fmla="val 91124" name="adj4"/>
            </a:avLst>
          </a:prstGeom>
          <a:solidFill>
            <a:srgbClr val="E69138"/>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Droid Serif"/>
              <a:buNone/>
            </a:pPr>
            <a:r>
              <a:rPr b="0" i="1" lang="en" sz="1800" u="none" cap="none" strike="noStrike">
                <a:solidFill>
                  <a:srgbClr val="000000"/>
                </a:solidFill>
                <a:latin typeface="Droid Serif"/>
                <a:ea typeface="Droid Serif"/>
                <a:cs typeface="Droid Serif"/>
                <a:sym typeface="Droid Serif"/>
              </a:rPr>
              <a:t>Selector </a:t>
            </a:r>
            <a:r>
              <a:rPr b="0" i="0" lang="en" sz="1800" u="none" cap="none" strike="noStrike">
                <a:solidFill>
                  <a:srgbClr val="000000"/>
                </a:solidFill>
                <a:latin typeface="Droid Serif"/>
                <a:ea typeface="Droid Serif"/>
                <a:cs typeface="Droid Serif"/>
                <a:sym typeface="Droid Serif"/>
              </a:rPr>
              <a:t>- Extracts relevant information from the object.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Write these functions to complete the segment data abstraction!</a:t>
            </a:r>
          </a:p>
        </p:txBody>
      </p:sp>
      <p:sp>
        <p:nvSpPr>
          <p:cNvPr id="355" name="Shape 355"/>
          <p:cNvSpPr txBox="1"/>
          <p:nvPr>
            <p:ph idx="1" type="body"/>
          </p:nvPr>
        </p:nvSpPr>
        <p:spPr>
          <a:xfrm>
            <a:off x="457200" y="1166718"/>
            <a:ext cx="3994500" cy="3625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rgbClr val="0000FF"/>
                </a:solidFill>
                <a:latin typeface="Consolas"/>
                <a:ea typeface="Consolas"/>
                <a:cs typeface="Consolas"/>
                <a:sym typeface="Consolas"/>
              </a:rPr>
              <a:t>make_segment(start, end)</a:t>
            </a:r>
          </a:p>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chemeClr val="dk1"/>
                </a:solidFill>
                <a:latin typeface="Arial"/>
                <a:ea typeface="Arial"/>
                <a:cs typeface="Arial"/>
                <a:sym typeface="Arial"/>
              </a:rPr>
              <a:t>Constructs a line segment between points at </a:t>
            </a:r>
            <a:r>
              <a:rPr b="0" i="0" lang="en" sz="1700" u="none" cap="none" strike="noStrike">
                <a:solidFill>
                  <a:schemeClr val="dk1"/>
                </a:solidFill>
                <a:latin typeface="Consolas"/>
                <a:ea typeface="Consolas"/>
                <a:cs typeface="Consolas"/>
                <a:sym typeface="Consolas"/>
              </a:rPr>
              <a:t>start</a:t>
            </a:r>
            <a:r>
              <a:rPr b="0" i="0" lang="en" sz="1700" u="none" cap="none" strike="noStrike">
                <a:solidFill>
                  <a:schemeClr val="dk1"/>
                </a:solidFill>
                <a:latin typeface="Arial"/>
                <a:ea typeface="Arial"/>
                <a:cs typeface="Arial"/>
                <a:sym typeface="Arial"/>
              </a:rPr>
              <a:t> and </a:t>
            </a:r>
            <a:r>
              <a:rPr b="0" i="0" lang="en" sz="1700" u="none" cap="none" strike="noStrike">
                <a:solidFill>
                  <a:schemeClr val="dk1"/>
                </a:solidFill>
                <a:latin typeface="Consolas"/>
                <a:ea typeface="Consolas"/>
                <a:cs typeface="Consolas"/>
                <a:sym typeface="Consolas"/>
              </a:rPr>
              <a:t>end</a:t>
            </a:r>
            <a:r>
              <a:rPr b="0" i="0" lang="en" sz="1700" u="none" cap="none" strike="noStrike">
                <a:solidFill>
                  <a:schemeClr val="dk1"/>
                </a:solidFill>
                <a:latin typeface="Arial"/>
                <a:ea typeface="Arial"/>
                <a:cs typeface="Arial"/>
                <a:sym typeface="Arial"/>
              </a:rPr>
              <a:t>.</a:t>
            </a:r>
          </a:p>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rgbClr val="0000FF"/>
                </a:solidFill>
                <a:latin typeface="Consolas"/>
                <a:ea typeface="Consolas"/>
                <a:cs typeface="Consolas"/>
                <a:sym typeface="Consolas"/>
              </a:rPr>
              <a:t>start(segment), end(segment)</a:t>
            </a:r>
          </a:p>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chemeClr val="dk1"/>
                </a:solidFill>
                <a:latin typeface="Arial"/>
                <a:ea typeface="Arial"/>
                <a:cs typeface="Arial"/>
                <a:sym typeface="Arial"/>
              </a:rPr>
              <a:t>Returns the start and end points respectively.</a:t>
            </a:r>
          </a:p>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rgbClr val="0000FF"/>
                </a:solidFill>
                <a:latin typeface="Consolas"/>
                <a:ea typeface="Consolas"/>
                <a:cs typeface="Consolas"/>
                <a:sym typeface="Consolas"/>
              </a:rPr>
              <a:t>length(segment)</a:t>
            </a:r>
          </a:p>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chemeClr val="dk1"/>
                </a:solidFill>
                <a:latin typeface="Arial"/>
                <a:ea typeface="Arial"/>
                <a:cs typeface="Arial"/>
                <a:sym typeface="Arial"/>
              </a:rPr>
              <a:t>Returns the distance between the segment’s start and end points.</a:t>
            </a:r>
          </a:p>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rgbClr val="0000FF"/>
                </a:solidFill>
                <a:latin typeface="Consolas"/>
                <a:ea typeface="Consolas"/>
                <a:cs typeface="Consolas"/>
                <a:sym typeface="Consolas"/>
              </a:rPr>
              <a:t>consecutive(seg1, seg2)</a:t>
            </a:r>
          </a:p>
          <a:p>
            <a:pPr indent="0" lvl="0" marL="0" marR="0" rtl="0" algn="l">
              <a:lnSpc>
                <a:spcPct val="100000"/>
              </a:lnSpc>
              <a:spcBef>
                <a:spcPts val="0"/>
              </a:spcBef>
              <a:spcAft>
                <a:spcPts val="0"/>
              </a:spcAft>
              <a:buClr>
                <a:schemeClr val="dk1"/>
              </a:buClr>
              <a:buSzPct val="25000"/>
              <a:buFont typeface="Arial"/>
              <a:buNone/>
            </a:pPr>
            <a:r>
              <a:rPr b="0" i="0" lang="en" sz="1700" u="none" cap="none" strike="noStrike">
                <a:solidFill>
                  <a:schemeClr val="dk1"/>
                </a:solidFill>
                <a:latin typeface="Arial"/>
                <a:ea typeface="Arial"/>
                <a:cs typeface="Arial"/>
                <a:sym typeface="Arial"/>
              </a:rPr>
              <a:t>Returns </a:t>
            </a:r>
            <a:r>
              <a:rPr b="0" i="0" lang="en" sz="1700" u="none" cap="none" strike="noStrike">
                <a:solidFill>
                  <a:schemeClr val="dk1"/>
                </a:solidFill>
                <a:latin typeface="Consolas"/>
                <a:ea typeface="Consolas"/>
                <a:cs typeface="Consolas"/>
                <a:sym typeface="Consolas"/>
              </a:rPr>
              <a:t>True</a:t>
            </a:r>
            <a:r>
              <a:rPr b="0" i="0" lang="en" sz="1700" u="none" cap="none" strike="noStrike">
                <a:solidFill>
                  <a:schemeClr val="dk1"/>
                </a:solidFill>
                <a:latin typeface="Arial"/>
                <a:ea typeface="Arial"/>
                <a:cs typeface="Arial"/>
                <a:sym typeface="Arial"/>
              </a:rPr>
              <a:t> if </a:t>
            </a:r>
            <a:r>
              <a:rPr b="0" i="0" lang="en" sz="1700" u="none" cap="none" strike="noStrike">
                <a:solidFill>
                  <a:schemeClr val="dk1"/>
                </a:solidFill>
                <a:latin typeface="Consolas"/>
                <a:ea typeface="Consolas"/>
                <a:cs typeface="Consolas"/>
                <a:sym typeface="Consolas"/>
              </a:rPr>
              <a:t>seg1</a:t>
            </a:r>
            <a:r>
              <a:rPr b="0" i="0" lang="en" sz="1700" u="none" cap="none" strike="noStrike">
                <a:solidFill>
                  <a:schemeClr val="dk1"/>
                </a:solidFill>
                <a:latin typeface="Arial"/>
                <a:ea typeface="Arial"/>
                <a:cs typeface="Arial"/>
                <a:sym typeface="Arial"/>
              </a:rPr>
              <a:t>'s </a:t>
            </a:r>
            <a:r>
              <a:rPr b="0" i="0" lang="en" sz="1700" u="none" cap="none" strike="noStrike">
                <a:solidFill>
                  <a:schemeClr val="dk1"/>
                </a:solidFill>
                <a:latin typeface="Consolas"/>
                <a:ea typeface="Consolas"/>
                <a:cs typeface="Consolas"/>
                <a:sym typeface="Consolas"/>
              </a:rPr>
              <a:t>end</a:t>
            </a:r>
            <a:r>
              <a:rPr b="0" i="0" lang="en" sz="1700" u="none" cap="none" strike="noStrike">
                <a:solidFill>
                  <a:schemeClr val="dk1"/>
                </a:solidFill>
                <a:latin typeface="Arial"/>
                <a:ea typeface="Arial"/>
                <a:cs typeface="Arial"/>
                <a:sym typeface="Arial"/>
              </a:rPr>
              <a:t> is the same as </a:t>
            </a:r>
            <a:r>
              <a:rPr b="0" i="0" lang="en" sz="1700" u="none" cap="none" strike="noStrike">
                <a:solidFill>
                  <a:schemeClr val="dk1"/>
                </a:solidFill>
                <a:latin typeface="Consolas"/>
                <a:ea typeface="Consolas"/>
                <a:cs typeface="Consolas"/>
                <a:sym typeface="Consolas"/>
              </a:rPr>
              <a:t>seg2</a:t>
            </a:r>
            <a:r>
              <a:rPr b="0" i="0" lang="en" sz="1700" u="none" cap="none" strike="noStrike">
                <a:solidFill>
                  <a:schemeClr val="dk1"/>
                </a:solidFill>
                <a:latin typeface="Arial"/>
                <a:ea typeface="Arial"/>
                <a:cs typeface="Arial"/>
                <a:sym typeface="Arial"/>
              </a:rPr>
              <a:t>'s </a:t>
            </a:r>
            <a:r>
              <a:rPr b="0" i="0" lang="en" sz="1700" u="none" cap="none" strike="noStrike">
                <a:solidFill>
                  <a:schemeClr val="dk1"/>
                </a:solidFill>
                <a:latin typeface="Consolas"/>
                <a:ea typeface="Consolas"/>
                <a:cs typeface="Consolas"/>
                <a:sym typeface="Consolas"/>
              </a:rPr>
              <a:t>start</a:t>
            </a:r>
            <a:r>
              <a:rPr b="0" i="0" lang="en" sz="1700" u="none" cap="none" strike="noStrike">
                <a:solidFill>
                  <a:schemeClr val="dk1"/>
                </a:solidFill>
                <a:latin typeface="Arial"/>
                <a:ea typeface="Arial"/>
                <a:cs typeface="Arial"/>
                <a:sym typeface="Arial"/>
              </a:rPr>
              <a:t>, or </a:t>
            </a:r>
            <a:r>
              <a:rPr b="0" i="0" lang="en" sz="1700" u="none" cap="none" strike="noStrike">
                <a:solidFill>
                  <a:schemeClr val="dk1"/>
                </a:solidFill>
                <a:latin typeface="Consolas"/>
                <a:ea typeface="Consolas"/>
                <a:cs typeface="Consolas"/>
                <a:sym typeface="Consolas"/>
              </a:rPr>
              <a:t>False</a:t>
            </a:r>
            <a:r>
              <a:rPr b="0" i="0" lang="en" sz="1700" u="none" cap="none" strike="noStrike">
                <a:solidFill>
                  <a:schemeClr val="dk1"/>
                </a:solidFill>
                <a:latin typeface="Arial"/>
                <a:ea typeface="Arial"/>
                <a:cs typeface="Arial"/>
                <a:sym typeface="Arial"/>
              </a:rPr>
              <a:t> otherwise.</a:t>
            </a:r>
          </a:p>
        </p:txBody>
      </p:sp>
      <p:sp>
        <p:nvSpPr>
          <p:cNvPr id="356" name="Shape 356"/>
          <p:cNvSpPr txBox="1"/>
          <p:nvPr>
            <p:ph idx="2" type="body"/>
          </p:nvPr>
        </p:nvSpPr>
        <p:spPr>
          <a:xfrm>
            <a:off x="4692273" y="1200150"/>
            <a:ext cx="39945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Arial"/>
                <a:ea typeface="Arial"/>
                <a:cs typeface="Arial"/>
                <a:sym typeface="Arial"/>
              </a:rPr>
              <a:t>For reference, the data abstraction for </a:t>
            </a:r>
            <a:r>
              <a:rPr b="1" i="0" lang="en" sz="2400" u="none" cap="none" strike="noStrike">
                <a:solidFill>
                  <a:schemeClr val="dk1"/>
                </a:solidFill>
                <a:latin typeface="Arial"/>
                <a:ea typeface="Arial"/>
                <a:cs typeface="Arial"/>
                <a:sym typeface="Arial"/>
              </a:rPr>
              <a:t>points</a:t>
            </a:r>
            <a:r>
              <a:rPr b="0" i="0" lang="en" sz="2400" u="none" cap="none" strike="noStrike">
                <a:solidFill>
                  <a:schemeClr val="dk1"/>
                </a:solidFill>
                <a:latin typeface="Arial"/>
                <a:ea typeface="Arial"/>
                <a:cs typeface="Arial"/>
                <a:sym typeface="Arial"/>
              </a:rPr>
              <a:t> has the following constructors and selectors:</a:t>
            </a: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accent6"/>
                </a:solidFill>
                <a:latin typeface="Consolas"/>
                <a:ea typeface="Consolas"/>
                <a:cs typeface="Consolas"/>
                <a:sym typeface="Consolas"/>
              </a:rPr>
              <a:t>make_point(x, y)</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accent6"/>
                </a:solidFill>
                <a:latin typeface="Consolas"/>
                <a:ea typeface="Consolas"/>
                <a:cs typeface="Consolas"/>
                <a:sym typeface="Consolas"/>
              </a:rPr>
              <a:t>x(point)</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accent6"/>
                </a:solidFill>
                <a:latin typeface="Consolas"/>
                <a:ea typeface="Consolas"/>
                <a:cs typeface="Consolas"/>
                <a:sym typeface="Consolas"/>
              </a:rPr>
              <a:t>y(point)</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accent6"/>
                </a:solidFill>
                <a:latin typeface="Consolas"/>
                <a:ea typeface="Consolas"/>
                <a:cs typeface="Consolas"/>
                <a:sym typeface="Consolas"/>
              </a:rPr>
              <a:t>dist(point1, point2)</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Write these functions to complete the segment data abstraction! (sol’n)</a:t>
            </a:r>
          </a:p>
        </p:txBody>
      </p:sp>
      <p:sp>
        <p:nvSpPr>
          <p:cNvPr id="362" name="Shape 362"/>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def make_segment(start, end):</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    return (start, end)</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Write these functions to complete the segment data abstraction! (sol’n)</a:t>
            </a:r>
          </a:p>
        </p:txBody>
      </p:sp>
      <p:sp>
        <p:nvSpPr>
          <p:cNvPr id="368" name="Shape 368"/>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def make_segment(start, end):</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    return (start, end)</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def start(segment):</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    return segment[0]</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def end(segment):</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    return segment[1]</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Write these functions to complete the segment data abstraction! (sol’n)</a:t>
            </a:r>
          </a:p>
        </p:txBody>
      </p:sp>
      <p:sp>
        <p:nvSpPr>
          <p:cNvPr id="374" name="Shape 374"/>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def make_segment(start, end):</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    return (start, end)</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def start(segment):</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    return segment[0]</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def end(segment):</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    return segment[1]</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def length(segment):</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    return dist(start(segment), end(segment))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Iterables</a:t>
            </a:r>
          </a:p>
        </p:txBody>
      </p:sp>
      <p:sp>
        <p:nvSpPr>
          <p:cNvPr id="87" name="Shape 87"/>
          <p:cNvSpPr txBox="1"/>
          <p:nvPr>
            <p:ph idx="1" type="body"/>
          </p:nvPr>
        </p:nvSpPr>
        <p:spPr>
          <a:xfrm>
            <a:off x="457200" y="1200150"/>
            <a:ext cx="4107900" cy="3725700"/>
          </a:xfrm>
          <a:prstGeom prst="rect">
            <a:avLst/>
          </a:prstGeom>
          <a:noFill/>
          <a:ln>
            <a:noFill/>
          </a:ln>
        </p:spPr>
        <p:txBody>
          <a:bodyPr anchorCtr="0" anchor="t" bIns="91425" lIns="91425" rIns="91425" wrap="square" tIns="91425">
            <a:noAutofit/>
          </a:bodyPr>
          <a:lstStyle/>
          <a:p>
            <a:pPr indent="0" lvl="0" rtl="0">
              <a:lnSpc>
                <a:spcPct val="100000"/>
              </a:lnSpc>
              <a:spcBef>
                <a:spcPts val="0"/>
              </a:spcBef>
              <a:spcAft>
                <a:spcPts val="1100"/>
              </a:spcAft>
              <a:buNone/>
            </a:pPr>
            <a:r>
              <a:rPr lang="en" sz="1150">
                <a:highlight>
                  <a:srgbClr val="FFFFFF"/>
                </a:highlight>
              </a:rPr>
              <a:t>List Methods...</a:t>
            </a:r>
          </a:p>
          <a:p>
            <a:pPr indent="0" lvl="0" rtl="0">
              <a:lnSpc>
                <a:spcPct val="100000"/>
              </a:lnSpc>
              <a:spcBef>
                <a:spcPts val="0"/>
              </a:spcBef>
              <a:spcAft>
                <a:spcPts val="1100"/>
              </a:spcAft>
              <a:buNone/>
            </a:pPr>
            <a:r>
              <a:rPr lang="en" sz="1150">
                <a:highlight>
                  <a:srgbClr val="FFFFFF"/>
                </a:highlight>
              </a:rPr>
              <a:t>list.</a:t>
            </a:r>
            <a:r>
              <a:rPr b="1" lang="en" sz="1450">
                <a:highlight>
                  <a:srgbClr val="FFFFFF"/>
                </a:highlight>
              </a:rPr>
              <a:t>append</a:t>
            </a:r>
            <a:r>
              <a:rPr lang="en" sz="1200">
                <a:highlight>
                  <a:srgbClr val="FFFFFF"/>
                </a:highlight>
              </a:rPr>
              <a:t>(</a:t>
            </a:r>
            <a:r>
              <a:rPr i="1" lang="en" sz="1200">
                <a:highlight>
                  <a:srgbClr val="FFFFFF"/>
                </a:highlight>
              </a:rPr>
              <a:t>x</a:t>
            </a:r>
            <a:r>
              <a:rPr lang="en" sz="1200">
                <a:highlight>
                  <a:srgbClr val="FFFFFF"/>
                </a:highlight>
              </a:rPr>
              <a:t>) Add an item to the end of the list; equivalent to </a:t>
            </a:r>
            <a:r>
              <a:rPr lang="en" sz="1150">
                <a:highlight>
                  <a:srgbClr val="ECF0F3"/>
                </a:highlight>
              </a:rPr>
              <a:t>a[len(a):] = [x]</a:t>
            </a:r>
            <a:r>
              <a:rPr lang="en" sz="1200">
                <a:highlight>
                  <a:srgbClr val="FFFFFF"/>
                </a:highlight>
              </a:rPr>
              <a:t>.</a:t>
            </a:r>
          </a:p>
          <a:p>
            <a:pPr indent="0" lvl="0" rtl="0">
              <a:lnSpc>
                <a:spcPct val="100000"/>
              </a:lnSpc>
              <a:spcBef>
                <a:spcPts val="0"/>
              </a:spcBef>
              <a:spcAft>
                <a:spcPts val="1100"/>
              </a:spcAft>
              <a:buNone/>
            </a:pPr>
            <a:r>
              <a:rPr lang="en" sz="1150">
                <a:highlight>
                  <a:srgbClr val="FFFFFF"/>
                </a:highlight>
              </a:rPr>
              <a:t>list.</a:t>
            </a:r>
            <a:r>
              <a:rPr b="1" lang="en" sz="1450">
                <a:highlight>
                  <a:srgbClr val="FFFFFF"/>
                </a:highlight>
              </a:rPr>
              <a:t>extend</a:t>
            </a:r>
            <a:r>
              <a:rPr lang="en" sz="1200">
                <a:highlight>
                  <a:srgbClr val="FFFFFF"/>
                </a:highlight>
              </a:rPr>
              <a:t>(</a:t>
            </a:r>
            <a:r>
              <a:rPr i="1" lang="en" sz="1200">
                <a:highlight>
                  <a:srgbClr val="FFFFFF"/>
                </a:highlight>
              </a:rPr>
              <a:t>L</a:t>
            </a:r>
            <a:r>
              <a:rPr lang="en" sz="1200">
                <a:highlight>
                  <a:srgbClr val="FFFFFF"/>
                </a:highlight>
              </a:rPr>
              <a:t>) Extend the list by appending all the items in the given list; equivalent to </a:t>
            </a:r>
            <a:r>
              <a:rPr lang="en" sz="1150">
                <a:highlight>
                  <a:srgbClr val="ECF0F3"/>
                </a:highlight>
              </a:rPr>
              <a:t>a[len(a):] = L</a:t>
            </a:r>
            <a:r>
              <a:rPr lang="en" sz="1200">
                <a:highlight>
                  <a:srgbClr val="FFFFFF"/>
                </a:highlight>
              </a:rPr>
              <a:t>.</a:t>
            </a:r>
          </a:p>
          <a:p>
            <a:pPr indent="0" lvl="0" rtl="0">
              <a:lnSpc>
                <a:spcPct val="100000"/>
              </a:lnSpc>
              <a:spcBef>
                <a:spcPts val="0"/>
              </a:spcBef>
              <a:spcAft>
                <a:spcPts val="1100"/>
              </a:spcAft>
              <a:buNone/>
            </a:pPr>
            <a:r>
              <a:rPr lang="en" sz="1150">
                <a:highlight>
                  <a:srgbClr val="FFFFFF"/>
                </a:highlight>
              </a:rPr>
              <a:t>list.</a:t>
            </a:r>
            <a:r>
              <a:rPr b="1" lang="en" sz="1450">
                <a:highlight>
                  <a:srgbClr val="FFFFFF"/>
                </a:highlight>
              </a:rPr>
              <a:t>insert</a:t>
            </a:r>
            <a:r>
              <a:rPr lang="en" sz="1200">
                <a:highlight>
                  <a:srgbClr val="FFFFFF"/>
                </a:highlight>
              </a:rPr>
              <a:t>(</a:t>
            </a:r>
            <a:r>
              <a:rPr i="1" lang="en" sz="1200">
                <a:highlight>
                  <a:srgbClr val="FFFFFF"/>
                </a:highlight>
              </a:rPr>
              <a:t>i</a:t>
            </a:r>
            <a:r>
              <a:rPr lang="en" sz="1200">
                <a:highlight>
                  <a:srgbClr val="FFFFFF"/>
                </a:highlight>
              </a:rPr>
              <a:t>, </a:t>
            </a:r>
            <a:r>
              <a:rPr i="1" lang="en" sz="1200">
                <a:highlight>
                  <a:srgbClr val="FFFFFF"/>
                </a:highlight>
              </a:rPr>
              <a:t>x</a:t>
            </a:r>
            <a:r>
              <a:rPr lang="en" sz="1200">
                <a:highlight>
                  <a:srgbClr val="FFFFFF"/>
                </a:highlight>
              </a:rPr>
              <a:t>) Insert an item at a given position. The first argument is the index of the element before which to insert, so </a:t>
            </a:r>
            <a:r>
              <a:rPr lang="en" sz="1150">
                <a:highlight>
                  <a:srgbClr val="ECF0F3"/>
                </a:highlight>
              </a:rPr>
              <a:t>a.insert(0, x)</a:t>
            </a:r>
            <a:r>
              <a:rPr lang="en" sz="1200">
                <a:highlight>
                  <a:srgbClr val="FFFFFF"/>
                </a:highlight>
              </a:rPr>
              <a:t> inserts at the front of the list, and </a:t>
            </a:r>
            <a:r>
              <a:rPr lang="en" sz="1150">
                <a:highlight>
                  <a:srgbClr val="ECF0F3"/>
                </a:highlight>
              </a:rPr>
              <a:t>a.insert(len(a), x)</a:t>
            </a:r>
            <a:r>
              <a:rPr lang="en" sz="1200">
                <a:highlight>
                  <a:srgbClr val="FFFFFF"/>
                </a:highlight>
              </a:rPr>
              <a:t> is equivalent to </a:t>
            </a:r>
            <a:r>
              <a:rPr lang="en" sz="1150">
                <a:highlight>
                  <a:srgbClr val="ECF0F3"/>
                </a:highlight>
              </a:rPr>
              <a:t>a.append(x)</a:t>
            </a:r>
            <a:r>
              <a:rPr lang="en" sz="1200">
                <a:highlight>
                  <a:srgbClr val="FFFFFF"/>
                </a:highlight>
              </a:rPr>
              <a:t>.</a:t>
            </a:r>
          </a:p>
          <a:p>
            <a:pPr indent="-69850" lvl="0" rtl="0">
              <a:spcBef>
                <a:spcPts val="0"/>
              </a:spcBef>
              <a:spcAft>
                <a:spcPts val="1100"/>
              </a:spcAft>
              <a:buClr>
                <a:schemeClr val="dk1"/>
              </a:buClr>
              <a:buSzPct val="91666"/>
              <a:buFont typeface="Arial"/>
              <a:buNone/>
            </a:pPr>
            <a:r>
              <a:rPr lang="en" sz="1150">
                <a:highlight>
                  <a:srgbClr val="FFFFFF"/>
                </a:highlight>
              </a:rPr>
              <a:t>list.</a:t>
            </a:r>
            <a:r>
              <a:rPr b="1" lang="en" sz="1450">
                <a:highlight>
                  <a:srgbClr val="FFFFFF"/>
                </a:highlight>
              </a:rPr>
              <a:t>index</a:t>
            </a:r>
            <a:r>
              <a:rPr lang="en" sz="1200">
                <a:highlight>
                  <a:srgbClr val="FFFFFF"/>
                </a:highlight>
              </a:rPr>
              <a:t>(</a:t>
            </a:r>
            <a:r>
              <a:rPr i="1" lang="en" sz="1200">
                <a:highlight>
                  <a:srgbClr val="FFFFFF"/>
                </a:highlight>
              </a:rPr>
              <a:t>x</a:t>
            </a:r>
            <a:r>
              <a:rPr lang="en" sz="1200">
                <a:highlight>
                  <a:srgbClr val="FFFFFF"/>
                </a:highlight>
              </a:rPr>
              <a:t>) Return the index in the list of the first item whose value is </a:t>
            </a:r>
            <a:r>
              <a:rPr i="1" lang="en" sz="1200">
                <a:highlight>
                  <a:srgbClr val="FFFFFF"/>
                </a:highlight>
              </a:rPr>
              <a:t>x</a:t>
            </a:r>
            <a:r>
              <a:rPr lang="en" sz="1200">
                <a:highlight>
                  <a:srgbClr val="FFFFFF"/>
                </a:highlight>
              </a:rPr>
              <a:t>. It is an error if there is no such item.</a:t>
            </a:r>
          </a:p>
          <a:p>
            <a:pPr indent="-69850" lvl="0" rtl="0">
              <a:spcBef>
                <a:spcPts val="0"/>
              </a:spcBef>
              <a:spcAft>
                <a:spcPts val="1100"/>
              </a:spcAft>
              <a:buClr>
                <a:schemeClr val="dk1"/>
              </a:buClr>
              <a:buSzPct val="91666"/>
              <a:buFont typeface="Arial"/>
              <a:buNone/>
            </a:pPr>
            <a:r>
              <a:rPr lang="en" sz="1150">
                <a:highlight>
                  <a:srgbClr val="FFFFFF"/>
                </a:highlight>
              </a:rPr>
              <a:t>list.</a:t>
            </a:r>
            <a:r>
              <a:rPr b="1" lang="en" sz="1450">
                <a:highlight>
                  <a:srgbClr val="FFFFFF"/>
                </a:highlight>
              </a:rPr>
              <a:t>count</a:t>
            </a:r>
            <a:r>
              <a:rPr lang="en" sz="1200">
                <a:highlight>
                  <a:srgbClr val="FFFFFF"/>
                </a:highlight>
              </a:rPr>
              <a:t>(</a:t>
            </a:r>
            <a:r>
              <a:rPr i="1" lang="en" sz="1200">
                <a:highlight>
                  <a:srgbClr val="FFFFFF"/>
                </a:highlight>
              </a:rPr>
              <a:t>x</a:t>
            </a:r>
            <a:r>
              <a:rPr lang="en" sz="1200">
                <a:highlight>
                  <a:srgbClr val="FFFFFF"/>
                </a:highlight>
              </a:rPr>
              <a:t>) Return the number of times </a:t>
            </a:r>
            <a:r>
              <a:rPr i="1" lang="en" sz="1200">
                <a:highlight>
                  <a:srgbClr val="FFFFFF"/>
                </a:highlight>
              </a:rPr>
              <a:t>x</a:t>
            </a:r>
            <a:r>
              <a:rPr lang="en" sz="1200">
                <a:highlight>
                  <a:srgbClr val="FFFFFF"/>
                </a:highlight>
              </a:rPr>
              <a:t> appears in the list.</a:t>
            </a:r>
          </a:p>
          <a:p>
            <a:pPr indent="0" lvl="0" marR="0" rtl="0" algn="l">
              <a:lnSpc>
                <a:spcPct val="100000"/>
              </a:lnSpc>
              <a:spcBef>
                <a:spcPts val="0"/>
              </a:spcBef>
              <a:spcAft>
                <a:spcPts val="0"/>
              </a:spcAft>
              <a:buNone/>
            </a:pPr>
            <a:r>
              <a:t/>
            </a:r>
            <a:endParaRPr/>
          </a:p>
        </p:txBody>
      </p:sp>
      <p:sp>
        <p:nvSpPr>
          <p:cNvPr id="88" name="Shape 88"/>
          <p:cNvSpPr txBox="1"/>
          <p:nvPr/>
        </p:nvSpPr>
        <p:spPr>
          <a:xfrm>
            <a:off x="4575375" y="1207250"/>
            <a:ext cx="4111500" cy="3733500"/>
          </a:xfrm>
          <a:prstGeom prst="rect">
            <a:avLst/>
          </a:prstGeom>
          <a:noFill/>
          <a:ln>
            <a:noFill/>
          </a:ln>
        </p:spPr>
        <p:txBody>
          <a:bodyPr anchorCtr="0" anchor="t" bIns="91425" lIns="91425" rIns="91425" wrap="square" tIns="91425">
            <a:noAutofit/>
          </a:bodyPr>
          <a:lstStyle/>
          <a:p>
            <a:pPr lvl="0" rtl="0">
              <a:spcBef>
                <a:spcPts val="0"/>
              </a:spcBef>
              <a:spcAft>
                <a:spcPts val="1100"/>
              </a:spcAft>
              <a:buNone/>
            </a:pPr>
            <a:r>
              <a:rPr lang="en" sz="1150">
                <a:solidFill>
                  <a:schemeClr val="dk1"/>
                </a:solidFill>
                <a:highlight>
                  <a:srgbClr val="FFFFFF"/>
                </a:highlight>
              </a:rPr>
              <a:t>list.</a:t>
            </a:r>
            <a:r>
              <a:rPr b="1" lang="en" sz="1450">
                <a:solidFill>
                  <a:schemeClr val="dk1"/>
                </a:solidFill>
                <a:highlight>
                  <a:srgbClr val="FFFFFF"/>
                </a:highlight>
              </a:rPr>
              <a:t>remove</a:t>
            </a:r>
            <a:r>
              <a:rPr lang="en" sz="1200">
                <a:solidFill>
                  <a:schemeClr val="dk1"/>
                </a:solidFill>
                <a:highlight>
                  <a:srgbClr val="FFFFFF"/>
                </a:highlight>
              </a:rPr>
              <a:t>(</a:t>
            </a:r>
            <a:r>
              <a:rPr i="1" lang="en" sz="1200">
                <a:solidFill>
                  <a:schemeClr val="dk1"/>
                </a:solidFill>
                <a:highlight>
                  <a:srgbClr val="FFFFFF"/>
                </a:highlight>
              </a:rPr>
              <a:t>x</a:t>
            </a:r>
            <a:r>
              <a:rPr lang="en" sz="1200">
                <a:solidFill>
                  <a:schemeClr val="dk1"/>
                </a:solidFill>
                <a:highlight>
                  <a:srgbClr val="FFFFFF"/>
                </a:highlight>
              </a:rPr>
              <a:t>) Remove the first item from the list whose value is </a:t>
            </a:r>
            <a:r>
              <a:rPr i="1" lang="en" sz="1200">
                <a:solidFill>
                  <a:schemeClr val="dk1"/>
                </a:solidFill>
                <a:highlight>
                  <a:srgbClr val="FFFFFF"/>
                </a:highlight>
              </a:rPr>
              <a:t>x</a:t>
            </a:r>
            <a:r>
              <a:rPr lang="en" sz="1200">
                <a:solidFill>
                  <a:schemeClr val="dk1"/>
                </a:solidFill>
                <a:highlight>
                  <a:srgbClr val="FFFFFF"/>
                </a:highlight>
              </a:rPr>
              <a:t>. It is an error if there is no such item.</a:t>
            </a:r>
          </a:p>
          <a:p>
            <a:pPr lvl="0" rtl="0">
              <a:spcBef>
                <a:spcPts val="0"/>
              </a:spcBef>
              <a:spcAft>
                <a:spcPts val="1100"/>
              </a:spcAft>
              <a:buNone/>
            </a:pPr>
            <a:r>
              <a:rPr lang="en" sz="1150">
                <a:solidFill>
                  <a:schemeClr val="dk1"/>
                </a:solidFill>
                <a:highlight>
                  <a:srgbClr val="FFFFFF"/>
                </a:highlight>
              </a:rPr>
              <a:t>list.</a:t>
            </a:r>
            <a:r>
              <a:rPr b="1" lang="en" sz="1450">
                <a:solidFill>
                  <a:schemeClr val="dk1"/>
                </a:solidFill>
                <a:highlight>
                  <a:srgbClr val="FFFFFF"/>
                </a:highlight>
              </a:rPr>
              <a:t>pop</a:t>
            </a:r>
            <a:r>
              <a:rPr lang="en" sz="1200">
                <a:solidFill>
                  <a:schemeClr val="dk1"/>
                </a:solidFill>
                <a:highlight>
                  <a:srgbClr val="FFFFFF"/>
                </a:highlight>
              </a:rPr>
              <a:t>(</a:t>
            </a:r>
            <a:r>
              <a:rPr lang="en" sz="1550">
                <a:solidFill>
                  <a:schemeClr val="dk1"/>
                </a:solidFill>
                <a:highlight>
                  <a:srgbClr val="FFFFFF"/>
                </a:highlight>
              </a:rPr>
              <a:t>[</a:t>
            </a:r>
            <a:r>
              <a:rPr i="1" lang="en" sz="1200">
                <a:solidFill>
                  <a:schemeClr val="dk1"/>
                </a:solidFill>
                <a:highlight>
                  <a:srgbClr val="FFFFFF"/>
                </a:highlight>
              </a:rPr>
              <a:t>i</a:t>
            </a:r>
            <a:r>
              <a:rPr lang="en" sz="1550">
                <a:solidFill>
                  <a:schemeClr val="dk1"/>
                </a:solidFill>
                <a:highlight>
                  <a:srgbClr val="FFFFFF"/>
                </a:highlight>
              </a:rPr>
              <a:t>]</a:t>
            </a:r>
            <a:r>
              <a:rPr lang="en" sz="1200">
                <a:solidFill>
                  <a:schemeClr val="dk1"/>
                </a:solidFill>
                <a:highlight>
                  <a:srgbClr val="FFFFFF"/>
                </a:highlight>
              </a:rPr>
              <a:t>) Remove the item at the given position in the list, and return it. If no index is specified, </a:t>
            </a:r>
            <a:r>
              <a:rPr lang="en" sz="1150">
                <a:solidFill>
                  <a:schemeClr val="dk1"/>
                </a:solidFill>
                <a:highlight>
                  <a:srgbClr val="ECF0F3"/>
                </a:highlight>
              </a:rPr>
              <a:t>a.pop()</a:t>
            </a:r>
            <a:r>
              <a:rPr lang="en" sz="1200">
                <a:solidFill>
                  <a:schemeClr val="dk1"/>
                </a:solidFill>
                <a:highlight>
                  <a:srgbClr val="FFFFFF"/>
                </a:highlight>
              </a:rPr>
              <a:t> removes and returns the last item in the list. (The square brackets around the </a:t>
            </a:r>
            <a:r>
              <a:rPr i="1" lang="en" sz="1200">
                <a:solidFill>
                  <a:schemeClr val="dk1"/>
                </a:solidFill>
                <a:highlight>
                  <a:srgbClr val="FFFFFF"/>
                </a:highlight>
              </a:rPr>
              <a:t>i</a:t>
            </a:r>
            <a:r>
              <a:rPr lang="en" sz="1200">
                <a:solidFill>
                  <a:schemeClr val="dk1"/>
                </a:solidFill>
                <a:highlight>
                  <a:srgbClr val="FFFFFF"/>
                </a:highlight>
              </a:rPr>
              <a:t> in the method signature denote that the parameter is optional, not that you should type square brackets at that position. You will see this notation frequently in the Python Library Reference.)</a:t>
            </a:r>
          </a:p>
          <a:p>
            <a:pPr lvl="0" rtl="0">
              <a:spcBef>
                <a:spcPts val="0"/>
              </a:spcBef>
              <a:spcAft>
                <a:spcPts val="1100"/>
              </a:spcAft>
              <a:buNone/>
            </a:pPr>
            <a:r>
              <a:rPr lang="en" sz="1150">
                <a:solidFill>
                  <a:schemeClr val="dk1"/>
                </a:solidFill>
                <a:highlight>
                  <a:srgbClr val="FFFFFF"/>
                </a:highlight>
              </a:rPr>
              <a:t>list.</a:t>
            </a:r>
            <a:r>
              <a:rPr b="1" lang="en" sz="1450">
                <a:solidFill>
                  <a:schemeClr val="dk1"/>
                </a:solidFill>
                <a:highlight>
                  <a:srgbClr val="FFFFFF"/>
                </a:highlight>
              </a:rPr>
              <a:t>sort</a:t>
            </a:r>
            <a:r>
              <a:rPr lang="en" sz="1200">
                <a:solidFill>
                  <a:schemeClr val="dk1"/>
                </a:solidFill>
                <a:highlight>
                  <a:srgbClr val="FFFFFF"/>
                </a:highlight>
              </a:rPr>
              <a:t>(</a:t>
            </a:r>
            <a:r>
              <a:rPr i="1" lang="en" sz="1200">
                <a:solidFill>
                  <a:schemeClr val="dk1"/>
                </a:solidFill>
                <a:highlight>
                  <a:srgbClr val="FFFFFF"/>
                </a:highlight>
              </a:rPr>
              <a:t>cmp=None</a:t>
            </a:r>
            <a:r>
              <a:rPr lang="en" sz="1200">
                <a:solidFill>
                  <a:schemeClr val="dk1"/>
                </a:solidFill>
                <a:highlight>
                  <a:srgbClr val="FFFFFF"/>
                </a:highlight>
              </a:rPr>
              <a:t>, </a:t>
            </a:r>
            <a:r>
              <a:rPr i="1" lang="en" sz="1200">
                <a:solidFill>
                  <a:schemeClr val="dk1"/>
                </a:solidFill>
                <a:highlight>
                  <a:srgbClr val="FFFFFF"/>
                </a:highlight>
              </a:rPr>
              <a:t>key=None</a:t>
            </a:r>
            <a:r>
              <a:rPr lang="en" sz="1200">
                <a:solidFill>
                  <a:schemeClr val="dk1"/>
                </a:solidFill>
                <a:highlight>
                  <a:srgbClr val="FFFFFF"/>
                </a:highlight>
              </a:rPr>
              <a:t>, </a:t>
            </a:r>
            <a:r>
              <a:rPr i="1" lang="en" sz="1200">
                <a:solidFill>
                  <a:schemeClr val="dk1"/>
                </a:solidFill>
                <a:highlight>
                  <a:srgbClr val="FFFFFF"/>
                </a:highlight>
              </a:rPr>
              <a:t>reverse=False</a:t>
            </a:r>
            <a:r>
              <a:rPr lang="en" sz="1200">
                <a:solidFill>
                  <a:schemeClr val="dk1"/>
                </a:solidFill>
                <a:highlight>
                  <a:srgbClr val="FFFFFF"/>
                </a:highlight>
              </a:rPr>
              <a:t>) Sort the items of the list in place (the arguments can be used for sort customization, see </a:t>
            </a:r>
            <a:r>
              <a:rPr b="1" lang="en" sz="1150" u="sng">
                <a:solidFill>
                  <a:srgbClr val="355F7C"/>
                </a:solidFill>
                <a:highlight>
                  <a:srgbClr val="FFFFFF"/>
                </a:highlight>
                <a:hlinkClick r:id="rId3"/>
              </a:rPr>
              <a:t>sorted()</a:t>
            </a:r>
            <a:r>
              <a:rPr lang="en" sz="1200">
                <a:solidFill>
                  <a:schemeClr val="dk1"/>
                </a:solidFill>
                <a:highlight>
                  <a:srgbClr val="FFFFFF"/>
                </a:highlight>
              </a:rPr>
              <a:t> for their explanation).</a:t>
            </a:r>
          </a:p>
          <a:p>
            <a:pPr lvl="0" rtl="0">
              <a:spcBef>
                <a:spcPts val="0"/>
              </a:spcBef>
              <a:spcAft>
                <a:spcPts val="1100"/>
              </a:spcAft>
              <a:buNone/>
            </a:pPr>
            <a:r>
              <a:rPr lang="en" sz="1150">
                <a:solidFill>
                  <a:schemeClr val="dk1"/>
                </a:solidFill>
                <a:highlight>
                  <a:srgbClr val="FFFFFF"/>
                </a:highlight>
              </a:rPr>
              <a:t>list.</a:t>
            </a:r>
            <a:r>
              <a:rPr b="1" lang="en" sz="1450">
                <a:solidFill>
                  <a:schemeClr val="dk1"/>
                </a:solidFill>
                <a:highlight>
                  <a:srgbClr val="FFFFFF"/>
                </a:highlight>
              </a:rPr>
              <a:t>reverse</a:t>
            </a:r>
            <a:r>
              <a:rPr lang="en" sz="1200">
                <a:solidFill>
                  <a:schemeClr val="dk1"/>
                </a:solidFill>
                <a:highlight>
                  <a:srgbClr val="FFFFFF"/>
                </a:highlight>
              </a:rPr>
              <a:t>()</a:t>
            </a:r>
          </a:p>
          <a:p>
            <a:pPr lvl="0" rtl="0" algn="just">
              <a:spcBef>
                <a:spcPts val="200"/>
              </a:spcBef>
              <a:spcAft>
                <a:spcPts val="1900"/>
              </a:spcAft>
              <a:buNone/>
            </a:pPr>
            <a:r>
              <a:rPr lang="en" sz="1200">
                <a:solidFill>
                  <a:schemeClr val="dk1"/>
                </a:solidFill>
                <a:highlight>
                  <a:srgbClr val="FFFFFF"/>
                </a:highlight>
              </a:rPr>
              <a:t>Reverse the elements of the list, in place.</a:t>
            </a:r>
          </a:p>
          <a:p>
            <a:pPr lvl="0" rtl="0">
              <a:spcBef>
                <a:spcPts val="0"/>
              </a:spcBef>
              <a:buNone/>
            </a:pPr>
            <a:r>
              <a:t/>
            </a:r>
            <a:endParaRPr sz="1100">
              <a:solidFill>
                <a:schemeClr val="dk1"/>
              </a:solidFill>
            </a:endParaRPr>
          </a:p>
          <a:p>
            <a:pPr lvl="0" rtl="0">
              <a:spcBef>
                <a:spcPts val="0"/>
              </a:spcBef>
              <a:buNone/>
            </a:pPr>
            <a:r>
              <a:t/>
            </a:r>
            <a:endParaRPr i="1" sz="2400">
              <a:solidFill>
                <a:schemeClr val="dk1"/>
              </a:solidFill>
            </a:endParaRPr>
          </a:p>
          <a:p>
            <a:pPr lvl="0" rtl="0">
              <a:spcBef>
                <a:spcPts val="0"/>
              </a:spcBef>
              <a:buNone/>
            </a:pPr>
            <a:r>
              <a:t/>
            </a:r>
            <a:endParaRPr sz="3000">
              <a:solidFill>
                <a:schemeClr val="dk1"/>
              </a:solidFill>
            </a:endParaRPr>
          </a:p>
          <a:p>
            <a:pPr lv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Write these functions to complete the segment data abstraction! (sol’n)</a:t>
            </a:r>
          </a:p>
        </p:txBody>
      </p:sp>
      <p:sp>
        <p:nvSpPr>
          <p:cNvPr id="380" name="Shape 380"/>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def make_segment(start, end):</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    return (start, end)</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def start(segment):</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    return segment[0]</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def end(segment):</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    return segment[1]</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def length(segment):</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    return dist(start(segment), end(segment))</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def consecutive(seg1, seg2):</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    return end(seg1) == start(seg2)</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rgbClr val="FF0000"/>
              </a:solidFill>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Write these functions to complete the segment data abstraction! (sol’n)</a:t>
            </a:r>
          </a:p>
        </p:txBody>
      </p:sp>
      <p:sp>
        <p:nvSpPr>
          <p:cNvPr id="386" name="Shape 386"/>
          <p:cNvSpPr txBox="1"/>
          <p:nvPr>
            <p:ph idx="1" type="body"/>
          </p:nvPr>
        </p:nvSpPr>
        <p:spPr>
          <a:xfrm>
            <a:off x="457200" y="1063375"/>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def make_segment(start, end):</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    return (start, end)</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def start(segment):</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    return segment[0]</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def end(segment):</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    return segment[1]</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def length(segment):</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    return dist(start(segment), end(segment))</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def consecutive(seg1, seg2):</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    </a:t>
            </a:r>
            <a:r>
              <a:rPr b="0" i="0" lang="en" sz="1600" u="none" cap="none" strike="sngStrike">
                <a:solidFill>
                  <a:srgbClr val="000000"/>
                </a:solidFill>
                <a:latin typeface="Consolas"/>
                <a:ea typeface="Consolas"/>
                <a:cs typeface="Consolas"/>
                <a:sym typeface="Consolas"/>
              </a:rPr>
              <a:t>return end(seg1) == start(seg2)</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    return ((x(end(seg1)) == x(start(seg2))) and</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rgbClr val="FF0000"/>
                </a:solidFill>
                <a:latin typeface="Consolas"/>
                <a:ea typeface="Consolas"/>
                <a:cs typeface="Consolas"/>
                <a:sym typeface="Consolas"/>
              </a:rPr>
              <a:t>            (y(end(seg1)) == y(start(seg2))))</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Fix this!</a:t>
            </a:r>
          </a:p>
        </p:txBody>
      </p:sp>
      <p:sp>
        <p:nvSpPr>
          <p:cNvPr id="392" name="Shape 392"/>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Arial"/>
                <a:ea typeface="Arial"/>
                <a:cs typeface="Arial"/>
                <a:sym typeface="Arial"/>
              </a:rPr>
              <a:t>Your friend has written a function to compute the total length of a path of line segments, but has broken some abstraction barriers in doing so. Rewrite this function so that it uses the line segment abstraction properly.</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Consolas"/>
                <a:ea typeface="Consolas"/>
                <a:cs typeface="Consolas"/>
                <a:sym typeface="Consolas"/>
              </a:rPr>
              <a:t># Assume path is a tuple of line segments.</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Consolas"/>
                <a:ea typeface="Consolas"/>
                <a:cs typeface="Consolas"/>
                <a:sym typeface="Consolas"/>
              </a:rPr>
              <a:t>def path_length(path):</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Consolas"/>
                <a:ea typeface="Consolas"/>
                <a:cs typeface="Consolas"/>
                <a:sym typeface="Consolas"/>
              </a:rPr>
              <a:t>    prev = path[0][0]</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Consolas"/>
                <a:ea typeface="Consolas"/>
                <a:cs typeface="Consolas"/>
                <a:sym typeface="Consolas"/>
              </a:rPr>
              <a:t>    ret = dist(prev, path[0][1])</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Consolas"/>
                <a:ea typeface="Consolas"/>
                <a:cs typeface="Consolas"/>
                <a:sym typeface="Consolas"/>
              </a:rPr>
              <a:t>    for (s, cur) in path[1:]:</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Consolas"/>
                <a:ea typeface="Consolas"/>
                <a:cs typeface="Consolas"/>
                <a:sym typeface="Consolas"/>
              </a:rPr>
              <a:t>        if s != prev:</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Consolas"/>
                <a:ea typeface="Consolas"/>
                <a:cs typeface="Consolas"/>
                <a:sym typeface="Consolas"/>
              </a:rPr>
              <a:t>            return None</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Consolas"/>
                <a:ea typeface="Consolas"/>
                <a:cs typeface="Consolas"/>
                <a:sym typeface="Consolas"/>
              </a:rPr>
              <a:t>        else:</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Consolas"/>
                <a:ea typeface="Consolas"/>
                <a:cs typeface="Consolas"/>
                <a:sym typeface="Consolas"/>
              </a:rPr>
              <a:t>            ret += dist(s, cur)</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Consolas"/>
                <a:ea typeface="Consolas"/>
                <a:cs typeface="Consolas"/>
                <a:sym typeface="Consolas"/>
              </a:rPr>
              <a:t>        prev = cur</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Consolas"/>
                <a:ea typeface="Consolas"/>
                <a:cs typeface="Consolas"/>
                <a:sym typeface="Consolas"/>
              </a:rPr>
              <a:t>    return ret</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Fix this! (sol’n)</a:t>
            </a:r>
          </a:p>
        </p:txBody>
      </p:sp>
      <p:sp>
        <p:nvSpPr>
          <p:cNvPr id="398" name="Shape 398"/>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Arial"/>
                <a:ea typeface="Arial"/>
                <a:cs typeface="Arial"/>
                <a:sym typeface="Arial"/>
              </a:rPr>
              <a:t>Your friend has written a function to compute the total length of a path of line segments, but has broken some abstraction barriers in doing so. Rewrite this function so that it uses the line segment abstraction properly.</a:t>
            </a:r>
          </a:p>
          <a:p>
            <a:pPr indent="0" lvl="0" marL="0" marR="0" rtl="0" algn="l">
              <a:lnSpc>
                <a:spcPct val="100000"/>
              </a:lnSpc>
              <a:spcBef>
                <a:spcPts val="0"/>
              </a:spcBef>
              <a:spcAft>
                <a:spcPts val="0"/>
              </a:spcAft>
              <a:buClr>
                <a:schemeClr val="dk1"/>
              </a:buClr>
              <a:buSzPct val="25000"/>
              <a:buFont typeface="Arial"/>
              <a:buNone/>
            </a:pPr>
            <a:r>
              <a:rPr b="0" i="0" lang="en" sz="1600" u="none" cap="none" strike="noStrike">
                <a:solidFill>
                  <a:schemeClr val="dk1"/>
                </a:solidFill>
                <a:latin typeface="Consolas"/>
                <a:ea typeface="Consolas"/>
                <a:cs typeface="Consolas"/>
                <a:sym typeface="Consolas"/>
              </a:rPr>
              <a:t># Assume path is a tuple of line segments.</a:t>
            </a:r>
          </a:p>
          <a:p>
            <a:pPr indent="0" lvl="0" marL="0" marR="0" rtl="0" algn="l">
              <a:lnSpc>
                <a:spcPct val="100000"/>
              </a:lnSpc>
              <a:spcBef>
                <a:spcPts val="0"/>
              </a:spcBef>
              <a:spcAft>
                <a:spcPts val="0"/>
              </a:spcAft>
              <a:buClr>
                <a:srgbClr val="000000"/>
              </a:buClr>
              <a:buSzPct val="25000"/>
              <a:buFont typeface="Arial"/>
              <a:buNone/>
            </a:pPr>
            <a:r>
              <a:rPr b="0" i="0" lang="en" sz="1600" u="none" cap="none" strike="noStrike">
                <a:solidFill>
                  <a:schemeClr val="dk1"/>
                </a:solidFill>
                <a:latin typeface="Consolas"/>
                <a:ea typeface="Consolas"/>
                <a:cs typeface="Consolas"/>
                <a:sym typeface="Consolas"/>
              </a:rPr>
              <a:t>def path_length(path):</a:t>
            </a:r>
          </a:p>
          <a:p>
            <a:pPr indent="0" lvl="0" marL="0" marR="0" rtl="0" algn="l">
              <a:lnSpc>
                <a:spcPct val="100000"/>
              </a:lnSpc>
              <a:spcBef>
                <a:spcPts val="0"/>
              </a:spcBef>
              <a:spcAft>
                <a:spcPts val="0"/>
              </a:spcAft>
              <a:buClr>
                <a:srgbClr val="000000"/>
              </a:buClr>
              <a:buSzPct val="25000"/>
              <a:buFont typeface="Arial"/>
              <a:buNone/>
            </a:pPr>
            <a:r>
              <a:rPr b="0" i="0" lang="en" sz="1600" u="none" cap="none" strike="noStrike">
                <a:solidFill>
                  <a:schemeClr val="dk1"/>
                </a:solidFill>
                <a:latin typeface="Consolas"/>
                <a:ea typeface="Consolas"/>
                <a:cs typeface="Consolas"/>
                <a:sym typeface="Consolas"/>
              </a:rPr>
              <a:t>    prev = path[0]</a:t>
            </a:r>
            <a:r>
              <a:rPr b="0" i="0" lang="en" sz="1600" u="none" cap="none" strike="sngStrike">
                <a:solidFill>
                  <a:srgbClr val="FF0000"/>
                </a:solidFill>
                <a:latin typeface="Consolas"/>
                <a:ea typeface="Consolas"/>
                <a:cs typeface="Consolas"/>
                <a:sym typeface="Consolas"/>
              </a:rPr>
              <a:t>[0]</a:t>
            </a:r>
          </a:p>
          <a:p>
            <a:pPr indent="0" lvl="0" marL="0" marR="0" rtl="0" algn="l">
              <a:lnSpc>
                <a:spcPct val="100000"/>
              </a:lnSpc>
              <a:spcBef>
                <a:spcPts val="0"/>
              </a:spcBef>
              <a:spcAft>
                <a:spcPts val="0"/>
              </a:spcAft>
              <a:buClr>
                <a:srgbClr val="000000"/>
              </a:buClr>
              <a:buSzPct val="25000"/>
              <a:buFont typeface="Arial"/>
              <a:buNone/>
            </a:pPr>
            <a:r>
              <a:rPr b="0" i="0" lang="en" sz="1600" u="none" cap="none" strike="noStrike">
                <a:solidFill>
                  <a:schemeClr val="dk1"/>
                </a:solidFill>
                <a:latin typeface="Consolas"/>
                <a:ea typeface="Consolas"/>
                <a:cs typeface="Consolas"/>
                <a:sym typeface="Consolas"/>
              </a:rPr>
              <a:t>    ret = </a:t>
            </a:r>
            <a:r>
              <a:rPr b="0" i="0" lang="en" sz="1600" u="none" cap="none" strike="sngStrike">
                <a:solidFill>
                  <a:srgbClr val="FF0000"/>
                </a:solidFill>
                <a:latin typeface="Consolas"/>
                <a:ea typeface="Consolas"/>
                <a:cs typeface="Consolas"/>
                <a:sym typeface="Consolas"/>
              </a:rPr>
              <a:t>dist(prev, path[0][1])</a:t>
            </a:r>
            <a:r>
              <a:rPr b="0" i="0" lang="en" sz="1600" u="none" cap="none" strike="noStrike">
                <a:solidFill>
                  <a:schemeClr val="dk1"/>
                </a:solidFill>
                <a:latin typeface="Consolas"/>
                <a:ea typeface="Consolas"/>
                <a:cs typeface="Consolas"/>
                <a:sym typeface="Consolas"/>
              </a:rPr>
              <a:t> length(prev)</a:t>
            </a:r>
          </a:p>
          <a:p>
            <a:pPr indent="0" lvl="0" marL="0" marR="0" rtl="0" algn="l">
              <a:lnSpc>
                <a:spcPct val="100000"/>
              </a:lnSpc>
              <a:spcBef>
                <a:spcPts val="0"/>
              </a:spcBef>
              <a:spcAft>
                <a:spcPts val="0"/>
              </a:spcAft>
              <a:buClr>
                <a:srgbClr val="000000"/>
              </a:buClr>
              <a:buSzPct val="25000"/>
              <a:buFont typeface="Arial"/>
              <a:buNone/>
            </a:pPr>
            <a:r>
              <a:rPr b="0" i="0" lang="en" sz="1600" u="none" cap="none" strike="noStrike">
                <a:solidFill>
                  <a:schemeClr val="dk1"/>
                </a:solidFill>
                <a:latin typeface="Consolas"/>
                <a:ea typeface="Consolas"/>
                <a:cs typeface="Consolas"/>
                <a:sym typeface="Consolas"/>
              </a:rPr>
              <a:t>    </a:t>
            </a:r>
            <a:r>
              <a:rPr b="0" i="0" lang="en" sz="1600" u="none" cap="none" strike="sngStrike">
                <a:solidFill>
                  <a:srgbClr val="FF0000"/>
                </a:solidFill>
                <a:latin typeface="Consolas"/>
                <a:ea typeface="Consolas"/>
                <a:cs typeface="Consolas"/>
                <a:sym typeface="Consolas"/>
              </a:rPr>
              <a:t>for (s, cur) in path[1:]:</a:t>
            </a:r>
            <a:r>
              <a:rPr b="0" i="0" lang="en" sz="1600" u="none" cap="none" strike="noStrike">
                <a:solidFill>
                  <a:schemeClr val="dk1"/>
                </a:solidFill>
                <a:latin typeface="Consolas"/>
                <a:ea typeface="Consolas"/>
                <a:cs typeface="Consolas"/>
                <a:sym typeface="Consolas"/>
              </a:rPr>
              <a:t> for cur in path[1:]:</a:t>
            </a:r>
          </a:p>
          <a:p>
            <a:pPr indent="0" lvl="0" marL="0" marR="0" rtl="0" algn="l">
              <a:lnSpc>
                <a:spcPct val="100000"/>
              </a:lnSpc>
              <a:spcBef>
                <a:spcPts val="0"/>
              </a:spcBef>
              <a:spcAft>
                <a:spcPts val="0"/>
              </a:spcAft>
              <a:buClr>
                <a:srgbClr val="000000"/>
              </a:buClr>
              <a:buSzPct val="25000"/>
              <a:buFont typeface="Arial"/>
              <a:buNone/>
            </a:pPr>
            <a:r>
              <a:rPr b="0" i="0" lang="en" sz="1600" u="none" cap="none" strike="noStrike">
                <a:solidFill>
                  <a:schemeClr val="dk1"/>
                </a:solidFill>
                <a:latin typeface="Consolas"/>
                <a:ea typeface="Consolas"/>
                <a:cs typeface="Consolas"/>
                <a:sym typeface="Consolas"/>
              </a:rPr>
              <a:t>        </a:t>
            </a:r>
            <a:r>
              <a:rPr b="0" i="0" lang="en" sz="1600" u="none" cap="none" strike="sngStrike">
                <a:solidFill>
                  <a:srgbClr val="FF0000"/>
                </a:solidFill>
                <a:latin typeface="Consolas"/>
                <a:ea typeface="Consolas"/>
                <a:cs typeface="Consolas"/>
                <a:sym typeface="Consolas"/>
              </a:rPr>
              <a:t>if s != prev:</a:t>
            </a:r>
            <a:r>
              <a:rPr b="0" i="0" lang="en" sz="1600" u="none" cap="none" strike="noStrike">
                <a:solidFill>
                  <a:schemeClr val="dk1"/>
                </a:solidFill>
                <a:latin typeface="Consolas"/>
                <a:ea typeface="Consolas"/>
                <a:cs typeface="Consolas"/>
                <a:sym typeface="Consolas"/>
              </a:rPr>
              <a:t> if not consecutive(prev, cur):</a:t>
            </a:r>
          </a:p>
          <a:p>
            <a:pPr indent="0" lvl="0" marL="0" marR="0" rtl="0" algn="l">
              <a:lnSpc>
                <a:spcPct val="100000"/>
              </a:lnSpc>
              <a:spcBef>
                <a:spcPts val="0"/>
              </a:spcBef>
              <a:spcAft>
                <a:spcPts val="0"/>
              </a:spcAft>
              <a:buClr>
                <a:srgbClr val="000000"/>
              </a:buClr>
              <a:buSzPct val="25000"/>
              <a:buFont typeface="Arial"/>
              <a:buNone/>
            </a:pPr>
            <a:r>
              <a:rPr b="0" i="0" lang="en" sz="1600" u="none" cap="none" strike="noStrike">
                <a:solidFill>
                  <a:schemeClr val="dk1"/>
                </a:solidFill>
                <a:latin typeface="Consolas"/>
                <a:ea typeface="Consolas"/>
                <a:cs typeface="Consolas"/>
                <a:sym typeface="Consolas"/>
              </a:rPr>
              <a:t>            return None</a:t>
            </a:r>
          </a:p>
          <a:p>
            <a:pPr indent="0" lvl="0" marL="0" marR="0" rtl="0" algn="l">
              <a:lnSpc>
                <a:spcPct val="100000"/>
              </a:lnSpc>
              <a:spcBef>
                <a:spcPts val="0"/>
              </a:spcBef>
              <a:spcAft>
                <a:spcPts val="0"/>
              </a:spcAft>
              <a:buClr>
                <a:srgbClr val="000000"/>
              </a:buClr>
              <a:buSzPct val="25000"/>
              <a:buFont typeface="Arial"/>
              <a:buNone/>
            </a:pPr>
            <a:r>
              <a:rPr b="0" i="0" lang="en" sz="1600" u="none" cap="none" strike="noStrike">
                <a:solidFill>
                  <a:schemeClr val="dk1"/>
                </a:solidFill>
                <a:latin typeface="Consolas"/>
                <a:ea typeface="Consolas"/>
                <a:cs typeface="Consolas"/>
                <a:sym typeface="Consolas"/>
              </a:rPr>
              <a:t>        else:</a:t>
            </a:r>
          </a:p>
          <a:p>
            <a:pPr indent="0" lvl="0" marL="0" marR="0" rtl="0" algn="l">
              <a:lnSpc>
                <a:spcPct val="100000"/>
              </a:lnSpc>
              <a:spcBef>
                <a:spcPts val="0"/>
              </a:spcBef>
              <a:spcAft>
                <a:spcPts val="0"/>
              </a:spcAft>
              <a:buClr>
                <a:srgbClr val="000000"/>
              </a:buClr>
              <a:buSzPct val="25000"/>
              <a:buFont typeface="Arial"/>
              <a:buNone/>
            </a:pPr>
            <a:r>
              <a:rPr b="0" i="0" lang="en" sz="1600" u="none" cap="none" strike="noStrike">
                <a:solidFill>
                  <a:schemeClr val="dk1"/>
                </a:solidFill>
                <a:latin typeface="Consolas"/>
                <a:ea typeface="Consolas"/>
                <a:cs typeface="Consolas"/>
                <a:sym typeface="Consolas"/>
              </a:rPr>
              <a:t>            ret += </a:t>
            </a:r>
            <a:r>
              <a:rPr b="0" i="0" lang="en" sz="1600" u="none" cap="none" strike="sngStrike">
                <a:solidFill>
                  <a:srgbClr val="FF0000"/>
                </a:solidFill>
                <a:latin typeface="Consolas"/>
                <a:ea typeface="Consolas"/>
                <a:cs typeface="Consolas"/>
                <a:sym typeface="Consolas"/>
              </a:rPr>
              <a:t>dist(s, cur)</a:t>
            </a:r>
            <a:r>
              <a:rPr b="0" i="0" lang="en" sz="1600" u="none" cap="none" strike="noStrike">
                <a:solidFill>
                  <a:schemeClr val="dk1"/>
                </a:solidFill>
                <a:latin typeface="Consolas"/>
                <a:ea typeface="Consolas"/>
                <a:cs typeface="Consolas"/>
                <a:sym typeface="Consolas"/>
              </a:rPr>
              <a:t> length(cur)</a:t>
            </a:r>
          </a:p>
          <a:p>
            <a:pPr indent="0" lvl="0" marL="0" marR="0" rtl="0" algn="l">
              <a:lnSpc>
                <a:spcPct val="100000"/>
              </a:lnSpc>
              <a:spcBef>
                <a:spcPts val="0"/>
              </a:spcBef>
              <a:spcAft>
                <a:spcPts val="0"/>
              </a:spcAft>
              <a:buClr>
                <a:srgbClr val="000000"/>
              </a:buClr>
              <a:buSzPct val="25000"/>
              <a:buFont typeface="Arial"/>
              <a:buNone/>
            </a:pPr>
            <a:r>
              <a:rPr b="0" i="0" lang="en" sz="1600" u="none" cap="none" strike="noStrike">
                <a:solidFill>
                  <a:schemeClr val="dk1"/>
                </a:solidFill>
                <a:latin typeface="Consolas"/>
                <a:ea typeface="Consolas"/>
                <a:cs typeface="Consolas"/>
                <a:sym typeface="Consolas"/>
              </a:rPr>
              <a:t>        prev = cur</a:t>
            </a:r>
          </a:p>
          <a:p>
            <a:pPr indent="0" lvl="0" marL="0" marR="0" rtl="0" algn="l">
              <a:lnSpc>
                <a:spcPct val="100000"/>
              </a:lnSpc>
              <a:spcBef>
                <a:spcPts val="0"/>
              </a:spcBef>
              <a:spcAft>
                <a:spcPts val="0"/>
              </a:spcAft>
              <a:buClr>
                <a:srgbClr val="000000"/>
              </a:buClr>
              <a:buSzPct val="25000"/>
              <a:buFont typeface="Arial"/>
              <a:buNone/>
            </a:pPr>
            <a:r>
              <a:rPr b="0" i="0" lang="en" sz="1600" u="none" cap="none" strike="noStrike">
                <a:solidFill>
                  <a:schemeClr val="dk1"/>
                </a:solidFill>
                <a:latin typeface="Consolas"/>
                <a:ea typeface="Consolas"/>
                <a:cs typeface="Consolas"/>
                <a:sym typeface="Consolas"/>
              </a:rPr>
              <a:t>    return ret</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Shape 403"/>
          <p:cNvSpPr txBox="1"/>
          <p:nvPr>
            <p:ph idx="4294967295" type="title"/>
          </p:nvPr>
        </p:nvSpPr>
        <p:spPr>
          <a:xfrm>
            <a:off x="3066225" y="193112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chemeClr val="accent1"/>
                </a:solidFill>
                <a:latin typeface="Arial"/>
                <a:ea typeface="Arial"/>
                <a:cs typeface="Arial"/>
                <a:sym typeface="Arial"/>
              </a:rPr>
              <a:t>   Nonlocal</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Nonlocal in Environment Diagrams</a:t>
            </a:r>
          </a:p>
        </p:txBody>
      </p:sp>
      <p:sp>
        <p:nvSpPr>
          <p:cNvPr id="409" name="Shape 409"/>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2200" u="none" cap="none" strike="noStrike">
                <a:solidFill>
                  <a:schemeClr val="dk1"/>
                </a:solidFill>
                <a:latin typeface="Consolas"/>
                <a:ea typeface="Consolas"/>
                <a:cs typeface="Consolas"/>
                <a:sym typeface="Consolas"/>
              </a:rPr>
              <a:t>def </a:t>
            </a:r>
            <a:r>
              <a:rPr b="0" i="0" lang="en" sz="2200" u="none" cap="none" strike="noStrike">
                <a:solidFill>
                  <a:schemeClr val="dk1"/>
                </a:solidFill>
                <a:latin typeface="Consolas"/>
                <a:ea typeface="Consolas"/>
                <a:cs typeface="Consolas"/>
                <a:sym typeface="Consolas"/>
              </a:rPr>
              <a:t>func1():</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    x = -100</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    </a:t>
            </a:r>
            <a:r>
              <a:rPr b="1" i="0" lang="en" sz="2200" u="none" cap="none" strike="noStrike">
                <a:solidFill>
                  <a:schemeClr val="dk1"/>
                </a:solidFill>
                <a:latin typeface="Consolas"/>
                <a:ea typeface="Consolas"/>
                <a:cs typeface="Consolas"/>
                <a:sym typeface="Consolas"/>
              </a:rPr>
              <a:t>def </a:t>
            </a:r>
            <a:r>
              <a:rPr b="0" i="0" lang="en" sz="2200" u="none" cap="none" strike="noStrike">
                <a:solidFill>
                  <a:schemeClr val="dk1"/>
                </a:solidFill>
                <a:latin typeface="Consolas"/>
                <a:ea typeface="Consolas"/>
                <a:cs typeface="Consolas"/>
                <a:sym typeface="Consolas"/>
              </a:rPr>
              <a:t>func2():</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        </a:t>
            </a:r>
            <a:r>
              <a:rPr b="1" i="0" lang="en" sz="2200" u="none" cap="none" strike="noStrike">
                <a:solidFill>
                  <a:schemeClr val="dk1"/>
                </a:solidFill>
                <a:latin typeface="Consolas"/>
                <a:ea typeface="Consolas"/>
                <a:cs typeface="Consolas"/>
                <a:sym typeface="Consolas"/>
              </a:rPr>
              <a:t>nonlocal </a:t>
            </a:r>
            <a:r>
              <a:rPr b="0" i="0" lang="en" sz="2200" u="none" cap="none" strike="noStrike">
                <a:solidFill>
                  <a:schemeClr val="dk1"/>
                </a:solidFill>
                <a:latin typeface="Consolas"/>
                <a:ea typeface="Consolas"/>
                <a:cs typeface="Consolas"/>
                <a:sym typeface="Consolas"/>
              </a:rPr>
              <a:t>x</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        x = 3</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    func2()</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func1()</a:t>
            </a: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Arial"/>
              <a:ea typeface="Arial"/>
              <a:cs typeface="Arial"/>
              <a:sym typeface="Arial"/>
            </a:endParaRPr>
          </a:p>
        </p:txBody>
      </p:sp>
      <p:pic>
        <p:nvPicPr>
          <p:cNvPr id="410" name="Shape 410"/>
          <p:cNvPicPr preferRelativeResize="0"/>
          <p:nvPr/>
        </p:nvPicPr>
        <p:blipFill rotWithShape="1">
          <a:blip r:embed="rId3">
            <a:alphaModFix/>
          </a:blip>
          <a:srcRect b="0" l="0" r="0" t="0"/>
          <a:stretch/>
        </p:blipFill>
        <p:spPr>
          <a:xfrm>
            <a:off x="3994343" y="2603775"/>
            <a:ext cx="4485014" cy="2278849"/>
          </a:xfrm>
          <a:prstGeom prst="rect">
            <a:avLst/>
          </a:prstGeom>
          <a:noFill/>
          <a:ln>
            <a:noFill/>
          </a:ln>
        </p:spPr>
      </p:pic>
      <p:sp>
        <p:nvSpPr>
          <p:cNvPr id="411" name="Shape 411"/>
          <p:cNvSpPr/>
          <p:nvPr/>
        </p:nvSpPr>
        <p:spPr>
          <a:xfrm>
            <a:off x="4108200" y="1316943"/>
            <a:ext cx="4257300" cy="1192800"/>
          </a:xfrm>
          <a:prstGeom prst="rect">
            <a:avLst/>
          </a:prstGeom>
          <a:solidFill>
            <a:schemeClr val="accent6"/>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Droid Serif"/>
              <a:buNone/>
            </a:pPr>
            <a:r>
              <a:rPr b="0" i="0" lang="en" sz="1800" u="none" cap="none" strike="noStrike">
                <a:solidFill>
                  <a:srgbClr val="FFFFFF"/>
                </a:solidFill>
                <a:latin typeface="Droid Serif"/>
                <a:ea typeface="Droid Serif"/>
                <a:cs typeface="Droid Serif"/>
                <a:sym typeface="Droid Serif"/>
              </a:rPr>
              <a:t>If a variable is nonlocal, you must follow parents and look between (but not including) current frame and global.</a:t>
            </a:r>
          </a:p>
        </p:txBody>
      </p:sp>
      <p:cxnSp>
        <p:nvCxnSpPr>
          <p:cNvPr id="412" name="Shape 412"/>
          <p:cNvCxnSpPr/>
          <p:nvPr/>
        </p:nvCxnSpPr>
        <p:spPr>
          <a:xfrm>
            <a:off x="5586262" y="4044143"/>
            <a:ext cx="546600" cy="161700"/>
          </a:xfrm>
          <a:prstGeom prst="straightConnector1">
            <a:avLst/>
          </a:prstGeom>
          <a:noFill/>
          <a:ln cap="flat" cmpd="sng" w="38100">
            <a:solidFill>
              <a:schemeClr val="accent6"/>
            </a:solidFill>
            <a:prstDash val="solid"/>
            <a:round/>
            <a:headEnd len="med" w="med" type="none"/>
            <a:tailEnd len="med" w="med" type="none"/>
          </a:ln>
        </p:spPr>
      </p:cxnSp>
      <p:sp>
        <p:nvSpPr>
          <p:cNvPr id="413" name="Shape 413"/>
          <p:cNvSpPr txBox="1"/>
          <p:nvPr/>
        </p:nvSpPr>
        <p:spPr>
          <a:xfrm>
            <a:off x="6204612" y="3901268"/>
            <a:ext cx="811800" cy="4473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accent6"/>
              </a:buClr>
              <a:buSzPct val="25000"/>
              <a:buFont typeface="Arial"/>
              <a:buNone/>
            </a:pPr>
            <a:r>
              <a:rPr b="1" i="0" lang="en" sz="3000" u="none" cap="none" strike="noStrike">
                <a:solidFill>
                  <a:schemeClr val="accent6"/>
                </a:solidFill>
                <a:latin typeface="Arial"/>
                <a:ea typeface="Arial"/>
                <a:cs typeface="Arial"/>
                <a:sym typeface="Arial"/>
              </a:rPr>
              <a:t>3</a:t>
            </a:r>
          </a:p>
        </p:txBody>
      </p:sp>
      <p:sp>
        <p:nvSpPr>
          <p:cNvPr id="414" name="Shape 414"/>
          <p:cNvSpPr/>
          <p:nvPr/>
        </p:nvSpPr>
        <p:spPr>
          <a:xfrm>
            <a:off x="457200" y="2247075"/>
            <a:ext cx="1232400" cy="314700"/>
          </a:xfrm>
          <a:prstGeom prst="rightArrow">
            <a:avLst>
              <a:gd fmla="val 50000" name="adj1"/>
              <a:gd fmla="val 50000" name="adj2"/>
            </a:avLst>
          </a:prstGeom>
          <a:solidFill>
            <a:schemeClr val="accent6"/>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15" name="Shape 415"/>
          <p:cNvSpPr/>
          <p:nvPr/>
        </p:nvSpPr>
        <p:spPr>
          <a:xfrm>
            <a:off x="457200" y="2528662"/>
            <a:ext cx="1232400" cy="314700"/>
          </a:xfrm>
          <a:prstGeom prst="rightArrow">
            <a:avLst>
              <a:gd fmla="val 50000" name="adj1"/>
              <a:gd fmla="val 50000" name="adj2"/>
            </a:avLst>
          </a:prstGeom>
          <a:solidFill>
            <a:schemeClr val="accent6"/>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14"/>
                                        </p:tgtEl>
                                      </p:cBhvr>
                                    </p:animEffect>
                                    <p:set>
                                      <p:cBhvr>
                                        <p:cTn dur="1" fill="hold">
                                          <p:stCondLst>
                                            <p:cond delay="1000"/>
                                          </p:stCondLst>
                                        </p:cTn>
                                        <p:tgtEl>
                                          <p:spTgt spid="4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Nonlocal in Environment Diagrams</a:t>
            </a:r>
          </a:p>
        </p:txBody>
      </p:sp>
      <p:sp>
        <p:nvSpPr>
          <p:cNvPr id="421" name="Shape 421"/>
          <p:cNvSpPr txBox="1"/>
          <p:nvPr>
            <p:ph idx="1" type="body"/>
          </p:nvPr>
        </p:nvSpPr>
        <p:spPr>
          <a:xfrm>
            <a:off x="457200" y="10477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1800" u="none" cap="none" strike="noStrike">
                <a:solidFill>
                  <a:schemeClr val="dk1"/>
                </a:solidFill>
                <a:latin typeface="Consolas"/>
                <a:ea typeface="Consolas"/>
                <a:cs typeface="Consolas"/>
                <a:sym typeface="Consolas"/>
              </a:rPr>
              <a:t>def </a:t>
            </a:r>
            <a:r>
              <a:rPr b="0" i="0" lang="en" sz="1800" u="none" cap="none" strike="noStrike">
                <a:solidFill>
                  <a:schemeClr val="dk1"/>
                </a:solidFill>
                <a:latin typeface="Consolas"/>
                <a:ea typeface="Consolas"/>
                <a:cs typeface="Consolas"/>
                <a:sym typeface="Consolas"/>
              </a:rPr>
              <a:t>func1():</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a:t>
            </a:r>
            <a:r>
              <a:rPr b="1" i="0" lang="en" sz="1800" u="none" cap="none" strike="noStrike">
                <a:solidFill>
                  <a:schemeClr val="dk1"/>
                </a:solidFill>
                <a:latin typeface="Consolas"/>
                <a:ea typeface="Consolas"/>
                <a:cs typeface="Consolas"/>
                <a:sym typeface="Consolas"/>
              </a:rPr>
              <a:t>def </a:t>
            </a:r>
            <a:r>
              <a:rPr b="0" i="0" lang="en" sz="1800" u="none" cap="none" strike="noStrike">
                <a:solidFill>
                  <a:schemeClr val="dk1"/>
                </a:solidFill>
                <a:latin typeface="Consolas"/>
                <a:ea typeface="Consolas"/>
                <a:cs typeface="Consolas"/>
                <a:sym typeface="Consolas"/>
              </a:rPr>
              <a:t>func2():</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a:t>
            </a:r>
            <a:r>
              <a:rPr b="1" i="0" lang="en" sz="1800" u="none" cap="none" strike="noStrike">
                <a:solidFill>
                  <a:srgbClr val="980000"/>
                </a:solidFill>
                <a:latin typeface="Consolas"/>
                <a:ea typeface="Consolas"/>
                <a:cs typeface="Consolas"/>
                <a:sym typeface="Consolas"/>
              </a:rPr>
              <a:t>x = 4</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a:t>
            </a:r>
            <a:r>
              <a:rPr b="1" i="0" lang="en" sz="1800" u="none" cap="none" strike="noStrike">
                <a:solidFill>
                  <a:schemeClr val="dk1"/>
                </a:solidFill>
                <a:latin typeface="Consolas"/>
                <a:ea typeface="Consolas"/>
                <a:cs typeface="Consolas"/>
                <a:sym typeface="Consolas"/>
              </a:rPr>
              <a:t>def </a:t>
            </a:r>
            <a:r>
              <a:rPr b="0" i="0" lang="en" sz="1800" u="none" cap="none" strike="noStrike">
                <a:solidFill>
                  <a:schemeClr val="dk1"/>
                </a:solidFill>
                <a:latin typeface="Consolas"/>
                <a:ea typeface="Consolas"/>
                <a:cs typeface="Consolas"/>
                <a:sym typeface="Consolas"/>
              </a:rPr>
              <a:t>func3():</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a:t>
            </a:r>
            <a:r>
              <a:rPr b="1" i="0" lang="en" sz="1800" u="none" cap="none" strike="noStrike">
                <a:solidFill>
                  <a:schemeClr val="dk1"/>
                </a:solidFill>
                <a:latin typeface="Consolas"/>
                <a:ea typeface="Consolas"/>
                <a:cs typeface="Consolas"/>
                <a:sym typeface="Consolas"/>
              </a:rPr>
              <a:t>def </a:t>
            </a:r>
            <a:r>
              <a:rPr b="0" i="0" lang="en" sz="1800" u="none" cap="none" strike="noStrike">
                <a:solidFill>
                  <a:schemeClr val="dk1"/>
                </a:solidFill>
                <a:latin typeface="Consolas"/>
                <a:ea typeface="Consolas"/>
                <a:cs typeface="Consolas"/>
                <a:sym typeface="Consolas"/>
              </a:rPr>
              <a:t>func4():</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a:t>
            </a:r>
            <a:r>
              <a:rPr b="1" i="0" lang="en" sz="1800" u="none" cap="none" strike="noStrike">
                <a:solidFill>
                  <a:srgbClr val="980000"/>
                </a:solidFill>
                <a:latin typeface="Consolas"/>
                <a:ea typeface="Consolas"/>
                <a:cs typeface="Consolas"/>
                <a:sym typeface="Consolas"/>
              </a:rPr>
              <a:t>nonlocal x</a:t>
            </a:r>
          </a:p>
          <a:p>
            <a:pPr indent="0" lvl="0" marL="0" marR="0" rtl="0" algn="l">
              <a:lnSpc>
                <a:spcPct val="100000"/>
              </a:lnSpc>
              <a:spcBef>
                <a:spcPts val="0"/>
              </a:spcBef>
              <a:spcAft>
                <a:spcPts val="0"/>
              </a:spcAft>
              <a:buClr>
                <a:schemeClr val="dk1"/>
              </a:buClr>
              <a:buSzPct val="25000"/>
              <a:buFont typeface="Arial"/>
              <a:buNone/>
            </a:pPr>
            <a:r>
              <a:rPr b="1" i="0" lang="en" sz="1800" u="none" cap="none" strike="noStrike">
                <a:solidFill>
                  <a:srgbClr val="980000"/>
                </a:solidFill>
                <a:latin typeface="Consolas"/>
                <a:ea typeface="Consolas"/>
                <a:cs typeface="Consolas"/>
                <a:sym typeface="Consolas"/>
              </a:rPr>
              <a:t>                x = 3</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func4()</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func3()</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func2()</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func1()</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p:txBody>
      </p:sp>
      <p:sp>
        <p:nvSpPr>
          <p:cNvPr id="422" name="Shape 422"/>
          <p:cNvSpPr/>
          <p:nvPr/>
        </p:nvSpPr>
        <p:spPr>
          <a:xfrm>
            <a:off x="3672394" y="1200150"/>
            <a:ext cx="3354600" cy="1192800"/>
          </a:xfrm>
          <a:prstGeom prst="rect">
            <a:avLst/>
          </a:prstGeom>
          <a:solidFill>
            <a:schemeClr val="accent6"/>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Droid Serif"/>
              <a:buNone/>
            </a:pPr>
            <a:r>
              <a:rPr b="0" i="0" lang="en" sz="3000" u="none" cap="none" strike="noStrike">
                <a:solidFill>
                  <a:srgbClr val="FFFFFF"/>
                </a:solidFill>
                <a:latin typeface="Droid Serif"/>
                <a:ea typeface="Droid Serif"/>
                <a:cs typeface="Droid Serif"/>
                <a:sym typeface="Droid Serif"/>
              </a:rPr>
              <a:t>Does This Work?</a:t>
            </a:r>
          </a:p>
        </p:txBody>
      </p:sp>
      <p:sp>
        <p:nvSpPr>
          <p:cNvPr id="423" name="Shape 423"/>
          <p:cNvSpPr/>
          <p:nvPr/>
        </p:nvSpPr>
        <p:spPr>
          <a:xfrm>
            <a:off x="7126369" y="1200150"/>
            <a:ext cx="1466100" cy="1192800"/>
          </a:xfrm>
          <a:prstGeom prst="rect">
            <a:avLst/>
          </a:prstGeom>
          <a:solidFill>
            <a:srgbClr val="00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Droid Serif"/>
              <a:buNone/>
            </a:pPr>
            <a:r>
              <a:rPr b="0" i="0" lang="en" sz="3000" u="none" cap="none" strike="noStrike">
                <a:solidFill>
                  <a:srgbClr val="FFFFFF"/>
                </a:solidFill>
                <a:latin typeface="Droid Serif"/>
                <a:ea typeface="Droid Serif"/>
                <a:cs typeface="Droid Serif"/>
                <a:sym typeface="Droid Serif"/>
              </a:rPr>
              <a:t>Yes!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Shape 428"/>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Nonlocal in Environment Diagrams</a:t>
            </a:r>
          </a:p>
        </p:txBody>
      </p:sp>
      <p:sp>
        <p:nvSpPr>
          <p:cNvPr id="429" name="Shape 429"/>
          <p:cNvSpPr txBox="1"/>
          <p:nvPr>
            <p:ph idx="1" type="body"/>
          </p:nvPr>
        </p:nvSpPr>
        <p:spPr>
          <a:xfrm>
            <a:off x="3810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2200" u="none" cap="none" strike="noStrike">
                <a:solidFill>
                  <a:schemeClr val="dk1"/>
                </a:solidFill>
                <a:latin typeface="Consolas"/>
                <a:ea typeface="Consolas"/>
                <a:cs typeface="Consolas"/>
                <a:sym typeface="Consolas"/>
              </a:rPr>
              <a:t>def </a:t>
            </a:r>
            <a:r>
              <a:rPr b="0" i="0" lang="en" sz="2200" u="none" cap="none" strike="noStrike">
                <a:solidFill>
                  <a:schemeClr val="dk1"/>
                </a:solidFill>
                <a:latin typeface="Consolas"/>
                <a:ea typeface="Consolas"/>
                <a:cs typeface="Consolas"/>
                <a:sym typeface="Consolas"/>
              </a:rPr>
              <a:t>func1():</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    </a:t>
            </a:r>
            <a:r>
              <a:rPr b="1" i="0" lang="en" sz="2200" u="none" cap="none" strike="noStrike">
                <a:solidFill>
                  <a:schemeClr val="dk1"/>
                </a:solidFill>
                <a:latin typeface="Consolas"/>
                <a:ea typeface="Consolas"/>
                <a:cs typeface="Consolas"/>
                <a:sym typeface="Consolas"/>
              </a:rPr>
              <a:t>def </a:t>
            </a:r>
            <a:r>
              <a:rPr b="0" i="0" lang="en" sz="2200" u="none" cap="none" strike="noStrike">
                <a:solidFill>
                  <a:schemeClr val="dk1"/>
                </a:solidFill>
                <a:latin typeface="Consolas"/>
                <a:ea typeface="Consolas"/>
                <a:cs typeface="Consolas"/>
                <a:sym typeface="Consolas"/>
              </a:rPr>
              <a:t>func2(</a:t>
            </a:r>
            <a:r>
              <a:rPr b="1" i="0" lang="en" sz="2200" u="none" cap="none" strike="noStrike">
                <a:solidFill>
                  <a:srgbClr val="980000"/>
                </a:solidFill>
                <a:latin typeface="Consolas"/>
                <a:ea typeface="Consolas"/>
                <a:cs typeface="Consolas"/>
                <a:sym typeface="Consolas"/>
              </a:rPr>
              <a:t>x</a:t>
            </a:r>
            <a:r>
              <a:rPr b="0" i="0" lang="en" sz="2200" u="none" cap="none" strike="noStrike">
                <a:solidFill>
                  <a:schemeClr val="dk1"/>
                </a:solidFill>
                <a:latin typeface="Consolas"/>
                <a:ea typeface="Consolas"/>
                <a:cs typeface="Consolas"/>
                <a:sym typeface="Consolas"/>
              </a:rPr>
              <a:t>):</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        </a:t>
            </a:r>
            <a:r>
              <a:rPr b="1" i="0" lang="en" sz="2200" u="none" cap="none" strike="noStrike">
                <a:solidFill>
                  <a:srgbClr val="980000"/>
                </a:solidFill>
                <a:latin typeface="Consolas"/>
                <a:ea typeface="Consolas"/>
                <a:cs typeface="Consolas"/>
                <a:sym typeface="Consolas"/>
              </a:rPr>
              <a:t>nonlocal x</a:t>
            </a:r>
          </a:p>
          <a:p>
            <a:pPr indent="0" lvl="0" marL="0" marR="0" rtl="0" algn="l">
              <a:lnSpc>
                <a:spcPct val="100000"/>
              </a:lnSpc>
              <a:spcBef>
                <a:spcPts val="0"/>
              </a:spcBef>
              <a:spcAft>
                <a:spcPts val="0"/>
              </a:spcAft>
              <a:buClr>
                <a:schemeClr val="dk1"/>
              </a:buClr>
              <a:buSzPct val="25000"/>
              <a:buFont typeface="Arial"/>
              <a:buNone/>
            </a:pPr>
            <a:r>
              <a:rPr b="1" i="0" lang="en" sz="2200" u="none" cap="none" strike="noStrike">
                <a:solidFill>
                  <a:srgbClr val="980000"/>
                </a:solidFill>
                <a:latin typeface="Consolas"/>
                <a:ea typeface="Consolas"/>
                <a:cs typeface="Consolas"/>
                <a:sym typeface="Consolas"/>
              </a:rPr>
              <a:t>        x = 3</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    func2(4)</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func1()</a:t>
            </a: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Arial"/>
              <a:ea typeface="Arial"/>
              <a:cs typeface="Arial"/>
              <a:sym typeface="Arial"/>
            </a:endParaRPr>
          </a:p>
        </p:txBody>
      </p:sp>
      <p:sp>
        <p:nvSpPr>
          <p:cNvPr id="430" name="Shape 430"/>
          <p:cNvSpPr/>
          <p:nvPr/>
        </p:nvSpPr>
        <p:spPr>
          <a:xfrm>
            <a:off x="2998325" y="2781318"/>
            <a:ext cx="3354600" cy="1192800"/>
          </a:xfrm>
          <a:prstGeom prst="rect">
            <a:avLst/>
          </a:prstGeom>
          <a:solidFill>
            <a:schemeClr val="accent6"/>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Droid Serif"/>
              <a:buNone/>
            </a:pPr>
            <a:r>
              <a:rPr b="0" i="0" lang="en" sz="3000" u="none" cap="none" strike="noStrike">
                <a:solidFill>
                  <a:srgbClr val="FFFFFF"/>
                </a:solidFill>
                <a:latin typeface="Droid Serif"/>
                <a:ea typeface="Droid Serif"/>
                <a:cs typeface="Droid Serif"/>
                <a:sym typeface="Droid Serif"/>
              </a:rPr>
              <a:t>Does This Work?</a:t>
            </a:r>
          </a:p>
        </p:txBody>
      </p:sp>
      <p:sp>
        <p:nvSpPr>
          <p:cNvPr id="431" name="Shape 431"/>
          <p:cNvSpPr/>
          <p:nvPr/>
        </p:nvSpPr>
        <p:spPr>
          <a:xfrm>
            <a:off x="6397519" y="2781318"/>
            <a:ext cx="1466100" cy="1192800"/>
          </a:xfrm>
          <a:prstGeom prst="rect">
            <a:avLst/>
          </a:prstGeom>
          <a:solidFill>
            <a:srgbClr val="00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Droid Serif"/>
              <a:buNone/>
            </a:pPr>
            <a:r>
              <a:rPr b="0" i="0" lang="en" sz="3000" u="none" cap="none" strike="noStrike">
                <a:solidFill>
                  <a:srgbClr val="FFFFFF"/>
                </a:solidFill>
                <a:latin typeface="Droid Serif"/>
                <a:ea typeface="Droid Serif"/>
                <a:cs typeface="Droid Serif"/>
                <a:sym typeface="Droid Serif"/>
              </a:rPr>
              <a:t>No.</a:t>
            </a:r>
          </a:p>
        </p:txBody>
      </p:sp>
      <p:sp>
        <p:nvSpPr>
          <p:cNvPr id="432" name="Shape 432"/>
          <p:cNvSpPr/>
          <p:nvPr/>
        </p:nvSpPr>
        <p:spPr>
          <a:xfrm>
            <a:off x="2998325" y="4069676"/>
            <a:ext cx="4865400" cy="857400"/>
          </a:xfrm>
          <a:prstGeom prst="rect">
            <a:avLst/>
          </a:prstGeom>
          <a:solidFill>
            <a:srgbClr val="07376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Consolas"/>
              <a:buNone/>
            </a:pPr>
            <a:r>
              <a:rPr b="0" i="0" lang="en" sz="3000" u="none" cap="none" strike="noStrike">
                <a:solidFill>
                  <a:srgbClr val="FFFFFF"/>
                </a:solidFill>
                <a:latin typeface="Consolas"/>
                <a:ea typeface="Consolas"/>
                <a:cs typeface="Consolas"/>
                <a:sym typeface="Consolas"/>
              </a:rPr>
              <a:t>x</a:t>
            </a:r>
            <a:r>
              <a:rPr b="0" i="0" lang="en" sz="3000" u="none" cap="none" strike="noStrike">
                <a:solidFill>
                  <a:srgbClr val="FFFFFF"/>
                </a:solidFill>
                <a:latin typeface="Droid Serif"/>
                <a:ea typeface="Droid Serif"/>
                <a:cs typeface="Droid Serif"/>
                <a:sym typeface="Droid Serif"/>
              </a:rPr>
              <a:t>  is a local variable (in the same frame)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Nonlocal in Environment Diagrams</a:t>
            </a:r>
          </a:p>
        </p:txBody>
      </p:sp>
      <p:sp>
        <p:nvSpPr>
          <p:cNvPr id="438" name="Shape 438"/>
          <p:cNvSpPr txBox="1"/>
          <p:nvPr>
            <p:ph idx="1" type="body"/>
          </p:nvPr>
        </p:nvSpPr>
        <p:spPr>
          <a:xfrm>
            <a:off x="457200" y="1212562"/>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2200" u="none" cap="none" strike="noStrike">
                <a:solidFill>
                  <a:srgbClr val="990000"/>
                </a:solidFill>
                <a:latin typeface="Consolas"/>
                <a:ea typeface="Consolas"/>
                <a:cs typeface="Consolas"/>
                <a:sym typeface="Consolas"/>
              </a:rPr>
              <a:t>x = 50</a:t>
            </a:r>
          </a:p>
          <a:p>
            <a:pPr indent="0" lvl="0" marL="0" marR="0" rtl="0" algn="l">
              <a:lnSpc>
                <a:spcPct val="100000"/>
              </a:lnSpc>
              <a:spcBef>
                <a:spcPts val="0"/>
              </a:spcBef>
              <a:spcAft>
                <a:spcPts val="0"/>
              </a:spcAft>
              <a:buClr>
                <a:schemeClr val="dk1"/>
              </a:buClr>
              <a:buSzPct val="25000"/>
              <a:buFont typeface="Arial"/>
              <a:buNone/>
            </a:pPr>
            <a:r>
              <a:rPr b="1" i="0" lang="en" sz="2200" u="none" cap="none" strike="noStrike">
                <a:solidFill>
                  <a:schemeClr val="dk1"/>
                </a:solidFill>
                <a:latin typeface="Consolas"/>
                <a:ea typeface="Consolas"/>
                <a:cs typeface="Consolas"/>
                <a:sym typeface="Consolas"/>
              </a:rPr>
              <a:t>def </a:t>
            </a:r>
            <a:r>
              <a:rPr b="0" i="0" lang="en" sz="2200" u="none" cap="none" strike="noStrike">
                <a:solidFill>
                  <a:schemeClr val="dk1"/>
                </a:solidFill>
                <a:latin typeface="Consolas"/>
                <a:ea typeface="Consolas"/>
                <a:cs typeface="Consolas"/>
                <a:sym typeface="Consolas"/>
              </a:rPr>
              <a:t>func1():</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    </a:t>
            </a:r>
            <a:r>
              <a:rPr b="1" i="0" lang="en" sz="2200" u="none" cap="none" strike="noStrike">
                <a:solidFill>
                  <a:schemeClr val="dk1"/>
                </a:solidFill>
                <a:latin typeface="Consolas"/>
                <a:ea typeface="Consolas"/>
                <a:cs typeface="Consolas"/>
                <a:sym typeface="Consolas"/>
              </a:rPr>
              <a:t>def </a:t>
            </a:r>
            <a:r>
              <a:rPr b="0" i="0" lang="en" sz="2200" u="none" cap="none" strike="noStrike">
                <a:solidFill>
                  <a:schemeClr val="dk1"/>
                </a:solidFill>
                <a:latin typeface="Consolas"/>
                <a:ea typeface="Consolas"/>
                <a:cs typeface="Consolas"/>
                <a:sym typeface="Consolas"/>
              </a:rPr>
              <a:t>func2():</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        </a:t>
            </a:r>
            <a:r>
              <a:rPr b="1" i="0" lang="en" sz="2200" u="none" cap="none" strike="noStrike">
                <a:solidFill>
                  <a:srgbClr val="980000"/>
                </a:solidFill>
                <a:latin typeface="Consolas"/>
                <a:ea typeface="Consolas"/>
                <a:cs typeface="Consolas"/>
                <a:sym typeface="Consolas"/>
              </a:rPr>
              <a:t>nonlocal x</a:t>
            </a:r>
          </a:p>
          <a:p>
            <a:pPr indent="0" lvl="0" marL="0" marR="0" rtl="0" algn="l">
              <a:lnSpc>
                <a:spcPct val="100000"/>
              </a:lnSpc>
              <a:spcBef>
                <a:spcPts val="0"/>
              </a:spcBef>
              <a:spcAft>
                <a:spcPts val="0"/>
              </a:spcAft>
              <a:buClr>
                <a:schemeClr val="dk1"/>
              </a:buClr>
              <a:buSzPct val="25000"/>
              <a:buFont typeface="Arial"/>
              <a:buNone/>
            </a:pPr>
            <a:r>
              <a:rPr b="1" i="0" lang="en" sz="2200" u="none" cap="none" strike="noStrike">
                <a:solidFill>
                  <a:srgbClr val="980000"/>
                </a:solidFill>
                <a:latin typeface="Consolas"/>
                <a:ea typeface="Consolas"/>
                <a:cs typeface="Consolas"/>
                <a:sym typeface="Consolas"/>
              </a:rPr>
              <a:t>        x = 3</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    func2()</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chemeClr val="dk1"/>
                </a:solidFill>
                <a:latin typeface="Consolas"/>
                <a:ea typeface="Consolas"/>
                <a:cs typeface="Consolas"/>
                <a:sym typeface="Consolas"/>
              </a:rPr>
              <a:t>func1()</a:t>
            </a: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Arial"/>
              <a:ea typeface="Arial"/>
              <a:cs typeface="Arial"/>
              <a:sym typeface="Arial"/>
            </a:endParaRPr>
          </a:p>
        </p:txBody>
      </p:sp>
      <p:sp>
        <p:nvSpPr>
          <p:cNvPr id="439" name="Shape 439"/>
          <p:cNvSpPr/>
          <p:nvPr/>
        </p:nvSpPr>
        <p:spPr>
          <a:xfrm>
            <a:off x="3455525" y="2857518"/>
            <a:ext cx="3354600" cy="1192800"/>
          </a:xfrm>
          <a:prstGeom prst="rect">
            <a:avLst/>
          </a:prstGeom>
          <a:solidFill>
            <a:schemeClr val="accent6"/>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Droid Serif"/>
              <a:buNone/>
            </a:pPr>
            <a:r>
              <a:rPr b="0" i="0" lang="en" sz="3000" u="none" cap="none" strike="noStrike">
                <a:solidFill>
                  <a:srgbClr val="FFFFFF"/>
                </a:solidFill>
                <a:latin typeface="Droid Serif"/>
                <a:ea typeface="Droid Serif"/>
                <a:cs typeface="Droid Serif"/>
                <a:sym typeface="Droid Serif"/>
              </a:rPr>
              <a:t>Does This Work?</a:t>
            </a:r>
          </a:p>
        </p:txBody>
      </p:sp>
      <p:sp>
        <p:nvSpPr>
          <p:cNvPr id="440" name="Shape 440"/>
          <p:cNvSpPr/>
          <p:nvPr/>
        </p:nvSpPr>
        <p:spPr>
          <a:xfrm>
            <a:off x="6854719" y="2857518"/>
            <a:ext cx="1466100" cy="1192800"/>
          </a:xfrm>
          <a:prstGeom prst="rect">
            <a:avLst/>
          </a:prstGeom>
          <a:solidFill>
            <a:srgbClr val="00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Droid Serif"/>
              <a:buNone/>
            </a:pPr>
            <a:r>
              <a:rPr b="0" i="0" lang="en" sz="3000" u="none" cap="none" strike="noStrike">
                <a:solidFill>
                  <a:srgbClr val="FFFFFF"/>
                </a:solidFill>
                <a:latin typeface="Droid Serif"/>
                <a:ea typeface="Droid Serif"/>
                <a:cs typeface="Droid Serif"/>
                <a:sym typeface="Droid Serif"/>
              </a:rPr>
              <a:t>No.</a:t>
            </a:r>
          </a:p>
        </p:txBody>
      </p:sp>
      <p:sp>
        <p:nvSpPr>
          <p:cNvPr id="441" name="Shape 441"/>
          <p:cNvSpPr/>
          <p:nvPr/>
        </p:nvSpPr>
        <p:spPr>
          <a:xfrm>
            <a:off x="3455525" y="4124793"/>
            <a:ext cx="4865400" cy="689700"/>
          </a:xfrm>
          <a:prstGeom prst="rect">
            <a:avLst/>
          </a:prstGeom>
          <a:solidFill>
            <a:srgbClr val="07376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Consolas"/>
              <a:buNone/>
            </a:pPr>
            <a:r>
              <a:rPr b="0" i="0" lang="en" sz="3000" u="none" cap="none" strike="noStrike">
                <a:solidFill>
                  <a:srgbClr val="FFFFFF"/>
                </a:solidFill>
                <a:latin typeface="Consolas"/>
                <a:ea typeface="Consolas"/>
                <a:cs typeface="Consolas"/>
                <a:sym typeface="Consolas"/>
              </a:rPr>
              <a:t>x</a:t>
            </a:r>
            <a:r>
              <a:rPr b="0" i="0" lang="en" sz="3000" u="none" cap="none" strike="noStrike">
                <a:solidFill>
                  <a:srgbClr val="FFFFFF"/>
                </a:solidFill>
                <a:latin typeface="Droid Serif"/>
                <a:ea typeface="Droid Serif"/>
                <a:cs typeface="Droid Serif"/>
                <a:sym typeface="Droid Serif"/>
              </a:rPr>
              <a:t> is in the global frame.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Shape 446"/>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Draw the Environment Diagram</a:t>
            </a:r>
          </a:p>
        </p:txBody>
      </p:sp>
      <p:sp>
        <p:nvSpPr>
          <p:cNvPr id="447" name="Shape 447"/>
          <p:cNvSpPr txBox="1"/>
          <p:nvPr>
            <p:ph idx="1" type="body"/>
          </p:nvPr>
        </p:nvSpPr>
        <p:spPr>
          <a:xfrm>
            <a:off x="1086664" y="1200150"/>
            <a:ext cx="76002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1800" u="none" cap="none" strike="noStrike">
                <a:solidFill>
                  <a:schemeClr val="dk1"/>
                </a:solidFill>
                <a:latin typeface="Consolas"/>
                <a:ea typeface="Consolas"/>
                <a:cs typeface="Consolas"/>
                <a:sym typeface="Consolas"/>
              </a:rPr>
              <a:t>def </a:t>
            </a:r>
            <a:r>
              <a:rPr b="0" i="0" lang="en" sz="1800" u="none" cap="none" strike="noStrike">
                <a:solidFill>
                  <a:schemeClr val="dk1"/>
                </a:solidFill>
                <a:latin typeface="Consolas"/>
                <a:ea typeface="Consolas"/>
                <a:cs typeface="Consolas"/>
                <a:sym typeface="Consolas"/>
              </a:rPr>
              <a:t>k(b):</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a:t>
            </a:r>
            <a:r>
              <a:rPr b="1" i="0" lang="en" sz="1800" u="none" cap="none" strike="noStrike">
                <a:solidFill>
                  <a:schemeClr val="dk1"/>
                </a:solidFill>
                <a:latin typeface="Consolas"/>
                <a:ea typeface="Consolas"/>
                <a:cs typeface="Consolas"/>
                <a:sym typeface="Consolas"/>
              </a:rPr>
              <a:t>def </a:t>
            </a:r>
            <a:r>
              <a:rPr b="0" i="0" lang="en" sz="1800" u="none" cap="none" strike="noStrike">
                <a:solidFill>
                  <a:schemeClr val="dk1"/>
                </a:solidFill>
                <a:latin typeface="Consolas"/>
                <a:ea typeface="Consolas"/>
                <a:cs typeface="Consolas"/>
                <a:sym typeface="Consolas"/>
              </a:rPr>
              <a:t>seven(up):</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b.extend(['&lt;3','&lt;3'])</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a:t>
            </a:r>
            <a:r>
              <a:rPr b="1" i="0" lang="en" sz="1800" u="none" cap="none" strike="noStrike">
                <a:solidFill>
                  <a:schemeClr val="dk1"/>
                </a:solidFill>
                <a:latin typeface="Consolas"/>
                <a:ea typeface="Consolas"/>
                <a:cs typeface="Consolas"/>
                <a:sym typeface="Consolas"/>
              </a:rPr>
              <a:t>nonlocal </a:t>
            </a:r>
            <a:r>
              <a:rPr b="0" i="0" lang="en" sz="1800" u="none" cap="none" strike="noStrike">
                <a:solidFill>
                  <a:schemeClr val="dk1"/>
                </a:solidFill>
                <a:latin typeface="Consolas"/>
                <a:ea typeface="Consolas"/>
                <a:cs typeface="Consolas"/>
                <a:sym typeface="Consolas"/>
              </a:rPr>
              <a:t>b</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b = 5</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up[0][0] = 'cs61a'</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a:t>
            </a:r>
            <a:r>
              <a:rPr b="1" i="0" lang="en" sz="1800" u="none" cap="none" strike="noStrike">
                <a:solidFill>
                  <a:schemeClr val="dk1"/>
                </a:solidFill>
                <a:latin typeface="Consolas"/>
                <a:ea typeface="Consolas"/>
                <a:cs typeface="Consolas"/>
                <a:sym typeface="Consolas"/>
              </a:rPr>
              <a:t>return </a:t>
            </a:r>
            <a:r>
              <a:rPr b="0" i="0" lang="en" sz="1800" u="none" cap="none" strike="noStrike">
                <a:solidFill>
                  <a:schemeClr val="dk1"/>
                </a:solidFill>
                <a:latin typeface="Consolas"/>
                <a:ea typeface="Consolas"/>
                <a:cs typeface="Consolas"/>
                <a:sym typeface="Consolas"/>
              </a:rPr>
              <a:t>up[0:2]</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a:t>
            </a:r>
            <a:r>
              <a:rPr b="1" i="0" lang="en" sz="1800" u="none" cap="none" strike="noStrike">
                <a:solidFill>
                  <a:schemeClr val="dk1"/>
                </a:solidFill>
                <a:latin typeface="Consolas"/>
                <a:ea typeface="Consolas"/>
                <a:cs typeface="Consolas"/>
                <a:sym typeface="Consolas"/>
              </a:rPr>
              <a:t>return </a:t>
            </a:r>
            <a:r>
              <a:rPr b="0" i="0" lang="en" sz="1800" u="none" cap="none" strike="noStrike">
                <a:solidFill>
                  <a:schemeClr val="dk1"/>
                </a:solidFill>
                <a:latin typeface="Consolas"/>
                <a:ea typeface="Consolas"/>
                <a:cs typeface="Consolas"/>
                <a:sym typeface="Consolas"/>
              </a:rPr>
              <a:t>seven((b, 3, 6))</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k(['cookies'])</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p:txBody>
      </p:sp>
      <p:sp>
        <p:nvSpPr>
          <p:cNvPr id="448" name="Shape 448"/>
          <p:cNvSpPr txBox="1"/>
          <p:nvPr/>
        </p:nvSpPr>
        <p:spPr>
          <a:xfrm>
            <a:off x="5226000" y="0"/>
            <a:ext cx="3918000" cy="49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r>
              <a:rPr b="1" i="1" lang="en" sz="3000" u="none" cap="none" strike="noStrike">
                <a:solidFill>
                  <a:srgbClr val="000000"/>
                </a:solidFill>
                <a:latin typeface="Arial"/>
                <a:ea typeface="Arial"/>
                <a:cs typeface="Arial"/>
                <a:sym typeface="Arial"/>
              </a:rPr>
              <a:t>Challenge Problem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291548" y="205978"/>
            <a:ext cx="86355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Box &amp; Pointer Diagrams</a:t>
            </a:r>
          </a:p>
        </p:txBody>
      </p:sp>
      <p:sp>
        <p:nvSpPr>
          <p:cNvPr id="94" name="Shape 94"/>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l = [1, 2, 3]</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t = (1, 2, 3)</a:t>
            </a: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t/>
            </a:r>
            <a:endParaRPr b="0" i="0" sz="2400" u="none" cap="none" strike="noStrike">
              <a:solidFill>
                <a:schemeClr val="dk1"/>
              </a:solidFill>
              <a:latin typeface="Consolas"/>
              <a:ea typeface="Consolas"/>
              <a:cs typeface="Consolas"/>
              <a:sym typeface="Consolas"/>
            </a:endParaRPr>
          </a:p>
        </p:txBody>
      </p:sp>
      <p:pic>
        <p:nvPicPr>
          <p:cNvPr id="95" name="Shape 95"/>
          <p:cNvPicPr preferRelativeResize="0"/>
          <p:nvPr/>
        </p:nvPicPr>
        <p:blipFill rotWithShape="1">
          <a:blip r:embed="rId3">
            <a:alphaModFix/>
          </a:blip>
          <a:srcRect b="0" l="0" r="0" t="0"/>
          <a:stretch/>
        </p:blipFill>
        <p:spPr>
          <a:xfrm>
            <a:off x="2614632" y="2232845"/>
            <a:ext cx="4166046" cy="2330314"/>
          </a:xfrm>
          <a:prstGeom prst="rect">
            <a:avLst/>
          </a:prstGeom>
          <a:noFill/>
          <a:ln>
            <a:noFill/>
          </a:ln>
        </p:spPr>
      </p:pic>
      <p:sp>
        <p:nvSpPr>
          <p:cNvPr id="96" name="Shape 96"/>
          <p:cNvSpPr/>
          <p:nvPr/>
        </p:nvSpPr>
        <p:spPr>
          <a:xfrm>
            <a:off x="822075" y="3734663"/>
            <a:ext cx="3748200" cy="630000"/>
          </a:xfrm>
          <a:prstGeom prst="rect">
            <a:avLst/>
          </a:prstGeom>
          <a:solidFill>
            <a:srgbClr val="1C4587"/>
          </a:solidFill>
          <a:ln cap="flat" cmpd="sng" w="19050">
            <a:solidFill>
              <a:schemeClr val="accent6"/>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Droid Serif"/>
              <a:buNone/>
            </a:pPr>
            <a:r>
              <a:rPr b="0" i="0" lang="en" sz="2400" u="none" cap="none" strike="noStrike">
                <a:solidFill>
                  <a:srgbClr val="FFFFFF"/>
                </a:solidFill>
                <a:latin typeface="Droid Serif"/>
                <a:ea typeface="Droid Serif"/>
                <a:cs typeface="Droid Serif"/>
                <a:sym typeface="Droid Serif"/>
              </a:rPr>
              <a:t>What's the difference?</a:t>
            </a:r>
          </a:p>
        </p:txBody>
      </p:sp>
      <p:sp>
        <p:nvSpPr>
          <p:cNvPr id="97" name="Shape 97"/>
          <p:cNvSpPr/>
          <p:nvPr/>
        </p:nvSpPr>
        <p:spPr>
          <a:xfrm>
            <a:off x="5083700" y="2339725"/>
            <a:ext cx="811800" cy="323100"/>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8" name="Shape 98"/>
          <p:cNvSpPr/>
          <p:nvPr/>
        </p:nvSpPr>
        <p:spPr>
          <a:xfrm>
            <a:off x="5166975" y="3472000"/>
            <a:ext cx="811800" cy="323100"/>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txBox="1"/>
          <p:nvPr>
            <p:ph idx="1" type="body"/>
          </p:nvPr>
        </p:nvSpPr>
        <p:spPr>
          <a:xfrm>
            <a:off x="1355025" y="1191475"/>
            <a:ext cx="76002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1800" u="none" cap="none" strike="noStrike">
                <a:solidFill>
                  <a:schemeClr val="dk1"/>
                </a:solidFill>
                <a:latin typeface="Consolas"/>
                <a:ea typeface="Consolas"/>
                <a:cs typeface="Consolas"/>
                <a:sym typeface="Consolas"/>
              </a:rPr>
              <a:t>def </a:t>
            </a:r>
            <a:r>
              <a:rPr b="0" i="0" lang="en" sz="1800" u="none" cap="none" strike="noStrike">
                <a:solidFill>
                  <a:schemeClr val="dk1"/>
                </a:solidFill>
                <a:latin typeface="Consolas"/>
                <a:ea typeface="Consolas"/>
                <a:cs typeface="Consolas"/>
                <a:sym typeface="Consolas"/>
              </a:rPr>
              <a:t>k(b):</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a:t>
            </a:r>
            <a:r>
              <a:rPr b="1" i="0" lang="en" sz="1800" u="none" cap="none" strike="noStrike">
                <a:solidFill>
                  <a:schemeClr val="dk1"/>
                </a:solidFill>
                <a:latin typeface="Consolas"/>
                <a:ea typeface="Consolas"/>
                <a:cs typeface="Consolas"/>
                <a:sym typeface="Consolas"/>
              </a:rPr>
              <a:t>def </a:t>
            </a:r>
            <a:r>
              <a:rPr b="0" i="0" lang="en" sz="1800" u="none" cap="none" strike="noStrike">
                <a:solidFill>
                  <a:schemeClr val="dk1"/>
                </a:solidFill>
                <a:latin typeface="Consolas"/>
                <a:ea typeface="Consolas"/>
                <a:cs typeface="Consolas"/>
                <a:sym typeface="Consolas"/>
              </a:rPr>
              <a:t>seven(up):</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b.extend(['&lt;3','&lt;3'])</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a:t>
            </a:r>
            <a:r>
              <a:rPr b="1" i="0" lang="en" sz="1800" u="none" cap="none" strike="noStrike">
                <a:solidFill>
                  <a:schemeClr val="dk1"/>
                </a:solidFill>
                <a:latin typeface="Consolas"/>
                <a:ea typeface="Consolas"/>
                <a:cs typeface="Consolas"/>
                <a:sym typeface="Consolas"/>
              </a:rPr>
              <a:t>nonlocal </a:t>
            </a:r>
            <a:r>
              <a:rPr b="0" i="0" lang="en" sz="1800" u="none" cap="none" strike="noStrike">
                <a:solidFill>
                  <a:schemeClr val="dk1"/>
                </a:solidFill>
                <a:latin typeface="Consolas"/>
                <a:ea typeface="Consolas"/>
                <a:cs typeface="Consolas"/>
                <a:sym typeface="Consolas"/>
              </a:rPr>
              <a:t>b</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b = 5</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up[0][0] = 'cs61a'</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a:t>
            </a:r>
            <a:r>
              <a:rPr b="1" i="0" lang="en" sz="1800" u="none" cap="none" strike="noStrike">
                <a:solidFill>
                  <a:schemeClr val="dk1"/>
                </a:solidFill>
                <a:latin typeface="Consolas"/>
                <a:ea typeface="Consolas"/>
                <a:cs typeface="Consolas"/>
                <a:sym typeface="Consolas"/>
              </a:rPr>
              <a:t>return </a:t>
            </a:r>
            <a:r>
              <a:rPr b="0" i="0" lang="en" sz="1800" u="none" cap="none" strike="noStrike">
                <a:solidFill>
                  <a:schemeClr val="dk1"/>
                </a:solidFill>
                <a:latin typeface="Consolas"/>
                <a:ea typeface="Consolas"/>
                <a:cs typeface="Consolas"/>
                <a:sym typeface="Consolas"/>
              </a:rPr>
              <a:t>up[0:2]</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a:t>
            </a:r>
            <a:r>
              <a:rPr b="1" i="0" lang="en" sz="1800" u="none" cap="none" strike="noStrike">
                <a:solidFill>
                  <a:schemeClr val="dk1"/>
                </a:solidFill>
                <a:latin typeface="Consolas"/>
                <a:ea typeface="Consolas"/>
                <a:cs typeface="Consolas"/>
                <a:sym typeface="Consolas"/>
              </a:rPr>
              <a:t>return </a:t>
            </a:r>
            <a:r>
              <a:rPr b="0" i="0" lang="en" sz="1800" u="none" cap="none" strike="noStrike">
                <a:solidFill>
                  <a:schemeClr val="dk1"/>
                </a:solidFill>
                <a:latin typeface="Consolas"/>
                <a:ea typeface="Consolas"/>
                <a:cs typeface="Consolas"/>
                <a:sym typeface="Consolas"/>
              </a:rPr>
              <a:t>seven((b, 3, 6))</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k(['cookies'])</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chemeClr val="dk1"/>
              </a:solidFill>
              <a:latin typeface="Arial"/>
              <a:ea typeface="Arial"/>
              <a:cs typeface="Arial"/>
              <a:sym typeface="Arial"/>
            </a:endParaRPr>
          </a:p>
        </p:txBody>
      </p:sp>
      <p:sp>
        <p:nvSpPr>
          <p:cNvPr id="454" name="Shape 454"/>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Environment Diagram Notes</a:t>
            </a:r>
          </a:p>
        </p:txBody>
      </p:sp>
      <p:sp>
        <p:nvSpPr>
          <p:cNvPr id="455" name="Shape 455"/>
          <p:cNvSpPr/>
          <p:nvPr/>
        </p:nvSpPr>
        <p:spPr>
          <a:xfrm>
            <a:off x="4655225" y="1063375"/>
            <a:ext cx="2700000" cy="931800"/>
          </a:xfrm>
          <a:prstGeom prst="wedgeRoundRectCallout">
            <a:avLst>
              <a:gd fmla="val -32822" name="adj1"/>
              <a:gd fmla="val 59340" name="adj2"/>
              <a:gd fmla="val 0" name="adj3"/>
            </a:avLst>
          </a:prstGeom>
          <a:solidFill>
            <a:srgbClr val="073763"/>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Droid Serif"/>
              <a:buNone/>
            </a:pPr>
            <a:r>
              <a:rPr b="0" i="0" lang="en" sz="1800" u="none" cap="none" strike="noStrike">
                <a:solidFill>
                  <a:srgbClr val="FFFFFF"/>
                </a:solidFill>
                <a:latin typeface="Droid Serif"/>
                <a:ea typeface="Droid Serif"/>
                <a:cs typeface="Droid Serif"/>
                <a:sym typeface="Droid Serif"/>
              </a:rPr>
              <a:t>Don't need nonlocal to mutate something!</a:t>
            </a:r>
          </a:p>
        </p:txBody>
      </p:sp>
      <p:sp>
        <p:nvSpPr>
          <p:cNvPr id="456" name="Shape 456"/>
          <p:cNvSpPr/>
          <p:nvPr/>
        </p:nvSpPr>
        <p:spPr>
          <a:xfrm>
            <a:off x="0" y="2262825"/>
            <a:ext cx="2207700" cy="1090200"/>
          </a:xfrm>
          <a:prstGeom prst="wedgeRoundRectCallout">
            <a:avLst>
              <a:gd fmla="val 61282" name="adj1"/>
              <a:gd fmla="val -20463" name="adj2"/>
              <a:gd fmla="val 0" name="adj3"/>
            </a:avLst>
          </a:prstGeom>
          <a:solidFill>
            <a:srgbClr val="CC0000"/>
          </a:solidFill>
          <a:ln cap="flat" cmpd="sng" w="19050">
            <a:solidFill>
              <a:srgbClr val="F4CCCC"/>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Droid Serif"/>
              <a:buNone/>
            </a:pPr>
            <a:r>
              <a:rPr b="0" i="0" lang="en" sz="1800" u="none" cap="none" strike="noStrike">
                <a:solidFill>
                  <a:srgbClr val="FFFFFF"/>
                </a:solidFill>
                <a:latin typeface="Droid Serif"/>
                <a:ea typeface="Droid Serif"/>
                <a:cs typeface="Droid Serif"/>
                <a:sym typeface="Droid Serif"/>
              </a:rPr>
              <a:t>Need nonlocal to change what value a variable points to</a:t>
            </a:r>
          </a:p>
        </p:txBody>
      </p:sp>
      <p:sp>
        <p:nvSpPr>
          <p:cNvPr id="457" name="Shape 457"/>
          <p:cNvSpPr/>
          <p:nvPr/>
        </p:nvSpPr>
        <p:spPr>
          <a:xfrm>
            <a:off x="5141700" y="2627225"/>
            <a:ext cx="3545100" cy="1217400"/>
          </a:xfrm>
          <a:prstGeom prst="cloudCallout">
            <a:avLst>
              <a:gd fmla="val -71688" name="adj1"/>
              <a:gd fmla="val 34352" name="adj2"/>
            </a:avLst>
          </a:prstGeom>
          <a:solidFill>
            <a:srgbClr val="FF9900"/>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Droid Serif"/>
              <a:buNone/>
            </a:pPr>
            <a:r>
              <a:rPr b="0" i="0" lang="en" sz="1800" u="none" cap="none" strike="noStrike">
                <a:solidFill>
                  <a:srgbClr val="FFFFFF"/>
                </a:solidFill>
                <a:latin typeface="Droid Serif"/>
                <a:ea typeface="Droid Serif"/>
                <a:cs typeface="Droid Serif"/>
                <a:sym typeface="Droid Serif"/>
              </a:rPr>
              <a:t>Slicing creates a new list with the same values.</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Draw the Environment Diagram</a:t>
            </a:r>
          </a:p>
        </p:txBody>
      </p:sp>
      <p:sp>
        <p:nvSpPr>
          <p:cNvPr id="463" name="Shape 463"/>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1"/>
                </a:solidFill>
                <a:latin typeface="Consolas"/>
                <a:ea typeface="Consolas"/>
                <a:cs typeface="Consolas"/>
                <a:sym typeface="Consolas"/>
              </a:rPr>
              <a:t>def </a:t>
            </a:r>
            <a:r>
              <a:rPr b="0" i="0" lang="en" sz="1400" u="none" cap="none" strike="noStrike">
                <a:solidFill>
                  <a:schemeClr val="dk1"/>
                </a:solidFill>
                <a:latin typeface="Consolas"/>
                <a:ea typeface="Consolas"/>
                <a:cs typeface="Consolas"/>
                <a:sym typeface="Consolas"/>
              </a:rPr>
              <a:t>k(b):</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000000"/>
                </a:solidFill>
                <a:latin typeface="Consolas"/>
                <a:ea typeface="Consolas"/>
                <a:cs typeface="Consolas"/>
                <a:sym typeface="Consolas"/>
              </a:rPr>
              <a:t>    </a:t>
            </a:r>
            <a:r>
              <a:rPr b="1" i="0" lang="en" sz="1400" u="none" cap="none" strike="noStrike">
                <a:solidFill>
                  <a:srgbClr val="000000"/>
                </a:solidFill>
                <a:latin typeface="Consolas"/>
                <a:ea typeface="Consolas"/>
                <a:cs typeface="Consolas"/>
                <a:sym typeface="Consolas"/>
              </a:rPr>
              <a:t>def </a:t>
            </a:r>
            <a:r>
              <a:rPr b="0" i="0" lang="en" sz="1400" u="none" cap="none" strike="noStrike">
                <a:solidFill>
                  <a:srgbClr val="000000"/>
                </a:solidFill>
                <a:latin typeface="Consolas"/>
                <a:ea typeface="Consolas"/>
                <a:cs typeface="Consolas"/>
                <a:sym typeface="Consolas"/>
              </a:rPr>
              <a:t>seven(up):</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b.extend(['&lt;3','&lt;3'])</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nonlocal </a:t>
            </a:r>
            <a:r>
              <a:rPr b="0" i="0" lang="en" sz="1400" u="none" cap="none" strike="noStrike">
                <a:solidFill>
                  <a:schemeClr val="dk1"/>
                </a:solidFill>
                <a:latin typeface="Consolas"/>
                <a:ea typeface="Consolas"/>
                <a:cs typeface="Consolas"/>
                <a:sym typeface="Consolas"/>
              </a:rPr>
              <a:t>b</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b = 5</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up[0][0] = 'cs61a'</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return </a:t>
            </a:r>
            <a:r>
              <a:rPr b="0" i="0" lang="en" sz="1400" u="none" cap="none" strike="noStrike">
                <a:solidFill>
                  <a:schemeClr val="dk1"/>
                </a:solidFill>
                <a:latin typeface="Consolas"/>
                <a:ea typeface="Consolas"/>
                <a:cs typeface="Consolas"/>
                <a:sym typeface="Consolas"/>
              </a:rPr>
              <a:t>up[0:2]</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return </a:t>
            </a:r>
            <a:r>
              <a:rPr b="0" i="0" lang="en" sz="1400" u="none" cap="none" strike="noStrike">
                <a:solidFill>
                  <a:schemeClr val="dk1"/>
                </a:solidFill>
                <a:latin typeface="Consolas"/>
                <a:ea typeface="Consolas"/>
                <a:cs typeface="Consolas"/>
                <a:sym typeface="Consolas"/>
              </a:rPr>
              <a:t>seven((b, 3, 6))</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FF0000"/>
                </a:solidFill>
                <a:latin typeface="Consolas"/>
                <a:ea typeface="Consolas"/>
                <a:cs typeface="Consolas"/>
                <a:sym typeface="Consolas"/>
              </a:rPr>
              <a:t>k(['cookies'])</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chemeClr val="dk1"/>
              </a:solidFill>
              <a:latin typeface="Arial"/>
              <a:ea typeface="Arial"/>
              <a:cs typeface="Arial"/>
              <a:sym typeface="Arial"/>
            </a:endParaRPr>
          </a:p>
        </p:txBody>
      </p:sp>
      <p:pic>
        <p:nvPicPr>
          <p:cNvPr id="464" name="Shape 464"/>
          <p:cNvPicPr preferRelativeResize="0"/>
          <p:nvPr/>
        </p:nvPicPr>
        <p:blipFill rotWithShape="1">
          <a:blip r:embed="rId3">
            <a:alphaModFix/>
          </a:blip>
          <a:srcRect b="0" l="0" r="0" t="0"/>
          <a:stretch/>
        </p:blipFill>
        <p:spPr>
          <a:xfrm>
            <a:off x="3795900" y="1593562"/>
            <a:ext cx="3579018" cy="16002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Draw the Environment Diagram</a:t>
            </a:r>
          </a:p>
        </p:txBody>
      </p:sp>
      <p:sp>
        <p:nvSpPr>
          <p:cNvPr id="470" name="Shape 470"/>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1"/>
                </a:solidFill>
                <a:latin typeface="Consolas"/>
                <a:ea typeface="Consolas"/>
                <a:cs typeface="Consolas"/>
                <a:sym typeface="Consolas"/>
              </a:rPr>
              <a:t>def </a:t>
            </a:r>
            <a:r>
              <a:rPr b="0" i="0" lang="en" sz="1400" u="none" cap="none" strike="noStrike">
                <a:solidFill>
                  <a:schemeClr val="dk1"/>
                </a:solidFill>
                <a:latin typeface="Consolas"/>
                <a:ea typeface="Consolas"/>
                <a:cs typeface="Consolas"/>
                <a:sym typeface="Consolas"/>
              </a:rPr>
              <a:t>k(b):</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FF0000"/>
                </a:solidFill>
                <a:latin typeface="Consolas"/>
                <a:ea typeface="Consolas"/>
                <a:cs typeface="Consolas"/>
                <a:sym typeface="Consolas"/>
              </a:rPr>
              <a:t>    </a:t>
            </a:r>
            <a:r>
              <a:rPr b="1" i="0" lang="en" sz="1400" u="none" cap="none" strike="noStrike">
                <a:solidFill>
                  <a:srgbClr val="FF0000"/>
                </a:solidFill>
                <a:latin typeface="Consolas"/>
                <a:ea typeface="Consolas"/>
                <a:cs typeface="Consolas"/>
                <a:sym typeface="Consolas"/>
              </a:rPr>
              <a:t>def </a:t>
            </a:r>
            <a:r>
              <a:rPr b="0" i="0" lang="en" sz="1400" u="none" cap="none" strike="noStrike">
                <a:solidFill>
                  <a:srgbClr val="FF0000"/>
                </a:solidFill>
                <a:latin typeface="Consolas"/>
                <a:ea typeface="Consolas"/>
                <a:cs typeface="Consolas"/>
                <a:sym typeface="Consolas"/>
              </a:rPr>
              <a:t>seven(up):</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b.extend(['&lt;3','&lt;3'])</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nonlocal </a:t>
            </a:r>
            <a:r>
              <a:rPr b="0" i="0" lang="en" sz="1400" u="none" cap="none" strike="noStrike">
                <a:solidFill>
                  <a:schemeClr val="dk1"/>
                </a:solidFill>
                <a:latin typeface="Consolas"/>
                <a:ea typeface="Consolas"/>
                <a:cs typeface="Consolas"/>
                <a:sym typeface="Consolas"/>
              </a:rPr>
              <a:t>b</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b = 5</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up[0][0] = 'cs61a'</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return </a:t>
            </a:r>
            <a:r>
              <a:rPr b="0" i="0" lang="en" sz="1400" u="none" cap="none" strike="noStrike">
                <a:solidFill>
                  <a:schemeClr val="dk1"/>
                </a:solidFill>
                <a:latin typeface="Consolas"/>
                <a:ea typeface="Consolas"/>
                <a:cs typeface="Consolas"/>
                <a:sym typeface="Consolas"/>
              </a:rPr>
              <a:t>up[0:2]</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return </a:t>
            </a:r>
            <a:r>
              <a:rPr b="0" i="0" lang="en" sz="1400" u="none" cap="none" strike="noStrike">
                <a:solidFill>
                  <a:schemeClr val="dk1"/>
                </a:solidFill>
                <a:latin typeface="Consolas"/>
                <a:ea typeface="Consolas"/>
                <a:cs typeface="Consolas"/>
                <a:sym typeface="Consolas"/>
              </a:rPr>
              <a:t>seven((b, 3, 6))</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k(['cookies'])</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chemeClr val="dk1"/>
              </a:solidFill>
              <a:latin typeface="Arial"/>
              <a:ea typeface="Arial"/>
              <a:cs typeface="Arial"/>
              <a:sym typeface="Arial"/>
            </a:endParaRPr>
          </a:p>
        </p:txBody>
      </p:sp>
      <p:pic>
        <p:nvPicPr>
          <p:cNvPr id="471" name="Shape 471"/>
          <p:cNvPicPr preferRelativeResize="0"/>
          <p:nvPr/>
        </p:nvPicPr>
        <p:blipFill rotWithShape="1">
          <a:blip r:embed="rId3">
            <a:alphaModFix/>
          </a:blip>
          <a:srcRect b="0" l="0" r="0" t="0"/>
          <a:stretch/>
        </p:blipFill>
        <p:spPr>
          <a:xfrm>
            <a:off x="3934175" y="1523250"/>
            <a:ext cx="3650456" cy="1814512"/>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Draw the Environment Diagram</a:t>
            </a:r>
          </a:p>
        </p:txBody>
      </p:sp>
      <p:sp>
        <p:nvSpPr>
          <p:cNvPr id="477" name="Shape 477"/>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1"/>
                </a:solidFill>
                <a:latin typeface="Consolas"/>
                <a:ea typeface="Consolas"/>
                <a:cs typeface="Consolas"/>
                <a:sym typeface="Consolas"/>
              </a:rPr>
              <a:t>def </a:t>
            </a:r>
            <a:r>
              <a:rPr b="0" i="0" lang="en" sz="1400" u="none" cap="none" strike="noStrike">
                <a:solidFill>
                  <a:schemeClr val="dk1"/>
                </a:solidFill>
                <a:latin typeface="Consolas"/>
                <a:ea typeface="Consolas"/>
                <a:cs typeface="Consolas"/>
                <a:sym typeface="Consolas"/>
              </a:rPr>
              <a:t>k(b):</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def </a:t>
            </a:r>
            <a:r>
              <a:rPr b="0" i="0" lang="en" sz="1400" u="none" cap="none" strike="noStrike">
                <a:solidFill>
                  <a:schemeClr val="dk1"/>
                </a:solidFill>
                <a:latin typeface="Consolas"/>
                <a:ea typeface="Consolas"/>
                <a:cs typeface="Consolas"/>
                <a:sym typeface="Consolas"/>
              </a:rPr>
              <a:t>seven(up):</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b.extend(['&lt;3','&lt;3'])</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nonlocal </a:t>
            </a:r>
            <a:r>
              <a:rPr b="0" i="0" lang="en" sz="1400" u="none" cap="none" strike="noStrike">
                <a:solidFill>
                  <a:schemeClr val="dk1"/>
                </a:solidFill>
                <a:latin typeface="Consolas"/>
                <a:ea typeface="Consolas"/>
                <a:cs typeface="Consolas"/>
                <a:sym typeface="Consolas"/>
              </a:rPr>
              <a:t>b</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b = 5</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up[0][0] = 'cs61a'</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return </a:t>
            </a:r>
            <a:r>
              <a:rPr b="0" i="0" lang="en" sz="1400" u="none" cap="none" strike="noStrike">
                <a:solidFill>
                  <a:schemeClr val="dk1"/>
                </a:solidFill>
                <a:latin typeface="Consolas"/>
                <a:ea typeface="Consolas"/>
                <a:cs typeface="Consolas"/>
                <a:sym typeface="Consolas"/>
              </a:rPr>
              <a:t>up[0:2]</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000000"/>
                </a:solidFill>
                <a:latin typeface="Consolas"/>
                <a:ea typeface="Consolas"/>
                <a:cs typeface="Consolas"/>
                <a:sym typeface="Consolas"/>
              </a:rPr>
              <a:t>    </a:t>
            </a:r>
            <a:r>
              <a:rPr b="1" i="0" lang="en" sz="1400" u="none" cap="none" strike="noStrike">
                <a:solidFill>
                  <a:srgbClr val="000000"/>
                </a:solidFill>
                <a:latin typeface="Consolas"/>
                <a:ea typeface="Consolas"/>
                <a:cs typeface="Consolas"/>
                <a:sym typeface="Consolas"/>
              </a:rPr>
              <a:t>return </a:t>
            </a:r>
            <a:r>
              <a:rPr b="0" i="0" lang="en" sz="1400" u="none" cap="none" strike="noStrike">
                <a:solidFill>
                  <a:srgbClr val="FF0000"/>
                </a:solidFill>
                <a:latin typeface="Consolas"/>
                <a:ea typeface="Consolas"/>
                <a:cs typeface="Consolas"/>
                <a:sym typeface="Consolas"/>
              </a:rPr>
              <a:t>seven((b, 3, 6))</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k(['cookies'])</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chemeClr val="dk1"/>
              </a:solidFill>
              <a:latin typeface="Arial"/>
              <a:ea typeface="Arial"/>
              <a:cs typeface="Arial"/>
              <a:sym typeface="Arial"/>
            </a:endParaRPr>
          </a:p>
        </p:txBody>
      </p:sp>
      <p:pic>
        <p:nvPicPr>
          <p:cNvPr id="478" name="Shape 478"/>
          <p:cNvPicPr preferRelativeResize="0"/>
          <p:nvPr/>
        </p:nvPicPr>
        <p:blipFill rotWithShape="1">
          <a:blip r:embed="rId3">
            <a:alphaModFix/>
          </a:blip>
          <a:srcRect b="0" l="0" r="0" t="0"/>
          <a:stretch/>
        </p:blipFill>
        <p:spPr>
          <a:xfrm>
            <a:off x="3721500" y="1339837"/>
            <a:ext cx="3871912" cy="22574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Draw the Environment Diagram</a:t>
            </a:r>
          </a:p>
        </p:txBody>
      </p:sp>
      <p:sp>
        <p:nvSpPr>
          <p:cNvPr id="484" name="Shape 484"/>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1"/>
                </a:solidFill>
                <a:latin typeface="Consolas"/>
                <a:ea typeface="Consolas"/>
                <a:cs typeface="Consolas"/>
                <a:sym typeface="Consolas"/>
              </a:rPr>
              <a:t>def </a:t>
            </a:r>
            <a:r>
              <a:rPr b="0" i="0" lang="en" sz="1400" u="none" cap="none" strike="noStrike">
                <a:solidFill>
                  <a:schemeClr val="dk1"/>
                </a:solidFill>
                <a:latin typeface="Consolas"/>
                <a:ea typeface="Consolas"/>
                <a:cs typeface="Consolas"/>
                <a:sym typeface="Consolas"/>
              </a:rPr>
              <a:t>k(b):</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def </a:t>
            </a:r>
            <a:r>
              <a:rPr b="0" i="0" lang="en" sz="1400" u="none" cap="none" strike="noStrike">
                <a:solidFill>
                  <a:schemeClr val="dk1"/>
                </a:solidFill>
                <a:latin typeface="Consolas"/>
                <a:ea typeface="Consolas"/>
                <a:cs typeface="Consolas"/>
                <a:sym typeface="Consolas"/>
              </a:rPr>
              <a:t>seven(up):</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0" i="0" lang="en" sz="1400" u="none" cap="none" strike="noStrike">
                <a:solidFill>
                  <a:srgbClr val="FF0000"/>
                </a:solidFill>
                <a:latin typeface="Consolas"/>
                <a:ea typeface="Consolas"/>
                <a:cs typeface="Consolas"/>
                <a:sym typeface="Consolas"/>
              </a:rPr>
              <a:t>b.extend(['&lt;3','&lt;3'])</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nonlocal </a:t>
            </a:r>
            <a:r>
              <a:rPr b="0" i="0" lang="en" sz="1400" u="none" cap="none" strike="noStrike">
                <a:solidFill>
                  <a:schemeClr val="dk1"/>
                </a:solidFill>
                <a:latin typeface="Consolas"/>
                <a:ea typeface="Consolas"/>
                <a:cs typeface="Consolas"/>
                <a:sym typeface="Consolas"/>
              </a:rPr>
              <a:t>b</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b = 5</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up[0][0] = 'cs61a'</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return </a:t>
            </a:r>
            <a:r>
              <a:rPr b="0" i="0" lang="en" sz="1400" u="none" cap="none" strike="noStrike">
                <a:solidFill>
                  <a:schemeClr val="dk1"/>
                </a:solidFill>
                <a:latin typeface="Consolas"/>
                <a:ea typeface="Consolas"/>
                <a:cs typeface="Consolas"/>
                <a:sym typeface="Consolas"/>
              </a:rPr>
              <a:t>up[0:2]</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return </a:t>
            </a:r>
            <a:r>
              <a:rPr b="0" i="0" lang="en" sz="1400" u="none" cap="none" strike="noStrike">
                <a:solidFill>
                  <a:schemeClr val="dk1"/>
                </a:solidFill>
                <a:latin typeface="Consolas"/>
                <a:ea typeface="Consolas"/>
                <a:cs typeface="Consolas"/>
                <a:sym typeface="Consolas"/>
              </a:rPr>
              <a:t>seven((b, 3, 6))</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k(['cookies'])</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chemeClr val="dk1"/>
              </a:solidFill>
              <a:latin typeface="Arial"/>
              <a:ea typeface="Arial"/>
              <a:cs typeface="Arial"/>
              <a:sym typeface="Arial"/>
            </a:endParaRPr>
          </a:p>
        </p:txBody>
      </p:sp>
      <p:pic>
        <p:nvPicPr>
          <p:cNvPr id="485" name="Shape 485"/>
          <p:cNvPicPr preferRelativeResize="0"/>
          <p:nvPr/>
        </p:nvPicPr>
        <p:blipFill rotWithShape="1">
          <a:blip r:embed="rId3">
            <a:alphaModFix/>
          </a:blip>
          <a:srcRect b="0" l="0" r="0" t="0"/>
          <a:stretch/>
        </p:blipFill>
        <p:spPr>
          <a:xfrm>
            <a:off x="3503550" y="1254056"/>
            <a:ext cx="4164806" cy="222170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Draw the Environment Diagram</a:t>
            </a:r>
          </a:p>
        </p:txBody>
      </p:sp>
      <p:sp>
        <p:nvSpPr>
          <p:cNvPr id="491" name="Shape 491"/>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1"/>
                </a:solidFill>
                <a:latin typeface="Consolas"/>
                <a:ea typeface="Consolas"/>
                <a:cs typeface="Consolas"/>
                <a:sym typeface="Consolas"/>
              </a:rPr>
              <a:t>def </a:t>
            </a:r>
            <a:r>
              <a:rPr b="0" i="0" lang="en" sz="1400" u="none" cap="none" strike="noStrike">
                <a:solidFill>
                  <a:schemeClr val="dk1"/>
                </a:solidFill>
                <a:latin typeface="Consolas"/>
                <a:ea typeface="Consolas"/>
                <a:cs typeface="Consolas"/>
                <a:sym typeface="Consolas"/>
              </a:rPr>
              <a:t>k(b):</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def </a:t>
            </a:r>
            <a:r>
              <a:rPr b="0" i="0" lang="en" sz="1400" u="none" cap="none" strike="noStrike">
                <a:solidFill>
                  <a:schemeClr val="dk1"/>
                </a:solidFill>
                <a:latin typeface="Consolas"/>
                <a:ea typeface="Consolas"/>
                <a:cs typeface="Consolas"/>
                <a:sym typeface="Consolas"/>
              </a:rPr>
              <a:t>seven(up):</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b.extend(['&lt;3','&lt;3'])</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nonlocal </a:t>
            </a:r>
            <a:r>
              <a:rPr b="0" i="0" lang="en" sz="1400" u="none" cap="none" strike="noStrike">
                <a:solidFill>
                  <a:schemeClr val="dk1"/>
                </a:solidFill>
                <a:latin typeface="Consolas"/>
                <a:ea typeface="Consolas"/>
                <a:cs typeface="Consolas"/>
                <a:sym typeface="Consolas"/>
              </a:rPr>
              <a:t>b</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FF0000"/>
                </a:solidFill>
                <a:latin typeface="Consolas"/>
                <a:ea typeface="Consolas"/>
                <a:cs typeface="Consolas"/>
                <a:sym typeface="Consolas"/>
              </a:rPr>
              <a:t>        b = 5</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up[0][0] = 'cs61a'</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return </a:t>
            </a:r>
            <a:r>
              <a:rPr b="0" i="0" lang="en" sz="1400" u="none" cap="none" strike="noStrike">
                <a:solidFill>
                  <a:schemeClr val="dk1"/>
                </a:solidFill>
                <a:latin typeface="Consolas"/>
                <a:ea typeface="Consolas"/>
                <a:cs typeface="Consolas"/>
                <a:sym typeface="Consolas"/>
              </a:rPr>
              <a:t>up[0:2]</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return </a:t>
            </a:r>
            <a:r>
              <a:rPr b="0" i="0" lang="en" sz="1400" u="none" cap="none" strike="noStrike">
                <a:solidFill>
                  <a:schemeClr val="dk1"/>
                </a:solidFill>
                <a:latin typeface="Consolas"/>
                <a:ea typeface="Consolas"/>
                <a:cs typeface="Consolas"/>
                <a:sym typeface="Consolas"/>
              </a:rPr>
              <a:t>seven((b, 3, 6))</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k(['cookies'])</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chemeClr val="dk1"/>
              </a:solidFill>
              <a:latin typeface="Arial"/>
              <a:ea typeface="Arial"/>
              <a:cs typeface="Arial"/>
              <a:sym typeface="Arial"/>
            </a:endParaRPr>
          </a:p>
        </p:txBody>
      </p:sp>
      <p:pic>
        <p:nvPicPr>
          <p:cNvPr id="492" name="Shape 492"/>
          <p:cNvPicPr preferRelativeResize="0"/>
          <p:nvPr/>
        </p:nvPicPr>
        <p:blipFill rotWithShape="1">
          <a:blip r:embed="rId3">
            <a:alphaModFix/>
          </a:blip>
          <a:srcRect b="0" l="0" r="0" t="0"/>
          <a:stretch/>
        </p:blipFill>
        <p:spPr>
          <a:xfrm>
            <a:off x="3642000" y="1262043"/>
            <a:ext cx="3950493" cy="2214562"/>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Shape 497"/>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Draw the Environment Diagram</a:t>
            </a:r>
          </a:p>
        </p:txBody>
      </p:sp>
      <p:sp>
        <p:nvSpPr>
          <p:cNvPr id="498" name="Shape 498"/>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1"/>
                </a:solidFill>
                <a:latin typeface="Consolas"/>
                <a:ea typeface="Consolas"/>
                <a:cs typeface="Consolas"/>
                <a:sym typeface="Consolas"/>
              </a:rPr>
              <a:t>def </a:t>
            </a:r>
            <a:r>
              <a:rPr b="0" i="0" lang="en" sz="1400" u="none" cap="none" strike="noStrike">
                <a:solidFill>
                  <a:schemeClr val="dk1"/>
                </a:solidFill>
                <a:latin typeface="Consolas"/>
                <a:ea typeface="Consolas"/>
                <a:cs typeface="Consolas"/>
                <a:sym typeface="Consolas"/>
              </a:rPr>
              <a:t>k(b):</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def </a:t>
            </a:r>
            <a:r>
              <a:rPr b="0" i="0" lang="en" sz="1400" u="none" cap="none" strike="noStrike">
                <a:solidFill>
                  <a:schemeClr val="dk1"/>
                </a:solidFill>
                <a:latin typeface="Consolas"/>
                <a:ea typeface="Consolas"/>
                <a:cs typeface="Consolas"/>
                <a:sym typeface="Consolas"/>
              </a:rPr>
              <a:t>seven(up):</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b.extend(['&lt;3','&lt;3'])</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nonlocal </a:t>
            </a:r>
            <a:r>
              <a:rPr b="0" i="0" lang="en" sz="1400" u="none" cap="none" strike="noStrike">
                <a:solidFill>
                  <a:schemeClr val="dk1"/>
                </a:solidFill>
                <a:latin typeface="Consolas"/>
                <a:ea typeface="Consolas"/>
                <a:cs typeface="Consolas"/>
                <a:sym typeface="Consolas"/>
              </a:rPr>
              <a:t>b</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b = 5</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FF0000"/>
                </a:solidFill>
                <a:latin typeface="Consolas"/>
                <a:ea typeface="Consolas"/>
                <a:cs typeface="Consolas"/>
                <a:sym typeface="Consolas"/>
              </a:rPr>
              <a:t>        up[0][0] = 'cs61a'</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return </a:t>
            </a:r>
            <a:r>
              <a:rPr b="0" i="0" lang="en" sz="1400" u="none" cap="none" strike="noStrike">
                <a:solidFill>
                  <a:schemeClr val="dk1"/>
                </a:solidFill>
                <a:latin typeface="Consolas"/>
                <a:ea typeface="Consolas"/>
                <a:cs typeface="Consolas"/>
                <a:sym typeface="Consolas"/>
              </a:rPr>
              <a:t>up[0:2]</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return </a:t>
            </a:r>
            <a:r>
              <a:rPr b="0" i="0" lang="en" sz="1400" u="none" cap="none" strike="noStrike">
                <a:solidFill>
                  <a:schemeClr val="dk1"/>
                </a:solidFill>
                <a:latin typeface="Consolas"/>
                <a:ea typeface="Consolas"/>
                <a:cs typeface="Consolas"/>
                <a:sym typeface="Consolas"/>
              </a:rPr>
              <a:t>seven((b, 3, 6))</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k(['cookies'])</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chemeClr val="dk1"/>
              </a:solidFill>
              <a:latin typeface="Arial"/>
              <a:ea typeface="Arial"/>
              <a:cs typeface="Arial"/>
              <a:sym typeface="Arial"/>
            </a:endParaRPr>
          </a:p>
        </p:txBody>
      </p:sp>
      <p:pic>
        <p:nvPicPr>
          <p:cNvPr id="499" name="Shape 499"/>
          <p:cNvPicPr preferRelativeResize="0"/>
          <p:nvPr/>
        </p:nvPicPr>
        <p:blipFill rotWithShape="1">
          <a:blip r:embed="rId3">
            <a:alphaModFix/>
          </a:blip>
          <a:srcRect b="0" l="0" r="0" t="0"/>
          <a:stretch/>
        </p:blipFill>
        <p:spPr>
          <a:xfrm>
            <a:off x="3759150" y="1270031"/>
            <a:ext cx="3821906" cy="23145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Shape 504"/>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Draw the Environment Diagram</a:t>
            </a:r>
          </a:p>
        </p:txBody>
      </p:sp>
      <p:sp>
        <p:nvSpPr>
          <p:cNvPr id="505" name="Shape 505"/>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1"/>
                </a:solidFill>
                <a:latin typeface="Consolas"/>
                <a:ea typeface="Consolas"/>
                <a:cs typeface="Consolas"/>
                <a:sym typeface="Consolas"/>
              </a:rPr>
              <a:t>def </a:t>
            </a:r>
            <a:r>
              <a:rPr b="0" i="0" lang="en" sz="1400" u="none" cap="none" strike="noStrike">
                <a:solidFill>
                  <a:schemeClr val="dk1"/>
                </a:solidFill>
                <a:latin typeface="Consolas"/>
                <a:ea typeface="Consolas"/>
                <a:cs typeface="Consolas"/>
                <a:sym typeface="Consolas"/>
              </a:rPr>
              <a:t>k(b):</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def </a:t>
            </a:r>
            <a:r>
              <a:rPr b="0" i="0" lang="en" sz="1400" u="none" cap="none" strike="noStrike">
                <a:solidFill>
                  <a:schemeClr val="dk1"/>
                </a:solidFill>
                <a:latin typeface="Consolas"/>
                <a:ea typeface="Consolas"/>
                <a:cs typeface="Consolas"/>
                <a:sym typeface="Consolas"/>
              </a:rPr>
              <a:t>seven(up):</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b.extend(['&lt;3','&lt;3'])</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nonlocal </a:t>
            </a:r>
            <a:r>
              <a:rPr b="0" i="0" lang="en" sz="1400" u="none" cap="none" strike="noStrike">
                <a:solidFill>
                  <a:schemeClr val="dk1"/>
                </a:solidFill>
                <a:latin typeface="Consolas"/>
                <a:ea typeface="Consolas"/>
                <a:cs typeface="Consolas"/>
                <a:sym typeface="Consolas"/>
              </a:rPr>
              <a:t>b</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b = 5</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up[0][0] = 'cs61a'</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FF0000"/>
                </a:solidFill>
                <a:latin typeface="Consolas"/>
                <a:ea typeface="Consolas"/>
                <a:cs typeface="Consolas"/>
                <a:sym typeface="Consolas"/>
              </a:rPr>
              <a:t>        </a:t>
            </a:r>
            <a:r>
              <a:rPr b="1" i="0" lang="en" sz="1400" u="none" cap="none" strike="noStrike">
                <a:solidFill>
                  <a:srgbClr val="FF0000"/>
                </a:solidFill>
                <a:latin typeface="Consolas"/>
                <a:ea typeface="Consolas"/>
                <a:cs typeface="Consolas"/>
                <a:sym typeface="Consolas"/>
              </a:rPr>
              <a:t>return </a:t>
            </a:r>
            <a:r>
              <a:rPr b="0" i="0" lang="en" sz="1400" u="none" cap="none" strike="noStrike">
                <a:solidFill>
                  <a:srgbClr val="FF0000"/>
                </a:solidFill>
                <a:latin typeface="Consolas"/>
                <a:ea typeface="Consolas"/>
                <a:cs typeface="Consolas"/>
                <a:sym typeface="Consolas"/>
              </a:rPr>
              <a:t>up[0:2]</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return </a:t>
            </a:r>
            <a:r>
              <a:rPr b="0" i="0" lang="en" sz="1400" u="none" cap="none" strike="noStrike">
                <a:solidFill>
                  <a:schemeClr val="dk1"/>
                </a:solidFill>
                <a:latin typeface="Consolas"/>
                <a:ea typeface="Consolas"/>
                <a:cs typeface="Consolas"/>
                <a:sym typeface="Consolas"/>
              </a:rPr>
              <a:t>seven((b, 3, 6))</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k(['cookies'])</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chemeClr val="dk1"/>
              </a:solidFill>
              <a:latin typeface="Arial"/>
              <a:ea typeface="Arial"/>
              <a:cs typeface="Arial"/>
              <a:sym typeface="Arial"/>
            </a:endParaRPr>
          </a:p>
        </p:txBody>
      </p:sp>
      <p:pic>
        <p:nvPicPr>
          <p:cNvPr id="506" name="Shape 506"/>
          <p:cNvPicPr preferRelativeResize="0"/>
          <p:nvPr/>
        </p:nvPicPr>
        <p:blipFill rotWithShape="1">
          <a:blip r:embed="rId3">
            <a:alphaModFix/>
          </a:blip>
          <a:srcRect b="0" l="0" r="0" t="0"/>
          <a:stretch/>
        </p:blipFill>
        <p:spPr>
          <a:xfrm>
            <a:off x="3620700" y="1294012"/>
            <a:ext cx="4007643" cy="279320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Shape 511"/>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Draw the Environment Diagram</a:t>
            </a:r>
          </a:p>
        </p:txBody>
      </p:sp>
      <p:sp>
        <p:nvSpPr>
          <p:cNvPr id="512" name="Shape 512"/>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1"/>
                </a:solidFill>
                <a:latin typeface="Consolas"/>
                <a:ea typeface="Consolas"/>
                <a:cs typeface="Consolas"/>
                <a:sym typeface="Consolas"/>
              </a:rPr>
              <a:t>def </a:t>
            </a:r>
            <a:r>
              <a:rPr b="0" i="0" lang="en" sz="1400" u="none" cap="none" strike="noStrike">
                <a:solidFill>
                  <a:schemeClr val="dk1"/>
                </a:solidFill>
                <a:latin typeface="Consolas"/>
                <a:ea typeface="Consolas"/>
                <a:cs typeface="Consolas"/>
                <a:sym typeface="Consolas"/>
              </a:rPr>
              <a:t>k(b):</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def </a:t>
            </a:r>
            <a:r>
              <a:rPr b="0" i="0" lang="en" sz="1400" u="none" cap="none" strike="noStrike">
                <a:solidFill>
                  <a:schemeClr val="dk1"/>
                </a:solidFill>
                <a:latin typeface="Consolas"/>
                <a:ea typeface="Consolas"/>
                <a:cs typeface="Consolas"/>
                <a:sym typeface="Consolas"/>
              </a:rPr>
              <a:t>seven(up):</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b.extend(['&lt;3','&lt;3'])</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nonlocal </a:t>
            </a:r>
            <a:r>
              <a:rPr b="0" i="0" lang="en" sz="1400" u="none" cap="none" strike="noStrike">
                <a:solidFill>
                  <a:schemeClr val="dk1"/>
                </a:solidFill>
                <a:latin typeface="Consolas"/>
                <a:ea typeface="Consolas"/>
                <a:cs typeface="Consolas"/>
                <a:sym typeface="Consolas"/>
              </a:rPr>
              <a:t>b</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b = 5</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up[0][0] = 'cs61a'</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000000"/>
                </a:solidFill>
                <a:latin typeface="Consolas"/>
                <a:ea typeface="Consolas"/>
                <a:cs typeface="Consolas"/>
                <a:sym typeface="Consolas"/>
              </a:rPr>
              <a:t>        </a:t>
            </a:r>
            <a:r>
              <a:rPr b="1" i="0" lang="en" sz="1400" u="none" cap="none" strike="noStrike">
                <a:solidFill>
                  <a:srgbClr val="000000"/>
                </a:solidFill>
                <a:latin typeface="Consolas"/>
                <a:ea typeface="Consolas"/>
                <a:cs typeface="Consolas"/>
                <a:sym typeface="Consolas"/>
              </a:rPr>
              <a:t>return </a:t>
            </a:r>
            <a:r>
              <a:rPr b="0" i="0" lang="en" sz="1400" u="none" cap="none" strike="noStrike">
                <a:solidFill>
                  <a:srgbClr val="000000"/>
                </a:solidFill>
                <a:latin typeface="Consolas"/>
                <a:ea typeface="Consolas"/>
                <a:cs typeface="Consolas"/>
                <a:sym typeface="Consolas"/>
              </a:rPr>
              <a:t>up[0:2]</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rgbClr val="FF0000"/>
                </a:solidFill>
                <a:latin typeface="Consolas"/>
                <a:ea typeface="Consolas"/>
                <a:cs typeface="Consolas"/>
                <a:sym typeface="Consolas"/>
              </a:rPr>
              <a:t>return</a:t>
            </a:r>
            <a:r>
              <a:rPr b="1" i="0" lang="en" sz="1400" u="none" cap="none" strike="noStrike">
                <a:solidFill>
                  <a:schemeClr val="dk1"/>
                </a:solidFill>
                <a:latin typeface="Consolas"/>
                <a:ea typeface="Consolas"/>
                <a:cs typeface="Consolas"/>
                <a:sym typeface="Consolas"/>
              </a:rPr>
              <a:t> </a:t>
            </a:r>
            <a:r>
              <a:rPr b="0" i="0" lang="en" sz="1400" u="none" cap="none" strike="noStrike">
                <a:solidFill>
                  <a:schemeClr val="dk1"/>
                </a:solidFill>
                <a:latin typeface="Consolas"/>
                <a:ea typeface="Consolas"/>
                <a:cs typeface="Consolas"/>
                <a:sym typeface="Consolas"/>
              </a:rPr>
              <a:t>seven((b, 3, 6))</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k(['cookies'])</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chemeClr val="dk1"/>
              </a:solidFill>
              <a:latin typeface="Arial"/>
              <a:ea typeface="Arial"/>
              <a:cs typeface="Arial"/>
              <a:sym typeface="Arial"/>
            </a:endParaRPr>
          </a:p>
        </p:txBody>
      </p:sp>
      <p:pic>
        <p:nvPicPr>
          <p:cNvPr id="513" name="Shape 513"/>
          <p:cNvPicPr preferRelativeResize="0"/>
          <p:nvPr/>
        </p:nvPicPr>
        <p:blipFill rotWithShape="1">
          <a:blip r:embed="rId3">
            <a:alphaModFix/>
          </a:blip>
          <a:srcRect b="0" l="0" r="0" t="0"/>
          <a:stretch/>
        </p:blipFill>
        <p:spPr>
          <a:xfrm>
            <a:off x="3695250" y="1301981"/>
            <a:ext cx="3886200" cy="2871787"/>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Shape 518"/>
          <p:cNvSpPr txBox="1"/>
          <p:nvPr>
            <p:ph idx="1" type="body"/>
          </p:nvPr>
        </p:nvSpPr>
        <p:spPr>
          <a:xfrm>
            <a:off x="457200" y="987037"/>
            <a:ext cx="8375100" cy="3817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Arial"/>
                <a:ea typeface="Arial"/>
                <a:cs typeface="Arial"/>
                <a:sym typeface="Arial"/>
              </a:rPr>
              <a:t>Paul really likes Domos, so he buys </a:t>
            </a:r>
            <a:r>
              <a:rPr b="1" i="0" lang="en" sz="1400" u="none" cap="none" strike="noStrike">
                <a:solidFill>
                  <a:schemeClr val="dk1"/>
                </a:solidFill>
                <a:latin typeface="Consolas"/>
                <a:ea typeface="Consolas"/>
                <a:cs typeface="Consolas"/>
                <a:sym typeface="Consolas"/>
              </a:rPr>
              <a:t>n</a:t>
            </a:r>
            <a:r>
              <a:rPr b="0" i="0" lang="en" sz="1400" u="none" cap="none" strike="noStrike">
                <a:solidFill>
                  <a:schemeClr val="dk1"/>
                </a:solidFill>
                <a:latin typeface="Arial"/>
                <a:ea typeface="Arial"/>
                <a:cs typeface="Arial"/>
                <a:sym typeface="Arial"/>
              </a:rPr>
              <a:t> to start with. They multiply at the rate given by a function at every timestep. However, if the function does not increase the number of domos, use the most recent function that did. The starter function is </a:t>
            </a:r>
            <a:r>
              <a:rPr b="0" i="0" lang="en" sz="1400" u="none" cap="none" strike="noStrike">
                <a:solidFill>
                  <a:schemeClr val="dk1"/>
                </a:solidFill>
                <a:latin typeface="Consolas"/>
                <a:ea typeface="Consolas"/>
                <a:cs typeface="Consolas"/>
                <a:sym typeface="Consolas"/>
              </a:rPr>
              <a:t>lambda x: x * 2</a:t>
            </a:r>
            <a:r>
              <a:rPr b="0" i="0" lang="en" sz="1400" u="none" cap="none" strike="noStrike">
                <a:solidFill>
                  <a:schemeClr val="dk1"/>
                </a:solidFill>
                <a:latin typeface="Arial"/>
                <a:ea typeface="Arial"/>
                <a:cs typeface="Arial"/>
                <a:sym typeface="Arial"/>
              </a:rPr>
              <a:t>. When the number is greater than or equal to the capacity of his home, he gives 9/10 away to his beloved students. (It requires 1 timestep to give away 9/10 of the domos.)</a:t>
            </a:r>
          </a:p>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1"/>
                </a:solidFill>
                <a:latin typeface="Consolas"/>
                <a:ea typeface="Consolas"/>
                <a:cs typeface="Consolas"/>
                <a:sym typeface="Consolas"/>
              </a:rPr>
              <a:t>def </a:t>
            </a:r>
            <a:r>
              <a:rPr b="0" i="0" lang="en" sz="1400" u="none" cap="none" strike="noStrike">
                <a:solidFill>
                  <a:schemeClr val="dk1"/>
                </a:solidFill>
                <a:latin typeface="Consolas"/>
                <a:ea typeface="Consolas"/>
                <a:cs typeface="Consolas"/>
                <a:sym typeface="Consolas"/>
              </a:rPr>
              <a:t>domo_population(n, capacity):</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&gt;&gt;&gt; timestep = domo_population(5, 40)</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&gt;&gt;&gt; timestep(lambda x: x - 10)</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10</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&gt;&gt;&gt; timestep(lambda x: x * 4)</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40</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&gt;&gt;&gt; timestep(lambda x: x * 3)</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4</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p>
        </p:txBody>
      </p:sp>
      <p:sp>
        <p:nvSpPr>
          <p:cNvPr id="519" name="Shape 519"/>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Nonlocal: Domo Population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291548" y="205978"/>
            <a:ext cx="86355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Box &amp; Pointer Diagrams</a:t>
            </a:r>
          </a:p>
        </p:txBody>
      </p:sp>
      <p:sp>
        <p:nvSpPr>
          <p:cNvPr id="104" name="Shape 104"/>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l = [1, 2, 3]</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t = (1, 2, 3)</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slice = l[:2]</a:t>
            </a: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Consolas"/>
                <a:ea typeface="Consolas"/>
                <a:cs typeface="Consolas"/>
                <a:sym typeface="Consolas"/>
              </a:rPr>
              <a:t>&gt;&gt;&gt; l.append(4)</a:t>
            </a:r>
          </a:p>
        </p:txBody>
      </p:sp>
      <p:pic>
        <p:nvPicPr>
          <p:cNvPr id="105" name="Shape 105"/>
          <p:cNvPicPr preferRelativeResize="0"/>
          <p:nvPr/>
        </p:nvPicPr>
        <p:blipFill rotWithShape="1">
          <a:blip r:embed="rId3">
            <a:alphaModFix/>
          </a:blip>
          <a:srcRect b="0" l="0" r="0" t="0"/>
          <a:stretch/>
        </p:blipFill>
        <p:spPr>
          <a:xfrm>
            <a:off x="3542291" y="2067308"/>
            <a:ext cx="3579004" cy="2769347"/>
          </a:xfrm>
          <a:prstGeom prst="rect">
            <a:avLst/>
          </a:prstGeom>
          <a:noFill/>
          <a:ln>
            <a:noFill/>
          </a:ln>
        </p:spPr>
      </p:pic>
      <p:sp>
        <p:nvSpPr>
          <p:cNvPr id="106" name="Shape 106"/>
          <p:cNvSpPr/>
          <p:nvPr/>
        </p:nvSpPr>
        <p:spPr>
          <a:xfrm>
            <a:off x="1376273" y="3771868"/>
            <a:ext cx="3892800" cy="999900"/>
          </a:xfrm>
          <a:prstGeom prst="wedgeEllipseCallout">
            <a:avLst>
              <a:gd fmla="val 14722" name="adj1"/>
              <a:gd fmla="val -74353" name="adj2"/>
            </a:avLst>
          </a:prstGeom>
          <a:solidFill>
            <a:srgbClr val="6FA8DC"/>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Droid Serif"/>
              <a:buNone/>
            </a:pPr>
            <a:r>
              <a:rPr b="0" i="0" lang="en" sz="2400" u="none" cap="none" strike="noStrike">
                <a:solidFill>
                  <a:srgbClr val="FFFFFF"/>
                </a:solidFill>
                <a:latin typeface="Droid Serif"/>
                <a:ea typeface="Droid Serif"/>
                <a:cs typeface="Droid Serif"/>
                <a:sym typeface="Droid Serif"/>
              </a:rPr>
              <a:t>Slicing creates a new list / tuple!</a:t>
            </a:r>
          </a:p>
        </p:txBody>
      </p:sp>
      <p:sp>
        <p:nvSpPr>
          <p:cNvPr id="107" name="Shape 107"/>
          <p:cNvSpPr/>
          <p:nvPr/>
        </p:nvSpPr>
        <p:spPr>
          <a:xfrm>
            <a:off x="4811250" y="1086999"/>
            <a:ext cx="3536700" cy="1165200"/>
          </a:xfrm>
          <a:prstGeom prst="wedgeEllipseCallout">
            <a:avLst>
              <a:gd fmla="val 32247" name="adj1"/>
              <a:gd fmla="val 73915" name="adj2"/>
            </a:avLst>
          </a:prstGeom>
          <a:solidFill>
            <a:srgbClr val="6FA8DC"/>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Consolas"/>
              <a:buNone/>
            </a:pPr>
            <a:r>
              <a:rPr b="0" i="0" lang="en" sz="2400" u="none" cap="none" strike="noStrike">
                <a:solidFill>
                  <a:srgbClr val="FFFFFF"/>
                </a:solidFill>
                <a:latin typeface="Consolas"/>
                <a:ea typeface="Consolas"/>
                <a:cs typeface="Consolas"/>
                <a:sym typeface="Consolas"/>
              </a:rPr>
              <a:t>append() </a:t>
            </a:r>
            <a:r>
              <a:rPr b="0" i="0" lang="en" sz="2400" u="none" cap="none" strike="noStrike">
                <a:solidFill>
                  <a:srgbClr val="FFFFFF"/>
                </a:solidFill>
                <a:latin typeface="Droid Serif"/>
                <a:ea typeface="Droid Serif"/>
                <a:cs typeface="Droid Serif"/>
                <a:sym typeface="Droid Serif"/>
              </a:rPr>
              <a:t>mutates the original list.</a:t>
            </a:r>
          </a:p>
        </p:txBody>
      </p:sp>
      <p:pic>
        <p:nvPicPr>
          <p:cNvPr descr="AAEAAQAAAAAAAAfuAAAAJDA2ZjMwNDg3LTk4NDEtNDFmNy1iOTNmLWI3NWZmYzM2ZGJiNQ.jpg" id="108" name="Shape 108"/>
          <p:cNvPicPr preferRelativeResize="0"/>
          <p:nvPr/>
        </p:nvPicPr>
        <p:blipFill rotWithShape="1">
          <a:blip r:embed="rId4">
            <a:alphaModFix/>
          </a:blip>
          <a:srcRect b="0" l="0" r="0" t="0"/>
          <a:stretch/>
        </p:blipFill>
        <p:spPr>
          <a:xfrm>
            <a:off x="8772275" y="4771775"/>
            <a:ext cx="371700" cy="37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Shape 524"/>
          <p:cNvSpPr txBox="1"/>
          <p:nvPr>
            <p:ph idx="1" type="body"/>
          </p:nvPr>
        </p:nvSpPr>
        <p:spPr>
          <a:xfrm>
            <a:off x="457200" y="1212562"/>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chemeClr val="dk1"/>
                </a:solidFill>
                <a:latin typeface="Consolas"/>
                <a:ea typeface="Consolas"/>
                <a:cs typeface="Consolas"/>
                <a:sym typeface="Consolas"/>
              </a:rPr>
              <a:t>def </a:t>
            </a:r>
            <a:r>
              <a:rPr b="0" i="0" lang="en" sz="1400" u="none" cap="none" strike="noStrike">
                <a:solidFill>
                  <a:schemeClr val="dk1"/>
                </a:solidFill>
                <a:latin typeface="Consolas"/>
                <a:ea typeface="Consolas"/>
                <a:cs typeface="Consolas"/>
                <a:sym typeface="Consolas"/>
              </a:rPr>
              <a:t>domo_population(n, capacity):</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r>
              <a:rPr b="0" i="0" lang="en" sz="1400" u="none" cap="none" strike="noStrike">
                <a:solidFill>
                  <a:srgbClr val="FF0000"/>
                </a:solidFill>
                <a:latin typeface="Consolas"/>
                <a:ea typeface="Consolas"/>
                <a:cs typeface="Consolas"/>
                <a:sym typeface="Consolas"/>
              </a:rPr>
              <a:t>increase = lambda x: x * 2</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FF0000"/>
                </a:solidFill>
                <a:latin typeface="Consolas"/>
                <a:ea typeface="Consolas"/>
                <a:cs typeface="Consolas"/>
                <a:sym typeface="Consolas"/>
              </a:rPr>
              <a:t>    </a:t>
            </a:r>
            <a:r>
              <a:rPr b="1" i="0" lang="en" sz="1400" u="none" cap="none" strike="noStrike">
                <a:solidFill>
                  <a:srgbClr val="FF0000"/>
                </a:solidFill>
                <a:latin typeface="Consolas"/>
                <a:ea typeface="Consolas"/>
                <a:cs typeface="Consolas"/>
                <a:sym typeface="Consolas"/>
              </a:rPr>
              <a:t>def </a:t>
            </a:r>
            <a:r>
              <a:rPr b="0" i="0" lang="en" sz="1400" u="none" cap="none" strike="noStrike">
                <a:solidFill>
                  <a:srgbClr val="FF0000"/>
                </a:solidFill>
                <a:latin typeface="Consolas"/>
                <a:ea typeface="Consolas"/>
                <a:cs typeface="Consolas"/>
                <a:sym typeface="Consolas"/>
              </a:rPr>
              <a:t>timestep(fn):</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FF0000"/>
                </a:solidFill>
                <a:latin typeface="Consolas"/>
                <a:ea typeface="Consolas"/>
                <a:cs typeface="Consolas"/>
                <a:sym typeface="Consolas"/>
              </a:rPr>
              <a:t>        </a:t>
            </a:r>
            <a:r>
              <a:rPr b="1" i="0" lang="en" sz="1400" u="none" cap="none" strike="noStrike">
                <a:solidFill>
                  <a:srgbClr val="FF0000"/>
                </a:solidFill>
                <a:latin typeface="Consolas"/>
                <a:ea typeface="Consolas"/>
                <a:cs typeface="Consolas"/>
                <a:sym typeface="Consolas"/>
              </a:rPr>
              <a:t>nonlocal </a:t>
            </a:r>
            <a:r>
              <a:rPr b="0" i="0" lang="en" sz="1400" u="none" cap="none" strike="noStrike">
                <a:solidFill>
                  <a:srgbClr val="FF0000"/>
                </a:solidFill>
                <a:latin typeface="Consolas"/>
                <a:ea typeface="Consolas"/>
                <a:cs typeface="Consolas"/>
                <a:sym typeface="Consolas"/>
              </a:rPr>
              <a:t>increase, n</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FF0000"/>
                </a:solidFill>
                <a:latin typeface="Consolas"/>
                <a:ea typeface="Consolas"/>
                <a:cs typeface="Consolas"/>
                <a:sym typeface="Consolas"/>
              </a:rPr>
              <a:t>        </a:t>
            </a:r>
            <a:r>
              <a:rPr b="1" i="0" lang="en" sz="1400" u="none" cap="none" strike="noStrike">
                <a:solidFill>
                  <a:srgbClr val="FF0000"/>
                </a:solidFill>
                <a:latin typeface="Consolas"/>
                <a:ea typeface="Consolas"/>
                <a:cs typeface="Consolas"/>
                <a:sym typeface="Consolas"/>
              </a:rPr>
              <a:t>if </a:t>
            </a:r>
            <a:r>
              <a:rPr b="0" i="0" lang="en" sz="1400" u="none" cap="none" strike="noStrike">
                <a:solidFill>
                  <a:srgbClr val="FF0000"/>
                </a:solidFill>
                <a:latin typeface="Consolas"/>
                <a:ea typeface="Consolas"/>
                <a:cs typeface="Consolas"/>
                <a:sym typeface="Consolas"/>
              </a:rPr>
              <a:t>fn(n) &gt; n: # determine whether or not fn increases n</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FF0000"/>
                </a:solidFill>
                <a:latin typeface="Consolas"/>
                <a:ea typeface="Consolas"/>
                <a:cs typeface="Consolas"/>
                <a:sym typeface="Consolas"/>
              </a:rPr>
              <a:t>            increase = fn</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FF0000"/>
                </a:solidFill>
                <a:latin typeface="Consolas"/>
                <a:ea typeface="Consolas"/>
                <a:cs typeface="Consolas"/>
                <a:sym typeface="Consolas"/>
              </a:rPr>
              <a:t>        </a:t>
            </a:r>
            <a:r>
              <a:rPr b="1" i="0" lang="en" sz="1400" u="none" cap="none" strike="noStrike">
                <a:solidFill>
                  <a:srgbClr val="FF0000"/>
                </a:solidFill>
                <a:latin typeface="Consolas"/>
                <a:ea typeface="Consolas"/>
                <a:cs typeface="Consolas"/>
                <a:sym typeface="Consolas"/>
              </a:rPr>
              <a:t>if </a:t>
            </a:r>
            <a:r>
              <a:rPr b="0" i="0" lang="en" sz="1400" u="none" cap="none" strike="noStrike">
                <a:solidFill>
                  <a:srgbClr val="FF0000"/>
                </a:solidFill>
                <a:latin typeface="Consolas"/>
                <a:ea typeface="Consolas"/>
                <a:cs typeface="Consolas"/>
                <a:sym typeface="Consolas"/>
              </a:rPr>
              <a:t>n &lt; capacity:</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FF0000"/>
                </a:solidFill>
                <a:latin typeface="Consolas"/>
                <a:ea typeface="Consolas"/>
                <a:cs typeface="Consolas"/>
                <a:sym typeface="Consolas"/>
              </a:rPr>
              <a:t>            n = increase(n)</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FF0000"/>
                </a:solidFill>
                <a:latin typeface="Consolas"/>
                <a:ea typeface="Consolas"/>
                <a:cs typeface="Consolas"/>
                <a:sym typeface="Consolas"/>
              </a:rPr>
              <a:t>        </a:t>
            </a:r>
            <a:r>
              <a:rPr b="1" i="0" lang="en" sz="1400" u="none" cap="none" strike="noStrike">
                <a:solidFill>
                  <a:srgbClr val="FF0000"/>
                </a:solidFill>
                <a:latin typeface="Consolas"/>
                <a:ea typeface="Consolas"/>
                <a:cs typeface="Consolas"/>
                <a:sym typeface="Consolas"/>
              </a:rPr>
              <a:t>else</a:t>
            </a:r>
            <a:r>
              <a:rPr b="0" i="0" lang="en" sz="1400" u="none" cap="none" strike="noStrike">
                <a:solidFill>
                  <a:srgbClr val="FF0000"/>
                </a:solidFill>
                <a:latin typeface="Consolas"/>
                <a:ea typeface="Consolas"/>
                <a:cs typeface="Consolas"/>
                <a:sym typeface="Consolas"/>
              </a:rPr>
              <a:t>:</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FF0000"/>
                </a:solidFill>
                <a:latin typeface="Consolas"/>
                <a:ea typeface="Consolas"/>
                <a:cs typeface="Consolas"/>
                <a:sym typeface="Consolas"/>
              </a:rPr>
              <a:t>            n = n // 10 # don't increase if too many</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FF0000"/>
                </a:solidFill>
                <a:latin typeface="Consolas"/>
                <a:ea typeface="Consolas"/>
                <a:cs typeface="Consolas"/>
                <a:sym typeface="Consolas"/>
              </a:rPr>
              <a:t>        </a:t>
            </a:r>
            <a:r>
              <a:rPr b="1" i="0" lang="en" sz="1400" u="none" cap="none" strike="noStrike">
                <a:solidFill>
                  <a:srgbClr val="FF0000"/>
                </a:solidFill>
                <a:latin typeface="Consolas"/>
                <a:ea typeface="Consolas"/>
                <a:cs typeface="Consolas"/>
                <a:sym typeface="Consolas"/>
              </a:rPr>
              <a:t>return </a:t>
            </a:r>
            <a:r>
              <a:rPr b="0" i="0" lang="en" sz="1400" u="none" cap="none" strike="noStrike">
                <a:solidFill>
                  <a:srgbClr val="FF0000"/>
                </a:solidFill>
                <a:latin typeface="Consolas"/>
                <a:ea typeface="Consolas"/>
                <a:cs typeface="Consolas"/>
                <a:sym typeface="Consolas"/>
              </a:rPr>
              <a:t>n           </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FF0000"/>
                </a:solidFill>
                <a:latin typeface="Consolas"/>
                <a:ea typeface="Consolas"/>
                <a:cs typeface="Consolas"/>
                <a:sym typeface="Consolas"/>
              </a:rPr>
              <a:t>    </a:t>
            </a:r>
            <a:r>
              <a:rPr b="1" i="0" lang="en" sz="1400" u="none" cap="none" strike="noStrike">
                <a:solidFill>
                  <a:srgbClr val="FF0000"/>
                </a:solidFill>
                <a:latin typeface="Consolas"/>
                <a:ea typeface="Consolas"/>
                <a:cs typeface="Consolas"/>
                <a:sym typeface="Consolas"/>
              </a:rPr>
              <a:t>return </a:t>
            </a:r>
            <a:r>
              <a:rPr b="0" i="0" lang="en" sz="1400" u="none" cap="none" strike="noStrike">
                <a:solidFill>
                  <a:srgbClr val="FF0000"/>
                </a:solidFill>
                <a:latin typeface="Consolas"/>
                <a:ea typeface="Consolas"/>
                <a:cs typeface="Consolas"/>
                <a:sym typeface="Consolas"/>
              </a:rPr>
              <a:t>timestep</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a:t>
            </a:r>
          </a:p>
        </p:txBody>
      </p:sp>
      <p:sp>
        <p:nvSpPr>
          <p:cNvPr id="525" name="Shape 525"/>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Nonlocal: Domo Population (Soln.)</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Shape 530"/>
          <p:cNvSpPr txBox="1"/>
          <p:nvPr>
            <p:ph idx="4294967295" type="title"/>
          </p:nvPr>
        </p:nvSpPr>
        <p:spPr>
          <a:xfrm>
            <a:off x="329400" y="1971065"/>
            <a:ext cx="8229600" cy="8574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chemeClr val="accent1"/>
              </a:buClr>
              <a:buSzPct val="25000"/>
              <a:buFont typeface="Arial"/>
              <a:buNone/>
            </a:pPr>
            <a:r>
              <a:rPr b="1" i="0" lang="en" sz="3600" u="none" cap="none" strike="noStrike">
                <a:solidFill>
                  <a:schemeClr val="accent1"/>
                </a:solidFill>
                <a:latin typeface="Arial"/>
                <a:ea typeface="Arial"/>
                <a:cs typeface="Arial"/>
                <a:sym typeface="Arial"/>
              </a:rPr>
              <a:t>   Object-Oriented Programming</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Shape 535"/>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OOP: Person</a:t>
            </a:r>
          </a:p>
        </p:txBody>
      </p:sp>
      <p:sp>
        <p:nvSpPr>
          <p:cNvPr id="536" name="Shape 536"/>
          <p:cNvSpPr txBox="1"/>
          <p:nvPr>
            <p:ph idx="1" type="body"/>
          </p:nvPr>
        </p:nvSpPr>
        <p:spPr>
          <a:xfrm>
            <a:off x="457200" y="1200150"/>
            <a:ext cx="40107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class Person(object): </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num_people = 0</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__init__(self, name, 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self.name = name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self.age = 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Person.num_people += 1</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has_birthday(self):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self.age = self.age + 1</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return self.age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greet(self):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return "Hi, I'm " + self.name</a:t>
            </a:r>
          </a:p>
        </p:txBody>
      </p:sp>
      <p:sp>
        <p:nvSpPr>
          <p:cNvPr id="537" name="Shape 537"/>
          <p:cNvSpPr txBox="1"/>
          <p:nvPr>
            <p:ph idx="1" type="body"/>
          </p:nvPr>
        </p:nvSpPr>
        <p:spPr>
          <a:xfrm>
            <a:off x="4424800" y="1047750"/>
            <a:ext cx="45633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&gt;&gt;&gt; p = Person('John Denero', 8341)</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 This calls __init__.</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&gt;&gt;&gt; p.greet()</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"Hi, I'm John Denero"</a:t>
            </a: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Consolas"/>
                <a:ea typeface="Consolas"/>
                <a:cs typeface="Consolas"/>
                <a:sym typeface="Consolas"/>
              </a:rPr>
              <a:t>&gt;&gt;&gt; p.has_birthday()</a:t>
            </a: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Consolas"/>
                <a:ea typeface="Consolas"/>
                <a:cs typeface="Consolas"/>
                <a:sym typeface="Consolas"/>
              </a:rPr>
              <a:t>8342</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&gt;&gt;&gt; Person.has_birthday()</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has_birthday() missing 1 required argument: 'self'</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&gt;&gt;&gt; Person.has_birthday(p)</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8343</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&gt;&gt;&gt; Person.num_people</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1</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&gt;&gt;&gt; p.num_people</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1</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7">
                                            <p:txEl>
                                              <p:pRg end="0" st="0"/>
                                            </p:txEl>
                                          </p:spTgt>
                                        </p:tgtEl>
                                        <p:attrNameLst>
                                          <p:attrName>style.visibility</p:attrName>
                                        </p:attrNameLst>
                                      </p:cBhvr>
                                      <p:to>
                                        <p:strVal val="visible"/>
                                      </p:to>
                                    </p:set>
                                    <p:anim calcmode="lin" valueType="num">
                                      <p:cBhvr additive="base">
                                        <p:cTn dur="1"/>
                                        <p:tgtEl>
                                          <p:spTgt spid="53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7">
                                            <p:txEl>
                                              <p:pRg end="1" st="1"/>
                                            </p:txEl>
                                          </p:spTgt>
                                        </p:tgtEl>
                                        <p:attrNameLst>
                                          <p:attrName>style.visibility</p:attrName>
                                        </p:attrNameLst>
                                      </p:cBhvr>
                                      <p:to>
                                        <p:strVal val="visible"/>
                                      </p:to>
                                    </p:set>
                                    <p:anim calcmode="lin" valueType="num">
                                      <p:cBhvr additive="base">
                                        <p:cTn dur="1"/>
                                        <p:tgtEl>
                                          <p:spTgt spid="53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7">
                                            <p:txEl>
                                              <p:pRg end="2" st="2"/>
                                            </p:txEl>
                                          </p:spTgt>
                                        </p:tgtEl>
                                        <p:attrNameLst>
                                          <p:attrName>style.visibility</p:attrName>
                                        </p:attrNameLst>
                                      </p:cBhvr>
                                      <p:to>
                                        <p:strVal val="visible"/>
                                      </p:to>
                                    </p:set>
                                    <p:anim calcmode="lin" valueType="num">
                                      <p:cBhvr additive="base">
                                        <p:cTn dur="1"/>
                                        <p:tgtEl>
                                          <p:spTgt spid="53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7">
                                            <p:txEl>
                                              <p:pRg end="3" st="3"/>
                                            </p:txEl>
                                          </p:spTgt>
                                        </p:tgtEl>
                                        <p:attrNameLst>
                                          <p:attrName>style.visibility</p:attrName>
                                        </p:attrNameLst>
                                      </p:cBhvr>
                                      <p:to>
                                        <p:strVal val="visible"/>
                                      </p:to>
                                    </p:set>
                                    <p:anim calcmode="lin" valueType="num">
                                      <p:cBhvr additive="base">
                                        <p:cTn dur="1"/>
                                        <p:tgtEl>
                                          <p:spTgt spid="53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7">
                                            <p:txEl>
                                              <p:pRg end="4" st="4"/>
                                            </p:txEl>
                                          </p:spTgt>
                                        </p:tgtEl>
                                        <p:attrNameLst>
                                          <p:attrName>style.visibility</p:attrName>
                                        </p:attrNameLst>
                                      </p:cBhvr>
                                      <p:to>
                                        <p:strVal val="visible"/>
                                      </p:to>
                                    </p:set>
                                    <p:anim calcmode="lin" valueType="num">
                                      <p:cBhvr additive="base">
                                        <p:cTn dur="1"/>
                                        <p:tgtEl>
                                          <p:spTgt spid="53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7">
                                            <p:txEl>
                                              <p:pRg end="5" st="5"/>
                                            </p:txEl>
                                          </p:spTgt>
                                        </p:tgtEl>
                                        <p:attrNameLst>
                                          <p:attrName>style.visibility</p:attrName>
                                        </p:attrNameLst>
                                      </p:cBhvr>
                                      <p:to>
                                        <p:strVal val="visible"/>
                                      </p:to>
                                    </p:set>
                                    <p:anim calcmode="lin" valueType="num">
                                      <p:cBhvr additive="base">
                                        <p:cTn dur="1"/>
                                        <p:tgtEl>
                                          <p:spTgt spid="537">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7">
                                            <p:txEl>
                                              <p:pRg end="6" st="6"/>
                                            </p:txEl>
                                          </p:spTgt>
                                        </p:tgtEl>
                                        <p:attrNameLst>
                                          <p:attrName>style.visibility</p:attrName>
                                        </p:attrNameLst>
                                      </p:cBhvr>
                                      <p:to>
                                        <p:strVal val="visible"/>
                                      </p:to>
                                    </p:set>
                                    <p:anim calcmode="lin" valueType="num">
                                      <p:cBhvr additive="base">
                                        <p:cTn dur="1"/>
                                        <p:tgtEl>
                                          <p:spTgt spid="537">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7">
                                            <p:txEl>
                                              <p:pRg end="7" st="7"/>
                                            </p:txEl>
                                          </p:spTgt>
                                        </p:tgtEl>
                                        <p:attrNameLst>
                                          <p:attrName>style.visibility</p:attrName>
                                        </p:attrNameLst>
                                      </p:cBhvr>
                                      <p:to>
                                        <p:strVal val="visible"/>
                                      </p:to>
                                    </p:set>
                                    <p:anim calcmode="lin" valueType="num">
                                      <p:cBhvr additive="base">
                                        <p:cTn dur="1"/>
                                        <p:tgtEl>
                                          <p:spTgt spid="537">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7">
                                            <p:txEl>
                                              <p:pRg end="8" st="8"/>
                                            </p:txEl>
                                          </p:spTgt>
                                        </p:tgtEl>
                                        <p:attrNameLst>
                                          <p:attrName>style.visibility</p:attrName>
                                        </p:attrNameLst>
                                      </p:cBhvr>
                                      <p:to>
                                        <p:strVal val="visible"/>
                                      </p:to>
                                    </p:set>
                                    <p:anim calcmode="lin" valueType="num">
                                      <p:cBhvr additive="base">
                                        <p:cTn dur="1"/>
                                        <p:tgtEl>
                                          <p:spTgt spid="537">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7">
                                            <p:txEl>
                                              <p:pRg end="9" st="9"/>
                                            </p:txEl>
                                          </p:spTgt>
                                        </p:tgtEl>
                                        <p:attrNameLst>
                                          <p:attrName>style.visibility</p:attrName>
                                        </p:attrNameLst>
                                      </p:cBhvr>
                                      <p:to>
                                        <p:strVal val="visible"/>
                                      </p:to>
                                    </p:set>
                                    <p:anim calcmode="lin" valueType="num">
                                      <p:cBhvr additive="base">
                                        <p:cTn dur="1"/>
                                        <p:tgtEl>
                                          <p:spTgt spid="537">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7">
                                            <p:txEl>
                                              <p:pRg end="10" st="10"/>
                                            </p:txEl>
                                          </p:spTgt>
                                        </p:tgtEl>
                                        <p:attrNameLst>
                                          <p:attrName>style.visibility</p:attrName>
                                        </p:attrNameLst>
                                      </p:cBhvr>
                                      <p:to>
                                        <p:strVal val="visible"/>
                                      </p:to>
                                    </p:set>
                                    <p:anim calcmode="lin" valueType="num">
                                      <p:cBhvr additive="base">
                                        <p:cTn dur="1"/>
                                        <p:tgtEl>
                                          <p:spTgt spid="537">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7">
                                            <p:txEl>
                                              <p:pRg end="11" st="11"/>
                                            </p:txEl>
                                          </p:spTgt>
                                        </p:tgtEl>
                                        <p:attrNameLst>
                                          <p:attrName>style.visibility</p:attrName>
                                        </p:attrNameLst>
                                      </p:cBhvr>
                                      <p:to>
                                        <p:strVal val="visible"/>
                                      </p:to>
                                    </p:set>
                                    <p:anim calcmode="lin" valueType="num">
                                      <p:cBhvr additive="base">
                                        <p:cTn dur="1"/>
                                        <p:tgtEl>
                                          <p:spTgt spid="537">
                                            <p:txEl>
                                              <p:pRg end="11" st="1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7">
                                            <p:txEl>
                                              <p:pRg end="12" st="12"/>
                                            </p:txEl>
                                          </p:spTgt>
                                        </p:tgtEl>
                                        <p:attrNameLst>
                                          <p:attrName>style.visibility</p:attrName>
                                        </p:attrNameLst>
                                      </p:cBhvr>
                                      <p:to>
                                        <p:strVal val="visible"/>
                                      </p:to>
                                    </p:set>
                                    <p:anim calcmode="lin" valueType="num">
                                      <p:cBhvr additive="base">
                                        <p:cTn dur="1"/>
                                        <p:tgtEl>
                                          <p:spTgt spid="537">
                                            <p:txEl>
                                              <p:pRg end="12" st="1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7">
                                            <p:txEl>
                                              <p:pRg end="13" st="13"/>
                                            </p:txEl>
                                          </p:spTgt>
                                        </p:tgtEl>
                                        <p:attrNameLst>
                                          <p:attrName>style.visibility</p:attrName>
                                        </p:attrNameLst>
                                      </p:cBhvr>
                                      <p:to>
                                        <p:strVal val="visible"/>
                                      </p:to>
                                    </p:set>
                                    <p:anim calcmode="lin" valueType="num">
                                      <p:cBhvr additive="base">
                                        <p:cTn dur="1"/>
                                        <p:tgtEl>
                                          <p:spTgt spid="537">
                                            <p:txEl>
                                              <p:pRg end="13" st="1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Shape 542"/>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How Property Lookup Works</a:t>
            </a:r>
          </a:p>
        </p:txBody>
      </p:sp>
      <p:sp>
        <p:nvSpPr>
          <p:cNvPr id="543" name="Shape 543"/>
          <p:cNvSpPr txBox="1"/>
          <p:nvPr>
            <p:ph idx="1" type="body"/>
          </p:nvPr>
        </p:nvSpPr>
        <p:spPr>
          <a:xfrm>
            <a:off x="154950" y="1208800"/>
            <a:ext cx="88341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Arial"/>
                <a:ea typeface="Arial"/>
                <a:cs typeface="Arial"/>
                <a:sym typeface="Arial"/>
              </a:rPr>
              <a:t>What does Python do when it sees “p.has_birthday”?</a:t>
            </a:r>
          </a:p>
          <a:p>
            <a:pPr indent="-381000" lvl="0" marL="457200" marR="0" rtl="0" algn="l">
              <a:lnSpc>
                <a:spcPct val="100000"/>
              </a:lnSpc>
              <a:spcBef>
                <a:spcPts val="0"/>
              </a:spcBef>
              <a:spcAft>
                <a:spcPts val="0"/>
              </a:spcAft>
              <a:buClr>
                <a:schemeClr val="dk1"/>
              </a:buClr>
              <a:buSzPct val="100000"/>
              <a:buFont typeface="Arial"/>
              <a:buAutoNum type="arabicPeriod"/>
            </a:pPr>
            <a:r>
              <a:rPr b="0" i="0" lang="en" sz="2400" u="none" cap="none" strike="noStrike">
                <a:solidFill>
                  <a:schemeClr val="dk1"/>
                </a:solidFill>
                <a:latin typeface="Arial"/>
                <a:ea typeface="Arial"/>
                <a:cs typeface="Arial"/>
                <a:sym typeface="Arial"/>
              </a:rPr>
              <a:t>Checks if “has_birthday” is a property of the instance p</a:t>
            </a:r>
          </a:p>
          <a:p>
            <a:pPr indent="-381000" lvl="0" marL="457200" marR="0" rtl="0" algn="l">
              <a:lnSpc>
                <a:spcPct val="100000"/>
              </a:lnSpc>
              <a:spcBef>
                <a:spcPts val="0"/>
              </a:spcBef>
              <a:spcAft>
                <a:spcPts val="0"/>
              </a:spcAft>
              <a:buClr>
                <a:schemeClr val="dk1"/>
              </a:buClr>
              <a:buSzPct val="100000"/>
              <a:buFont typeface="Arial"/>
              <a:buAutoNum type="arabicPeriod"/>
            </a:pPr>
            <a:r>
              <a:rPr b="0" i="0" lang="en" sz="2400" u="none" cap="none" strike="noStrike">
                <a:solidFill>
                  <a:schemeClr val="dk1"/>
                </a:solidFill>
                <a:latin typeface="Arial"/>
                <a:ea typeface="Arial"/>
                <a:cs typeface="Arial"/>
                <a:sym typeface="Arial"/>
              </a:rPr>
              <a:t>If not found in p, checks if it is a property of the class Person</a:t>
            </a:r>
          </a:p>
          <a:p>
            <a:pPr indent="-342900" lvl="1" marL="914400" marR="0" rtl="0" algn="l">
              <a:lnSpc>
                <a:spcPct val="100000"/>
              </a:lnSpc>
              <a:spcBef>
                <a:spcPts val="0"/>
              </a:spcBef>
              <a:spcAft>
                <a:spcPts val="0"/>
              </a:spcAft>
              <a:buClr>
                <a:schemeClr val="dk1"/>
              </a:buClr>
              <a:buSzPct val="133333"/>
              <a:buFont typeface="Arial"/>
              <a:buAutoNum type="alphaLcPeriod"/>
            </a:pPr>
            <a:r>
              <a:rPr b="0" i="0" lang="en" sz="1800" u="none" cap="none" strike="noStrike">
                <a:solidFill>
                  <a:schemeClr val="dk1"/>
                </a:solidFill>
                <a:latin typeface="Arial"/>
                <a:ea typeface="Arial"/>
                <a:cs typeface="Arial"/>
                <a:sym typeface="Arial"/>
              </a:rPr>
              <a:t>If it finds “has_birthday” here and it is a function, it binds the first parameter (self) to p. The resulting function takes one less parameter and is called a “bound method”</a:t>
            </a:r>
            <a:br>
              <a:rPr b="0" i="0" lang="en" sz="2400" u="none" cap="none" strike="noStrike">
                <a:solidFill>
                  <a:schemeClr val="dk1"/>
                </a:solidFill>
                <a:latin typeface="Arial"/>
                <a:ea typeface="Arial"/>
                <a:cs typeface="Arial"/>
                <a:sym typeface="Arial"/>
              </a:rPr>
            </a:br>
          </a:p>
          <a:p>
            <a:pPr indent="-381000" lvl="0" marL="457200" marR="0" rtl="0" algn="l">
              <a:lnSpc>
                <a:spcPct val="100000"/>
              </a:lnSpc>
              <a:spcBef>
                <a:spcPts val="0"/>
              </a:spcBef>
              <a:spcAft>
                <a:spcPts val="0"/>
              </a:spcAft>
              <a:buClr>
                <a:schemeClr val="dk1"/>
              </a:buClr>
              <a:buSzPct val="100000"/>
              <a:buFont typeface="Arial"/>
              <a:buAutoNum type="arabicPeriod"/>
            </a:pPr>
            <a:r>
              <a:rPr b="0" i="0" lang="en" sz="2400" u="none" cap="none" strike="noStrike">
                <a:solidFill>
                  <a:schemeClr val="dk1"/>
                </a:solidFill>
                <a:latin typeface="Arial"/>
                <a:ea typeface="Arial"/>
                <a:cs typeface="Arial"/>
                <a:sym typeface="Arial"/>
              </a:rPr>
              <a:t>If not found, raise AttributeError</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Shape 548"/>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How Property Lookup Works</a:t>
            </a:r>
          </a:p>
        </p:txBody>
      </p:sp>
      <p:sp>
        <p:nvSpPr>
          <p:cNvPr id="549" name="Shape 549"/>
          <p:cNvSpPr txBox="1"/>
          <p:nvPr>
            <p:ph idx="1" type="body"/>
          </p:nvPr>
        </p:nvSpPr>
        <p:spPr>
          <a:xfrm>
            <a:off x="457200" y="1200150"/>
            <a:ext cx="86349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chemeClr val="dk1"/>
                </a:solidFill>
                <a:latin typeface="Arial"/>
                <a:ea typeface="Arial"/>
                <a:cs typeface="Arial"/>
                <a:sym typeface="Arial"/>
              </a:rPr>
              <a:t>What does Python do when it sees “Person.has_birthday”?</a:t>
            </a:r>
          </a:p>
          <a:p>
            <a:pPr indent="-381000" lvl="0" marL="457200" marR="0" rtl="0" algn="l">
              <a:lnSpc>
                <a:spcPct val="100000"/>
              </a:lnSpc>
              <a:spcBef>
                <a:spcPts val="0"/>
              </a:spcBef>
              <a:spcAft>
                <a:spcPts val="0"/>
              </a:spcAft>
              <a:buClr>
                <a:schemeClr val="dk1"/>
              </a:buClr>
              <a:buSzPct val="100000"/>
              <a:buFont typeface="Arial"/>
              <a:buAutoNum type="arabicPeriod"/>
            </a:pPr>
            <a:r>
              <a:rPr b="0" i="0" lang="en" sz="2400" u="none" cap="none" strike="noStrike">
                <a:solidFill>
                  <a:schemeClr val="dk1"/>
                </a:solidFill>
                <a:latin typeface="Arial"/>
                <a:ea typeface="Arial"/>
                <a:cs typeface="Arial"/>
                <a:sym typeface="Arial"/>
              </a:rPr>
              <a:t>Checks if “has_birthday” is a property of the class Person</a:t>
            </a:r>
          </a:p>
          <a:p>
            <a:pPr indent="-228600" lvl="1" marL="914400" marR="0" rtl="0" algn="l">
              <a:lnSpc>
                <a:spcPct val="100000"/>
              </a:lnSpc>
              <a:spcBef>
                <a:spcPts val="0"/>
              </a:spcBef>
              <a:spcAft>
                <a:spcPts val="0"/>
              </a:spcAft>
              <a:buClr>
                <a:schemeClr val="dk1"/>
              </a:buClr>
              <a:buSzPct val="100000"/>
              <a:buFont typeface="Arial"/>
              <a:buAutoNum type="alphaLcPeriod"/>
            </a:pPr>
            <a:r>
              <a:rPr b="0" i="0" lang="en" sz="2400" u="none" cap="none" strike="noStrike">
                <a:solidFill>
                  <a:schemeClr val="dk1"/>
                </a:solidFill>
                <a:latin typeface="Arial"/>
                <a:ea typeface="Arial"/>
                <a:cs typeface="Arial"/>
                <a:sym typeface="Arial"/>
              </a:rPr>
              <a:t>Even if it is a function, the first parameter is </a:t>
            </a:r>
            <a:r>
              <a:rPr b="1" i="0" lang="en" sz="2400" u="none" cap="none" strike="noStrike">
                <a:solidFill>
                  <a:schemeClr val="dk1"/>
                </a:solidFill>
                <a:latin typeface="Arial"/>
                <a:ea typeface="Arial"/>
                <a:cs typeface="Arial"/>
                <a:sym typeface="Arial"/>
              </a:rPr>
              <a:t>not</a:t>
            </a:r>
            <a:r>
              <a:rPr b="0" i="0" lang="en" sz="2400" u="none" cap="none" strike="noStrike">
                <a:solidFill>
                  <a:schemeClr val="dk1"/>
                </a:solidFill>
                <a:latin typeface="Arial"/>
                <a:ea typeface="Arial"/>
                <a:cs typeface="Arial"/>
                <a:sym typeface="Arial"/>
              </a:rPr>
              <a:t> bound to anything!</a:t>
            </a:r>
            <a:br>
              <a:rPr b="0" i="0" lang="en" sz="2400" u="none" cap="none" strike="noStrike">
                <a:solidFill>
                  <a:schemeClr val="dk1"/>
                </a:solidFill>
                <a:latin typeface="Arial"/>
                <a:ea typeface="Arial"/>
                <a:cs typeface="Arial"/>
                <a:sym typeface="Arial"/>
              </a:rPr>
            </a:br>
          </a:p>
          <a:p>
            <a:pPr indent="-381000" lvl="0" marL="457200" marR="0" rtl="0" algn="l">
              <a:lnSpc>
                <a:spcPct val="100000"/>
              </a:lnSpc>
              <a:spcBef>
                <a:spcPts val="0"/>
              </a:spcBef>
              <a:spcAft>
                <a:spcPts val="0"/>
              </a:spcAft>
              <a:buClr>
                <a:schemeClr val="dk1"/>
              </a:buClr>
              <a:buSzPct val="100000"/>
              <a:buFont typeface="Arial"/>
              <a:buAutoNum type="arabicPeriod"/>
            </a:pPr>
            <a:r>
              <a:rPr b="0" i="0" lang="en" sz="2400" u="none" cap="none" strike="noStrike">
                <a:solidFill>
                  <a:schemeClr val="dk1"/>
                </a:solidFill>
                <a:latin typeface="Arial"/>
                <a:ea typeface="Arial"/>
                <a:cs typeface="Arial"/>
                <a:sym typeface="Arial"/>
              </a:rPr>
              <a:t>If not found, raise AttributeError</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Shape 554"/>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OOP: Person, revisited #1</a:t>
            </a:r>
          </a:p>
        </p:txBody>
      </p:sp>
      <p:sp>
        <p:nvSpPr>
          <p:cNvPr id="555" name="Shape 555"/>
          <p:cNvSpPr txBox="1"/>
          <p:nvPr>
            <p:ph idx="1" type="body"/>
          </p:nvPr>
        </p:nvSpPr>
        <p:spPr>
          <a:xfrm>
            <a:off x="457200" y="1200150"/>
            <a:ext cx="40107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class Person(object): </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num_people = 0</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__init__(self, name, 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self.name = name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self.age = 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Person.num_people += 1</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has_birthday(self):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self.age = self.age + 1</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return self.age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greet(self):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return "Hi, I'm " + self.name</a:t>
            </a:r>
          </a:p>
        </p:txBody>
      </p:sp>
      <p:sp>
        <p:nvSpPr>
          <p:cNvPr id="556" name="Shape 556"/>
          <p:cNvSpPr txBox="1"/>
          <p:nvPr>
            <p:ph idx="1" type="body"/>
          </p:nvPr>
        </p:nvSpPr>
        <p:spPr>
          <a:xfrm>
            <a:off x="4424800" y="1047750"/>
            <a:ext cx="45633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&gt;&gt;&gt; p = Person('John Denero', 8341)</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 This calls __init__.</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&gt;&gt;&gt; p.greet()</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"Hi, I'm John Denero"</a:t>
            </a: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Consolas"/>
                <a:ea typeface="Consolas"/>
                <a:cs typeface="Consolas"/>
                <a:sym typeface="Consolas"/>
              </a:rPr>
              <a:t>&gt;&gt;&gt; p.has_birthday()</a:t>
            </a: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Consolas"/>
                <a:ea typeface="Consolas"/>
                <a:cs typeface="Consolas"/>
                <a:sym typeface="Consolas"/>
              </a:rPr>
              <a:t>8342</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&gt;&gt;&gt; Person.has_birthday()</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has_birthday() missing 1 required argument: 'self'</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&gt;&gt;&gt; Person.has_birthday(p)</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8343</a:t>
            </a:r>
          </a:p>
          <a:p>
            <a:pPr indent="0" lvl="0" marL="0" marR="0" rtl="0" algn="l">
              <a:lnSpc>
                <a:spcPct val="100000"/>
              </a:lnSpc>
              <a:spcBef>
                <a:spcPts val="0"/>
              </a:spcBef>
              <a:spcAft>
                <a:spcPts val="0"/>
              </a:spcAft>
              <a:buClr>
                <a:schemeClr val="dk1"/>
              </a:buClr>
              <a:buSzPct val="250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p.has_birthday() and Person.has_birthday(p) do the same thing!</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6">
                                            <p:txEl>
                                              <p:pRg end="0" st="0"/>
                                            </p:txEl>
                                          </p:spTgt>
                                        </p:tgtEl>
                                        <p:attrNameLst>
                                          <p:attrName>style.visibility</p:attrName>
                                        </p:attrNameLst>
                                      </p:cBhvr>
                                      <p:to>
                                        <p:strVal val="visible"/>
                                      </p:to>
                                    </p:set>
                                    <p:anim calcmode="lin" valueType="num">
                                      <p:cBhvr additive="base">
                                        <p:cTn dur="1"/>
                                        <p:tgtEl>
                                          <p:spTgt spid="55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6">
                                            <p:txEl>
                                              <p:pRg end="1" st="1"/>
                                            </p:txEl>
                                          </p:spTgt>
                                        </p:tgtEl>
                                        <p:attrNameLst>
                                          <p:attrName>style.visibility</p:attrName>
                                        </p:attrNameLst>
                                      </p:cBhvr>
                                      <p:to>
                                        <p:strVal val="visible"/>
                                      </p:to>
                                    </p:set>
                                    <p:anim calcmode="lin" valueType="num">
                                      <p:cBhvr additive="base">
                                        <p:cTn dur="1"/>
                                        <p:tgtEl>
                                          <p:spTgt spid="55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6">
                                            <p:txEl>
                                              <p:pRg end="2" st="2"/>
                                            </p:txEl>
                                          </p:spTgt>
                                        </p:tgtEl>
                                        <p:attrNameLst>
                                          <p:attrName>style.visibility</p:attrName>
                                        </p:attrNameLst>
                                      </p:cBhvr>
                                      <p:to>
                                        <p:strVal val="visible"/>
                                      </p:to>
                                    </p:set>
                                    <p:anim calcmode="lin" valueType="num">
                                      <p:cBhvr additive="base">
                                        <p:cTn dur="1"/>
                                        <p:tgtEl>
                                          <p:spTgt spid="55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6">
                                            <p:txEl>
                                              <p:pRg end="3" st="3"/>
                                            </p:txEl>
                                          </p:spTgt>
                                        </p:tgtEl>
                                        <p:attrNameLst>
                                          <p:attrName>style.visibility</p:attrName>
                                        </p:attrNameLst>
                                      </p:cBhvr>
                                      <p:to>
                                        <p:strVal val="visible"/>
                                      </p:to>
                                    </p:set>
                                    <p:anim calcmode="lin" valueType="num">
                                      <p:cBhvr additive="base">
                                        <p:cTn dur="1"/>
                                        <p:tgtEl>
                                          <p:spTgt spid="55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6">
                                            <p:txEl>
                                              <p:pRg end="4" st="4"/>
                                            </p:txEl>
                                          </p:spTgt>
                                        </p:tgtEl>
                                        <p:attrNameLst>
                                          <p:attrName>style.visibility</p:attrName>
                                        </p:attrNameLst>
                                      </p:cBhvr>
                                      <p:to>
                                        <p:strVal val="visible"/>
                                      </p:to>
                                    </p:set>
                                    <p:anim calcmode="lin" valueType="num">
                                      <p:cBhvr additive="base">
                                        <p:cTn dur="1"/>
                                        <p:tgtEl>
                                          <p:spTgt spid="556">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6">
                                            <p:txEl>
                                              <p:pRg end="5" st="5"/>
                                            </p:txEl>
                                          </p:spTgt>
                                        </p:tgtEl>
                                        <p:attrNameLst>
                                          <p:attrName>style.visibility</p:attrName>
                                        </p:attrNameLst>
                                      </p:cBhvr>
                                      <p:to>
                                        <p:strVal val="visible"/>
                                      </p:to>
                                    </p:set>
                                    <p:anim calcmode="lin" valueType="num">
                                      <p:cBhvr additive="base">
                                        <p:cTn dur="1"/>
                                        <p:tgtEl>
                                          <p:spTgt spid="556">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6">
                                            <p:txEl>
                                              <p:pRg end="6" st="6"/>
                                            </p:txEl>
                                          </p:spTgt>
                                        </p:tgtEl>
                                        <p:attrNameLst>
                                          <p:attrName>style.visibility</p:attrName>
                                        </p:attrNameLst>
                                      </p:cBhvr>
                                      <p:to>
                                        <p:strVal val="visible"/>
                                      </p:to>
                                    </p:set>
                                    <p:anim calcmode="lin" valueType="num">
                                      <p:cBhvr additive="base">
                                        <p:cTn dur="1"/>
                                        <p:tgtEl>
                                          <p:spTgt spid="556">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6">
                                            <p:txEl>
                                              <p:pRg end="7" st="7"/>
                                            </p:txEl>
                                          </p:spTgt>
                                        </p:tgtEl>
                                        <p:attrNameLst>
                                          <p:attrName>style.visibility</p:attrName>
                                        </p:attrNameLst>
                                      </p:cBhvr>
                                      <p:to>
                                        <p:strVal val="visible"/>
                                      </p:to>
                                    </p:set>
                                    <p:anim calcmode="lin" valueType="num">
                                      <p:cBhvr additive="base">
                                        <p:cTn dur="1"/>
                                        <p:tgtEl>
                                          <p:spTgt spid="556">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6">
                                            <p:txEl>
                                              <p:pRg end="8" st="8"/>
                                            </p:txEl>
                                          </p:spTgt>
                                        </p:tgtEl>
                                        <p:attrNameLst>
                                          <p:attrName>style.visibility</p:attrName>
                                        </p:attrNameLst>
                                      </p:cBhvr>
                                      <p:to>
                                        <p:strVal val="visible"/>
                                      </p:to>
                                    </p:set>
                                    <p:anim calcmode="lin" valueType="num">
                                      <p:cBhvr additive="base">
                                        <p:cTn dur="1"/>
                                        <p:tgtEl>
                                          <p:spTgt spid="556">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6">
                                            <p:txEl>
                                              <p:pRg end="9" st="9"/>
                                            </p:txEl>
                                          </p:spTgt>
                                        </p:tgtEl>
                                        <p:attrNameLst>
                                          <p:attrName>style.visibility</p:attrName>
                                        </p:attrNameLst>
                                      </p:cBhvr>
                                      <p:to>
                                        <p:strVal val="visible"/>
                                      </p:to>
                                    </p:set>
                                    <p:anim calcmode="lin" valueType="num">
                                      <p:cBhvr additive="base">
                                        <p:cTn dur="1"/>
                                        <p:tgtEl>
                                          <p:spTgt spid="556">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6">
                                            <p:txEl>
                                              <p:pRg end="10" st="10"/>
                                            </p:txEl>
                                          </p:spTgt>
                                        </p:tgtEl>
                                        <p:attrNameLst>
                                          <p:attrName>style.visibility</p:attrName>
                                        </p:attrNameLst>
                                      </p:cBhvr>
                                      <p:to>
                                        <p:strVal val="visible"/>
                                      </p:to>
                                    </p:set>
                                    <p:anim calcmode="lin" valueType="num">
                                      <p:cBhvr additive="base">
                                        <p:cTn dur="1"/>
                                        <p:tgtEl>
                                          <p:spTgt spid="556">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6">
                                            <p:txEl>
                                              <p:pRg end="11" st="11"/>
                                            </p:txEl>
                                          </p:spTgt>
                                        </p:tgtEl>
                                        <p:attrNameLst>
                                          <p:attrName>style.visibility</p:attrName>
                                        </p:attrNameLst>
                                      </p:cBhvr>
                                      <p:to>
                                        <p:strVal val="visible"/>
                                      </p:to>
                                    </p:set>
                                    <p:anim calcmode="lin" valueType="num">
                                      <p:cBhvr additive="base">
                                        <p:cTn dur="1"/>
                                        <p:tgtEl>
                                          <p:spTgt spid="556">
                                            <p:txEl>
                                              <p:pRg end="11" st="1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Shape 561"/>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OOP: Person, revisited #2</a:t>
            </a:r>
          </a:p>
        </p:txBody>
      </p:sp>
      <p:sp>
        <p:nvSpPr>
          <p:cNvPr id="562" name="Shape 562"/>
          <p:cNvSpPr txBox="1"/>
          <p:nvPr>
            <p:ph idx="1" type="body"/>
          </p:nvPr>
        </p:nvSpPr>
        <p:spPr>
          <a:xfrm>
            <a:off x="457200" y="1200150"/>
            <a:ext cx="40107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class Person(object): </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num_people = 0</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__init__(self, name, 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self.name = name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self.age = 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Person.num_people += 1</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has_birthday(self):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self.age = self.age + 1</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return self.age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greet(self):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return "Hi, I'm " + self.name</a:t>
            </a:r>
          </a:p>
        </p:txBody>
      </p:sp>
      <p:sp>
        <p:nvSpPr>
          <p:cNvPr id="563" name="Shape 563"/>
          <p:cNvSpPr txBox="1"/>
          <p:nvPr>
            <p:ph idx="1" type="body"/>
          </p:nvPr>
        </p:nvSpPr>
        <p:spPr>
          <a:xfrm>
            <a:off x="4424800" y="1047750"/>
            <a:ext cx="45633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&gt;&gt;&gt; p = Person('John Denero', 8341)</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 This calls __init__.</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&gt;&gt;&gt; p.has_birthday = Person.has_birthday</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&gt;&gt;&gt; p.has_birthday()</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missing one required argument: ‘self’</a:t>
            </a:r>
          </a:p>
          <a:p>
            <a:pPr indent="0" lvl="0" marL="0" marR="0" rtl="0" algn="l">
              <a:lnSpc>
                <a:spcPct val="100000"/>
              </a:lnSpc>
              <a:spcBef>
                <a:spcPts val="0"/>
              </a:spcBef>
              <a:spcAft>
                <a:spcPts val="0"/>
              </a:spcAft>
              <a:buClr>
                <a:schemeClr val="dk1"/>
              </a:buClr>
              <a:buSzPct val="250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Now, p</a:t>
            </a:r>
            <a:r>
              <a:rPr lang="en" sz="1200">
                <a:latin typeface="Consolas"/>
                <a:ea typeface="Consolas"/>
                <a:cs typeface="Consolas"/>
                <a:sym typeface="Consolas"/>
              </a:rPr>
              <a:t>’s </a:t>
            </a:r>
            <a:r>
              <a:rPr b="0" i="0" lang="en" sz="1200" u="none" cap="none" strike="noStrike">
                <a:solidFill>
                  <a:schemeClr val="dk1"/>
                </a:solidFill>
                <a:latin typeface="Consolas"/>
                <a:ea typeface="Consolas"/>
                <a:cs typeface="Consolas"/>
                <a:sym typeface="Consolas"/>
              </a:rPr>
              <a:t>“has_birthday” </a:t>
            </a:r>
            <a:r>
              <a:rPr lang="en" sz="1200">
                <a:latin typeface="Consolas"/>
                <a:ea typeface="Consolas"/>
                <a:cs typeface="Consolas"/>
                <a:sym typeface="Consolas"/>
              </a:rPr>
              <a:t>now points to the Person class’s “has_birthday” method.</a:t>
            </a:r>
            <a:r>
              <a:rPr b="0" i="0" lang="en" sz="1200" u="none" cap="none" strike="noStrike">
                <a:solidFill>
                  <a:schemeClr val="dk1"/>
                </a:solidFill>
                <a:latin typeface="Consolas"/>
                <a:ea typeface="Consolas"/>
                <a:cs typeface="Consolas"/>
                <a:sym typeface="Consolas"/>
              </a:rPr>
              <a:t> So the first parameter “self” is not bound after lookup</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3">
                                            <p:txEl>
                                              <p:pRg end="0" st="0"/>
                                            </p:txEl>
                                          </p:spTgt>
                                        </p:tgtEl>
                                        <p:attrNameLst>
                                          <p:attrName>style.visibility</p:attrName>
                                        </p:attrNameLst>
                                      </p:cBhvr>
                                      <p:to>
                                        <p:strVal val="visible"/>
                                      </p:to>
                                    </p:set>
                                    <p:anim calcmode="lin" valueType="num">
                                      <p:cBhvr additive="base">
                                        <p:cTn dur="1"/>
                                        <p:tgtEl>
                                          <p:spTgt spid="56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3">
                                            <p:txEl>
                                              <p:pRg end="1" st="1"/>
                                            </p:txEl>
                                          </p:spTgt>
                                        </p:tgtEl>
                                        <p:attrNameLst>
                                          <p:attrName>style.visibility</p:attrName>
                                        </p:attrNameLst>
                                      </p:cBhvr>
                                      <p:to>
                                        <p:strVal val="visible"/>
                                      </p:to>
                                    </p:set>
                                    <p:anim calcmode="lin" valueType="num">
                                      <p:cBhvr additive="base">
                                        <p:cTn dur="1"/>
                                        <p:tgtEl>
                                          <p:spTgt spid="56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3">
                                            <p:txEl>
                                              <p:pRg end="2" st="2"/>
                                            </p:txEl>
                                          </p:spTgt>
                                        </p:tgtEl>
                                        <p:attrNameLst>
                                          <p:attrName>style.visibility</p:attrName>
                                        </p:attrNameLst>
                                      </p:cBhvr>
                                      <p:to>
                                        <p:strVal val="visible"/>
                                      </p:to>
                                    </p:set>
                                    <p:anim calcmode="lin" valueType="num">
                                      <p:cBhvr additive="base">
                                        <p:cTn dur="1"/>
                                        <p:tgtEl>
                                          <p:spTgt spid="56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3">
                                            <p:txEl>
                                              <p:pRg end="3" st="3"/>
                                            </p:txEl>
                                          </p:spTgt>
                                        </p:tgtEl>
                                        <p:attrNameLst>
                                          <p:attrName>style.visibility</p:attrName>
                                        </p:attrNameLst>
                                      </p:cBhvr>
                                      <p:to>
                                        <p:strVal val="visible"/>
                                      </p:to>
                                    </p:set>
                                    <p:anim calcmode="lin" valueType="num">
                                      <p:cBhvr additive="base">
                                        <p:cTn dur="1"/>
                                        <p:tgtEl>
                                          <p:spTgt spid="56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3">
                                            <p:txEl>
                                              <p:pRg end="4" st="4"/>
                                            </p:txEl>
                                          </p:spTgt>
                                        </p:tgtEl>
                                        <p:attrNameLst>
                                          <p:attrName>style.visibility</p:attrName>
                                        </p:attrNameLst>
                                      </p:cBhvr>
                                      <p:to>
                                        <p:strVal val="visible"/>
                                      </p:to>
                                    </p:set>
                                    <p:anim calcmode="lin" valueType="num">
                                      <p:cBhvr additive="base">
                                        <p:cTn dur="1"/>
                                        <p:tgtEl>
                                          <p:spTgt spid="56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3">
                                            <p:txEl>
                                              <p:pRg end="5" st="5"/>
                                            </p:txEl>
                                          </p:spTgt>
                                        </p:tgtEl>
                                        <p:attrNameLst>
                                          <p:attrName>style.visibility</p:attrName>
                                        </p:attrNameLst>
                                      </p:cBhvr>
                                      <p:to>
                                        <p:strVal val="visible"/>
                                      </p:to>
                                    </p:set>
                                    <p:anim calcmode="lin" valueType="num">
                                      <p:cBhvr additive="base">
                                        <p:cTn dur="1"/>
                                        <p:tgtEl>
                                          <p:spTgt spid="56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3">
                                            <p:txEl>
                                              <p:pRg end="6" st="6"/>
                                            </p:txEl>
                                          </p:spTgt>
                                        </p:tgtEl>
                                        <p:attrNameLst>
                                          <p:attrName>style.visibility</p:attrName>
                                        </p:attrNameLst>
                                      </p:cBhvr>
                                      <p:to>
                                        <p:strVal val="visible"/>
                                      </p:to>
                                    </p:set>
                                    <p:anim calcmode="lin" valueType="num">
                                      <p:cBhvr additive="base">
                                        <p:cTn dur="1"/>
                                        <p:tgtEl>
                                          <p:spTgt spid="563">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Shape 568"/>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OOP: Person, revisited #3</a:t>
            </a:r>
          </a:p>
        </p:txBody>
      </p:sp>
      <p:sp>
        <p:nvSpPr>
          <p:cNvPr id="569" name="Shape 569"/>
          <p:cNvSpPr txBox="1"/>
          <p:nvPr>
            <p:ph idx="1" type="body"/>
          </p:nvPr>
        </p:nvSpPr>
        <p:spPr>
          <a:xfrm>
            <a:off x="457200" y="1200150"/>
            <a:ext cx="40107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class Person(object): </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num_people = 0</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__init__(self, name, 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self.name = name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self.age = 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Person.num_people += 1</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has_birthday(self):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self.age = self.age + 1</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return self.age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greet(self):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return "Hi, I'm " + self.name</a:t>
            </a:r>
          </a:p>
        </p:txBody>
      </p:sp>
      <p:sp>
        <p:nvSpPr>
          <p:cNvPr id="570" name="Shape 570"/>
          <p:cNvSpPr txBox="1"/>
          <p:nvPr>
            <p:ph idx="1" type="body"/>
          </p:nvPr>
        </p:nvSpPr>
        <p:spPr>
          <a:xfrm>
            <a:off x="4424800" y="1047750"/>
            <a:ext cx="45633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&gt;&gt;&gt; p = Person('John Denero', 8341)</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 This calls __init__.</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&gt;&gt;&gt; Person.has_birthday = lambda: 3</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&gt;&gt;&gt; p.has_birthday()</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&lt;lambda&gt;() takes 0 positional arguments but 1 was given</a:t>
            </a:r>
          </a:p>
          <a:p>
            <a:pPr indent="0" lvl="0" marL="0" marR="0" rtl="0" algn="l">
              <a:lnSpc>
                <a:spcPct val="100000"/>
              </a:lnSpc>
              <a:spcBef>
                <a:spcPts val="0"/>
              </a:spcBef>
              <a:spcAft>
                <a:spcPts val="0"/>
              </a:spcAft>
              <a:buClr>
                <a:schemeClr val="dk1"/>
              </a:buClr>
              <a:buSzPct val="250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“p” is implicitly passed as the first argument, since it is bound as the first parameter.</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But the function doesn’t take any arguments, so we get an error.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0">
                                            <p:txEl>
                                              <p:pRg end="0" st="0"/>
                                            </p:txEl>
                                          </p:spTgt>
                                        </p:tgtEl>
                                        <p:attrNameLst>
                                          <p:attrName>style.visibility</p:attrName>
                                        </p:attrNameLst>
                                      </p:cBhvr>
                                      <p:to>
                                        <p:strVal val="visible"/>
                                      </p:to>
                                    </p:set>
                                    <p:anim calcmode="lin" valueType="num">
                                      <p:cBhvr additive="base">
                                        <p:cTn dur="1"/>
                                        <p:tgtEl>
                                          <p:spTgt spid="57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0">
                                            <p:txEl>
                                              <p:pRg end="1" st="1"/>
                                            </p:txEl>
                                          </p:spTgt>
                                        </p:tgtEl>
                                        <p:attrNameLst>
                                          <p:attrName>style.visibility</p:attrName>
                                        </p:attrNameLst>
                                      </p:cBhvr>
                                      <p:to>
                                        <p:strVal val="visible"/>
                                      </p:to>
                                    </p:set>
                                    <p:anim calcmode="lin" valueType="num">
                                      <p:cBhvr additive="base">
                                        <p:cTn dur="1"/>
                                        <p:tgtEl>
                                          <p:spTgt spid="57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0">
                                            <p:txEl>
                                              <p:pRg end="2" st="2"/>
                                            </p:txEl>
                                          </p:spTgt>
                                        </p:tgtEl>
                                        <p:attrNameLst>
                                          <p:attrName>style.visibility</p:attrName>
                                        </p:attrNameLst>
                                      </p:cBhvr>
                                      <p:to>
                                        <p:strVal val="visible"/>
                                      </p:to>
                                    </p:set>
                                    <p:anim calcmode="lin" valueType="num">
                                      <p:cBhvr additive="base">
                                        <p:cTn dur="1"/>
                                        <p:tgtEl>
                                          <p:spTgt spid="57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0">
                                            <p:txEl>
                                              <p:pRg end="3" st="3"/>
                                            </p:txEl>
                                          </p:spTgt>
                                        </p:tgtEl>
                                        <p:attrNameLst>
                                          <p:attrName>style.visibility</p:attrName>
                                        </p:attrNameLst>
                                      </p:cBhvr>
                                      <p:to>
                                        <p:strVal val="visible"/>
                                      </p:to>
                                    </p:set>
                                    <p:anim calcmode="lin" valueType="num">
                                      <p:cBhvr additive="base">
                                        <p:cTn dur="1"/>
                                        <p:tgtEl>
                                          <p:spTgt spid="57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0">
                                            <p:txEl>
                                              <p:pRg end="4" st="4"/>
                                            </p:txEl>
                                          </p:spTgt>
                                        </p:tgtEl>
                                        <p:attrNameLst>
                                          <p:attrName>style.visibility</p:attrName>
                                        </p:attrNameLst>
                                      </p:cBhvr>
                                      <p:to>
                                        <p:strVal val="visible"/>
                                      </p:to>
                                    </p:set>
                                    <p:anim calcmode="lin" valueType="num">
                                      <p:cBhvr additive="base">
                                        <p:cTn dur="1"/>
                                        <p:tgtEl>
                                          <p:spTgt spid="57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0">
                                            <p:txEl>
                                              <p:pRg end="5" st="5"/>
                                            </p:txEl>
                                          </p:spTgt>
                                        </p:tgtEl>
                                        <p:attrNameLst>
                                          <p:attrName>style.visibility</p:attrName>
                                        </p:attrNameLst>
                                      </p:cBhvr>
                                      <p:to>
                                        <p:strVal val="visible"/>
                                      </p:to>
                                    </p:set>
                                    <p:anim calcmode="lin" valueType="num">
                                      <p:cBhvr additive="base">
                                        <p:cTn dur="1"/>
                                        <p:tgtEl>
                                          <p:spTgt spid="570">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0">
                                            <p:txEl>
                                              <p:pRg end="6" st="6"/>
                                            </p:txEl>
                                          </p:spTgt>
                                        </p:tgtEl>
                                        <p:attrNameLst>
                                          <p:attrName>style.visibility</p:attrName>
                                        </p:attrNameLst>
                                      </p:cBhvr>
                                      <p:to>
                                        <p:strVal val="visible"/>
                                      </p:to>
                                    </p:set>
                                    <p:anim calcmode="lin" valueType="num">
                                      <p:cBhvr additive="base">
                                        <p:cTn dur="1"/>
                                        <p:tgtEl>
                                          <p:spTgt spid="570">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0">
                                            <p:txEl>
                                              <p:pRg end="7" st="7"/>
                                            </p:txEl>
                                          </p:spTgt>
                                        </p:tgtEl>
                                        <p:attrNameLst>
                                          <p:attrName>style.visibility</p:attrName>
                                        </p:attrNameLst>
                                      </p:cBhvr>
                                      <p:to>
                                        <p:strVal val="visible"/>
                                      </p:to>
                                    </p:set>
                                    <p:anim calcmode="lin" valueType="num">
                                      <p:cBhvr additive="base">
                                        <p:cTn dur="1"/>
                                        <p:tgtEl>
                                          <p:spTgt spid="570">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Shape 575"/>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OOP: Person, revisited #4 (Tricky)</a:t>
            </a:r>
          </a:p>
        </p:txBody>
      </p:sp>
      <p:sp>
        <p:nvSpPr>
          <p:cNvPr id="576" name="Shape 576"/>
          <p:cNvSpPr txBox="1"/>
          <p:nvPr>
            <p:ph idx="1" type="body"/>
          </p:nvPr>
        </p:nvSpPr>
        <p:spPr>
          <a:xfrm>
            <a:off x="457200" y="1200150"/>
            <a:ext cx="40107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class Person(object): </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num_people = 0</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__init__(self, name, 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self.name = name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self.age = 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Person.num_people += 1</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has_birthday(self):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self.age = self.age + 1</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return self.age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greet(self):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return "Hi, I'm " + self.name</a:t>
            </a:r>
          </a:p>
        </p:txBody>
      </p:sp>
      <p:sp>
        <p:nvSpPr>
          <p:cNvPr id="577" name="Shape 577"/>
          <p:cNvSpPr txBox="1"/>
          <p:nvPr>
            <p:ph idx="1" type="body"/>
          </p:nvPr>
        </p:nvSpPr>
        <p:spPr>
          <a:xfrm>
            <a:off x="4424800" y="1047750"/>
            <a:ext cx="45633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&gt;&gt;&gt; p = Person('John Denero', 8341)</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 This calls __init__.</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&gt;&gt;&gt; Person.has_birthday = p.has_birthday</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&gt;&gt;&gt; q = Person('Paul Hilfinger', 9000)</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&gt;&gt;&gt; q.has_birthday()</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8342</a:t>
            </a:r>
          </a:p>
          <a:p>
            <a:pPr indent="0" lvl="0" marL="0" marR="0" rtl="0" algn="l">
              <a:lnSpc>
                <a:spcPct val="100000"/>
              </a:lnSpc>
              <a:spcBef>
                <a:spcPts val="0"/>
              </a:spcBef>
              <a:spcAft>
                <a:spcPts val="0"/>
              </a:spcAft>
              <a:buClr>
                <a:schemeClr val="dk1"/>
              </a:buClr>
              <a:buSzPct val="250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Python keeps track of whether a function represents a “bound method” and won’t try to bind additional parameters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7">
                                            <p:txEl>
                                              <p:pRg end="0" st="0"/>
                                            </p:txEl>
                                          </p:spTgt>
                                        </p:tgtEl>
                                        <p:attrNameLst>
                                          <p:attrName>style.visibility</p:attrName>
                                        </p:attrNameLst>
                                      </p:cBhvr>
                                      <p:to>
                                        <p:strVal val="visible"/>
                                      </p:to>
                                    </p:set>
                                    <p:anim calcmode="lin" valueType="num">
                                      <p:cBhvr additive="base">
                                        <p:cTn dur="1"/>
                                        <p:tgtEl>
                                          <p:spTgt spid="57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7">
                                            <p:txEl>
                                              <p:pRg end="1" st="1"/>
                                            </p:txEl>
                                          </p:spTgt>
                                        </p:tgtEl>
                                        <p:attrNameLst>
                                          <p:attrName>style.visibility</p:attrName>
                                        </p:attrNameLst>
                                      </p:cBhvr>
                                      <p:to>
                                        <p:strVal val="visible"/>
                                      </p:to>
                                    </p:set>
                                    <p:anim calcmode="lin" valueType="num">
                                      <p:cBhvr additive="base">
                                        <p:cTn dur="1"/>
                                        <p:tgtEl>
                                          <p:spTgt spid="57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7">
                                            <p:txEl>
                                              <p:pRg end="2" st="2"/>
                                            </p:txEl>
                                          </p:spTgt>
                                        </p:tgtEl>
                                        <p:attrNameLst>
                                          <p:attrName>style.visibility</p:attrName>
                                        </p:attrNameLst>
                                      </p:cBhvr>
                                      <p:to>
                                        <p:strVal val="visible"/>
                                      </p:to>
                                    </p:set>
                                    <p:anim calcmode="lin" valueType="num">
                                      <p:cBhvr additive="base">
                                        <p:cTn dur="1"/>
                                        <p:tgtEl>
                                          <p:spTgt spid="57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7">
                                            <p:txEl>
                                              <p:pRg end="3" st="3"/>
                                            </p:txEl>
                                          </p:spTgt>
                                        </p:tgtEl>
                                        <p:attrNameLst>
                                          <p:attrName>style.visibility</p:attrName>
                                        </p:attrNameLst>
                                      </p:cBhvr>
                                      <p:to>
                                        <p:strVal val="visible"/>
                                      </p:to>
                                    </p:set>
                                    <p:anim calcmode="lin" valueType="num">
                                      <p:cBhvr additive="base">
                                        <p:cTn dur="1"/>
                                        <p:tgtEl>
                                          <p:spTgt spid="57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7">
                                            <p:txEl>
                                              <p:pRg end="4" st="4"/>
                                            </p:txEl>
                                          </p:spTgt>
                                        </p:tgtEl>
                                        <p:attrNameLst>
                                          <p:attrName>style.visibility</p:attrName>
                                        </p:attrNameLst>
                                      </p:cBhvr>
                                      <p:to>
                                        <p:strVal val="visible"/>
                                      </p:to>
                                    </p:set>
                                    <p:anim calcmode="lin" valueType="num">
                                      <p:cBhvr additive="base">
                                        <p:cTn dur="1"/>
                                        <p:tgtEl>
                                          <p:spTgt spid="57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7">
                                            <p:txEl>
                                              <p:pRg end="5" st="5"/>
                                            </p:txEl>
                                          </p:spTgt>
                                        </p:tgtEl>
                                        <p:attrNameLst>
                                          <p:attrName>style.visibility</p:attrName>
                                        </p:attrNameLst>
                                      </p:cBhvr>
                                      <p:to>
                                        <p:strVal val="visible"/>
                                      </p:to>
                                    </p:set>
                                    <p:anim calcmode="lin" valueType="num">
                                      <p:cBhvr additive="base">
                                        <p:cTn dur="1"/>
                                        <p:tgtEl>
                                          <p:spTgt spid="577">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7">
                                            <p:txEl>
                                              <p:pRg end="6" st="6"/>
                                            </p:txEl>
                                          </p:spTgt>
                                        </p:tgtEl>
                                        <p:attrNameLst>
                                          <p:attrName>style.visibility</p:attrName>
                                        </p:attrNameLst>
                                      </p:cBhvr>
                                      <p:to>
                                        <p:strVal val="visible"/>
                                      </p:to>
                                    </p:set>
                                    <p:anim calcmode="lin" valueType="num">
                                      <p:cBhvr additive="base">
                                        <p:cTn dur="1"/>
                                        <p:tgtEl>
                                          <p:spTgt spid="577">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7">
                                            <p:txEl>
                                              <p:pRg end="7" st="7"/>
                                            </p:txEl>
                                          </p:spTgt>
                                        </p:tgtEl>
                                        <p:attrNameLst>
                                          <p:attrName>style.visibility</p:attrName>
                                        </p:attrNameLst>
                                      </p:cBhvr>
                                      <p:to>
                                        <p:strVal val="visible"/>
                                      </p:to>
                                    </p:set>
                                    <p:anim calcmode="lin" valueType="num">
                                      <p:cBhvr additive="base">
                                        <p:cTn dur="1"/>
                                        <p:tgtEl>
                                          <p:spTgt spid="577">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Shape 582"/>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OOP: Plant</a:t>
            </a:r>
          </a:p>
        </p:txBody>
      </p:sp>
      <p:sp>
        <p:nvSpPr>
          <p:cNvPr id="583" name="Shape 583"/>
          <p:cNvSpPr txBox="1"/>
          <p:nvPr>
            <p:ph idx="1" type="body"/>
          </p:nvPr>
        </p:nvSpPr>
        <p:spPr>
          <a:xfrm>
            <a:off x="6154625" y="1281449"/>
            <a:ext cx="2843400" cy="36780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chemeClr val="dk1"/>
                </a:solidFill>
                <a:latin typeface="Consolas"/>
                <a:ea typeface="Consolas"/>
                <a:cs typeface="Consolas"/>
                <a:sym typeface="Consolas"/>
              </a:rPr>
              <a:t>&gt;&gt;&gt; p = Plant(10)</a:t>
            </a: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chemeClr val="dk1"/>
                </a:solidFill>
                <a:latin typeface="Consolas"/>
                <a:ea typeface="Consolas"/>
                <a:cs typeface="Consolas"/>
                <a:sym typeface="Consolas"/>
              </a:rPr>
              <a:t>&gt;&gt;&gt; p # repr example</a:t>
            </a: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chemeClr val="dk1"/>
                </a:solidFill>
                <a:latin typeface="Consolas"/>
                <a:ea typeface="Consolas"/>
                <a:cs typeface="Consolas"/>
                <a:sym typeface="Consolas"/>
              </a:rPr>
              <a:t>Plant&lt;10, 0&gt;</a:t>
            </a: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chemeClr val="dk1"/>
                </a:solidFill>
                <a:latin typeface="Consolas"/>
                <a:ea typeface="Consolas"/>
                <a:cs typeface="Consolas"/>
                <a:sym typeface="Consolas"/>
              </a:rPr>
              <a:t>&gt;&gt;&gt; Plant.energy_for_leaf</a:t>
            </a: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rgbClr val="FF0000"/>
                </a:solidFill>
                <a:latin typeface="Consolas"/>
                <a:ea typeface="Consolas"/>
                <a:cs typeface="Consolas"/>
                <a:sym typeface="Consolas"/>
              </a:rPr>
              <a:t>10</a:t>
            </a: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chemeClr val="dk1"/>
                </a:solidFill>
                <a:latin typeface="Consolas"/>
                <a:ea typeface="Consolas"/>
                <a:cs typeface="Consolas"/>
                <a:sym typeface="Consolas"/>
              </a:rPr>
              <a:t>&gt;&gt;&gt; p.energy_for_leaf</a:t>
            </a: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chemeClr val="dk1"/>
                </a:solidFill>
                <a:latin typeface="Consolas"/>
                <a:ea typeface="Consolas"/>
                <a:cs typeface="Consolas"/>
                <a:sym typeface="Consolas"/>
              </a:rPr>
              <a:t>&gt;&gt;&gt; p.if_sunny</a:t>
            </a: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chemeClr val="dk1"/>
                </a:solidFill>
                <a:latin typeface="Consolas"/>
                <a:ea typeface="Consolas"/>
                <a:cs typeface="Consolas"/>
                <a:sym typeface="Consolas"/>
              </a:rPr>
              <a:t>&gt;&gt;&gt; p.photosynthesize</a:t>
            </a: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chemeClr val="dk1"/>
                </a:solidFill>
                <a:latin typeface="Consolas"/>
                <a:ea typeface="Consolas"/>
                <a:cs typeface="Consolas"/>
                <a:sym typeface="Consolas"/>
              </a:rPr>
              <a:t>&gt;&gt;&gt; p.photo_fn</a:t>
            </a: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chemeClr val="dk1"/>
                </a:solidFill>
                <a:latin typeface="Consolas"/>
                <a:ea typeface="Consolas"/>
                <a:cs typeface="Consolas"/>
                <a:sym typeface="Consolas"/>
              </a:rPr>
              <a:t>&gt;&gt;&gt; p.photosynthesize()</a:t>
            </a: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chemeClr val="dk1"/>
                </a:solidFill>
                <a:latin typeface="Consolas"/>
                <a:ea typeface="Consolas"/>
                <a:cs typeface="Consolas"/>
                <a:sym typeface="Consolas"/>
              </a:rPr>
              <a:t>&gt;&gt;&gt; p</a:t>
            </a: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chemeClr val="dk1"/>
                </a:solidFill>
                <a:latin typeface="Consolas"/>
                <a:ea typeface="Consolas"/>
                <a:cs typeface="Consolas"/>
                <a:sym typeface="Consolas"/>
              </a:rPr>
              <a:t>&gt;&gt;&gt; p.leaves</a:t>
            </a: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chemeClr val="dk1"/>
                </a:solidFill>
                <a:latin typeface="Consolas"/>
                <a:ea typeface="Consolas"/>
                <a:cs typeface="Consolas"/>
                <a:sym typeface="Consolas"/>
              </a:rPr>
              <a:t>&gt;&gt;&gt; p</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p:txBody>
      </p:sp>
      <p:sp>
        <p:nvSpPr>
          <p:cNvPr id="584" name="Shape 584"/>
          <p:cNvSpPr txBox="1"/>
          <p:nvPr>
            <p:ph idx="1" type="body"/>
          </p:nvPr>
        </p:nvSpPr>
        <p:spPr>
          <a:xfrm>
            <a:off x="0" y="1547475"/>
            <a:ext cx="6343500" cy="34119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sunny = True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class Plant: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energy_for_leaf = 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__init__(self, leaves, if_sunny=1.5, not_sunny=0.5):</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self._leaves, self.energy = leaves, 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self.photo_fn = lambda leaves, sunny: leaves * (if_sunny if sunny else not_sunny)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photosynthesize(self):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self.energy += self.photo_fn(self.leaves, 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@property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leaves(self):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self.grow_leaves()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return self._leaves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grow_leaves(self):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while self.energy &gt; self.energy_for_leaf: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self._leaves += 1</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self.energy -= self.energy_for_leaf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__repr__(self):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return 'Plant&lt;{}, {}&gt;'.format(self._leaves, self.energy)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Draw the Box &amp; Pointer Diagram!</a:t>
            </a:r>
          </a:p>
        </p:txBody>
      </p:sp>
      <p:sp>
        <p:nvSpPr>
          <p:cNvPr id="114" name="Shape 114"/>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3000" u="none" cap="none" strike="noStrike">
                <a:solidFill>
                  <a:schemeClr val="dk1"/>
                </a:solidFill>
                <a:latin typeface="Consolas"/>
                <a:ea typeface="Consolas"/>
                <a:cs typeface="Consolas"/>
                <a:sym typeface="Consolas"/>
              </a:rPr>
              <a:t>r = ([1, 2, 1, 2],)</a:t>
            </a:r>
          </a:p>
          <a:p>
            <a:pPr indent="0" lvl="0" marL="0" marR="0" rtl="0" algn="l">
              <a:lnSpc>
                <a:spcPct val="100000"/>
              </a:lnSpc>
              <a:spcBef>
                <a:spcPts val="0"/>
              </a:spcBef>
              <a:spcAft>
                <a:spcPts val="0"/>
              </a:spcAft>
              <a:buClr>
                <a:schemeClr val="dk1"/>
              </a:buClr>
              <a:buSzPct val="25000"/>
              <a:buFont typeface="Arial"/>
              <a:buNone/>
            </a:pPr>
            <a:r>
              <a:rPr b="0" i="0" lang="en" sz="3000" u="none" cap="none" strike="noStrike">
                <a:solidFill>
                  <a:schemeClr val="dk1"/>
                </a:solidFill>
                <a:latin typeface="Consolas"/>
                <a:ea typeface="Consolas"/>
                <a:cs typeface="Consolas"/>
                <a:sym typeface="Consolas"/>
              </a:rPr>
              <a:t>s = list(r)</a:t>
            </a:r>
          </a:p>
          <a:p>
            <a:pPr indent="0" lvl="0" marL="0" marR="0" rtl="0" algn="l">
              <a:lnSpc>
                <a:spcPct val="100000"/>
              </a:lnSpc>
              <a:spcBef>
                <a:spcPts val="0"/>
              </a:spcBef>
              <a:spcAft>
                <a:spcPts val="0"/>
              </a:spcAft>
              <a:buClr>
                <a:schemeClr val="dk1"/>
              </a:buClr>
              <a:buSzPct val="25000"/>
              <a:buFont typeface="Arial"/>
              <a:buNone/>
            </a:pPr>
            <a:r>
              <a:rPr b="0" i="0" lang="en" sz="3000" u="none" cap="none" strike="noStrike">
                <a:solidFill>
                  <a:schemeClr val="dk1"/>
                </a:solidFill>
                <a:latin typeface="Consolas"/>
                <a:ea typeface="Consolas"/>
                <a:cs typeface="Consolas"/>
                <a:sym typeface="Consolas"/>
              </a:rPr>
              <a:t>t = r</a:t>
            </a:r>
          </a:p>
          <a:p>
            <a:pPr indent="0" lvl="0" marL="0" marR="0" rtl="0" algn="l">
              <a:lnSpc>
                <a:spcPct val="100000"/>
              </a:lnSpc>
              <a:spcBef>
                <a:spcPts val="0"/>
              </a:spcBef>
              <a:spcAft>
                <a:spcPts val="0"/>
              </a:spcAft>
              <a:buClr>
                <a:schemeClr val="dk1"/>
              </a:buClr>
              <a:buSzPct val="25000"/>
              <a:buFont typeface="Arial"/>
              <a:buNone/>
            </a:pPr>
            <a:r>
              <a:rPr b="0" i="0" lang="en" sz="3000" u="none" cap="none" strike="noStrike">
                <a:solidFill>
                  <a:schemeClr val="dk1"/>
                </a:solidFill>
                <a:latin typeface="Consolas"/>
                <a:ea typeface="Consolas"/>
                <a:cs typeface="Consolas"/>
                <a:sym typeface="Consolas"/>
              </a:rPr>
              <a:t>r[0][2] = t[0]</a:t>
            </a:r>
          </a:p>
          <a:p>
            <a:pPr indent="0" lvl="0" marL="0" marR="0" rtl="0" algn="l">
              <a:lnSpc>
                <a:spcPct val="100000"/>
              </a:lnSpc>
              <a:spcBef>
                <a:spcPts val="0"/>
              </a:spcBef>
              <a:spcAft>
                <a:spcPts val="0"/>
              </a:spcAft>
              <a:buClr>
                <a:schemeClr val="dk1"/>
              </a:buClr>
              <a:buSzPct val="25000"/>
              <a:buFont typeface="Arial"/>
              <a:buNone/>
            </a:pPr>
            <a:r>
              <a:rPr b="0" i="0" lang="en" sz="3000" u="none" cap="none" strike="noStrike">
                <a:solidFill>
                  <a:schemeClr val="dk1"/>
                </a:solidFill>
                <a:latin typeface="Consolas"/>
                <a:ea typeface="Consolas"/>
                <a:cs typeface="Consolas"/>
                <a:sym typeface="Consolas"/>
              </a:rPr>
              <a:t>s[0] = r[0][1:]</a:t>
            </a:r>
          </a:p>
          <a:p>
            <a:pPr indent="0" lvl="0" marL="0" marR="0" rtl="0" algn="l">
              <a:lnSpc>
                <a:spcPct val="100000"/>
              </a:lnSpc>
              <a:spcBef>
                <a:spcPts val="0"/>
              </a:spcBef>
              <a:spcAft>
                <a:spcPts val="0"/>
              </a:spcAft>
              <a:buClr>
                <a:schemeClr val="dk1"/>
              </a:buClr>
              <a:buSzPct val="25000"/>
              <a:buFont typeface="Arial"/>
              <a:buNone/>
            </a:pPr>
            <a:r>
              <a:rPr b="0" i="0" lang="en" sz="3000" u="none" cap="none" strike="noStrike">
                <a:solidFill>
                  <a:schemeClr val="dk1"/>
                </a:solidFill>
                <a:latin typeface="Consolas"/>
                <a:ea typeface="Consolas"/>
                <a:cs typeface="Consolas"/>
                <a:sym typeface="Consolas"/>
              </a:rPr>
              <a:t>s[0][1][2][3] = 4</a:t>
            </a: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Shape 589"/>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OOP: Plant</a:t>
            </a:r>
          </a:p>
        </p:txBody>
      </p:sp>
      <p:sp>
        <p:nvSpPr>
          <p:cNvPr id="590" name="Shape 590"/>
          <p:cNvSpPr txBox="1"/>
          <p:nvPr>
            <p:ph idx="1" type="body"/>
          </p:nvPr>
        </p:nvSpPr>
        <p:spPr>
          <a:xfrm>
            <a:off x="6154625" y="1237099"/>
            <a:ext cx="2843400" cy="3722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 = Plant(10)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 # repr example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Plant&lt;10, 0&gt;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Plant.energy_for_leaf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p.if_sunny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p.photosynthesize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p.photo_fn</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p.photosynthesize()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p:txBody>
      </p:sp>
      <p:sp>
        <p:nvSpPr>
          <p:cNvPr id="591" name="Shape 591"/>
          <p:cNvSpPr txBox="1"/>
          <p:nvPr>
            <p:ph idx="1" type="body"/>
          </p:nvPr>
        </p:nvSpPr>
        <p:spPr>
          <a:xfrm>
            <a:off x="0" y="1480975"/>
            <a:ext cx="6343500" cy="3478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sunny = True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class Plant: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energy_for_leaf = 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__init__(self, leaves, if_sunny=1.5, not_sunny=0.5):</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self._leaves, self.energy = leaves, 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self.photo_fn = lambda leaves, sunny: leaves * (if_sunny if sunny else not_sunny)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photosynthesize(self):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self.energy += self.photo_fn(self.leaves, 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@property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leaves(self):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self.grow_leaves()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return self._leaves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grow_leaves(self):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while self.energy &gt; self.energy_for_leaf: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self._leaves += 1</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self.energy -= self.energy_for_leaf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__repr__(self):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return 'Plant&lt;{}, {}&gt;'.format(self._leaves, self.energy)</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Shape 596"/>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OOP: Plant</a:t>
            </a:r>
          </a:p>
        </p:txBody>
      </p:sp>
      <p:sp>
        <p:nvSpPr>
          <p:cNvPr id="597" name="Shape 597"/>
          <p:cNvSpPr txBox="1"/>
          <p:nvPr>
            <p:ph idx="1" type="body"/>
          </p:nvPr>
        </p:nvSpPr>
        <p:spPr>
          <a:xfrm>
            <a:off x="6154625" y="1281449"/>
            <a:ext cx="2843400" cy="36780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 = Plant(10)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 # repr example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Plant&lt;10, 0&gt;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Plant.energy_for_leaf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p.if_sunny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AttributeError</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p.photosynthesize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p.photo_fn</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p.photosynthesize()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p:txBody>
      </p:sp>
      <p:sp>
        <p:nvSpPr>
          <p:cNvPr id="598" name="Shape 598"/>
          <p:cNvSpPr txBox="1"/>
          <p:nvPr>
            <p:ph idx="1" type="body"/>
          </p:nvPr>
        </p:nvSpPr>
        <p:spPr>
          <a:xfrm>
            <a:off x="0" y="1347950"/>
            <a:ext cx="6343500" cy="3611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sunny = True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class Plant: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energy_for_leaf = 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__init__(self, leaves, if_sunny=1.5, not_sunny=0.5):</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self._leaves, self.energy = leaves, 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self.photo_fn = lambda leaves, sunny: leaves * (if_sunny if sunny else not_sunny)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photosynthesize(self):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self.energy += self.photo_fn(self.leaves, 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@property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leaves(self):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self.grow_leaves()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return self._leaves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grow_leaves(self):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while self.energy &gt; self.energy_for_leaf: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self._leaves += 1</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self.energy -= self.energy_for_leaf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__repr__(self):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return 'Plant&lt;{}, {}&gt;'.format(self._leaves, self.energy)</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Shape 603"/>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OOP: Plant</a:t>
            </a:r>
          </a:p>
        </p:txBody>
      </p:sp>
      <p:sp>
        <p:nvSpPr>
          <p:cNvPr id="604" name="Shape 604"/>
          <p:cNvSpPr txBox="1"/>
          <p:nvPr>
            <p:ph idx="1" type="body"/>
          </p:nvPr>
        </p:nvSpPr>
        <p:spPr>
          <a:xfrm>
            <a:off x="6154625" y="1126249"/>
            <a:ext cx="2843400" cy="38331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 = Plant(10)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 # repr example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Plant&lt;10, 0&gt;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Plant.energy_for_leaf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p.if_sunny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AttributeError</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p.photosynthesize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&lt;bound method at ...&gt;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p.photo_fn</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p.photosynthesize()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p:txBody>
      </p:sp>
      <p:sp>
        <p:nvSpPr>
          <p:cNvPr id="605" name="Shape 605"/>
          <p:cNvSpPr txBox="1"/>
          <p:nvPr>
            <p:ph idx="1" type="body"/>
          </p:nvPr>
        </p:nvSpPr>
        <p:spPr>
          <a:xfrm>
            <a:off x="0" y="1525325"/>
            <a:ext cx="6343500" cy="34341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sunny = True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class Plant: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energy_for_leaf = 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__init__(self, leaves, if_sunny=1.5, not_sunny=0.5):</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self._leaves, self.energy = leaves, 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self.photo_fn = lambda leaves, sunny: leaves * (if_sunny if sunny else not_sunny)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photosynthesize(self):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self.energy += self.photo_fn(self.leaves, 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@property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leaves(self):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self.grow_leaves()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return self._leaves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grow_leaves(self):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while self.energy &gt; self.energy_for_leaf: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self._leaves += 1</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self.energy -= self.energy_for_leaf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__repr__(self):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return 'Plant&lt;{}, {}&gt;'.format(self._leaves, self.energy)</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Shape 610"/>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OOP: Plant</a:t>
            </a:r>
          </a:p>
        </p:txBody>
      </p:sp>
      <p:sp>
        <p:nvSpPr>
          <p:cNvPr id="611" name="Shape 611"/>
          <p:cNvSpPr txBox="1"/>
          <p:nvPr>
            <p:ph idx="1" type="body"/>
          </p:nvPr>
        </p:nvSpPr>
        <p:spPr>
          <a:xfrm>
            <a:off x="6154625" y="1259274"/>
            <a:ext cx="2843400" cy="370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 = Plant(10)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 # repr example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Plant&lt;10, 0&gt;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Plant.energy_for_leaf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p.if_sunny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AttributeError</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p.photosynthesize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&lt;bound method at ...&gt;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p.photo_fn</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&lt;function at ...&gt;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p.photosynthesize()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p:txBody>
      </p:sp>
      <p:sp>
        <p:nvSpPr>
          <p:cNvPr id="612" name="Shape 612"/>
          <p:cNvSpPr txBox="1"/>
          <p:nvPr>
            <p:ph idx="1" type="body"/>
          </p:nvPr>
        </p:nvSpPr>
        <p:spPr>
          <a:xfrm>
            <a:off x="0" y="1503150"/>
            <a:ext cx="6343500" cy="34563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sunny = True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class Plant: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energy_for_leaf = 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__init__(self, leaves, if_sunny=1.5, not_sunny=0.5):</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self._leaves, self.energy = leaves, 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self.photo_fn = lambda leaves, sunny: leaves * (if_sunny if sunny else not_sunny)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photosynthesize(self):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self.energy += self.photo_fn(self.leaves, 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@property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leaves(self):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self.grow_leaves()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return self._leaves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grow_leaves(self):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while self.energy &gt; self.energy_for_leaf: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self._leaves += 1</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self.energy -= self.energy_for_leaf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__repr__(self):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return 'Plant&lt;{}, {}&gt;'.format(self._leaves, self.energy)</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Shape 617"/>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OOP: Plant</a:t>
            </a:r>
          </a:p>
        </p:txBody>
      </p:sp>
      <p:sp>
        <p:nvSpPr>
          <p:cNvPr id="618" name="Shape 618"/>
          <p:cNvSpPr txBox="1"/>
          <p:nvPr>
            <p:ph idx="1" type="body"/>
          </p:nvPr>
        </p:nvSpPr>
        <p:spPr>
          <a:xfrm>
            <a:off x="6154625" y="1325824"/>
            <a:ext cx="2843400" cy="36336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 = Plant(10)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 # repr example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Plant&lt;10, 0&gt;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Plant.energy_for_leaf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p.if_sunny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AttributeError</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p.photosynthesize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&lt;bound method at ...&gt;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p.photo_fn</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&lt;function at ...&gt;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p.photosynthesize()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p:txBody>
      </p:sp>
      <p:sp>
        <p:nvSpPr>
          <p:cNvPr id="619" name="Shape 619"/>
          <p:cNvSpPr txBox="1"/>
          <p:nvPr>
            <p:ph idx="1" type="body"/>
          </p:nvPr>
        </p:nvSpPr>
        <p:spPr>
          <a:xfrm>
            <a:off x="0" y="1325775"/>
            <a:ext cx="6343500" cy="36336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sunny = True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class Plant: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energy_for_leaf = 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__init__(self, leaves, if_sunny=1.5, not_sunny=0.5):</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self._leaves, self.energy = leaves, 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self.photo_fn = lambda leaves, sunny: leaves * (if_sunny if sunny else not_sunny)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photosynthesize(self):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self.energy += self.photo_fn(self.leaves, 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@property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leaves(self):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self.grow_leaves()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return self._leaves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grow_leaves(self):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while self.energy &gt; self.energy_for_leaf: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self._leaves += 1</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self.energy -= self.energy_for_leaf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__repr__(self):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return 'Plant&lt;{}, {}&gt;'.format(self._leaves, self.energy)</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OOP: Plant</a:t>
            </a:r>
          </a:p>
        </p:txBody>
      </p:sp>
      <p:sp>
        <p:nvSpPr>
          <p:cNvPr id="625" name="Shape 625"/>
          <p:cNvSpPr txBox="1"/>
          <p:nvPr>
            <p:ph idx="1" type="body"/>
          </p:nvPr>
        </p:nvSpPr>
        <p:spPr>
          <a:xfrm>
            <a:off x="6175075" y="1348024"/>
            <a:ext cx="2843400" cy="3611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 = Plant(10)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 # repr example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Plant&lt;10, 0&gt;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Plant.energy_for_leaf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p.if_sunny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AttributeError</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p.photosynthesize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&lt;bound method at ...&gt;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p.photo_fn</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&lt;function at ...&gt;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p.photosynthesize()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Plant&lt;10, 15.0&gt;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p:txBody>
      </p:sp>
      <p:sp>
        <p:nvSpPr>
          <p:cNvPr id="626" name="Shape 626"/>
          <p:cNvSpPr txBox="1"/>
          <p:nvPr>
            <p:ph idx="1" type="body"/>
          </p:nvPr>
        </p:nvSpPr>
        <p:spPr>
          <a:xfrm>
            <a:off x="0" y="1347950"/>
            <a:ext cx="6343500" cy="3611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sunny = True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class Plant: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energy_for_leaf = 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__init__(self, leaves, if_sunny=1.5, not_sunny=0.5):</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self._leaves, self.energy = leaves, 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self.photo_fn = lambda leaves, sunny: leaves * (if_sunny if sunny else not_sunny)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photosynthesize(self):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self.energy += self.photo_fn(self.leaves, 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@property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leaves(self):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self.grow_leaves()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return self._leaves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grow_leaves(self):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while self.energy &gt; self.energy_for_leaf: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self._leaves += 1</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self.energy -= self.energy_for_leaf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__repr__(self):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return 'Plant&lt;{}, {}&gt;'.format(self._leaves, self.energy)</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Shape 631"/>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OOP: Plant</a:t>
            </a:r>
          </a:p>
        </p:txBody>
      </p:sp>
      <p:sp>
        <p:nvSpPr>
          <p:cNvPr id="632" name="Shape 632"/>
          <p:cNvSpPr txBox="1"/>
          <p:nvPr>
            <p:ph idx="1" type="body"/>
          </p:nvPr>
        </p:nvSpPr>
        <p:spPr>
          <a:xfrm>
            <a:off x="6154625" y="1347949"/>
            <a:ext cx="2843400" cy="3611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 = Plant(10)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 # repr example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Plant&lt;10, 0&gt;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Plant.energy_for_leaf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p.if_sunny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AttributeError</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p.photosynthesize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&lt;bound method at ...&gt;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p.photo_fn</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&lt;function at ...&gt;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p.photosynthesize()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Plant&lt;10, 15.0&gt;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11</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_____</a:t>
            </a:r>
          </a:p>
        </p:txBody>
      </p:sp>
      <p:sp>
        <p:nvSpPr>
          <p:cNvPr id="633" name="Shape 633"/>
          <p:cNvSpPr txBox="1"/>
          <p:nvPr>
            <p:ph idx="1" type="body"/>
          </p:nvPr>
        </p:nvSpPr>
        <p:spPr>
          <a:xfrm>
            <a:off x="0" y="1414450"/>
            <a:ext cx="6343500" cy="35451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sunny = True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class Plant: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energy_for_leaf = 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__init__(self, leaves, if_sunny=1.5, not_sunny=0.5):</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self._leaves, self.energy = leaves, 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self.photo_fn = lambda leaves, sunny: leaves * (if_sunny if sunny else not_sunny)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photosynthesize(self):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self.energy += self.photo_fn(self.leaves, 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@property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leaves(self):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self.grow_leaves()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return self._leaves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grow_leaves(self):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while self.energy &gt; self.energy_for_leaf: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self._leaves += 1</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self.energy -= self.energy_for_leaf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__repr__(self):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return 'Plant&lt;{}, {}&gt;'.format(self._leaves, self.energy)</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Shape 638"/>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OOP: Plant</a:t>
            </a:r>
          </a:p>
        </p:txBody>
      </p:sp>
      <p:sp>
        <p:nvSpPr>
          <p:cNvPr id="639" name="Shape 639"/>
          <p:cNvSpPr txBox="1"/>
          <p:nvPr>
            <p:ph idx="1" type="body"/>
          </p:nvPr>
        </p:nvSpPr>
        <p:spPr>
          <a:xfrm>
            <a:off x="6154625" y="1303624"/>
            <a:ext cx="2843400" cy="3655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 = Plant(10)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 # repr example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Plant&lt;10, 0&gt;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Plant.energy_for_leaf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p.if_sunny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AttributeError</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p.photosynthesize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&lt;bound method at ...&gt;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p.photo_fn</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&lt;function at ...&gt;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p.photosynthesize()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Plant&lt;10, 15.0&gt;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11</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&gt;&gt;&gt; p</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rgbClr val="FF0000"/>
                </a:solidFill>
                <a:latin typeface="Consolas"/>
                <a:ea typeface="Consolas"/>
                <a:cs typeface="Consolas"/>
                <a:sym typeface="Consolas"/>
              </a:rPr>
              <a:t>Plant&lt;11, 5.0&gt;</a:t>
            </a:r>
          </a:p>
        </p:txBody>
      </p:sp>
      <p:sp>
        <p:nvSpPr>
          <p:cNvPr id="640" name="Shape 640"/>
          <p:cNvSpPr txBox="1"/>
          <p:nvPr>
            <p:ph idx="1" type="body"/>
          </p:nvPr>
        </p:nvSpPr>
        <p:spPr>
          <a:xfrm>
            <a:off x="0" y="1303600"/>
            <a:ext cx="6343500" cy="3655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sunny = True</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class Plant:</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energy_for_leaf = 10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__init__(self, leaves, if_sunny=1.5, not_sunny=0.5):</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self._leaves, self.energy = leaves, 0</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self.photo_fn = lambda leaves, sunny: leaves * (if_sunny if sunny else not_sunny)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photosynthesize(self):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self.energy += self.photo_fn(self.leaves, sunny)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@property</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leaves(self):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self.grow_leaves()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return self._leaves</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grow_leaves(self):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while self.energy &gt; self.energy_for_leaf: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self._leaves += 1</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self.energy -= self.energy_for_leaf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def __repr__(self):</a:t>
            </a:r>
          </a:p>
          <a:p>
            <a:pPr indent="0" lvl="0" marL="0" marR="0" rtl="0" algn="l">
              <a:lnSpc>
                <a:spcPct val="100000"/>
              </a:lnSpc>
              <a:spcBef>
                <a:spcPts val="0"/>
              </a:spcBef>
              <a:spcAft>
                <a:spcPts val="0"/>
              </a:spcAft>
              <a:buClr>
                <a:schemeClr val="dk1"/>
              </a:buClr>
              <a:buSzPct val="25000"/>
              <a:buFont typeface="Consolas"/>
              <a:buNone/>
            </a:pPr>
            <a:r>
              <a:rPr b="0" i="0" lang="en" sz="1000" u="none" cap="none" strike="noStrike">
                <a:solidFill>
                  <a:schemeClr val="dk1"/>
                </a:solidFill>
                <a:latin typeface="Consolas"/>
                <a:ea typeface="Consolas"/>
                <a:cs typeface="Consolas"/>
                <a:sym typeface="Consolas"/>
              </a:rPr>
              <a:t>    return 'Plant&lt;{}, {}&gt;'.format(self._leaves, self.energy)</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Shape 645"/>
          <p:cNvSpPr txBox="1"/>
          <p:nvPr>
            <p:ph idx="4294967295" type="title"/>
          </p:nvPr>
        </p:nvSpPr>
        <p:spPr>
          <a:xfrm>
            <a:off x="329400" y="1971065"/>
            <a:ext cx="8229600" cy="8574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chemeClr val="accent1"/>
              </a:buClr>
              <a:buSzPct val="25000"/>
              <a:buFont typeface="Arial"/>
              <a:buNone/>
            </a:pPr>
            <a:r>
              <a:rPr b="1" i="0" lang="en" sz="3600" u="none" cap="none" strike="noStrike">
                <a:solidFill>
                  <a:schemeClr val="accent1"/>
                </a:solidFill>
                <a:latin typeface="Arial"/>
                <a:ea typeface="Arial"/>
                <a:cs typeface="Arial"/>
                <a:sym typeface="Arial"/>
              </a:rPr>
              <a:t>Inheritance</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Shape 650"/>
          <p:cNvSpPr txBox="1"/>
          <p:nvPr>
            <p:ph idx="1" type="body"/>
          </p:nvPr>
        </p:nvSpPr>
        <p:spPr>
          <a:xfrm>
            <a:off x="457200" y="1200150"/>
            <a:ext cx="39945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class Person(object): </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def __init__(self, name, age):</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self.name = name</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self.age = age</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def has_birthday(self):</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self.age = self.age + 1</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return self.age</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def greet(self):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return "Hi, I'm " + self.name</a:t>
            </a:r>
          </a:p>
        </p:txBody>
      </p:sp>
      <p:sp>
        <p:nvSpPr>
          <p:cNvPr id="651" name="Shape 651"/>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Inheritance: Example</a:t>
            </a:r>
          </a:p>
        </p:txBody>
      </p:sp>
      <p:sp>
        <p:nvSpPr>
          <p:cNvPr id="652" name="Shape 652"/>
          <p:cNvSpPr txBox="1"/>
          <p:nvPr>
            <p:ph idx="2" type="body"/>
          </p:nvPr>
        </p:nvSpPr>
        <p:spPr>
          <a:xfrm>
            <a:off x="4692273" y="1200150"/>
            <a:ext cx="39945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class Fireman(object):</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__init__(self, name, age, fid):</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self.name = name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self.age = 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self.fid = fid</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has_birthday(self):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self.age = self.age + 1</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return self.age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greet(self):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return "Hi, I'm " + self.name</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def put_out_fire(self):</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        print(‘PUTTING OUT FIRE!’)</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200"/>
                                        <p:tgtEl>
                                          <p:spTgt spid="6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Draw the Box &amp; Pointer Diagram!</a:t>
            </a:r>
          </a:p>
        </p:txBody>
      </p:sp>
      <p:pic>
        <p:nvPicPr>
          <p:cNvPr descr="b9a3bdad4b.png" id="120" name="Shape 120"/>
          <p:cNvPicPr preferRelativeResize="0"/>
          <p:nvPr/>
        </p:nvPicPr>
        <p:blipFill rotWithShape="1">
          <a:blip r:embed="rId3">
            <a:alphaModFix/>
          </a:blip>
          <a:srcRect b="-34607" l="0" r="-5988" t="0"/>
          <a:stretch/>
        </p:blipFill>
        <p:spPr>
          <a:xfrm>
            <a:off x="212800" y="1488150"/>
            <a:ext cx="3813899" cy="3047324"/>
          </a:xfrm>
          <a:prstGeom prst="rect">
            <a:avLst/>
          </a:prstGeom>
          <a:noFill/>
          <a:ln>
            <a:noFill/>
          </a:ln>
        </p:spPr>
      </p:pic>
      <p:pic>
        <p:nvPicPr>
          <p:cNvPr descr="db85675fa8.png" id="121" name="Shape 121"/>
          <p:cNvPicPr preferRelativeResize="0"/>
          <p:nvPr/>
        </p:nvPicPr>
        <p:blipFill rotWithShape="1">
          <a:blip r:embed="rId4">
            <a:alphaModFix/>
          </a:blip>
          <a:srcRect b="0" l="0" r="0" t="0"/>
          <a:stretch/>
        </p:blipFill>
        <p:spPr>
          <a:xfrm>
            <a:off x="3811400" y="1784924"/>
            <a:ext cx="3863268" cy="1524974"/>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Shape 657"/>
          <p:cNvSpPr txBox="1"/>
          <p:nvPr>
            <p:ph idx="1" type="body"/>
          </p:nvPr>
        </p:nvSpPr>
        <p:spPr>
          <a:xfrm>
            <a:off x="457200" y="1200150"/>
            <a:ext cx="39945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class Person(object): </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__init__(self, name, 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self.name = name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self.age = 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has_birthday(self):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self.age = self.age + 1</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return self.age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greet(self):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return "Hi, I'm " + self.name</a:t>
            </a:r>
          </a:p>
        </p:txBody>
      </p:sp>
      <p:sp>
        <p:nvSpPr>
          <p:cNvPr id="658" name="Shape 658"/>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Inheritance: Example</a:t>
            </a:r>
          </a:p>
        </p:txBody>
      </p:sp>
      <p:sp>
        <p:nvSpPr>
          <p:cNvPr id="659" name="Shape 659"/>
          <p:cNvSpPr txBox="1"/>
          <p:nvPr>
            <p:ph idx="2" type="body"/>
          </p:nvPr>
        </p:nvSpPr>
        <p:spPr>
          <a:xfrm>
            <a:off x="4692273" y="1200150"/>
            <a:ext cx="39945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class Fireman(object):</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__init__(self, name, age, fid):</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self.name = name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self.age = 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self.fid = fid</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has_birthday(self):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self.age = self.age + 1</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return self.age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greet(self):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return "Hi, I'm " + self.name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put_out_fire(self):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print(‘PUTTING OUT FIRE!’)</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chemeClr val="dk1"/>
              </a:solidFill>
              <a:latin typeface="Consolas"/>
              <a:ea typeface="Consolas"/>
              <a:cs typeface="Consolas"/>
              <a:sym typeface="Consolas"/>
            </a:endParaRPr>
          </a:p>
        </p:txBody>
      </p:sp>
      <p:sp>
        <p:nvSpPr>
          <p:cNvPr id="660" name="Shape 660"/>
          <p:cNvSpPr txBox="1"/>
          <p:nvPr/>
        </p:nvSpPr>
        <p:spPr>
          <a:xfrm>
            <a:off x="321325" y="3859000"/>
            <a:ext cx="4830900" cy="5361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0000"/>
              </a:buClr>
              <a:buSzPct val="25000"/>
              <a:buFont typeface="Arial"/>
              <a:buNone/>
            </a:pPr>
            <a:r>
              <a:rPr b="0" i="0" lang="en" sz="2400" u="none" cap="none" strike="noStrike">
                <a:solidFill>
                  <a:srgbClr val="FF0000"/>
                </a:solidFill>
                <a:latin typeface="Arial"/>
                <a:ea typeface="Arial"/>
                <a:cs typeface="Arial"/>
                <a:sym typeface="Arial"/>
              </a:rPr>
              <a:t>How can we use the concept of inheritance to improve our Fireman class?</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Shape 665"/>
          <p:cNvSpPr txBox="1"/>
          <p:nvPr>
            <p:ph idx="1" type="body"/>
          </p:nvPr>
        </p:nvSpPr>
        <p:spPr>
          <a:xfrm>
            <a:off x="0" y="1200150"/>
            <a:ext cx="39945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class Person(object): </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__init__(self, name, 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self.name = name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self.age = 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has_birthday(self):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self.age = self.age + 1</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return self.age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greet(self):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return "Hi, I'm " + self.name</a:t>
            </a:r>
          </a:p>
        </p:txBody>
      </p:sp>
      <p:sp>
        <p:nvSpPr>
          <p:cNvPr id="666" name="Shape 666"/>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Inheritance: Better Example</a:t>
            </a:r>
          </a:p>
        </p:txBody>
      </p:sp>
      <p:sp>
        <p:nvSpPr>
          <p:cNvPr id="667" name="Shape 667"/>
          <p:cNvSpPr txBox="1"/>
          <p:nvPr>
            <p:ph idx="2" type="body"/>
          </p:nvPr>
        </p:nvSpPr>
        <p:spPr>
          <a:xfrm>
            <a:off x="4512300" y="1009675"/>
            <a:ext cx="4174500" cy="1960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class Fireman(</a:t>
            </a:r>
            <a:r>
              <a:rPr b="0" i="0" lang="en" sz="1400" u="none" cap="none" strike="noStrike">
                <a:solidFill>
                  <a:schemeClr val="accent2"/>
                </a:solidFill>
                <a:latin typeface="Consolas"/>
                <a:ea typeface="Consolas"/>
                <a:cs typeface="Consolas"/>
                <a:sym typeface="Consolas"/>
              </a:rPr>
              <a:t>Person</a:t>
            </a:r>
            <a:r>
              <a:rPr b="0" i="0" lang="en" sz="1400" u="none" cap="none" strike="noStrike">
                <a:solidFill>
                  <a:schemeClr val="dk1"/>
                </a:solidFill>
                <a:latin typeface="Consolas"/>
                <a:ea typeface="Consolas"/>
                <a:cs typeface="Consolas"/>
                <a:sym typeface="Consolas"/>
              </a:rPr>
              <a:t>):</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__init__(self, name, age, fid):</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accent2"/>
                </a:solidFill>
                <a:latin typeface="Consolas"/>
                <a:ea typeface="Consolas"/>
                <a:cs typeface="Consolas"/>
                <a:sym typeface="Consolas"/>
              </a:rPr>
              <a:t>        Person.__init__(self, name, age)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self.fid = fid</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put_out_fire(self):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print(‘PUTTING OUT FIRE!’)</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chemeClr val="dk1"/>
              </a:solidFill>
              <a:latin typeface="Consolas"/>
              <a:ea typeface="Consolas"/>
              <a:cs typeface="Consolas"/>
              <a:sym typeface="Consolas"/>
            </a:endParaRPr>
          </a:p>
        </p:txBody>
      </p:sp>
      <p:sp>
        <p:nvSpPr>
          <p:cNvPr id="668" name="Shape 668"/>
          <p:cNvSpPr txBox="1"/>
          <p:nvPr/>
        </p:nvSpPr>
        <p:spPr>
          <a:xfrm>
            <a:off x="4571050" y="2970175"/>
            <a:ext cx="4235100" cy="19119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&gt;&gt;&gt; f = Fireman('John DeNero', 8341, 1)</a:t>
            </a:r>
          </a:p>
          <a:p>
            <a:pPr indent="0" lvl="0" marL="0" marR="0" rtl="0" algn="l">
              <a:lnSpc>
                <a:spcPct val="100000"/>
              </a:lnSpc>
              <a:spcBef>
                <a:spcPts val="60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&gt;&gt;&gt; f.name</a:t>
            </a:r>
          </a:p>
          <a:p>
            <a:pPr indent="0" lvl="0" marL="0" marR="0" rtl="0" algn="l">
              <a:lnSpc>
                <a:spcPct val="100000"/>
              </a:lnSpc>
              <a:spcBef>
                <a:spcPts val="60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'John DeNero'</a:t>
            </a:r>
          </a:p>
          <a:p>
            <a:pPr indent="0" lvl="0" marL="0" marR="0" rtl="0" algn="l">
              <a:lnSpc>
                <a:spcPct val="100000"/>
              </a:lnSpc>
              <a:spcBef>
                <a:spcPts val="60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&gt;&gt;&gt; f.has_birthday()</a:t>
            </a:r>
          </a:p>
          <a:p>
            <a:pPr indent="0" lvl="0" marL="0" marR="0" rtl="0" algn="l">
              <a:lnSpc>
                <a:spcPct val="100000"/>
              </a:lnSpc>
              <a:spcBef>
                <a:spcPts val="60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8342</a:t>
            </a:r>
          </a:p>
          <a:p>
            <a:pPr indent="0" lvl="0" marL="0" marR="0" rtl="0" algn="l">
              <a:lnSpc>
                <a:spcPct val="100000"/>
              </a:lnSpc>
              <a:spcBef>
                <a:spcPts val="60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&gt;&gt;&gt; f.put_out_fire()</a:t>
            </a:r>
          </a:p>
          <a:p>
            <a:pPr indent="0" lvl="0" marL="0" marR="0" rtl="0" algn="l">
              <a:lnSpc>
                <a:spcPct val="100000"/>
              </a:lnSpc>
              <a:spcBef>
                <a:spcPts val="600"/>
              </a:spcBef>
              <a:spcAft>
                <a:spcPts val="0"/>
              </a:spcAft>
              <a:buClr>
                <a:schemeClr val="dk1"/>
              </a:buClr>
              <a:buSzPct val="25000"/>
              <a:buFont typeface="Arial"/>
              <a:buNone/>
            </a:pPr>
            <a:r>
              <a:rPr b="0" i="0" lang="en" sz="1400" u="none" cap="none" strike="noStrike">
                <a:solidFill>
                  <a:schemeClr val="dk1"/>
                </a:solidFill>
                <a:latin typeface="Consolas"/>
                <a:ea typeface="Consolas"/>
                <a:cs typeface="Consolas"/>
                <a:sym typeface="Consolas"/>
              </a:rPr>
              <a:t>PUTTING OUT FIRE!</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sp>
        <p:nvSpPr>
          <p:cNvPr id="673" name="Shape 673"/>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Jedi</a:t>
            </a:r>
          </a:p>
        </p:txBody>
      </p:sp>
      <p:sp>
        <p:nvSpPr>
          <p:cNvPr id="674" name="Shape 674"/>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class Jedi(object): </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__init__(self, name, lightsaber_color, ls_power):</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self.name = name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self.ls_color = lightsaber_color</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self.ls_power = ls_power</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lightsaber_duel(self, other_jedi):</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if self.ls_power &gt; other_jedi.ls_power: </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print(self.name + ‘ defeated ’ + other_jedi.name)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elif self.ls_power == other_jedi.ls_power:</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print(‘Tie!’)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else: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print(self.name + ‘ has fallen to ’ + other_jedi.name)</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Shape 679"/>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DarkJedi</a:t>
            </a:r>
          </a:p>
        </p:txBody>
      </p:sp>
      <p:sp>
        <p:nvSpPr>
          <p:cNvPr id="680" name="Shape 680"/>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Consolas"/>
                <a:ea typeface="Consolas"/>
                <a:cs typeface="Consolas"/>
                <a:sym typeface="Consolas"/>
              </a:rPr>
              <a:t>class Jedi(object): </a:t>
            </a: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Consolas"/>
                <a:ea typeface="Consolas"/>
                <a:cs typeface="Consolas"/>
                <a:sym typeface="Consolas"/>
              </a:rPr>
              <a:t>    def __init__(self, name, lightsaber_color, ls_power):</a:t>
            </a: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Consolas"/>
                <a:ea typeface="Consolas"/>
                <a:cs typeface="Consolas"/>
                <a:sym typeface="Consolas"/>
              </a:rPr>
              <a:t>        self.name = name</a:t>
            </a: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Consolas"/>
                <a:ea typeface="Consolas"/>
                <a:cs typeface="Consolas"/>
                <a:sym typeface="Consolas"/>
              </a:rPr>
              <a:t>        self.ls_color = lightsaber_color</a:t>
            </a: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Consolas"/>
                <a:ea typeface="Consolas"/>
                <a:cs typeface="Consolas"/>
                <a:sym typeface="Consolas"/>
              </a:rPr>
              <a:t>        self.ls_power = ls_power</a:t>
            </a: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Consolas"/>
                <a:ea typeface="Consolas"/>
                <a:cs typeface="Consolas"/>
                <a:sym typeface="Consolas"/>
              </a:rPr>
              <a:t>    def lightsaber_duel(self, other_jedi):</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class DarkJedi(Jedi): </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    def __init__(self, name, lightsaber_color, ls_power, evil_power):</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rgbClr val="FF0000"/>
                </a:solidFill>
                <a:latin typeface="Consolas"/>
                <a:ea typeface="Consolas"/>
                <a:cs typeface="Consolas"/>
                <a:sym typeface="Consolas"/>
              </a:rPr>
              <a:t>        "*** YOUR CODE HERE ***"	</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    def use_power(self):</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        print(self.evil_power)</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    def lightsaber_duel(self, other_jedi):</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rgbClr val="FF0000"/>
                </a:solidFill>
                <a:latin typeface="Consolas"/>
                <a:ea typeface="Consolas"/>
                <a:cs typeface="Consolas"/>
                <a:sym typeface="Consolas"/>
              </a:rPr>
              <a:t>        "*** YOUR CODE HERE ***"	</a:t>
            </a:r>
            <a:r>
              <a:rPr b="0" i="0" lang="en" sz="1200" u="none" cap="none" strike="noStrike">
                <a:solidFill>
                  <a:schemeClr val="dk1"/>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		</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Shape 685"/>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DarkJedi</a:t>
            </a:r>
          </a:p>
        </p:txBody>
      </p:sp>
      <p:sp>
        <p:nvSpPr>
          <p:cNvPr id="686" name="Shape 686"/>
          <p:cNvSpPr txBox="1"/>
          <p:nvPr>
            <p:ph idx="1" type="body"/>
          </p:nvPr>
        </p:nvSpPr>
        <p:spPr>
          <a:xfrm>
            <a:off x="457200" y="1063375"/>
            <a:ext cx="8229600" cy="3862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Consolas"/>
                <a:ea typeface="Consolas"/>
                <a:cs typeface="Consolas"/>
                <a:sym typeface="Consolas"/>
              </a:rPr>
              <a:t>class Jedi(object): </a:t>
            </a: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Consolas"/>
                <a:ea typeface="Consolas"/>
                <a:cs typeface="Consolas"/>
                <a:sym typeface="Consolas"/>
              </a:rPr>
              <a:t>    def __init__(self, name, lightsaber_color, ls_power):</a:t>
            </a: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Consolas"/>
                <a:ea typeface="Consolas"/>
                <a:cs typeface="Consolas"/>
                <a:sym typeface="Consolas"/>
              </a:rPr>
              <a:t>        self.name = name</a:t>
            </a: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Consolas"/>
                <a:ea typeface="Consolas"/>
                <a:cs typeface="Consolas"/>
                <a:sym typeface="Consolas"/>
              </a:rPr>
              <a:t>        self.ls_color = lightsaber_color</a:t>
            </a: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Consolas"/>
                <a:ea typeface="Consolas"/>
                <a:cs typeface="Consolas"/>
                <a:sym typeface="Consolas"/>
              </a:rPr>
              <a:t>        self.ls_power = ls_power</a:t>
            </a: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chemeClr val="dk1"/>
                </a:solidFill>
                <a:latin typeface="Consolas"/>
                <a:ea typeface="Consolas"/>
                <a:cs typeface="Consolas"/>
                <a:sym typeface="Consolas"/>
              </a:rPr>
              <a:t>    def lightsaber_duel(self, other_jedi):</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        …</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class DarkJedi(Jedi): </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    def __init__(self, name, lightsaber_color, ls_power, evil_power):</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rgbClr val="FF0000"/>
                </a:solidFill>
                <a:latin typeface="Consolas"/>
                <a:ea typeface="Consolas"/>
                <a:cs typeface="Consolas"/>
                <a:sym typeface="Consolas"/>
              </a:rPr>
              <a:t>        Jedi.__init__(self, name, lightsaber_color, ls_power)</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        </a:t>
            </a:r>
            <a:r>
              <a:rPr b="0" i="0" lang="en" sz="1200" u="none" cap="none" strike="noStrike">
                <a:solidFill>
                  <a:srgbClr val="FF0000"/>
                </a:solidFill>
                <a:latin typeface="Consolas"/>
                <a:ea typeface="Consolas"/>
                <a:cs typeface="Consolas"/>
                <a:sym typeface="Consolas"/>
              </a:rPr>
              <a:t>self.evil_power = evil_power</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    def use_power(self):</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        print(self.evil_power)</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chemeClr val="dk1"/>
                </a:solidFill>
                <a:latin typeface="Consolas"/>
                <a:ea typeface="Consolas"/>
                <a:cs typeface="Consolas"/>
                <a:sym typeface="Consolas"/>
              </a:rPr>
              <a:t>    def lightsaber_duel(self, other_jedi):</a:t>
            </a:r>
          </a:p>
          <a:p>
            <a:pPr indent="0" lvl="0" marL="0" marR="0" rtl="0" algn="l">
              <a:lnSpc>
                <a:spcPct val="100000"/>
              </a:lnSpc>
              <a:spcBef>
                <a:spcPts val="0"/>
              </a:spcBef>
              <a:spcAft>
                <a:spcPts val="0"/>
              </a:spcAft>
              <a:buClr>
                <a:schemeClr val="dk1"/>
              </a:buClr>
              <a:buSzPct val="25000"/>
              <a:buFont typeface="Consolas"/>
              <a:buNone/>
            </a:pPr>
            <a:r>
              <a:rPr b="0" i="0" lang="en" sz="1200" u="none" cap="none" strike="noStrike">
                <a:solidFill>
                  <a:srgbClr val="FF0000"/>
                </a:solidFill>
                <a:latin typeface="Consolas"/>
                <a:ea typeface="Consolas"/>
                <a:cs typeface="Consolas"/>
                <a:sym typeface="Consolas"/>
              </a:rPr>
              <a:t>        Jedi.lightsaber_duel(self, other_jedi)</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Shape 691"/>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DarkJedi</a:t>
            </a:r>
          </a:p>
        </p:txBody>
      </p:sp>
      <p:sp>
        <p:nvSpPr>
          <p:cNvPr id="692" name="Shape 692"/>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class DarkJedi(Jedi): </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__init__(self, name, lightsaber_color, ls_power, evil_power):</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rgbClr val="FF0000"/>
                </a:solidFill>
                <a:latin typeface="Consolas"/>
                <a:ea typeface="Consolas"/>
                <a:cs typeface="Consolas"/>
                <a:sym typeface="Consolas"/>
              </a:rPr>
              <a:t>        Jedi.__init__(self, name, lightsaber_color, ls_power)</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a:t>
            </a:r>
            <a:r>
              <a:rPr b="0" i="0" lang="en" sz="1400" u="none" cap="none" strike="noStrike">
                <a:solidFill>
                  <a:srgbClr val="FF0000"/>
                </a:solidFill>
                <a:latin typeface="Consolas"/>
                <a:ea typeface="Consolas"/>
                <a:cs typeface="Consolas"/>
                <a:sym typeface="Consolas"/>
              </a:rPr>
              <a:t>self.evil_power = evil_power</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use_power(self):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print(self.evil_power)</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lightsaber_duel(self, other_jedi):</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rgbClr val="FF0000"/>
                </a:solidFill>
                <a:latin typeface="Consolas"/>
                <a:ea typeface="Consolas"/>
                <a:cs typeface="Consolas"/>
                <a:sym typeface="Consolas"/>
              </a:rPr>
              <a:t>        Jedi.lightsaber_duel(self, other_jedi)</a:t>
            </a:r>
          </a:p>
        </p:txBody>
      </p:sp>
      <p:sp>
        <p:nvSpPr>
          <p:cNvPr id="693" name="Shape 693"/>
          <p:cNvSpPr txBox="1"/>
          <p:nvPr/>
        </p:nvSpPr>
        <p:spPr>
          <a:xfrm>
            <a:off x="6528600" y="2997618"/>
            <a:ext cx="2030700" cy="4146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Do we need this?</a:t>
            </a:r>
          </a:p>
        </p:txBody>
      </p:sp>
      <p:cxnSp>
        <p:nvCxnSpPr>
          <p:cNvPr id="694" name="Shape 694"/>
          <p:cNvCxnSpPr>
            <a:stCxn id="693" idx="1"/>
          </p:cNvCxnSpPr>
          <p:nvPr/>
        </p:nvCxnSpPr>
        <p:spPr>
          <a:xfrm flipH="1">
            <a:off x="4795500" y="3204918"/>
            <a:ext cx="1733100" cy="24000"/>
          </a:xfrm>
          <a:prstGeom prst="straightConnector1">
            <a:avLst/>
          </a:prstGeom>
          <a:noFill/>
          <a:ln cap="flat" cmpd="sng" w="19050">
            <a:solidFill>
              <a:schemeClr val="dk2"/>
            </a:solidFill>
            <a:prstDash val="solid"/>
            <a:round/>
            <a:headEnd len="med" w="med" type="none"/>
            <a:tailEnd len="lg" w="lg" type="triangle"/>
          </a:ln>
        </p:spPr>
      </p:cxn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Shape 699"/>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DarkJedi</a:t>
            </a:r>
          </a:p>
        </p:txBody>
      </p:sp>
      <p:sp>
        <p:nvSpPr>
          <p:cNvPr id="700" name="Shape 700"/>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class DarkJedi(Jedi): </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__init__(self, name, lightsaber_color, ls_power, evil_power):</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rgbClr val="FF0000"/>
                </a:solidFill>
                <a:latin typeface="Consolas"/>
                <a:ea typeface="Consolas"/>
                <a:cs typeface="Consolas"/>
                <a:sym typeface="Consolas"/>
              </a:rPr>
              <a:t>        Jedi.__init__(self, name, lightsaber_color, ls_power)</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a:t>
            </a:r>
            <a:r>
              <a:rPr b="0" i="0" lang="en" sz="1400" u="none" cap="none" strike="noStrike">
                <a:solidFill>
                  <a:srgbClr val="FF0000"/>
                </a:solidFill>
                <a:latin typeface="Consolas"/>
                <a:ea typeface="Consolas"/>
                <a:cs typeface="Consolas"/>
                <a:sym typeface="Consolas"/>
              </a:rPr>
              <a:t>self.evil_power = evil_power</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def use_power(self):</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print(self.evil_power)</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chemeClr val="dk1"/>
                </a:solidFill>
                <a:latin typeface="Consolas"/>
                <a:ea typeface="Consolas"/>
                <a:cs typeface="Consolas"/>
                <a:sym typeface="Consolas"/>
              </a:rPr>
              <a:t>    </a:t>
            </a:r>
            <a:r>
              <a:rPr b="0" i="0" lang="en" sz="1400" u="none" cap="none" strike="sngStrike">
                <a:solidFill>
                  <a:schemeClr val="dk1"/>
                </a:solidFill>
                <a:latin typeface="Consolas"/>
                <a:ea typeface="Consolas"/>
                <a:cs typeface="Consolas"/>
                <a:sym typeface="Consolas"/>
              </a:rPr>
              <a:t>def lightsaber_duel(self, other_jedi):</a:t>
            </a:r>
          </a:p>
          <a:p>
            <a:pPr indent="0" lvl="0" marL="0" marR="0" rtl="0" algn="l">
              <a:lnSpc>
                <a:spcPct val="100000"/>
              </a:lnSpc>
              <a:spcBef>
                <a:spcPts val="0"/>
              </a:spcBef>
              <a:spcAft>
                <a:spcPts val="0"/>
              </a:spcAft>
              <a:buClr>
                <a:schemeClr val="dk1"/>
              </a:buClr>
              <a:buSzPct val="25000"/>
              <a:buFont typeface="Consolas"/>
              <a:buNone/>
            </a:pPr>
            <a:r>
              <a:rPr b="0" i="0" lang="en" sz="1400" u="none" cap="none" strike="noStrike">
                <a:solidFill>
                  <a:srgbClr val="FF0000"/>
                </a:solidFill>
                <a:latin typeface="Consolas"/>
                <a:ea typeface="Consolas"/>
                <a:cs typeface="Consolas"/>
                <a:sym typeface="Consolas"/>
              </a:rPr>
              <a:t>        </a:t>
            </a:r>
            <a:r>
              <a:rPr b="0" i="0" lang="en" sz="1400" u="none" cap="none" strike="sngStrike">
                <a:solidFill>
                  <a:srgbClr val="FF0000"/>
                </a:solidFill>
                <a:latin typeface="Consolas"/>
                <a:ea typeface="Consolas"/>
                <a:cs typeface="Consolas"/>
                <a:sym typeface="Consolas"/>
              </a:rPr>
              <a:t>Jedi.lightsaber_duel(self, other_jedi)</a:t>
            </a:r>
          </a:p>
        </p:txBody>
      </p:sp>
      <p:cxnSp>
        <p:nvCxnSpPr>
          <p:cNvPr id="701" name="Shape 701"/>
          <p:cNvCxnSpPr/>
          <p:nvPr/>
        </p:nvCxnSpPr>
        <p:spPr>
          <a:xfrm flipH="1">
            <a:off x="4848125" y="3181731"/>
            <a:ext cx="1733100" cy="24000"/>
          </a:xfrm>
          <a:prstGeom prst="straightConnector1">
            <a:avLst/>
          </a:prstGeom>
          <a:noFill/>
          <a:ln cap="flat" cmpd="sng" w="19050">
            <a:solidFill>
              <a:schemeClr val="dk2"/>
            </a:solidFill>
            <a:prstDash val="solid"/>
            <a:round/>
            <a:headEnd len="med" w="med" type="none"/>
            <a:tailEnd len="lg" w="lg" type="triangle"/>
          </a:ln>
        </p:spPr>
      </p:cxnSp>
      <p:sp>
        <p:nvSpPr>
          <p:cNvPr id="702" name="Shape 702"/>
          <p:cNvSpPr txBox="1"/>
          <p:nvPr/>
        </p:nvSpPr>
        <p:spPr>
          <a:xfrm>
            <a:off x="6581225" y="2974431"/>
            <a:ext cx="2030700" cy="4146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Do we need this?</a:t>
            </a:r>
          </a:p>
        </p:txBody>
      </p:sp>
      <p:sp>
        <p:nvSpPr>
          <p:cNvPr id="703" name="Shape 703"/>
          <p:cNvSpPr txBox="1"/>
          <p:nvPr/>
        </p:nvSpPr>
        <p:spPr>
          <a:xfrm>
            <a:off x="5507325" y="3277450"/>
            <a:ext cx="3413100" cy="4146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F0000"/>
              </a:buClr>
              <a:buSzPct val="25000"/>
              <a:buFont typeface="Arial"/>
              <a:buNone/>
            </a:pPr>
            <a:r>
              <a:rPr b="0" i="0" lang="en" sz="1800" u="none" cap="none" strike="noStrike">
                <a:solidFill>
                  <a:srgbClr val="FF0000"/>
                </a:solidFill>
                <a:latin typeface="Arial"/>
                <a:ea typeface="Arial"/>
                <a:cs typeface="Arial"/>
                <a:sym typeface="Arial"/>
              </a:rPr>
              <a:t>Nope! It is inherited from Jedi.</a:t>
            </a: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Shape 708"/>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Facepalm</a:t>
            </a:r>
          </a:p>
        </p:txBody>
      </p:sp>
      <p:sp>
        <p:nvSpPr>
          <p:cNvPr id="709" name="Shape 709"/>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rgbClr val="000000"/>
                </a:solidFill>
                <a:latin typeface="Arial"/>
                <a:ea typeface="Arial"/>
                <a:cs typeface="Arial"/>
                <a:sym typeface="Arial"/>
              </a:rPr>
              <a:t>It is 2001 and you are a college student at Cal. You decide to create </a:t>
            </a:r>
            <a:r>
              <a:rPr b="1" i="0" lang="en" sz="1800" u="none" cap="none" strike="noStrike">
                <a:solidFill>
                  <a:srgbClr val="000000"/>
                </a:solidFill>
                <a:latin typeface="Arial"/>
                <a:ea typeface="Arial"/>
                <a:cs typeface="Arial"/>
                <a:sym typeface="Arial"/>
              </a:rPr>
              <a:t>Facepalm</a:t>
            </a:r>
            <a:r>
              <a:rPr b="0" i="0" lang="en" sz="1800" u="none" cap="none" strike="noStrike">
                <a:solidFill>
                  <a:srgbClr val="000000"/>
                </a:solidFill>
                <a:latin typeface="Arial"/>
                <a:ea typeface="Arial"/>
                <a:cs typeface="Arial"/>
                <a:sym typeface="Arial"/>
              </a:rPr>
              <a:t>, an application for the Palm Pilot that maintains information about different  people in your address book. </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1" i="0" lang="en" sz="1800" u="none" cap="none" strike="noStrike">
                <a:solidFill>
                  <a:srgbClr val="000000"/>
                </a:solidFill>
                <a:latin typeface="Arial"/>
                <a:ea typeface="Arial"/>
                <a:cs typeface="Arial"/>
                <a:sym typeface="Arial"/>
              </a:rPr>
              <a:t>Facepalm</a:t>
            </a:r>
            <a:r>
              <a:rPr b="0" i="0" lang="en" sz="1800" u="none" cap="none" strike="noStrike">
                <a:solidFill>
                  <a:srgbClr val="000000"/>
                </a:solidFill>
                <a:latin typeface="Arial"/>
                <a:ea typeface="Arial"/>
                <a:cs typeface="Arial"/>
                <a:sym typeface="Arial"/>
              </a:rPr>
              <a:t> will have a </a:t>
            </a:r>
            <a:r>
              <a:rPr b="1" i="0" lang="en" sz="1800" u="none" cap="none" strike="noStrike">
                <a:solidFill>
                  <a:srgbClr val="000000"/>
                </a:solidFill>
                <a:latin typeface="Arial"/>
                <a:ea typeface="Arial"/>
                <a:cs typeface="Arial"/>
                <a:sym typeface="Arial"/>
              </a:rPr>
              <a:t>Profile </a:t>
            </a:r>
            <a:r>
              <a:rPr b="0" i="0" lang="en" sz="1800" u="none" cap="none" strike="noStrike">
                <a:solidFill>
                  <a:srgbClr val="000000"/>
                </a:solidFill>
                <a:latin typeface="Arial"/>
                <a:ea typeface="Arial"/>
                <a:cs typeface="Arial"/>
                <a:sym typeface="Arial"/>
              </a:rPr>
              <a:t>for each person. You decide to write a class called </a:t>
            </a:r>
            <a:r>
              <a:rPr b="1" i="0" lang="en" sz="1800" u="none" cap="none" strike="noStrike">
                <a:solidFill>
                  <a:srgbClr val="000000"/>
                </a:solidFill>
                <a:latin typeface="Arial"/>
                <a:ea typeface="Arial"/>
                <a:cs typeface="Arial"/>
                <a:sym typeface="Arial"/>
              </a:rPr>
              <a:t>Profile</a:t>
            </a:r>
            <a:r>
              <a:rPr b="0" i="0" lang="en" sz="1800" u="none" cap="none" strike="noStrike">
                <a:solidFill>
                  <a:srgbClr val="000000"/>
                </a:solidFill>
                <a:latin typeface="Arial"/>
                <a:ea typeface="Arial"/>
                <a:cs typeface="Arial"/>
                <a:sym typeface="Arial"/>
              </a:rPr>
              <a:t> that simulates a </a:t>
            </a:r>
            <a:r>
              <a:rPr b="1" i="0" lang="en" sz="1800" u="none" cap="none" strike="noStrike">
                <a:solidFill>
                  <a:srgbClr val="000000"/>
                </a:solidFill>
                <a:latin typeface="Arial"/>
                <a:ea typeface="Arial"/>
                <a:cs typeface="Arial"/>
                <a:sym typeface="Arial"/>
              </a:rPr>
              <a:t>Facepalm </a:t>
            </a:r>
            <a:r>
              <a:rPr b="0" i="0" lang="en" sz="1800" u="none" cap="none" strike="noStrike">
                <a:solidFill>
                  <a:srgbClr val="000000"/>
                </a:solidFill>
                <a:latin typeface="Arial"/>
                <a:ea typeface="Arial"/>
                <a:cs typeface="Arial"/>
                <a:sym typeface="Arial"/>
              </a:rPr>
              <a:t>profile. It stores a person's </a:t>
            </a:r>
            <a:r>
              <a:rPr b="1" i="0" lang="en" sz="1800" u="none" cap="none" strike="noStrike">
                <a:solidFill>
                  <a:srgbClr val="000000"/>
                </a:solidFill>
                <a:latin typeface="Arial"/>
                <a:ea typeface="Arial"/>
                <a:cs typeface="Arial"/>
                <a:sym typeface="Arial"/>
              </a:rPr>
              <a:t>name</a:t>
            </a:r>
            <a:r>
              <a:rPr b="0" i="0" lang="en" sz="1800" u="none" cap="none" strike="noStrike">
                <a:solidFill>
                  <a:srgbClr val="000000"/>
                </a:solidFill>
                <a:latin typeface="Arial"/>
                <a:ea typeface="Arial"/>
                <a:cs typeface="Arial"/>
                <a:sym typeface="Arial"/>
              </a:rPr>
              <a:t>, the person's </a:t>
            </a:r>
            <a:r>
              <a:rPr b="1" i="0" lang="en" sz="1800" u="none" cap="none" strike="noStrike">
                <a:solidFill>
                  <a:srgbClr val="000000"/>
                </a:solidFill>
                <a:latin typeface="Arial"/>
                <a:ea typeface="Arial"/>
                <a:cs typeface="Arial"/>
                <a:sym typeface="Arial"/>
              </a:rPr>
              <a:t>institution</a:t>
            </a:r>
            <a:r>
              <a:rPr b="0" i="0" lang="en" sz="1800" u="none" cap="none" strike="noStrike">
                <a:solidFill>
                  <a:srgbClr val="000000"/>
                </a:solidFill>
                <a:latin typeface="Arial"/>
                <a:ea typeface="Arial"/>
                <a:cs typeface="Arial"/>
                <a:sym typeface="Arial"/>
              </a:rPr>
              <a:t>, and a </a:t>
            </a:r>
            <a:r>
              <a:rPr b="1" i="0" lang="en" sz="1800" u="none" cap="none" strike="noStrike">
                <a:solidFill>
                  <a:srgbClr val="000000"/>
                </a:solidFill>
                <a:latin typeface="Arial"/>
                <a:ea typeface="Arial"/>
                <a:cs typeface="Arial"/>
                <a:sym typeface="Arial"/>
              </a:rPr>
              <a:t>list of Profiles </a:t>
            </a:r>
            <a:r>
              <a:rPr b="0" i="0" lang="en" sz="1800" u="none" cap="none" strike="noStrike">
                <a:solidFill>
                  <a:srgbClr val="000000"/>
                </a:solidFill>
                <a:latin typeface="Arial"/>
                <a:ea typeface="Arial"/>
                <a:cs typeface="Arial"/>
                <a:sym typeface="Arial"/>
              </a:rPr>
              <a:t>of the person's friends. It also has the </a:t>
            </a:r>
            <a:r>
              <a:rPr b="0" i="0" lang="en" sz="1800" u="none" cap="none" strike="noStrike">
                <a:solidFill>
                  <a:srgbClr val="000000"/>
                </a:solidFill>
                <a:latin typeface="Consolas"/>
                <a:ea typeface="Consolas"/>
                <a:cs typeface="Consolas"/>
                <a:sym typeface="Consolas"/>
              </a:rPr>
              <a:t>add_friend(profile) </a:t>
            </a:r>
            <a:r>
              <a:rPr b="0" i="0" lang="en" sz="1800" u="none" cap="none" strike="noStrike">
                <a:solidFill>
                  <a:srgbClr val="000000"/>
                </a:solidFill>
                <a:latin typeface="Arial"/>
                <a:ea typeface="Arial"/>
                <a:cs typeface="Arial"/>
                <a:sym typeface="Arial"/>
              </a:rPr>
              <a:t>method, which adds the given </a:t>
            </a:r>
            <a:r>
              <a:rPr b="0" i="0" lang="en" sz="1800" u="none" cap="none" strike="noStrike">
                <a:solidFill>
                  <a:srgbClr val="000000"/>
                </a:solidFill>
                <a:latin typeface="Consolas"/>
                <a:ea typeface="Consolas"/>
                <a:cs typeface="Consolas"/>
                <a:sym typeface="Consolas"/>
              </a:rPr>
              <a:t>profile</a:t>
            </a:r>
            <a:r>
              <a:rPr b="0" i="0" lang="en" sz="1800" u="none" cap="none" strike="noStrike">
                <a:solidFill>
                  <a:srgbClr val="000000"/>
                </a:solidFill>
                <a:latin typeface="Arial"/>
                <a:ea typeface="Arial"/>
                <a:cs typeface="Arial"/>
                <a:sym typeface="Arial"/>
              </a:rPr>
              <a:t> to the list of friends’ Profiles, if </a:t>
            </a:r>
            <a:r>
              <a:rPr b="0" i="0" lang="en" sz="1800" u="none" cap="none" strike="noStrike">
                <a:solidFill>
                  <a:schemeClr val="dk1"/>
                </a:solidFill>
                <a:latin typeface="Consolas"/>
                <a:ea typeface="Consolas"/>
                <a:cs typeface="Consolas"/>
                <a:sym typeface="Consolas"/>
              </a:rPr>
              <a:t>profile</a:t>
            </a:r>
            <a:r>
              <a:rPr b="0" i="0" lang="en" sz="1800" u="none" cap="none" strike="noStrike">
                <a:solidFill>
                  <a:srgbClr val="000000"/>
                </a:solidFill>
                <a:latin typeface="Arial"/>
                <a:ea typeface="Arial"/>
                <a:cs typeface="Arial"/>
                <a:sym typeface="Arial"/>
              </a:rPr>
              <a:t> is not already present.</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Shape 714"/>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Facepalm - Solution</a:t>
            </a:r>
          </a:p>
        </p:txBody>
      </p:sp>
      <p:sp>
        <p:nvSpPr>
          <p:cNvPr id="715" name="Shape 715"/>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rgbClr val="000000"/>
                </a:solidFill>
                <a:latin typeface="Consolas"/>
                <a:ea typeface="Consolas"/>
                <a:cs typeface="Consolas"/>
                <a:sym typeface="Consolas"/>
              </a:rPr>
              <a:t>class Profile(object):</a:t>
            </a:r>
          </a:p>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rgbClr val="000000"/>
                </a:solidFill>
                <a:latin typeface="Consolas"/>
                <a:ea typeface="Consolas"/>
                <a:cs typeface="Consolas"/>
                <a:sym typeface="Consolas"/>
              </a:rPr>
              <a:t>    def __init__(self, name, inst):</a:t>
            </a:r>
          </a:p>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rgbClr val="FF0000"/>
                </a:solidFill>
                <a:latin typeface="Consolas"/>
                <a:ea typeface="Consolas"/>
                <a:cs typeface="Consolas"/>
                <a:sym typeface="Consolas"/>
              </a:rPr>
              <a:t>        "*** YOUR CODE HERE ***"	</a:t>
            </a:r>
          </a:p>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rgbClr val="000000"/>
                </a:solidFill>
                <a:latin typeface="Consolas"/>
                <a:ea typeface="Consolas"/>
                <a:cs typeface="Consolas"/>
                <a:sym typeface="Consolas"/>
              </a:rPr>
              <a:t>    def add_friend(self, profile):</a:t>
            </a:r>
          </a:p>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rgbClr val="FF0000"/>
                </a:solidFill>
                <a:latin typeface="Consolas"/>
                <a:ea typeface="Consolas"/>
                <a:cs typeface="Consolas"/>
                <a:sym typeface="Consolas"/>
              </a:rPr>
              <a:t>        "*** YOUR CODE HERE ***"	</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Shape 720"/>
          <p:cNvSpPr txBox="1"/>
          <p:nvPr>
            <p:ph type="title"/>
          </p:nvPr>
        </p:nvSpPr>
        <p:spPr>
          <a:xfrm>
            <a:off x="457200" y="205978"/>
            <a:ext cx="8229600" cy="857400"/>
          </a:xfrm>
          <a:prstGeom prst="rect">
            <a:avLst/>
          </a:prstGeom>
          <a:noFill/>
          <a:ln>
            <a:noFill/>
          </a:ln>
        </p:spPr>
        <p:txBody>
          <a:bodyPr anchorCtr="0" anchor="b" bIns="91425" lIns="91425" rIns="91425" wrap="square" tIns="91425">
            <a:noAutofit/>
          </a:bodyPr>
          <a:lstStyle/>
          <a:p>
            <a:pPr indent="0" lvl="0" marL="0" marR="0" rtl="0" algn="l">
              <a:lnSpc>
                <a:spcPct val="100000"/>
              </a:lnSpc>
              <a:spcBef>
                <a:spcPts val="0"/>
              </a:spcBef>
              <a:spcAft>
                <a:spcPts val="0"/>
              </a:spcAft>
              <a:buClr>
                <a:schemeClr val="accent1"/>
              </a:buClr>
              <a:buSzPct val="25000"/>
              <a:buFont typeface="Arial"/>
              <a:buNone/>
            </a:pPr>
            <a:r>
              <a:rPr b="1" i="0" lang="en" sz="3600" u="none" cap="none" strike="noStrike">
                <a:solidFill>
                  <a:srgbClr val="DA0002"/>
                </a:solidFill>
                <a:latin typeface="Arial"/>
                <a:ea typeface="Arial"/>
                <a:cs typeface="Arial"/>
                <a:sym typeface="Arial"/>
              </a:rPr>
              <a:t>Facepalm - Solution</a:t>
            </a:r>
          </a:p>
        </p:txBody>
      </p:sp>
      <p:sp>
        <p:nvSpPr>
          <p:cNvPr id="721" name="Shape 721"/>
          <p:cNvSpPr txBox="1"/>
          <p:nvPr>
            <p:ph idx="1" type="body"/>
          </p:nvPr>
        </p:nvSpPr>
        <p:spPr>
          <a:xfrm>
            <a:off x="457200" y="1200150"/>
            <a:ext cx="8229600" cy="3725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rgbClr val="000000"/>
                </a:solidFill>
                <a:latin typeface="Consolas"/>
                <a:ea typeface="Consolas"/>
                <a:cs typeface="Consolas"/>
                <a:sym typeface="Consolas"/>
              </a:rPr>
              <a:t>class Profile(object):</a:t>
            </a:r>
          </a:p>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rgbClr val="000000"/>
                </a:solidFill>
                <a:latin typeface="Consolas"/>
                <a:ea typeface="Consolas"/>
                <a:cs typeface="Consolas"/>
                <a:sym typeface="Consolas"/>
              </a:rPr>
              <a:t>    def __init__(self, name, inst):</a:t>
            </a:r>
          </a:p>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rgbClr val="FF0000"/>
                </a:solidFill>
                <a:latin typeface="Consolas"/>
                <a:ea typeface="Consolas"/>
                <a:cs typeface="Consolas"/>
                <a:sym typeface="Consolas"/>
              </a:rPr>
              <a:t>        self.name = name</a:t>
            </a:r>
          </a:p>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rgbClr val="FF0000"/>
                </a:solidFill>
                <a:latin typeface="Consolas"/>
                <a:ea typeface="Consolas"/>
                <a:cs typeface="Consolas"/>
                <a:sym typeface="Consolas"/>
              </a:rPr>
              <a:t>        self.inst = inst</a:t>
            </a:r>
          </a:p>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rgbClr val="FF0000"/>
                </a:solidFill>
                <a:latin typeface="Consolas"/>
                <a:ea typeface="Consolas"/>
                <a:cs typeface="Consolas"/>
                <a:sym typeface="Consolas"/>
              </a:rPr>
              <a:t>        self.friends = []</a:t>
            </a:r>
          </a:p>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rgbClr val="000000"/>
                </a:solidFill>
                <a:latin typeface="Consolas"/>
                <a:ea typeface="Consolas"/>
                <a:cs typeface="Consolas"/>
                <a:sym typeface="Consolas"/>
              </a:rPr>
              <a:t>    def add_friend(self, profile):</a:t>
            </a:r>
          </a:p>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rgbClr val="FF0000"/>
                </a:solidFill>
                <a:latin typeface="Consolas"/>
                <a:ea typeface="Consolas"/>
                <a:cs typeface="Consolas"/>
                <a:sym typeface="Consolas"/>
              </a:rPr>
              <a:t>        if profile not in self.friends:</a:t>
            </a:r>
          </a:p>
          <a:p>
            <a:pPr indent="0" lvl="0" marL="0" marR="0" rtl="0" algn="l">
              <a:lnSpc>
                <a:spcPct val="100000"/>
              </a:lnSpc>
              <a:spcBef>
                <a:spcPts val="0"/>
              </a:spcBef>
              <a:spcAft>
                <a:spcPts val="0"/>
              </a:spcAft>
              <a:buClr>
                <a:schemeClr val="dk1"/>
              </a:buClr>
              <a:buSzPct val="25000"/>
              <a:buFont typeface="Consolas"/>
              <a:buNone/>
            </a:pPr>
            <a:r>
              <a:rPr b="0" i="0" lang="en" sz="1800" u="none" cap="none" strike="noStrike">
                <a:solidFill>
                  <a:srgbClr val="FF0000"/>
                </a:solidFill>
                <a:latin typeface="Consolas"/>
                <a:ea typeface="Consolas"/>
                <a:cs typeface="Consolas"/>
                <a:sym typeface="Consolas"/>
              </a:rPr>
              <a:t>             self.friends.append(profile)</a:t>
            </a: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