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34" r:id="rId5"/>
    <p:sldId id="316" r:id="rId6"/>
    <p:sldId id="343" r:id="rId7"/>
    <p:sldId id="337" r:id="rId8"/>
    <p:sldId id="352" r:id="rId9"/>
    <p:sldId id="350" r:id="rId10"/>
    <p:sldId id="351" r:id="rId11"/>
    <p:sldId id="3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>
        <p:scale>
          <a:sx n="100" d="100"/>
          <a:sy n="100" d="100"/>
        </p:scale>
        <p:origin x="58" y="-37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97B02-B3B9-7A62-A2D8-2CB37ADEF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8A74DB-A8E0-0684-D80B-3DFC058C8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330C40-EA95-E88F-DCF3-59D7259BE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77AE5-C44A-27CF-30B3-2036CE14A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61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5B245-981E-2E60-B47F-6D2DE36BF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955098-1257-2A0E-0329-BD3326BAC5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8D9A2B-9E24-DA00-E7CA-DB2A65A9B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83C4-E017-0EAE-81AC-FA564BC0E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8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5546D-CC7B-C4DC-5F98-BC64E6F63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30A5FD-B53C-59CA-071B-C936C6BAC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E731E-D388-A595-C78F-02BE87FB5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34D2-E8C0-9B34-BD4A-792DDF2B6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6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transacciones</a:t>
            </a:r>
            <a:r>
              <a:rPr lang="en-US" dirty="0"/>
              <a:t> </a:t>
            </a:r>
            <a:r>
              <a:rPr lang="en-US" dirty="0" err="1"/>
              <a:t>bancarias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782479-EBDF-3B32-6204-88A2FFC544EA}"/>
              </a:ext>
            </a:extLst>
          </p:cNvPr>
          <p:cNvSpPr txBox="1">
            <a:spLocks/>
          </p:cNvSpPr>
          <p:nvPr/>
        </p:nvSpPr>
        <p:spPr>
          <a:xfrm>
            <a:off x="1544527" y="3438144"/>
            <a:ext cx="7983110" cy="4181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400" b="1" i="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Gabriela </a:t>
            </a:r>
            <a:r>
              <a:rPr lang="en-US" sz="2000" dirty="0" err="1"/>
              <a:t>zumarraga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883" y="231646"/>
            <a:ext cx="5918072" cy="2276856"/>
          </a:xfrm>
        </p:spPr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>
          <a:xfrm>
            <a:off x="953588" y="2058651"/>
            <a:ext cx="3707972" cy="37079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50287" y="4192100"/>
            <a:ext cx="5988125" cy="215271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s-ES" sz="2000" dirty="0"/>
              <a:t>Implementación de infraestructura de procesamiento de datos financieros que combina capacidades de procesamiento en tiempo real y por lotes. El sistema está diseñado para manejar transacciones financieras con alta confiabilidad, garantizando la persistencia de datos y proporcionando capacidades tanto de monitoreo en tiempo real como de análisis histórico.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C7F6D47-F2FA-DA41-7124-164F4F5E08C8}"/>
              </a:ext>
            </a:extLst>
          </p:cNvPr>
          <p:cNvSpPr txBox="1">
            <a:spLocks/>
          </p:cNvSpPr>
          <p:nvPr/>
        </p:nvSpPr>
        <p:spPr>
          <a:xfrm>
            <a:off x="5250287" y="2931597"/>
            <a:ext cx="5918068" cy="98104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escalable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transacciones</a:t>
            </a:r>
            <a:r>
              <a:rPr lang="en-US" dirty="0"/>
              <a:t>  y </a:t>
            </a:r>
            <a:r>
              <a:rPr lang="en-US" dirty="0" err="1"/>
              <a:t>almacenamiento</a:t>
            </a:r>
            <a:r>
              <a:rPr lang="en-US" dirty="0"/>
              <a:t> </a:t>
            </a:r>
            <a:r>
              <a:rPr lang="en-US" dirty="0" err="1"/>
              <a:t>persistente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753" y="231112"/>
            <a:ext cx="10302240" cy="1852046"/>
          </a:xfrm>
        </p:spPr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 </a:t>
            </a:r>
            <a:r>
              <a:rPr lang="en-US" dirty="0" err="1"/>
              <a:t>datos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7F4681-4228-0D87-E07A-F96CF36AA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922" y="1334416"/>
            <a:ext cx="6268325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433" y="457201"/>
            <a:ext cx="8311102" cy="1082350"/>
          </a:xfrm>
        </p:spPr>
        <p:txBody>
          <a:bodyPr/>
          <a:lstStyle/>
          <a:p>
            <a:r>
              <a:rPr lang="en-US" sz="3600" dirty="0" err="1"/>
              <a:t>Herramientas</a:t>
            </a:r>
            <a:r>
              <a:rPr lang="en-US" sz="3600" dirty="0"/>
              <a:t> y </a:t>
            </a:r>
            <a:r>
              <a:rPr lang="en-US" sz="3600" dirty="0" err="1"/>
              <a:t>arquitectura</a:t>
            </a:r>
            <a:endParaRPr lang="en-US" sz="3600" dirty="0"/>
          </a:p>
        </p:txBody>
      </p:sp>
      <p:pic>
        <p:nvPicPr>
          <p:cNvPr id="1028" name="Picture 4" descr="Python Logo PNG Vector (SVG) Free Download">
            <a:extLst>
              <a:ext uri="{FF2B5EF4-FFF2-40B4-BE49-F238E27FC236}">
                <a16:creationId xmlns:a16="http://schemas.microsoft.com/office/drawing/2014/main" id="{FB46932D-4659-E175-F7ED-947426D36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33" y="3305318"/>
            <a:ext cx="926703" cy="9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9DB04C2-E35D-BA1A-CC89-5756A0A3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89" y="2385146"/>
            <a:ext cx="2370904" cy="118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asticco logstash logo - Social media &amp; Logos Icons">
            <a:extLst>
              <a:ext uri="{FF2B5EF4-FFF2-40B4-BE49-F238E27FC236}">
                <a16:creationId xmlns:a16="http://schemas.microsoft.com/office/drawing/2014/main" id="{FFCCB748-5579-CE60-772D-A41D5F451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91" y="1997367"/>
            <a:ext cx="2370904" cy="118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BEAED5-CF5D-B7D0-6956-9BE2F0F5D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91" y="3172491"/>
            <a:ext cx="2479552" cy="5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lasticco kibana logo - Social media ...">
            <a:extLst>
              <a:ext uri="{FF2B5EF4-FFF2-40B4-BE49-F238E27FC236}">
                <a16:creationId xmlns:a16="http://schemas.microsoft.com/office/drawing/2014/main" id="{7B048240-7154-E5D1-363E-0DA4225E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16" y="2473782"/>
            <a:ext cx="1802569" cy="90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utorial de Apache Airflow: Una Guía ...">
            <a:extLst>
              <a:ext uri="{FF2B5EF4-FFF2-40B4-BE49-F238E27FC236}">
                <a16:creationId xmlns:a16="http://schemas.microsoft.com/office/drawing/2014/main" id="{D5DE5292-C7BF-073A-C2A2-AF8DAA885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747" y="4722986"/>
            <a:ext cx="1530699" cy="13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Qué es PostgreSQL?">
            <a:extLst>
              <a:ext uri="{FF2B5EF4-FFF2-40B4-BE49-F238E27FC236}">
                <a16:creationId xmlns:a16="http://schemas.microsoft.com/office/drawing/2014/main" id="{F4E8C441-C95F-BDF6-D5F6-E6902A356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16" y="4820672"/>
            <a:ext cx="2107715" cy="11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90560D-25C0-1850-8986-DEA62D24B58E}"/>
              </a:ext>
            </a:extLst>
          </p:cNvPr>
          <p:cNvCxnSpPr>
            <a:cxnSpLocks/>
          </p:cNvCxnSpPr>
          <p:nvPr/>
        </p:nvCxnSpPr>
        <p:spPr>
          <a:xfrm flipV="1">
            <a:off x="2492257" y="2924424"/>
            <a:ext cx="418811" cy="327446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19C7B3-0C57-73FE-5DEF-D805746C9ABD}"/>
              </a:ext>
            </a:extLst>
          </p:cNvPr>
          <p:cNvCxnSpPr>
            <a:cxnSpLocks/>
          </p:cNvCxnSpPr>
          <p:nvPr/>
        </p:nvCxnSpPr>
        <p:spPr>
          <a:xfrm>
            <a:off x="5431578" y="3070566"/>
            <a:ext cx="555774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099363-F3BD-3856-C9A9-7EAAAE00B480}"/>
              </a:ext>
            </a:extLst>
          </p:cNvPr>
          <p:cNvCxnSpPr>
            <a:cxnSpLocks/>
          </p:cNvCxnSpPr>
          <p:nvPr/>
        </p:nvCxnSpPr>
        <p:spPr>
          <a:xfrm>
            <a:off x="8838826" y="3037148"/>
            <a:ext cx="555774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0A8815-70E0-835B-DEA5-B53839DFA6AA}"/>
              </a:ext>
            </a:extLst>
          </p:cNvPr>
          <p:cNvCxnSpPr>
            <a:cxnSpLocks/>
          </p:cNvCxnSpPr>
          <p:nvPr/>
        </p:nvCxnSpPr>
        <p:spPr>
          <a:xfrm>
            <a:off x="7561744" y="3965338"/>
            <a:ext cx="0" cy="611916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0DE833-3721-62D7-7EAE-DE3975913C25}"/>
              </a:ext>
            </a:extLst>
          </p:cNvPr>
          <p:cNvCxnSpPr>
            <a:cxnSpLocks/>
          </p:cNvCxnSpPr>
          <p:nvPr/>
        </p:nvCxnSpPr>
        <p:spPr>
          <a:xfrm>
            <a:off x="8786657" y="5399980"/>
            <a:ext cx="555774" cy="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879EA6F-CD44-6C59-E24D-7C375BCCAC8B}"/>
              </a:ext>
            </a:extLst>
          </p:cNvPr>
          <p:cNvSpPr txBox="1">
            <a:spLocks/>
          </p:cNvSpPr>
          <p:nvPr/>
        </p:nvSpPr>
        <p:spPr>
          <a:xfrm>
            <a:off x="8158707" y="6272018"/>
            <a:ext cx="3209731" cy="625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Proceso</a:t>
            </a:r>
            <a:r>
              <a:rPr lang="en-US" sz="2000" dirty="0">
                <a:solidFill>
                  <a:schemeClr val="bg1"/>
                </a:solidFill>
              </a:rPr>
              <a:t> batch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42C57BA-7906-46BF-0F9F-A3E65F02FCA8}"/>
              </a:ext>
            </a:extLst>
          </p:cNvPr>
          <p:cNvSpPr txBox="1">
            <a:spLocks/>
          </p:cNvSpPr>
          <p:nvPr/>
        </p:nvSpPr>
        <p:spPr>
          <a:xfrm>
            <a:off x="8054806" y="1688786"/>
            <a:ext cx="3209731" cy="625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Proceso</a:t>
            </a:r>
            <a:r>
              <a:rPr lang="en-US" sz="2000" dirty="0">
                <a:solidFill>
                  <a:schemeClr val="bg1"/>
                </a:solidFill>
              </a:rPr>
              <a:t> real time</a:t>
            </a:r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7D40E-EA68-3602-6C7A-E3870AC99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77E8-4B1F-4139-889E-680CA600C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753" y="231112"/>
            <a:ext cx="10302240" cy="1852046"/>
          </a:xfrm>
        </p:spPr>
        <p:txBody>
          <a:bodyPr/>
          <a:lstStyle/>
          <a:p>
            <a:r>
              <a:rPr lang="en-US" dirty="0" err="1"/>
              <a:t>arquitectura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61F867-116F-C1DC-9CBD-24C5CFB76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84" y="170127"/>
            <a:ext cx="5168202" cy="65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76714-F8E2-2B16-E67C-274313EF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F7F7551-B5DA-AE33-67B5-8814C8C1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RETos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9E5D1F94-3C9A-C9DC-4A7C-CFA71CC2E2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84B0-D7F3-01A4-072F-D4F84D3A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Conexión directa entre Kafka y </a:t>
            </a:r>
            <a:r>
              <a:rPr lang="es-ES" b="1" dirty="0" err="1"/>
              <a:t>Elasticsearch</a:t>
            </a:r>
            <a:endParaRPr lang="es-ES" b="1" dirty="0"/>
          </a:p>
          <a:p>
            <a:r>
              <a:rPr lang="es-ES" dirty="0"/>
              <a:t>- Incompatibilidad de formatos de datos entre Kafka y </a:t>
            </a:r>
            <a:r>
              <a:rPr lang="es-ES" dirty="0" err="1"/>
              <a:t>Elasticsearch</a:t>
            </a:r>
            <a:r>
              <a:rPr lang="es-ES" dirty="0"/>
              <a:t> (</a:t>
            </a:r>
            <a:r>
              <a:rPr lang="es-ES" dirty="0" err="1"/>
              <a:t>timestamp</a:t>
            </a:r>
            <a:r>
              <a:rPr lang="es-ES" dirty="0"/>
              <a:t>)</a:t>
            </a:r>
          </a:p>
          <a:p>
            <a:r>
              <a:rPr lang="es-ES" dirty="0"/>
              <a:t>- </a:t>
            </a:r>
            <a:r>
              <a:rPr lang="es-ES" dirty="0" err="1"/>
              <a:t>Configuraci</a:t>
            </a:r>
            <a:r>
              <a:rPr lang="es-EC" dirty="0" err="1"/>
              <a:t>ó</a:t>
            </a:r>
            <a:r>
              <a:rPr lang="es-ES" dirty="0"/>
              <a:t>n de conexión (se uso </a:t>
            </a:r>
            <a:r>
              <a:rPr lang="es-ES" dirty="0" err="1"/>
              <a:t>logshtash</a:t>
            </a:r>
            <a:r>
              <a:rPr lang="es-ES" dirty="0"/>
              <a:t> como intermediario)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" b="1" dirty="0"/>
              <a:t>Conexión y lectura de los datos en tiempo real DAG - </a:t>
            </a:r>
            <a:r>
              <a:rPr lang="es-ES" b="1" dirty="0" err="1"/>
              <a:t>Elasticsearch</a:t>
            </a:r>
            <a:r>
              <a:rPr lang="es-ES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s-ES" dirty="0"/>
              <a:t>Acceder a datos en tiempo real desde </a:t>
            </a:r>
            <a:r>
              <a:rPr lang="es-ES" dirty="0" err="1"/>
              <a:t>Elasticsearch</a:t>
            </a:r>
            <a:r>
              <a:rPr lang="es-ES" dirty="0"/>
              <a:t> (Incompatibilidad de formatos de datos)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18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2F1B-9914-2CFF-FB1B-E70DDA2A2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D9EADE0-F23C-5D8D-2B6C-50EE4EAA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Consideraciones</a:t>
            </a:r>
            <a:endParaRPr lang="en-US" dirty="0"/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681F3EF6-E720-EAC8-3CBE-5BA30D7BE91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7475-6F3F-6458-AC30-71CFB173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94560"/>
            <a:ext cx="7498080" cy="4504820"/>
          </a:xfrm>
        </p:spPr>
        <p:txBody>
          <a:bodyPr/>
          <a:lstStyle/>
          <a:p>
            <a:endParaRPr lang="es-ES" b="1" dirty="0"/>
          </a:p>
          <a:p>
            <a:pPr marL="285750" indent="-285750">
              <a:buFontTx/>
              <a:buChar char="-"/>
            </a:pPr>
            <a:r>
              <a:rPr lang="es-ES" dirty="0"/>
              <a:t>Al manejar grandes volúmenes de datos , se debe manejar los datos sin saturar la memoria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Implementación de </a:t>
            </a:r>
            <a:r>
              <a:rPr lang="es-ES" dirty="0" err="1"/>
              <a:t>clusters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Balanceo de carga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n-US" dirty="0"/>
              <a:t> </a:t>
            </a:r>
            <a:r>
              <a:rPr lang="en-US" dirty="0" err="1"/>
              <a:t>Reportes</a:t>
            </a:r>
            <a:r>
              <a:rPr lang="en-US" dirty="0"/>
              <a:t> y </a:t>
            </a:r>
            <a:r>
              <a:rPr lang="en-US" dirty="0" err="1"/>
              <a:t>monitoreo</a:t>
            </a:r>
            <a:r>
              <a:rPr lang="en-US" dirty="0"/>
              <a:t> </a:t>
            </a:r>
            <a:r>
              <a:rPr lang="en-US" dirty="0" err="1"/>
              <a:t>automatizados</a:t>
            </a:r>
            <a:r>
              <a:rPr lang="en-US" dirty="0"/>
              <a:t> 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851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Gracias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{87B54ABB-8AE0-4200-82C0-06CB88B5103F}TF54b766f8-63ee-43b7-9d15-113a5f305028ef21f1e0_win32-c09799a851b0</Template>
  <TotalTime>266</TotalTime>
  <Words>183</Words>
  <Application>Microsoft Office PowerPoint</Application>
  <PresentationFormat>Widescreen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GradientVTI</vt:lpstr>
      <vt:lpstr>Flujo de datos en transacciones bancarias</vt:lpstr>
      <vt:lpstr>OBjetivo</vt:lpstr>
      <vt:lpstr>Estructura  de datos</vt:lpstr>
      <vt:lpstr>Herramientas y arquitectura</vt:lpstr>
      <vt:lpstr>arquitectura</vt:lpstr>
      <vt:lpstr>RETos</vt:lpstr>
      <vt:lpstr>Consideraciones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Gaby Zumárraga</dc:creator>
  <cp:lastModifiedBy>Gaby Zumárraga</cp:lastModifiedBy>
  <cp:revision>10</cp:revision>
  <dcterms:created xsi:type="dcterms:W3CDTF">2025-09-13T03:08:41Z</dcterms:created>
  <dcterms:modified xsi:type="dcterms:W3CDTF">2025-09-13T16:27:09Z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