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061C88-AC27-4065-B762-733EC34EE809}">
  <a:tblStyle styleId="{5F061C88-AC27-4065-B762-733EC34EE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4a1114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4a1114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6c00f0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6c00f0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6c00f0f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6c00f0f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6c00f0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6c00f0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5f1f5e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5f1f5e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4a2e7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4a2e7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4a11141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4a1114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6b7358c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6b7358c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45f1f5e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45f1f5e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5f1f5e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5f1f5e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45f1f5e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45f1f5e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45f1f5e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45f1f5e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46c00f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46c00f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6c00f0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6c00f0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ode/abnerfreitas/nlp-buscape-data-ptbr-sentiment-analysis" TargetMode="External"/><Relationship Id="rId4" Type="http://schemas.openxmlformats.org/officeDocument/2006/relationships/hyperlink" Target="https://github.com/ajdavidl/Portuguese-NLP" TargetMode="External"/><Relationship Id="rId5" Type="http://schemas.openxmlformats.org/officeDocument/2006/relationships/hyperlink" Target="https://imasters.com.br/desenvolvimento/analise-de-sentimentos-aprenda-de-uma-vez-por-todas-como-funciona-utilizando-dados-do-twitter" TargetMode="External"/><Relationship Id="rId6" Type="http://schemas.openxmlformats.org/officeDocument/2006/relationships/hyperlink" Target="https://imasters.com.br/desenvolvimento/analise-de-sentimentos-aprenda-de-uma-vez-por-todas-como-funciona-utilizando-dados-do-twitter" TargetMode="External"/><Relationship Id="rId7" Type="http://schemas.openxmlformats.org/officeDocument/2006/relationships/hyperlink" Target="https://www.domo.com/learn/infographic/data-never-sleeps-11" TargetMode="External"/><Relationship Id="rId8" Type="http://schemas.openxmlformats.org/officeDocument/2006/relationships/hyperlink" Target="https://www.domo.com/learn/infographic/data-never-sleeps-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domo.com/learn/infographic/data-never-sleeps-1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70750" y="3041575"/>
            <a:ext cx="5002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Inteligência Artificial</a:t>
            </a:r>
            <a:br>
              <a:rPr b="1" lang="pt-BR" sz="1600">
                <a:solidFill>
                  <a:schemeClr val="dk1"/>
                </a:solidFill>
              </a:rPr>
            </a:b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500">
                <a:solidFill>
                  <a:schemeClr val="dk1"/>
                </a:solidFill>
              </a:rPr>
              <a:t>Prof. Dr. Fabio Augusto Faria</a:t>
            </a:r>
            <a:endParaRPr b="1" sz="1500">
              <a:solidFill>
                <a:srgbClr val="1E5A36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6900" y="1840500"/>
            <a:ext cx="877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1E5A36"/>
                </a:solidFill>
              </a:rPr>
              <a:t>Categorização de emoções em texto usando Processamento de Linguagem Natural (PLN)</a:t>
            </a:r>
            <a:endParaRPr b="1" i="1" sz="1900">
              <a:solidFill>
                <a:srgbClr val="1E5A3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89100" y="4440300"/>
            <a:ext cx="3354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Gabriel de Mello Cambuy Ferreira</a:t>
            </a:r>
            <a:br>
              <a:rPr lang="pt-BR" sz="1200">
                <a:solidFill>
                  <a:schemeClr val="dk1"/>
                </a:solidFill>
              </a:rPr>
            </a:br>
            <a:r>
              <a:rPr lang="pt-BR" sz="1200">
                <a:solidFill>
                  <a:schemeClr val="dk1"/>
                </a:solidFill>
              </a:rPr>
              <a:t>Nicole Cristine de Faria Santos</a:t>
            </a:r>
            <a:endParaRPr sz="1200">
              <a:solidFill>
                <a:srgbClr val="1E5A36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75" y="138525"/>
            <a:ext cx="2607875" cy="1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74550" y="258300"/>
            <a:ext cx="8394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Resultados e Discussões</a:t>
            </a:r>
            <a:endParaRPr b="1" sz="2822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74550" y="871775"/>
            <a:ext cx="826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3)   </a:t>
            </a:r>
            <a:r>
              <a:rPr b="1" lang="pt-BR" sz="1600">
                <a:solidFill>
                  <a:schemeClr val="dk1"/>
                </a:solidFill>
              </a:rPr>
              <a:t>Twitter Database: </a:t>
            </a:r>
            <a:r>
              <a:rPr b="1" lang="pt-BR" sz="1600">
                <a:solidFill>
                  <a:schemeClr val="dk1"/>
                </a:solidFill>
              </a:rPr>
              <a:t> K-Folds</a:t>
            </a:r>
            <a:r>
              <a:rPr b="1" lang="pt-BR" sz="1600">
                <a:solidFill>
                  <a:schemeClr val="dk1"/>
                </a:solidFill>
              </a:rPr>
              <a:t> + Regressão Logística: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374550" y="7827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74550" y="4314575"/>
            <a:ext cx="2873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Acuracidade de: </a:t>
            </a:r>
            <a:r>
              <a:rPr b="1" lang="pt-BR" sz="1800">
                <a:solidFill>
                  <a:schemeClr val="dk1"/>
                </a:solidFill>
              </a:rPr>
              <a:t>95,18%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25" y="1430050"/>
            <a:ext cx="4807624" cy="27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50" y="1688438"/>
            <a:ext cx="3098350" cy="2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74550" y="182100"/>
            <a:ext cx="8394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Resultados e Discussões</a:t>
            </a:r>
            <a:endParaRPr b="1" sz="2822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37550" y="1275375"/>
            <a:ext cx="826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>
            <a:off x="374550" y="7827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74550" y="835950"/>
            <a:ext cx="47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Base de dados: Avaliação de produtos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4550" y="1442063"/>
            <a:ext cx="3752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Divisão em K-Folds + Naive Bayes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03450" y="2167900"/>
            <a:ext cx="3684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Dataset com 73.626 dados;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4.456 foram previstos incorretamente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Acuracidade de: </a:t>
            </a:r>
            <a:r>
              <a:rPr b="1" lang="pt-BR" sz="1800">
                <a:solidFill>
                  <a:schemeClr val="dk1"/>
                </a:solidFill>
              </a:rPr>
              <a:t>94%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50" y="1999463"/>
            <a:ext cx="4585750" cy="26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74550" y="182100"/>
            <a:ext cx="8394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Resultados e Discussões</a:t>
            </a:r>
            <a:endParaRPr b="1" sz="2822"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37550" y="1275375"/>
            <a:ext cx="826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>
            <a:off x="374550" y="7827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74550" y="835950"/>
            <a:ext cx="47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Base de dados: Reviews de filmes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74550" y="1442063"/>
            <a:ext cx="3752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Divisão em K-Folds + Naive Bayes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03450" y="2167900"/>
            <a:ext cx="3684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Dataset com 1.157.800 dados;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105.797  foram previstos incorretamente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Acuracidade de: </a:t>
            </a:r>
            <a:r>
              <a:rPr b="1" lang="pt-BR" sz="1800">
                <a:solidFill>
                  <a:schemeClr val="dk1"/>
                </a:solidFill>
              </a:rPr>
              <a:t>91%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50" y="1645025"/>
            <a:ext cx="4773900" cy="272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37550" y="2696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75"/>
              <a:buFont typeface="Arial"/>
              <a:buNone/>
            </a:pPr>
            <a:r>
              <a:rPr b="1" lang="pt-BR" sz="2153">
                <a:solidFill>
                  <a:srgbClr val="1E5A36"/>
                </a:solidFill>
              </a:rPr>
              <a:t>Conclusão</a:t>
            </a:r>
            <a:endParaRPr b="1" sz="2933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37550" y="942425"/>
            <a:ext cx="82689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437550" y="7362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2029850" y="35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{5F061C88-AC27-4065-B762-733EC34EE809}</a:tableStyleId>
              </a:tblPr>
              <a:tblGrid>
                <a:gridCol w="2396875"/>
                <a:gridCol w="239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Base de dados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Acurácia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Avaliações de Filmes</a:t>
                      </a:r>
                      <a:endParaRPr sz="1500"/>
                    </a:p>
                  </a:txBody>
                  <a:tcPr marT="91425" marB="91425" marR="91425" marL="91425"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91%</a:t>
                      </a:r>
                      <a:endParaRPr sz="1500"/>
                    </a:p>
                  </a:txBody>
                  <a:tcPr marT="91425" marB="91425" marR="91425" marL="91425"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Avaliações de Produtos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94%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37550" y="842325"/>
            <a:ext cx="82689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A maior taxa de erros ocorreu nas avaliações com classificação negativa;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Naive Bayes com validação cruzada demonstrou ser uma abordagem sólida para a classificação de sentimentos, com uma acuracidade robusta em diferentes conjuntos de dados;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Abordagem futura: aprimorar a capacidade do modelo em lidar com emoções negativas de forma mais precisa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359550" y="3232425"/>
            <a:ext cx="255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Validação cruzada com Naive Bayes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37550" y="4450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solidFill>
                  <a:srgbClr val="1E5A36"/>
                </a:solidFill>
              </a:rPr>
              <a:t>Referências</a:t>
            </a:r>
            <a:endParaRPr b="1" sz="2020">
              <a:solidFill>
                <a:srgbClr val="1E5A36"/>
              </a:solidFill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37400" y="1152475"/>
            <a:ext cx="826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Hazarika, Ditiman &amp; Konwar, Gopal &amp; Deb, Shuvam &amp; Bora, Dibya. (2020). Sentiment Analysis on Twitter by Using TextBlob for Natural Language Processing. 63-67. 10.15439/2020KM20. </a:t>
            </a:r>
            <a:b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FREITAS, Abner. NLP Buscapé Data PT-BR: Sentiment Analysis. Kaggle, 2021. Disponível em: </a:t>
            </a:r>
            <a:r>
              <a:rPr lang="pt-BR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https://www.kaggle.com/code/abnerfreitas/nlp-buscape-data-ptbr-sentiment-analysis</a:t>
            </a: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DAVID, A. J. Portuguese NLP. GitHub, 2023. Disponível em: </a:t>
            </a:r>
            <a:r>
              <a:rPr lang="pt-BR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https://github.com/ajdavidl/Portuguese-NLP</a:t>
            </a:r>
            <a:b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SILVA, Felipe. </a:t>
            </a:r>
            <a:r>
              <a:rPr i="1"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Sentimentos: Aprenda de uma vez por todas como funciona utilizando dados do Twitter</a:t>
            </a: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iMasters, 2023. Disponível em:</a:t>
            </a:r>
            <a:r>
              <a:rPr lang="pt-BR" sz="15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https://imasters.com.br/desenvolvimento/analise-de-sentimentos-aprenda-de-uma-vez-por-todas-como-funciona-utilizando-dados-do-twitter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DOMO. Data never sleeps 11: the state of the internet. 2023. Disponível em</a:t>
            </a:r>
            <a:r>
              <a:rPr lang="pt-BR" sz="1500">
                <a:solidFill>
                  <a:schemeClr val="dk1"/>
                </a:solidFill>
              </a:rPr>
              <a:t>:</a:t>
            </a:r>
            <a:r>
              <a:rPr lang="pt-BR" sz="15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https://www.domo.com/learn/infographic/data-never-sleeps-11</a:t>
            </a:r>
            <a:r>
              <a:rPr lang="pt-BR" sz="1500">
                <a:solidFill>
                  <a:schemeClr val="dk1"/>
                </a:solidFill>
              </a:rPr>
              <a:t>.</a:t>
            </a:r>
            <a:br>
              <a:rPr lang="pt-B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13750" y="410450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pt-BR" sz="2218">
                <a:solidFill>
                  <a:srgbClr val="1E5A36"/>
                </a:solidFill>
              </a:rPr>
              <a:t>Sumário</a:t>
            </a:r>
            <a:endParaRPr b="1" sz="29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3750" y="1258800"/>
            <a:ext cx="51645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Introdução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Proposta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Conceitos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Bases de Dados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Metodologia Experimental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Resultados e Discussões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Referências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13750" y="11172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37550" y="4450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52"/>
              <a:buFont typeface="Arial"/>
              <a:buNone/>
            </a:pPr>
            <a:r>
              <a:rPr b="1" lang="pt-BR" sz="2242">
                <a:solidFill>
                  <a:srgbClr val="1E5A36"/>
                </a:solidFill>
              </a:rPr>
              <a:t>Introdução</a:t>
            </a:r>
            <a:endParaRPr b="1" sz="3022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37550" y="942425"/>
            <a:ext cx="82689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Redes sociais: uma fonte inesgotável de dados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Em 2023, a pesquisa Data Never Sleeps conduzida pela empresa Domo estimou que </a:t>
            </a:r>
            <a:r>
              <a:rPr lang="pt-BR" sz="1400">
                <a:solidFill>
                  <a:schemeClr val="dk1"/>
                </a:solidFill>
              </a:rPr>
              <a:t>aproximadamente</a:t>
            </a:r>
            <a:r>
              <a:rPr lang="pt-BR" sz="1400">
                <a:solidFill>
                  <a:schemeClr val="dk1"/>
                </a:solidFill>
              </a:rPr>
              <a:t> 350 mil tweets foram produzidos a cada minuto por usuários da rede social “X”. 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5" y="1949175"/>
            <a:ext cx="5927401" cy="31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81975" y="3968725"/>
            <a:ext cx="2296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 u="sng">
                <a:solidFill>
                  <a:schemeClr val="hlink"/>
                </a:solidFill>
                <a:hlinkClick r:id="rId4"/>
              </a:rPr>
              <a:t>https://www.domo.com/learn/infographic/data-never-sleeps-11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37550" y="942425"/>
            <a:ext cx="85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Desenvolvimento de um modelo de IA para classificar postagens de acordo com a emoção identificada</a:t>
            </a:r>
            <a:r>
              <a:rPr b="1" lang="pt-BR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500">
                <a:solidFill>
                  <a:schemeClr val="dk1"/>
                </a:solidFill>
              </a:rPr>
            </a:b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74550" y="3954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142">
                <a:solidFill>
                  <a:srgbClr val="1E5A36"/>
                </a:solidFill>
              </a:rPr>
              <a:t>Proposta</a:t>
            </a:r>
            <a:endParaRPr b="1" sz="2922"/>
          </a:p>
        </p:txBody>
      </p:sp>
      <p:cxnSp>
        <p:nvCxnSpPr>
          <p:cNvPr id="82" name="Google Shape;82;p16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967750" y="1423750"/>
            <a:ext cx="2840400" cy="11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Modelo de PLN desenvolvido por meio de aprendizado supervisionado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93725" y="1854600"/>
            <a:ext cx="290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Publicações da rede social Twitter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808150" y="1740700"/>
            <a:ext cx="266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Classificação de sentimento entre positivo, negativo ou netro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808150" y="2013700"/>
            <a:ext cx="26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2967750" y="3282875"/>
            <a:ext cx="2840400" cy="11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PLN desenvolvido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03450" y="3544775"/>
            <a:ext cx="26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03450" y="4200900"/>
            <a:ext cx="26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57925" y="3282863"/>
            <a:ext cx="266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Avaliações de produtos no Buscapé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66150" y="3933163"/>
            <a:ext cx="266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Avaliações de filmes no Filmow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281725" y="2134300"/>
            <a:ext cx="26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80200" y="2906875"/>
            <a:ext cx="858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Avaliar o desempenho do modelo com outras bases de dados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5808150" y="3766300"/>
            <a:ext cx="26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5808150" y="3493300"/>
            <a:ext cx="266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Classificação de sentimento entre positivo, negativo ou netro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37550" y="942425"/>
            <a:ext cx="87066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Quais conceitos foram utilizados para explorar uma parte dessa quantidade massiva de dados?</a:t>
            </a:r>
            <a:br>
              <a:rPr b="1" lang="pt-BR" sz="1600">
                <a:solidFill>
                  <a:schemeClr val="dk1"/>
                </a:solidFill>
              </a:rPr>
            </a:br>
            <a:br>
              <a:rPr b="1" lang="pt-BR" sz="1600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Análise semântica </a:t>
            </a:r>
            <a: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  <a:t>— </a:t>
            </a:r>
            <a:r>
              <a:rPr lang="pt-BR" sz="1500">
                <a:solidFill>
                  <a:schemeClr val="dk1"/>
                </a:solidFill>
              </a:rPr>
              <a:t>extração do significado de um texto</a:t>
            </a:r>
            <a:br>
              <a:rPr lang="pt-BR" sz="1500">
                <a:solidFill>
                  <a:schemeClr val="dk1"/>
                </a:solidFill>
              </a:rPr>
            </a:br>
            <a:br>
              <a:rPr lang="pt-BR" sz="1300">
                <a:solidFill>
                  <a:schemeClr val="dk1"/>
                </a:solidFill>
              </a:rPr>
            </a:br>
            <a:br>
              <a:rPr lang="pt-BR" sz="1300">
                <a:solidFill>
                  <a:schemeClr val="dk1"/>
                </a:solidFill>
              </a:rPr>
            </a:br>
            <a:r>
              <a:rPr lang="pt-BR" sz="1500">
                <a:solidFill>
                  <a:schemeClr val="dk1"/>
                </a:solidFill>
              </a:rPr>
              <a:t>Análise de sentimento </a:t>
            </a:r>
            <a: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  <a:t>— </a:t>
            </a:r>
            <a:r>
              <a:rPr lang="pt-BR" sz="1500">
                <a:solidFill>
                  <a:schemeClr val="dk1"/>
                </a:solidFill>
              </a:rPr>
              <a:t>identificação de emoções em um texto.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>
                <a:solidFill>
                  <a:schemeClr val="dk1"/>
                </a:solidFill>
              </a:rPr>
            </a:br>
            <a:r>
              <a:rPr lang="pt-BR" sz="1500">
                <a:solidFill>
                  <a:schemeClr val="dk1"/>
                </a:solidFill>
              </a:rPr>
              <a:t>Processamento de Linguagem Natural (PLN) </a:t>
            </a:r>
            <a: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  <a:t>— </a:t>
            </a:r>
            <a:r>
              <a:rPr lang="pt-BR" sz="1500">
                <a:solidFill>
                  <a:srgbClr val="111111"/>
                </a:solidFill>
                <a:highlight>
                  <a:srgbClr val="FFFFFF"/>
                </a:highlight>
              </a:rPr>
              <a:t>área da Ciência da Computação que faz algoritmos capazes </a:t>
            </a:r>
            <a:r>
              <a:rPr lang="pt-BR" sz="1500">
                <a:solidFill>
                  <a:schemeClr val="dk1"/>
                </a:solidFill>
              </a:rPr>
              <a:t>de  reconhecer, analisar e processar textos escritos por humanos</a:t>
            </a:r>
            <a:b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</a:br>
            <a:b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</a:br>
            <a:b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</a:br>
            <a:r>
              <a:rPr lang="pt-BR" sz="1500">
                <a:solidFill>
                  <a:schemeClr val="dk1"/>
                </a:solidFill>
              </a:rPr>
              <a:t>Aprendizado supervisionado </a:t>
            </a:r>
            <a:r>
              <a:rPr b="1" lang="pt-BR" sz="1500">
                <a:solidFill>
                  <a:srgbClr val="111111"/>
                </a:solidFill>
                <a:highlight>
                  <a:srgbClr val="FFFFFF"/>
                </a:highlight>
              </a:rPr>
              <a:t>— </a:t>
            </a:r>
            <a:r>
              <a:rPr lang="pt-BR" sz="1500">
                <a:solidFill>
                  <a:schemeClr val="dk1"/>
                </a:solidFill>
              </a:rPr>
              <a:t>desenvolvimento de um modelo com um conjunto de dados que já possui rótulos.</a:t>
            </a:r>
            <a:endParaRPr b="1"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37550" y="4450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Conceitos</a:t>
            </a:r>
            <a:endParaRPr b="1" sz="2822"/>
          </a:p>
        </p:txBody>
      </p:sp>
      <p:cxnSp>
        <p:nvCxnSpPr>
          <p:cNvPr id="103" name="Google Shape;103;p17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37550" y="4450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52"/>
              <a:buFont typeface="Arial"/>
              <a:buNone/>
            </a:pPr>
            <a:r>
              <a:rPr b="1" lang="pt-BR" sz="2242">
                <a:solidFill>
                  <a:srgbClr val="1E5A36"/>
                </a:solidFill>
              </a:rPr>
              <a:t>Bases de dados</a:t>
            </a:r>
            <a:endParaRPr b="1" sz="3022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37550" y="942425"/>
            <a:ext cx="82689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Publicações em rede social</a:t>
            </a:r>
            <a:r>
              <a:rPr lang="pt-BR" sz="1700">
                <a:solidFill>
                  <a:schemeClr val="dk1"/>
                </a:solidFill>
              </a:rPr>
              <a:t> (Twitter);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Dataset com 8.199 postagens.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Avaliações de Produtos em e-commerce (Buscapé);</a:t>
            </a:r>
            <a:br>
              <a:rPr lang="pt-BR" sz="1700">
                <a:solidFill>
                  <a:schemeClr val="dk1"/>
                </a:solidFill>
              </a:rPr>
            </a:br>
            <a:r>
              <a:rPr lang="pt-BR" sz="1700">
                <a:solidFill>
                  <a:schemeClr val="dk1"/>
                </a:solidFill>
              </a:rPr>
              <a:t>	</a:t>
            </a:r>
            <a:br>
              <a:rPr lang="pt-BR" sz="1700">
                <a:solidFill>
                  <a:schemeClr val="dk1"/>
                </a:solidFill>
              </a:rPr>
            </a:br>
            <a:r>
              <a:rPr lang="pt-BR" sz="1700">
                <a:solidFill>
                  <a:schemeClr val="dk1"/>
                </a:solidFill>
              </a:rPr>
              <a:t>	Dataset com </a:t>
            </a:r>
            <a:r>
              <a:rPr lang="pt-BR" sz="1500">
                <a:solidFill>
                  <a:schemeClr val="dk1"/>
                </a:solidFill>
              </a:rPr>
              <a:t>80.000 avaliações.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Avaliações de Filmes (Filmow);</a:t>
            </a:r>
            <a:br>
              <a:rPr lang="pt-BR" sz="1700">
                <a:solidFill>
                  <a:schemeClr val="dk1"/>
                </a:solidFill>
              </a:rPr>
            </a:br>
            <a:br>
              <a:rPr lang="pt-BR" sz="1700">
                <a:solidFill>
                  <a:schemeClr val="dk1"/>
                </a:solidFill>
              </a:rPr>
            </a:br>
            <a:r>
              <a:rPr lang="pt-BR" sz="1700">
                <a:solidFill>
                  <a:schemeClr val="dk1"/>
                </a:solidFill>
              </a:rPr>
              <a:t>	Dataset com </a:t>
            </a:r>
            <a:r>
              <a:rPr lang="pt-BR" sz="1500">
                <a:solidFill>
                  <a:schemeClr val="dk1"/>
                </a:solidFill>
              </a:rPr>
              <a:t>2 milhões de avaliações.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37550" y="445025"/>
            <a:ext cx="8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Metodologia Experimental</a:t>
            </a:r>
            <a:endParaRPr b="1" sz="2822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37550" y="942425"/>
            <a:ext cx="82689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pt-BR" sz="1600">
                <a:solidFill>
                  <a:schemeClr val="dk1"/>
                </a:solidFill>
              </a:rPr>
              <a:t>Tratamento de dados: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Remoção de colunas nulas;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Limpeza de pontuação e </a:t>
            </a:r>
            <a:r>
              <a:rPr lang="pt-BR" sz="1600">
                <a:solidFill>
                  <a:schemeClr val="dk1"/>
                </a:solidFill>
              </a:rPr>
              <a:t>símbolos;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Remoção de Hashtags e menções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Remoção de Stopwords (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"e", "a", "o", "de", etc.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Transformação da polaridade em classificação textual:</a:t>
            </a:r>
            <a:b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pt-BR" sz="1600">
                <a:solidFill>
                  <a:schemeClr val="dk1"/>
                </a:solidFill>
              </a:rPr>
              <a:t>Separação do conjunto de dados em treino e teste;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pt-BR" sz="1600">
                <a:solidFill>
                  <a:schemeClr val="dk1"/>
                </a:solidFill>
              </a:rPr>
              <a:t>Aplicação dos algoritmos de Naive Bayes e Regressão logística;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pt-BR" sz="1600">
                <a:solidFill>
                  <a:schemeClr val="dk1"/>
                </a:solidFill>
              </a:rPr>
              <a:t>Comparação de desempenho nas demais bases de dados;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437550" y="8886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74550" y="258300"/>
            <a:ext cx="8394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76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Resultados e Discussões</a:t>
            </a:r>
            <a:endParaRPr b="1" sz="2822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74550" y="871775"/>
            <a:ext cx="826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pt-BR" sz="1600">
                <a:solidFill>
                  <a:schemeClr val="dk1"/>
                </a:solidFill>
              </a:rPr>
              <a:t>Twitter Database: </a:t>
            </a:r>
            <a:r>
              <a:rPr b="1" lang="pt-BR" sz="1600">
                <a:solidFill>
                  <a:schemeClr val="dk1"/>
                </a:solidFill>
              </a:rPr>
              <a:t>Divisão em treino/teste + Naive Bayes: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>
            <a:off x="374550" y="7827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650" y="1769375"/>
            <a:ext cx="4621801" cy="26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7250" r="4214" t="0"/>
          <a:stretch/>
        </p:blipFill>
        <p:spPr>
          <a:xfrm>
            <a:off x="661938" y="1660075"/>
            <a:ext cx="2728325" cy="18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89250" y="4024650"/>
            <a:ext cx="2873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Acuracidade de: </a:t>
            </a:r>
            <a:r>
              <a:rPr b="1" lang="pt-BR" sz="1800">
                <a:solidFill>
                  <a:schemeClr val="dk1"/>
                </a:solidFill>
              </a:rPr>
              <a:t>92,97%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74550" y="258300"/>
            <a:ext cx="8394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42">
                <a:solidFill>
                  <a:srgbClr val="1E5A36"/>
                </a:solidFill>
              </a:rPr>
              <a:t>Resultados e Discussões</a:t>
            </a:r>
            <a:endParaRPr b="1" sz="2822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74550" y="871775"/>
            <a:ext cx="826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2)    </a:t>
            </a:r>
            <a:r>
              <a:rPr b="1" lang="pt-BR" sz="1600">
                <a:solidFill>
                  <a:schemeClr val="dk1"/>
                </a:solidFill>
              </a:rPr>
              <a:t>Twitter Database: </a:t>
            </a:r>
            <a:r>
              <a:rPr b="1" lang="pt-BR" sz="1600">
                <a:solidFill>
                  <a:schemeClr val="dk1"/>
                </a:solidFill>
              </a:rPr>
              <a:t>Divisão em K-Folds + Naive Bayes: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374550" y="782725"/>
            <a:ext cx="8268900" cy="7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00500" y="4146025"/>
            <a:ext cx="2873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Acuracidade de: </a:t>
            </a:r>
            <a:r>
              <a:rPr b="1" lang="pt-BR" sz="1800">
                <a:solidFill>
                  <a:schemeClr val="dk1"/>
                </a:solidFill>
              </a:rPr>
              <a:t>92,87%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175" y="1578075"/>
            <a:ext cx="4859275" cy="27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10762" t="0"/>
          <a:stretch/>
        </p:blipFill>
        <p:spPr>
          <a:xfrm>
            <a:off x="625650" y="1513188"/>
            <a:ext cx="2990600" cy="1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