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9"/>
  </p:notesMasterIdLst>
  <p:handoutMasterIdLst>
    <p:handoutMasterId r:id="rId20"/>
  </p:handoutMasterIdLst>
  <p:sldIdLst>
    <p:sldId id="266" r:id="rId2"/>
    <p:sldId id="260" r:id="rId3"/>
    <p:sldId id="279" r:id="rId4"/>
    <p:sldId id="261" r:id="rId5"/>
    <p:sldId id="263" r:id="rId6"/>
    <p:sldId id="264" r:id="rId7"/>
    <p:sldId id="278" r:id="rId8"/>
    <p:sldId id="265" r:id="rId9"/>
    <p:sldId id="267" r:id="rId10"/>
    <p:sldId id="268" r:id="rId11"/>
    <p:sldId id="269" r:id="rId12"/>
    <p:sldId id="270" r:id="rId13"/>
    <p:sldId id="271" r:id="rId14"/>
    <p:sldId id="272" r:id="rId15"/>
    <p:sldId id="280" r:id="rId16"/>
    <p:sldId id="281" r:id="rId17"/>
    <p:sldId id="276" r:id="rId18"/>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8" d="100"/>
          <a:sy n="68" d="100"/>
        </p:scale>
        <p:origin x="616" y="56"/>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88" d="100"/>
          <a:sy n="88" d="100"/>
        </p:scale>
        <p:origin x="247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336E3CA-1DBD-42C4-AC1E-5E5590A1C292}" type="datetime1">
              <a:rPr lang="es-ES" smtClean="0"/>
              <a:t>19/03/2021</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s-ES" smtClean="0"/>
              <a:pPr algn="r" rtl="0"/>
              <a:t>‹Nº›</a:t>
            </a:fld>
            <a:endParaRPr lang="es-ES"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0C550F-CEF2-44B1-BA26-DC5615A90858}" type="datetime1">
              <a:rPr lang="es-ES" noProof="0" smtClean="0"/>
              <a:pPr/>
              <a:t>19/03/2021</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9E11EC53-F507-411E-9ADC-FBCFECE09D3D}" type="slidenum">
              <a:rPr lang="es-ES" noProof="0" smtClean="0"/>
              <a:pPr/>
              <a:t>‹Nº›</a:t>
            </a:fld>
            <a:endParaRPr lang="es-E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E11EC53-F507-411E-9ADC-FBCFECE09D3D}" type="slidenum">
              <a:rPr lang="es-ES" smtClean="0"/>
              <a:pPr/>
              <a:t>2</a:t>
            </a:fld>
            <a:endParaRPr lang="es-ES" dirty="0"/>
          </a:p>
        </p:txBody>
      </p:sp>
    </p:spTree>
    <p:extLst>
      <p:ext uri="{BB962C8B-B14F-4D97-AF65-F5344CB8AC3E}">
        <p14:creationId xmlns:p14="http://schemas.microsoft.com/office/powerpoint/2010/main" val="58755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E11EC53-F507-411E-9ADC-FBCFECE09D3D}" type="slidenum">
              <a:rPr lang="es-ES" smtClean="0"/>
              <a:pPr/>
              <a:t>4</a:t>
            </a:fld>
            <a:endParaRPr lang="es-ES" dirty="0"/>
          </a:p>
        </p:txBody>
      </p:sp>
    </p:spTree>
    <p:extLst>
      <p:ext uri="{BB962C8B-B14F-4D97-AF65-F5344CB8AC3E}">
        <p14:creationId xmlns:p14="http://schemas.microsoft.com/office/powerpoint/2010/main" val="243888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E11EC53-F507-411E-9ADC-FBCFECE09D3D}" type="slidenum">
              <a:rPr lang="es-ES" smtClean="0"/>
              <a:pPr/>
              <a:t>5</a:t>
            </a:fld>
            <a:endParaRPr lang="es-ES" dirty="0"/>
          </a:p>
        </p:txBody>
      </p:sp>
    </p:spTree>
    <p:extLst>
      <p:ext uri="{BB962C8B-B14F-4D97-AF65-F5344CB8AC3E}">
        <p14:creationId xmlns:p14="http://schemas.microsoft.com/office/powerpoint/2010/main" val="3636003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68246" y="1828800"/>
            <a:ext cx="9220200" cy="2147926"/>
          </a:xfrm>
        </p:spPr>
        <p:txBody>
          <a:bodyPr rtlCol="0" anchor="ctr">
            <a:normAutofit/>
          </a:bodyPr>
          <a:lstStyle>
            <a:lvl1pPr algn="ctr" rtl="0">
              <a:defRPr sz="4400" cap="all" normalizeH="0"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468246" y="4063998"/>
            <a:ext cx="922020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2" indent="0" algn="ctr" rtl="0">
              <a:buNone/>
              <a:defRPr>
                <a:solidFill>
                  <a:schemeClr val="tx1">
                    <a:tint val="75000"/>
                  </a:schemeClr>
                </a:solidFill>
              </a:defRPr>
            </a:lvl5pPr>
            <a:lvl6pPr marL="3047466"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FCF352F9-E341-48FB-8319-C38DECF5C66D}" type="datetime1">
              <a:rPr lang="es-ES" noProof="0" smtClean="0"/>
              <a:pPr/>
              <a:t>19/03/2021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pPr rtl="0"/>
              <a:t>‹Nº›</a:t>
            </a:fld>
            <a:endParaRPr lang="es-ES" noProof="0" dirty="0"/>
          </a:p>
        </p:txBody>
      </p:sp>
    </p:spTree>
    <p:extLst>
      <p:ext uri="{BB962C8B-B14F-4D97-AF65-F5344CB8AC3E}">
        <p14:creationId xmlns:p14="http://schemas.microsoft.com/office/powerpoint/2010/main" val="2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alternativ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2800" b="0"/>
            </a:lvl1pPr>
          </a:lstStyle>
          <a:p>
            <a:pPr rtl="0"/>
            <a:r>
              <a:rPr lang="es-ES" noProof="0"/>
              <a:t>Haga clic para modificar el estilo de título del patrón</a:t>
            </a:r>
            <a:endParaRPr lang="es-ES" noProof="0" dirty="0"/>
          </a:p>
        </p:txBody>
      </p:sp>
      <p:sp>
        <p:nvSpPr>
          <p:cNvPr id="9" name="Rectángulo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2400"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07869" y="482602"/>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2" indent="0" algn="l" rtl="0">
              <a:buNone/>
              <a:defRPr sz="2700"/>
            </a:lvl5pPr>
            <a:lvl6pPr marL="3047466"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2" indent="0" algn="l" rtl="0">
              <a:buNone/>
              <a:defRPr sz="1200"/>
            </a:lvl5pPr>
            <a:lvl6pPr marL="3047466"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7B08BDA2-F463-4E22-954A-5DE30702CA02}" type="datetime1">
              <a:rPr lang="es-ES" noProof="0" smtClean="0"/>
              <a:pPr/>
              <a:t>19/03/2021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pPr rtl="0"/>
              <a:t>‹Nº›</a:t>
            </a:fld>
            <a:endParaRPr lang="es-ES" noProof="0" dirty="0"/>
          </a:p>
        </p:txBody>
      </p:sp>
    </p:spTree>
    <p:extLst>
      <p:ext uri="{BB962C8B-B14F-4D97-AF65-F5344CB8AC3E}">
        <p14:creationId xmlns:p14="http://schemas.microsoft.com/office/powerpoint/2010/main" val="315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909F6CFA-8D38-41EE-A6B6-F33DCBD4CD33}" type="datetime1">
              <a:rPr lang="es-ES" noProof="0" smtClean="0"/>
              <a:pPr/>
              <a:t>19/03/2021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2153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685800"/>
            <a:ext cx="1234620" cy="5588002"/>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914163" y="685800"/>
            <a:ext cx="9040045" cy="5588002"/>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A947128A-8384-4084-B9A9-8642E2648311}" type="datetime1">
              <a:rPr lang="es-ES" noProof="0" smtClean="0"/>
              <a:pPr/>
              <a:t>19/03/2021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19917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4163" y="482600"/>
            <a:ext cx="10360501" cy="12192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914163" y="1803401"/>
            <a:ext cx="10360501" cy="4470400"/>
          </a:xfrm>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20660F8D-0C05-4595-91DD-9B2C07C2C7C1}" type="datetime1">
              <a:rPr lang="es-ES" noProof="0" smtClean="0"/>
              <a:pPr/>
              <a:t>19/03/2021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226430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18883" y="1524002"/>
            <a:ext cx="9751060" cy="1992597"/>
          </a:xfrm>
        </p:spPr>
        <p:txBody>
          <a:bodyPr rtlCol="0" anchor="b" anchorCtr="0">
            <a:noAutofit/>
          </a:bodyPr>
          <a:lstStyle>
            <a:lvl1pPr algn="ctr" rtl="0">
              <a:defRPr sz="4400" b="0" cap="all"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2" indent="0" algn="l" rtl="0">
              <a:buNone/>
              <a:defRPr sz="1900">
                <a:solidFill>
                  <a:schemeClr val="tx1">
                    <a:tint val="75000"/>
                  </a:schemeClr>
                </a:solidFill>
              </a:defRPr>
            </a:lvl5pPr>
            <a:lvl6pPr marL="3047466"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C6EA98EF-30D6-4B46-B22C-87DA191EAB02}" type="datetime1">
              <a:rPr lang="es-ES" noProof="0" smtClean="0"/>
              <a:pPr/>
              <a:t>19/03/2021</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36389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914163" y="482600"/>
            <a:ext cx="10360501" cy="12192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28B1AB68-99EB-4562-8936-61D00C227004}" type="datetime1">
              <a:rPr lang="es-ES" noProof="0" smtClean="0"/>
              <a:pPr/>
              <a:t>19/03/2021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140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914163" y="482600"/>
            <a:ext cx="10360501" cy="1219200"/>
          </a:xfrm>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2" indent="0" algn="l" rtl="0">
              <a:buNone/>
              <a:defRPr sz="2100" b="1"/>
            </a:lvl5pPr>
            <a:lvl6pPr marL="3047466"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2" indent="0" algn="l" rtl="0">
              <a:buNone/>
              <a:defRPr sz="2100" b="1"/>
            </a:lvl5pPr>
            <a:lvl6pPr marL="3047466"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lvl1pPr>
              <a:defRPr/>
            </a:lvl1pPr>
          </a:lstStyle>
          <a:p>
            <a:fld id="{8AE15B2A-5F92-489B-9EBB-6EF131A221CB}" type="datetime1">
              <a:rPr lang="es-ES" noProof="0" smtClean="0"/>
              <a:pPr/>
              <a:t>19/03/2021</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35616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163" y="482600"/>
            <a:ext cx="10360501" cy="1219200"/>
          </a:xfrm>
        </p:spPr>
        <p:txBody>
          <a:bodyPr rtlCol="0"/>
          <a:lstStyle>
            <a:lvl1pPr rtl="0">
              <a:defRPr/>
            </a:lvl1pPr>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lvl1pPr>
              <a:defRPr/>
            </a:lvl1pPr>
          </a:lstStyle>
          <a:p>
            <a:fld id="{36C55486-2DE0-47C4-AEEB-A8432C9F6328}" type="datetime1">
              <a:rPr lang="es-ES" noProof="0" smtClean="0"/>
              <a:pPr/>
              <a:t>19/03/2021</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extLst>
      <p:ext uri="{BB962C8B-B14F-4D97-AF65-F5344CB8AC3E}">
        <p14:creationId xmlns:p14="http://schemas.microsoft.com/office/powerpoint/2010/main" val="24696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lvl1pPr>
              <a:defRPr/>
            </a:lvl1pPr>
          </a:lstStyle>
          <a:p>
            <a:fld id="{F83AC0F7-77D0-46D9-9CEB-1DCEF6A63551}" type="datetime1">
              <a:rPr lang="es-ES" noProof="0" smtClean="0"/>
              <a:pPr/>
              <a:t>19/03/2021</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E5FD5434-F838-4DD4-A17B-1CB1A1850DF4}" type="slidenum">
              <a:rPr lang="es-ES" noProof="0" smtClean="0"/>
              <a:pPr rtl="0"/>
              <a:t>‹Nº›</a:t>
            </a:fld>
            <a:endParaRPr lang="es-ES" noProof="0" dirty="0"/>
          </a:p>
        </p:txBody>
      </p:sp>
    </p:spTree>
    <p:extLst>
      <p:ext uri="{BB962C8B-B14F-4D97-AF65-F5344CB8AC3E}">
        <p14:creationId xmlns:p14="http://schemas.microsoft.com/office/powerpoint/2010/main" val="18803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2800" b="0"/>
            </a:lvl1pPr>
          </a:lstStyle>
          <a:p>
            <a:pPr rtl="0"/>
            <a:r>
              <a:rPr lang="es-ES" noProof="0"/>
              <a:t>Haga clic para modificar el estilo de título del patrón</a:t>
            </a:r>
            <a:endParaRPr lang="es-ES" noProof="0" dirty="0"/>
          </a:p>
        </p:txBody>
      </p:sp>
      <p:sp>
        <p:nvSpPr>
          <p:cNvPr id="20" name="Rectá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2400" noProof="0" dirty="0"/>
          </a:p>
        </p:txBody>
      </p:sp>
      <p:sp>
        <p:nvSpPr>
          <p:cNvPr id="3" name="Marcador de posición de contenido 2"/>
          <p:cNvSpPr>
            <a:spLocks noGrp="1"/>
          </p:cNvSpPr>
          <p:nvPr>
            <p:ph idx="1"/>
          </p:nvPr>
        </p:nvSpPr>
        <p:spPr bwMode="white">
          <a:xfrm>
            <a:off x="507868" y="482602"/>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2" indent="0" algn="l" rtl="0">
              <a:buNone/>
              <a:defRPr sz="1200"/>
            </a:lvl5pPr>
            <a:lvl6pPr marL="3047466"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AF5D2970-CAE3-450F-9E9B-CF64632AC546}" type="datetime1">
              <a:rPr lang="es-ES" noProof="0" smtClean="0"/>
              <a:pPr/>
              <a:t>19/03/2021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pPr rtl="0"/>
              <a:t>‹Nº›</a:t>
            </a:fld>
            <a:endParaRPr lang="es-ES" noProof="0" dirty="0"/>
          </a:p>
        </p:txBody>
      </p:sp>
    </p:spTree>
    <p:extLst>
      <p:ext uri="{BB962C8B-B14F-4D97-AF65-F5344CB8AC3E}">
        <p14:creationId xmlns:p14="http://schemas.microsoft.com/office/powerpoint/2010/main" val="27683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6399134" y="1905000"/>
            <a:ext cx="5180251" cy="1727200"/>
          </a:xfrm>
        </p:spPr>
        <p:txBody>
          <a:bodyPr rtlCol="0" anchor="b" anchorCtr="0">
            <a:normAutofit/>
          </a:bodyPr>
          <a:lstStyle>
            <a:lvl1pPr algn="l" rtl="0">
              <a:defRPr sz="2800" b="0"/>
            </a:lvl1pPr>
          </a:lstStyle>
          <a:p>
            <a:pPr rtl="0"/>
            <a:r>
              <a:rPr lang="es-ES" noProof="0"/>
              <a:t>Haga clic para modificar el estilo de título del patrón</a:t>
            </a:r>
            <a:endParaRPr lang="es-ES" noProof="0" dirty="0"/>
          </a:p>
        </p:txBody>
      </p:sp>
      <p:sp>
        <p:nvSpPr>
          <p:cNvPr id="9" name="Rectá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2400"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07870"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2" indent="0" algn="l" rtl="0">
              <a:buNone/>
              <a:defRPr sz="2700"/>
            </a:lvl5pPr>
            <a:lvl6pPr marL="3047466"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6399134"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2" indent="0" algn="l" rtl="0">
              <a:buNone/>
              <a:defRPr sz="1200"/>
            </a:lvl5pPr>
            <a:lvl6pPr marL="3047466"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920AC311-E020-4341-8011-9DA4933B0FE1}" type="datetime1">
              <a:rPr lang="es-ES" noProof="0" smtClean="0"/>
              <a:pPr/>
              <a:t>19/03/2021</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pPr rtl="0"/>
              <a:t>‹Nº›</a:t>
            </a:fld>
            <a:endParaRPr lang="es-ES" noProof="0" dirty="0"/>
          </a:p>
        </p:txBody>
      </p:sp>
    </p:spTree>
    <p:extLst>
      <p:ext uri="{BB962C8B-B14F-4D97-AF65-F5344CB8AC3E}">
        <p14:creationId xmlns:p14="http://schemas.microsoft.com/office/powerpoint/2010/main" val="4489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4163" y="482600"/>
            <a:ext cx="10360501" cy="1219200"/>
          </a:xfrm>
          <a:prstGeom prst="rect">
            <a:avLst/>
          </a:prstGeom>
          <a:effectLst/>
        </p:spPr>
        <p:txBody>
          <a:bodyPr vert="horz" lIns="121899" tIns="60949" rIns="121899" bIns="60949" rtlCol="0" anchor="b" anchorCtr="0">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914163" y="1803401"/>
            <a:ext cx="10360501" cy="4470400"/>
          </a:xfrm>
          <a:prstGeom prst="rect">
            <a:avLst/>
          </a:prstGeom>
        </p:spPr>
        <p:txBody>
          <a:bodyPr vert="horz" lIns="121899" tIns="60949" rIns="121899" bIns="60949"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914163"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es-ES" noProof="0" dirty="0"/>
          </a:p>
        </p:txBody>
      </p:sp>
      <p:sp>
        <p:nvSpPr>
          <p:cNvPr id="4" name="Marcador de posición de fech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18D219AE-C020-4841-99A3-BE2B3496E5FF}" type="datetime1">
              <a:rPr lang="es-ES" noProof="0" smtClean="0"/>
              <a:pPr/>
              <a:t>19/03/2021</a:t>
            </a:fld>
            <a:endParaRPr lang="es-ES" noProof="0" dirty="0"/>
          </a:p>
        </p:txBody>
      </p:sp>
      <p:sp>
        <p:nvSpPr>
          <p:cNvPr id="6" name="Marcador de posición de número de diapositiva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defRPr>
            </a:lvl1pPr>
          </a:lstStyle>
          <a:p>
            <a:fld id="{E5FD5434-F838-4DD4-A17B-1CB1A1850DF4}" type="slidenum">
              <a:rPr lang="es-ES" noProof="0" smtClean="0"/>
              <a:pPr/>
              <a:t>‹Nº›</a:t>
            </a:fld>
            <a:endParaRPr lang="es-ES" noProof="0" dirty="0"/>
          </a:p>
        </p:txBody>
      </p:sp>
    </p:spTree>
    <p:extLst>
      <p:ext uri="{BB962C8B-B14F-4D97-AF65-F5344CB8AC3E}">
        <p14:creationId xmlns:p14="http://schemas.microsoft.com/office/powerpoint/2010/main" val="42994884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D7F82-273D-4658-8DB2-1792D8FF7542}"/>
              </a:ext>
            </a:extLst>
          </p:cNvPr>
          <p:cNvSpPr>
            <a:spLocks noGrp="1"/>
          </p:cNvSpPr>
          <p:nvPr>
            <p:ph type="ctrTitle"/>
          </p:nvPr>
        </p:nvSpPr>
        <p:spPr>
          <a:xfrm>
            <a:off x="1484312" y="2355037"/>
            <a:ext cx="9220200" cy="2147926"/>
          </a:xfrm>
        </p:spPr>
        <p:txBody>
          <a:bodyPr>
            <a:normAutofit/>
          </a:bodyPr>
          <a:lstStyle/>
          <a:p>
            <a:r>
              <a:rPr lang="es-AR" sz="4000" b="1" dirty="0"/>
              <a:t>Data scientist final portfolio Project.</a:t>
            </a:r>
            <a:endParaRPr lang="es-AR" sz="3200" dirty="0"/>
          </a:p>
        </p:txBody>
      </p:sp>
      <p:sp>
        <p:nvSpPr>
          <p:cNvPr id="3" name="Subtítulo 2">
            <a:extLst>
              <a:ext uri="{FF2B5EF4-FFF2-40B4-BE49-F238E27FC236}">
                <a16:creationId xmlns:a16="http://schemas.microsoft.com/office/drawing/2014/main" id="{6DA3ED41-CAC7-4E20-B950-7D34845FB831}"/>
              </a:ext>
            </a:extLst>
          </p:cNvPr>
          <p:cNvSpPr>
            <a:spLocks noGrp="1"/>
          </p:cNvSpPr>
          <p:nvPr>
            <p:ph type="subTitle" idx="1"/>
          </p:nvPr>
        </p:nvSpPr>
        <p:spPr>
          <a:xfrm>
            <a:off x="1484312" y="5805264"/>
            <a:ext cx="9220200" cy="792088"/>
          </a:xfrm>
        </p:spPr>
        <p:txBody>
          <a:bodyPr>
            <a:normAutofit/>
          </a:bodyPr>
          <a:lstStyle/>
          <a:p>
            <a:r>
              <a:rPr lang="es-AR" dirty="0"/>
              <a:t>Codecademy</a:t>
            </a:r>
            <a:endParaRPr lang="es-AR" sz="2000" dirty="0"/>
          </a:p>
          <a:p>
            <a:r>
              <a:rPr lang="es-AR" sz="2000" dirty="0"/>
              <a:t>- 2021-</a:t>
            </a:r>
            <a:endParaRPr lang="es-AR" sz="1800" dirty="0"/>
          </a:p>
        </p:txBody>
      </p:sp>
    </p:spTree>
    <p:extLst>
      <p:ext uri="{BB962C8B-B14F-4D97-AF65-F5344CB8AC3E}">
        <p14:creationId xmlns:p14="http://schemas.microsoft.com/office/powerpoint/2010/main" val="79170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1D46A-C7A2-4DC8-AB9B-256F36C7CABB}"/>
              </a:ext>
            </a:extLst>
          </p:cNvPr>
          <p:cNvSpPr>
            <a:spLocks noGrp="1"/>
          </p:cNvSpPr>
          <p:nvPr>
            <p:ph type="title"/>
          </p:nvPr>
        </p:nvSpPr>
        <p:spPr>
          <a:xfrm>
            <a:off x="7918315" y="588342"/>
            <a:ext cx="3961368" cy="996280"/>
          </a:xfrm>
        </p:spPr>
        <p:txBody>
          <a:bodyPr anchor="b">
            <a:normAutofit/>
          </a:bodyPr>
          <a:lstStyle/>
          <a:p>
            <a:pPr algn="ctr"/>
            <a:r>
              <a:rPr lang="es-AR" dirty="0" err="1"/>
              <a:t>Correlation</a:t>
            </a:r>
            <a:r>
              <a:rPr lang="es-AR" dirty="0"/>
              <a:t> </a:t>
            </a:r>
            <a:r>
              <a:rPr lang="es-AR" dirty="0" err="1"/>
              <a:t>between</a:t>
            </a:r>
            <a:r>
              <a:rPr lang="es-AR" dirty="0"/>
              <a:t> variables</a:t>
            </a:r>
          </a:p>
        </p:txBody>
      </p:sp>
      <p:pic>
        <p:nvPicPr>
          <p:cNvPr id="5" name="Imagen 4">
            <a:extLst>
              <a:ext uri="{FF2B5EF4-FFF2-40B4-BE49-F238E27FC236}">
                <a16:creationId xmlns:a16="http://schemas.microsoft.com/office/drawing/2014/main" id="{B09E1FE7-C99E-43AC-847A-DB42461CA6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561" y="588342"/>
            <a:ext cx="6214894" cy="5630520"/>
          </a:xfrm>
          <a:prstGeom prst="rect">
            <a:avLst/>
          </a:prstGeom>
          <a:noFill/>
        </p:spPr>
      </p:pic>
      <p:sp>
        <p:nvSpPr>
          <p:cNvPr id="3" name="Marcador de contenido 2">
            <a:extLst>
              <a:ext uri="{FF2B5EF4-FFF2-40B4-BE49-F238E27FC236}">
                <a16:creationId xmlns:a16="http://schemas.microsoft.com/office/drawing/2014/main" id="{13DDD3C7-B9E3-4A49-909A-FDFF91015E14}"/>
              </a:ext>
            </a:extLst>
          </p:cNvPr>
          <p:cNvSpPr>
            <a:spLocks noGrp="1"/>
          </p:cNvSpPr>
          <p:nvPr>
            <p:ph type="body" sz="half" idx="2"/>
          </p:nvPr>
        </p:nvSpPr>
        <p:spPr>
          <a:xfrm>
            <a:off x="7894612" y="1844824"/>
            <a:ext cx="3961368" cy="4510458"/>
          </a:xfrm>
        </p:spPr>
        <p:txBody>
          <a:bodyPr anchor="t">
            <a:normAutofit fontScale="70000" lnSpcReduction="20000"/>
          </a:bodyPr>
          <a:lstStyle/>
          <a:p>
            <a:pPr marL="0" indent="0">
              <a:buNone/>
            </a:pPr>
            <a:r>
              <a:rPr lang="es-AR" sz="2900" dirty="0"/>
              <a:t>Variables </a:t>
            </a:r>
            <a:r>
              <a:rPr lang="en-GB" sz="2900" dirty="0" err="1"/>
              <a:t>analyzed</a:t>
            </a:r>
            <a:r>
              <a:rPr lang="es-AR" sz="2900" dirty="0"/>
              <a:t>:</a:t>
            </a:r>
          </a:p>
          <a:p>
            <a:pPr marL="342900" indent="-342900">
              <a:buFont typeface="Wingdings" panose="05000000000000000000" pitchFamily="2" charset="2"/>
              <a:buChar char="ü"/>
            </a:pPr>
            <a:r>
              <a:rPr lang="en-US" sz="2100" dirty="0"/>
              <a:t>Number of Rooms.</a:t>
            </a:r>
          </a:p>
          <a:p>
            <a:pPr marL="342900" indent="-342900">
              <a:buFont typeface="Wingdings" panose="05000000000000000000" pitchFamily="2" charset="2"/>
              <a:buChar char="ü"/>
            </a:pPr>
            <a:r>
              <a:rPr lang="en-US" sz="2100" dirty="0"/>
              <a:t>Number of Bedrooms.</a:t>
            </a:r>
          </a:p>
          <a:p>
            <a:pPr marL="342900" indent="-342900">
              <a:buFont typeface="Wingdings" panose="05000000000000000000" pitchFamily="2" charset="2"/>
              <a:buChar char="ü"/>
            </a:pPr>
            <a:r>
              <a:rPr lang="en-US" sz="2100" dirty="0"/>
              <a:t>Number of Bathrooms.</a:t>
            </a:r>
          </a:p>
          <a:p>
            <a:pPr marL="342900" indent="-342900">
              <a:buFont typeface="Wingdings" panose="05000000000000000000" pitchFamily="2" charset="2"/>
              <a:buChar char="ü"/>
            </a:pPr>
            <a:r>
              <a:rPr lang="en-US" sz="2100" dirty="0"/>
              <a:t>Surface total.</a:t>
            </a:r>
          </a:p>
          <a:p>
            <a:pPr marL="342900" indent="-342900">
              <a:buFont typeface="Wingdings" panose="05000000000000000000" pitchFamily="2" charset="2"/>
              <a:buChar char="ü"/>
            </a:pPr>
            <a:r>
              <a:rPr lang="en-US" sz="2100" dirty="0"/>
              <a:t>Surface covered.</a:t>
            </a:r>
          </a:p>
          <a:p>
            <a:pPr marL="342900" indent="-342900">
              <a:buFont typeface="Wingdings" panose="05000000000000000000" pitchFamily="2" charset="2"/>
              <a:buChar char="ü"/>
            </a:pPr>
            <a:r>
              <a:rPr lang="en-US" sz="2100" dirty="0"/>
              <a:t>Price.</a:t>
            </a:r>
          </a:p>
          <a:p>
            <a:endParaRPr lang="en-US" dirty="0"/>
          </a:p>
          <a:p>
            <a:pPr algn="ctr"/>
            <a:r>
              <a:rPr lang="en-US" sz="3100" dirty="0"/>
              <a:t>The strongest correlations between price and the other variables are presented with respect to the number of bathrooms, rooms and bedrooms.</a:t>
            </a:r>
            <a:endParaRPr lang="es-AR" sz="3100" dirty="0"/>
          </a:p>
        </p:txBody>
      </p:sp>
    </p:spTree>
    <p:extLst>
      <p:ext uri="{BB962C8B-B14F-4D97-AF65-F5344CB8AC3E}">
        <p14:creationId xmlns:p14="http://schemas.microsoft.com/office/powerpoint/2010/main" val="28939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F4B8A-B62D-438D-879B-06E8DD75AE2A}"/>
              </a:ext>
            </a:extLst>
          </p:cNvPr>
          <p:cNvSpPr>
            <a:spLocks noGrp="1"/>
          </p:cNvSpPr>
          <p:nvPr>
            <p:ph type="title"/>
          </p:nvPr>
        </p:nvSpPr>
        <p:spPr>
          <a:xfrm>
            <a:off x="914161" y="736178"/>
            <a:ext cx="10360501" cy="793080"/>
          </a:xfrm>
        </p:spPr>
        <p:txBody>
          <a:bodyPr>
            <a:normAutofit/>
          </a:bodyPr>
          <a:lstStyle/>
          <a:p>
            <a:pPr algn="ctr"/>
            <a:r>
              <a:rPr lang="es-AR" sz="4000" dirty="0"/>
              <a:t>Data </a:t>
            </a:r>
            <a:r>
              <a:rPr lang="es-AR" sz="4000" dirty="0" err="1"/>
              <a:t>preprocessing</a:t>
            </a:r>
            <a:r>
              <a:rPr lang="es-AR" sz="4000" dirty="0"/>
              <a:t>.</a:t>
            </a:r>
          </a:p>
        </p:txBody>
      </p:sp>
      <p:sp>
        <p:nvSpPr>
          <p:cNvPr id="3" name="Marcador de contenido 2">
            <a:extLst>
              <a:ext uri="{FF2B5EF4-FFF2-40B4-BE49-F238E27FC236}">
                <a16:creationId xmlns:a16="http://schemas.microsoft.com/office/drawing/2014/main" id="{C2C15B98-B7C9-4BCD-AFB1-0644253D4712}"/>
              </a:ext>
            </a:extLst>
          </p:cNvPr>
          <p:cNvSpPr>
            <a:spLocks noGrp="1"/>
          </p:cNvSpPr>
          <p:nvPr>
            <p:ph idx="1"/>
          </p:nvPr>
        </p:nvSpPr>
        <p:spPr>
          <a:xfrm>
            <a:off x="766281" y="2081519"/>
            <a:ext cx="4968091" cy="4060975"/>
          </a:xfrm>
        </p:spPr>
        <p:txBody>
          <a:bodyPr>
            <a:normAutofit fontScale="77500" lnSpcReduction="20000"/>
          </a:bodyPr>
          <a:lstStyle/>
          <a:p>
            <a:r>
              <a:rPr lang="en-US" dirty="0"/>
              <a:t>Eliminate those records where the amount of covered square meters is greater than the total meters of the property.</a:t>
            </a:r>
          </a:p>
          <a:p>
            <a:r>
              <a:rPr lang="en-US" dirty="0"/>
              <a:t>Delete records whose total area is greater than 1000 m2 and less than 15 m2</a:t>
            </a:r>
          </a:p>
          <a:p>
            <a:r>
              <a:rPr lang="en-US" dirty="0"/>
              <a:t>Delete the records whose price is higher than 4 million dollars.</a:t>
            </a:r>
          </a:p>
          <a:p>
            <a:r>
              <a:rPr lang="en-US" dirty="0"/>
              <a:t>Standardization of quantitative variables.</a:t>
            </a:r>
          </a:p>
          <a:p>
            <a:r>
              <a:rPr lang="en-US" dirty="0"/>
              <a:t>Transform the categorical variable into dummies.</a:t>
            </a:r>
            <a:endParaRPr lang="es-AR" dirty="0"/>
          </a:p>
        </p:txBody>
      </p:sp>
      <p:pic>
        <p:nvPicPr>
          <p:cNvPr id="4" name="Imagen 3">
            <a:extLst>
              <a:ext uri="{FF2B5EF4-FFF2-40B4-BE49-F238E27FC236}">
                <a16:creationId xmlns:a16="http://schemas.microsoft.com/office/drawing/2014/main" id="{912E7EF1-B2D4-4418-9EEA-A2EFC0454664}"/>
              </a:ext>
            </a:extLst>
          </p:cNvPr>
          <p:cNvPicPr>
            <a:picLocks noChangeAspect="1"/>
          </p:cNvPicPr>
          <p:nvPr/>
        </p:nvPicPr>
        <p:blipFill>
          <a:blip r:embed="rId2"/>
          <a:stretch>
            <a:fillRect/>
          </a:stretch>
        </p:blipFill>
        <p:spPr>
          <a:xfrm>
            <a:off x="6454454" y="2446898"/>
            <a:ext cx="3937862" cy="33302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0137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FE9D1-1A31-468A-86B0-082F0C79834A}"/>
              </a:ext>
            </a:extLst>
          </p:cNvPr>
          <p:cNvSpPr>
            <a:spLocks noGrp="1"/>
          </p:cNvSpPr>
          <p:nvPr>
            <p:ph type="title"/>
          </p:nvPr>
        </p:nvSpPr>
        <p:spPr>
          <a:xfrm>
            <a:off x="2136135" y="476672"/>
            <a:ext cx="7916553" cy="721072"/>
          </a:xfrm>
        </p:spPr>
        <p:txBody>
          <a:bodyPr anchor="b">
            <a:normAutofit/>
          </a:bodyPr>
          <a:lstStyle/>
          <a:p>
            <a:pPr algn="ctr"/>
            <a:r>
              <a:rPr lang="es-AR" dirty="0"/>
              <a:t>Machine Learning </a:t>
            </a:r>
            <a:r>
              <a:rPr lang="es-AR" dirty="0" err="1"/>
              <a:t>Models</a:t>
            </a:r>
            <a:endParaRPr lang="es-AR" dirty="0"/>
          </a:p>
        </p:txBody>
      </p:sp>
      <p:sp>
        <p:nvSpPr>
          <p:cNvPr id="3" name="Marcador de contenido 2">
            <a:extLst>
              <a:ext uri="{FF2B5EF4-FFF2-40B4-BE49-F238E27FC236}">
                <a16:creationId xmlns:a16="http://schemas.microsoft.com/office/drawing/2014/main" id="{4AD11863-E399-4038-B1A3-E3AC8CE67CB2}"/>
              </a:ext>
            </a:extLst>
          </p:cNvPr>
          <p:cNvSpPr>
            <a:spLocks noGrp="1"/>
          </p:cNvSpPr>
          <p:nvPr>
            <p:ph sz="half" idx="2"/>
          </p:nvPr>
        </p:nvSpPr>
        <p:spPr>
          <a:xfrm>
            <a:off x="6670476" y="1700808"/>
            <a:ext cx="4676272" cy="4824536"/>
          </a:xfrm>
        </p:spPr>
        <p:txBody>
          <a:bodyPr>
            <a:normAutofit fontScale="92500" lnSpcReduction="20000"/>
          </a:bodyPr>
          <a:lstStyle/>
          <a:p>
            <a:pPr marL="0" indent="0">
              <a:buNone/>
            </a:pPr>
            <a:r>
              <a:rPr lang="es-AR" sz="1900" dirty="0" err="1"/>
              <a:t>Models</a:t>
            </a:r>
            <a:r>
              <a:rPr lang="es-AR" sz="1900" dirty="0"/>
              <a:t>:</a:t>
            </a:r>
          </a:p>
          <a:p>
            <a:pPr lvl="1"/>
            <a:r>
              <a:rPr lang="en-US" sz="1900" dirty="0"/>
              <a:t>Decision Tree Regression.</a:t>
            </a:r>
          </a:p>
          <a:p>
            <a:pPr lvl="1"/>
            <a:r>
              <a:rPr lang="en-US" sz="1900" dirty="0"/>
              <a:t>Regression K nearest neighbor (KNN).</a:t>
            </a:r>
          </a:p>
          <a:p>
            <a:pPr lvl="1"/>
            <a:r>
              <a:rPr lang="en-US" sz="1900" dirty="0"/>
              <a:t>Multiple Linear Regression.</a:t>
            </a:r>
          </a:p>
          <a:p>
            <a:pPr marL="274320" lvl="1" indent="0">
              <a:buNone/>
            </a:pPr>
            <a:endParaRPr lang="es-AR" sz="1900" dirty="0"/>
          </a:p>
          <a:p>
            <a:pPr marL="0" indent="0">
              <a:buNone/>
            </a:pPr>
            <a:r>
              <a:rPr lang="es-AR" sz="1900" dirty="0"/>
              <a:t>Variable </a:t>
            </a:r>
            <a:r>
              <a:rPr lang="es-AR" sz="1900" dirty="0" err="1"/>
              <a:t>to</a:t>
            </a:r>
            <a:r>
              <a:rPr lang="es-AR" sz="1900" dirty="0"/>
              <a:t> </a:t>
            </a:r>
            <a:r>
              <a:rPr lang="es-AR" sz="1900" dirty="0" err="1"/>
              <a:t>predict</a:t>
            </a:r>
            <a:r>
              <a:rPr lang="es-AR" sz="1900" dirty="0"/>
              <a:t>: </a:t>
            </a:r>
          </a:p>
          <a:p>
            <a:pPr lvl="1"/>
            <a:r>
              <a:rPr lang="es-AR" sz="1900" dirty="0"/>
              <a:t>Price.</a:t>
            </a:r>
          </a:p>
          <a:p>
            <a:pPr lvl="1"/>
            <a:endParaRPr lang="es-AR" sz="1900" dirty="0"/>
          </a:p>
          <a:p>
            <a:pPr marL="0" indent="0">
              <a:buNone/>
            </a:pPr>
            <a:r>
              <a:rPr lang="en-US" sz="1900" dirty="0"/>
              <a:t>Predictor variables:</a:t>
            </a:r>
          </a:p>
          <a:p>
            <a:pPr lvl="1"/>
            <a:r>
              <a:rPr lang="en-US" sz="1900" dirty="0"/>
              <a:t>Rooms</a:t>
            </a:r>
          </a:p>
          <a:p>
            <a:pPr lvl="1"/>
            <a:r>
              <a:rPr lang="en-US" sz="1900" dirty="0"/>
              <a:t>Bedrooms</a:t>
            </a:r>
          </a:p>
          <a:p>
            <a:pPr lvl="1"/>
            <a:r>
              <a:rPr lang="en-US" sz="1900" dirty="0"/>
              <a:t>Bathrooms</a:t>
            </a:r>
          </a:p>
          <a:p>
            <a:pPr lvl="1"/>
            <a:r>
              <a:rPr lang="en-US" sz="1900" dirty="0"/>
              <a:t>Total Surface</a:t>
            </a:r>
          </a:p>
          <a:p>
            <a:pPr lvl="1"/>
            <a:r>
              <a:rPr lang="en-US" sz="1900" dirty="0"/>
              <a:t>Covered Surface</a:t>
            </a:r>
          </a:p>
          <a:p>
            <a:pPr lvl="1"/>
            <a:r>
              <a:rPr lang="en-US" sz="1900" dirty="0"/>
              <a:t>Neighborhood - dummy variables</a:t>
            </a:r>
            <a:r>
              <a:rPr lang="es-AR" sz="1900" dirty="0"/>
              <a:t>   </a:t>
            </a:r>
          </a:p>
          <a:p>
            <a:pPr marL="0" indent="0">
              <a:buNone/>
            </a:pPr>
            <a:endParaRPr lang="en-US" sz="1900" dirty="0"/>
          </a:p>
        </p:txBody>
      </p:sp>
      <p:pic>
        <p:nvPicPr>
          <p:cNvPr id="15" name="Imagen 14" descr="CPU con números binarios y placa base">
            <a:extLst>
              <a:ext uri="{FF2B5EF4-FFF2-40B4-BE49-F238E27FC236}">
                <a16:creationId xmlns:a16="http://schemas.microsoft.com/office/drawing/2014/main" id="{5DB32E82-606D-462F-8501-2842712731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14" y="2132856"/>
            <a:ext cx="5318821" cy="3512143"/>
          </a:xfrm>
          <a:prstGeom prst="rect">
            <a:avLst/>
          </a:prstGeom>
        </p:spPr>
      </p:pic>
    </p:spTree>
    <p:extLst>
      <p:ext uri="{BB962C8B-B14F-4D97-AF65-F5344CB8AC3E}">
        <p14:creationId xmlns:p14="http://schemas.microsoft.com/office/powerpoint/2010/main" val="426814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3FCFB-CEA0-4C00-9929-4D88F29B6866}"/>
              </a:ext>
            </a:extLst>
          </p:cNvPr>
          <p:cNvSpPr>
            <a:spLocks noGrp="1"/>
          </p:cNvSpPr>
          <p:nvPr>
            <p:ph type="title"/>
          </p:nvPr>
        </p:nvSpPr>
        <p:spPr>
          <a:xfrm>
            <a:off x="405780" y="686086"/>
            <a:ext cx="4933990" cy="1219200"/>
          </a:xfrm>
        </p:spPr>
        <p:txBody>
          <a:bodyPr>
            <a:normAutofit/>
          </a:bodyPr>
          <a:lstStyle/>
          <a:p>
            <a:pPr algn="ctr"/>
            <a:r>
              <a:rPr lang="en-US" dirty="0"/>
              <a:t>Performance obtained.</a:t>
            </a:r>
            <a:endParaRPr lang="es-AR" dirty="0"/>
          </a:p>
        </p:txBody>
      </p:sp>
      <p:pic>
        <p:nvPicPr>
          <p:cNvPr id="6" name="Marcador de contenido 5">
            <a:extLst>
              <a:ext uri="{FF2B5EF4-FFF2-40B4-BE49-F238E27FC236}">
                <a16:creationId xmlns:a16="http://schemas.microsoft.com/office/drawing/2014/main" id="{9EAB2789-7117-4A05-A099-C178A01611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72084" y="2564904"/>
            <a:ext cx="7239807" cy="311160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ítulo 1">
            <a:extLst>
              <a:ext uri="{FF2B5EF4-FFF2-40B4-BE49-F238E27FC236}">
                <a16:creationId xmlns:a16="http://schemas.microsoft.com/office/drawing/2014/main" id="{D014FA89-3590-477C-B08F-7DC2B1FC0AF5}"/>
              </a:ext>
            </a:extLst>
          </p:cNvPr>
          <p:cNvSpPr txBox="1">
            <a:spLocks/>
          </p:cNvSpPr>
          <p:nvPr/>
        </p:nvSpPr>
        <p:spPr>
          <a:xfrm>
            <a:off x="5230316" y="686085"/>
            <a:ext cx="6552729" cy="1219200"/>
          </a:xfrm>
          <a:prstGeom prst="rect">
            <a:avLst/>
          </a:prstGeom>
          <a:effectLst/>
        </p:spPr>
        <p:txBody>
          <a:bodyPr vert="horz" lIns="121899" tIns="60949" rIns="121899" bIns="60949" rtlCol="0" anchor="b" anchorCtr="0">
            <a:normAutofit fontScale="97500"/>
          </a:bodyPr>
          <a:lst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1800" dirty="0"/>
              <a:t>Selected metric: </a:t>
            </a:r>
            <a:r>
              <a:rPr lang="en-US" sz="2000" b="1" i="1" dirty="0"/>
              <a:t>“R2”</a:t>
            </a:r>
          </a:p>
          <a:p>
            <a:pPr algn="just"/>
            <a:endParaRPr lang="en-US" sz="1800" dirty="0"/>
          </a:p>
          <a:p>
            <a:pPr algn="just"/>
            <a:r>
              <a:rPr lang="en-US" sz="1600" dirty="0"/>
              <a:t>This allows to measure the goodness of fit of the model.</a:t>
            </a:r>
          </a:p>
          <a:p>
            <a:pPr algn="just"/>
            <a:r>
              <a:rPr lang="en-US" sz="1600" dirty="0"/>
              <a:t>It varies between 0 and 1</a:t>
            </a:r>
            <a:endParaRPr lang="es-AR" sz="1600" dirty="0"/>
          </a:p>
        </p:txBody>
      </p:sp>
      <p:pic>
        <p:nvPicPr>
          <p:cNvPr id="7" name="Imagen 6">
            <a:extLst>
              <a:ext uri="{FF2B5EF4-FFF2-40B4-BE49-F238E27FC236}">
                <a16:creationId xmlns:a16="http://schemas.microsoft.com/office/drawing/2014/main" id="{38611598-6A02-4ED4-BDCD-E841969B3757}"/>
              </a:ext>
            </a:extLst>
          </p:cNvPr>
          <p:cNvPicPr>
            <a:picLocks noChangeAspect="1"/>
          </p:cNvPicPr>
          <p:nvPr/>
        </p:nvPicPr>
        <p:blipFill>
          <a:blip r:embed="rId3"/>
          <a:stretch>
            <a:fillRect/>
          </a:stretch>
        </p:blipFill>
        <p:spPr>
          <a:xfrm>
            <a:off x="8830716" y="3511107"/>
            <a:ext cx="2486025" cy="1219200"/>
          </a:xfrm>
          <a:prstGeom prst="rect">
            <a:avLst/>
          </a:prstGeom>
          <a:ln w="28575" cap="rnd">
            <a:solidFill>
              <a:schemeClr val="bg1"/>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1899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BB346-8636-458D-A596-4539C24B59A5}"/>
              </a:ext>
            </a:extLst>
          </p:cNvPr>
          <p:cNvSpPr>
            <a:spLocks noGrp="1"/>
          </p:cNvSpPr>
          <p:nvPr>
            <p:ph type="title"/>
          </p:nvPr>
        </p:nvSpPr>
        <p:spPr>
          <a:xfrm>
            <a:off x="649338" y="1167463"/>
            <a:ext cx="3977380" cy="978823"/>
          </a:xfrm>
        </p:spPr>
        <p:txBody>
          <a:bodyPr>
            <a:noAutofit/>
          </a:bodyPr>
          <a:lstStyle/>
          <a:p>
            <a:pPr algn="ctr"/>
            <a:r>
              <a:rPr lang="en-US" sz="3200" dirty="0"/>
              <a:t>Real values vs. Predicted Values</a:t>
            </a:r>
            <a:endParaRPr lang="es-AR" sz="3200" dirty="0"/>
          </a:p>
        </p:txBody>
      </p:sp>
      <p:pic>
        <p:nvPicPr>
          <p:cNvPr id="5" name="Marcador de contenido 4">
            <a:extLst>
              <a:ext uri="{FF2B5EF4-FFF2-40B4-BE49-F238E27FC236}">
                <a16:creationId xmlns:a16="http://schemas.microsoft.com/office/drawing/2014/main" id="{54D2AFF9-0281-41C1-863E-798D69A2D3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237816" y="218162"/>
            <a:ext cx="6689244" cy="64216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Marcador de contenido 2">
            <a:extLst>
              <a:ext uri="{FF2B5EF4-FFF2-40B4-BE49-F238E27FC236}">
                <a16:creationId xmlns:a16="http://schemas.microsoft.com/office/drawing/2014/main" id="{D8AA2792-3340-4128-873F-EE55553BE5C1}"/>
              </a:ext>
            </a:extLst>
          </p:cNvPr>
          <p:cNvSpPr>
            <a:spLocks noGrp="1"/>
          </p:cNvSpPr>
          <p:nvPr>
            <p:ph sz="half" idx="2"/>
          </p:nvPr>
        </p:nvSpPr>
        <p:spPr>
          <a:xfrm>
            <a:off x="604864" y="2708920"/>
            <a:ext cx="4066328" cy="3053625"/>
          </a:xfrm>
        </p:spPr>
        <p:txBody>
          <a:bodyPr>
            <a:normAutofit fontScale="92500"/>
          </a:bodyPr>
          <a:lstStyle/>
          <a:p>
            <a:pPr>
              <a:buFont typeface="Wingdings" panose="05000000000000000000" pitchFamily="2" charset="2"/>
              <a:buChar char="ü"/>
            </a:pPr>
            <a:r>
              <a:rPr lang="en-US" sz="1900" dirty="0"/>
              <a:t>The models have difficulty to predict the price of apartments that have a high market value. </a:t>
            </a:r>
          </a:p>
          <a:p>
            <a:pPr>
              <a:buFont typeface="Wingdings" panose="05000000000000000000" pitchFamily="2" charset="2"/>
              <a:buChar char="ü"/>
            </a:pPr>
            <a:r>
              <a:rPr lang="en-US" sz="1900" dirty="0"/>
              <a:t>For prices below 1.5 million USD, the data are concentrated close to the red line drawn. Likewise, as the price increases, saturation decreases, confirming the difficulty of the model to predict high market prices.</a:t>
            </a:r>
          </a:p>
        </p:txBody>
      </p:sp>
    </p:spTree>
    <p:extLst>
      <p:ext uri="{BB962C8B-B14F-4D97-AF65-F5344CB8AC3E}">
        <p14:creationId xmlns:p14="http://schemas.microsoft.com/office/powerpoint/2010/main" val="73192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AA272-4AE4-4684-BB05-139D1B694ADB}"/>
              </a:ext>
            </a:extLst>
          </p:cNvPr>
          <p:cNvSpPr>
            <a:spLocks noGrp="1"/>
          </p:cNvSpPr>
          <p:nvPr>
            <p:ph type="title"/>
          </p:nvPr>
        </p:nvSpPr>
        <p:spPr/>
        <p:txBody>
          <a:bodyPr/>
          <a:lstStyle/>
          <a:p>
            <a:r>
              <a:rPr lang="es-AR" dirty="0"/>
              <a:t>Cross </a:t>
            </a:r>
            <a:r>
              <a:rPr lang="es-AR" dirty="0" err="1"/>
              <a:t>validation</a:t>
            </a:r>
            <a:r>
              <a:rPr lang="es-AR" dirty="0"/>
              <a:t> performance</a:t>
            </a:r>
          </a:p>
        </p:txBody>
      </p:sp>
      <p:pic>
        <p:nvPicPr>
          <p:cNvPr id="6" name="Marcador de contenido 5">
            <a:extLst>
              <a:ext uri="{FF2B5EF4-FFF2-40B4-BE49-F238E27FC236}">
                <a16:creationId xmlns:a16="http://schemas.microsoft.com/office/drawing/2014/main" id="{3E26FCE2-A384-4D89-AC2E-9ED35710BEA6}"/>
              </a:ext>
            </a:extLst>
          </p:cNvPr>
          <p:cNvPicPr>
            <a:picLocks noGrp="1" noChangeAspect="1"/>
          </p:cNvPicPr>
          <p:nvPr>
            <p:ph sz="half" idx="1"/>
          </p:nvPr>
        </p:nvPicPr>
        <p:blipFill>
          <a:blip r:embed="rId2"/>
          <a:stretch>
            <a:fillRect/>
          </a:stretch>
        </p:blipFill>
        <p:spPr>
          <a:xfrm>
            <a:off x="914162" y="2452169"/>
            <a:ext cx="4976813" cy="310318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Marcador de contenido 3">
            <a:extLst>
              <a:ext uri="{FF2B5EF4-FFF2-40B4-BE49-F238E27FC236}">
                <a16:creationId xmlns:a16="http://schemas.microsoft.com/office/drawing/2014/main" id="{F30376BF-6FC4-4F7F-BA16-4515CE5E8FA4}"/>
              </a:ext>
            </a:extLst>
          </p:cNvPr>
          <p:cNvSpPr>
            <a:spLocks noGrp="1"/>
          </p:cNvSpPr>
          <p:nvPr>
            <p:ph sz="half" idx="2"/>
          </p:nvPr>
        </p:nvSpPr>
        <p:spPr>
          <a:xfrm>
            <a:off x="6562405" y="4077072"/>
            <a:ext cx="4977104" cy="1610941"/>
          </a:xfrm>
        </p:spPr>
        <p:txBody>
          <a:bodyPr>
            <a:normAutofit/>
          </a:bodyPr>
          <a:lstStyle/>
          <a:p>
            <a:pPr marL="0" indent="0" algn="ctr">
              <a:buNone/>
            </a:pPr>
            <a:r>
              <a:rPr lang="en-US" dirty="0"/>
              <a:t>MODEL TO OPTIMIZE: </a:t>
            </a:r>
          </a:p>
          <a:p>
            <a:pPr marL="0" indent="0" algn="ctr">
              <a:buNone/>
            </a:pPr>
            <a:r>
              <a:rPr lang="en-US" sz="1700" cap="all" dirty="0">
                <a:latin typeface="+mj-lt"/>
                <a:ea typeface="+mj-ea"/>
                <a:cs typeface="+mj-cs"/>
              </a:rPr>
              <a:t>Decision Tree Model was chosen to optimization process because it has obtained the best result for the R2 score.</a:t>
            </a:r>
            <a:endParaRPr lang="es-AR" sz="1700" cap="all" dirty="0">
              <a:latin typeface="+mj-lt"/>
              <a:ea typeface="+mj-ea"/>
              <a:cs typeface="+mj-cs"/>
            </a:endParaRPr>
          </a:p>
        </p:txBody>
      </p:sp>
      <p:pic>
        <p:nvPicPr>
          <p:cNvPr id="8" name="Imagen 7">
            <a:extLst>
              <a:ext uri="{FF2B5EF4-FFF2-40B4-BE49-F238E27FC236}">
                <a16:creationId xmlns:a16="http://schemas.microsoft.com/office/drawing/2014/main" id="{3EA963BE-0FD8-443E-BBEB-FC21502132FC}"/>
              </a:ext>
            </a:extLst>
          </p:cNvPr>
          <p:cNvPicPr>
            <a:picLocks noChangeAspect="1"/>
          </p:cNvPicPr>
          <p:nvPr/>
        </p:nvPicPr>
        <p:blipFill>
          <a:blip r:embed="rId3"/>
          <a:stretch>
            <a:fillRect/>
          </a:stretch>
        </p:blipFill>
        <p:spPr>
          <a:xfrm>
            <a:off x="7174532" y="2452169"/>
            <a:ext cx="3752850" cy="1390650"/>
          </a:xfrm>
          <a:prstGeom prst="rect">
            <a:avLst/>
          </a:prstGeom>
          <a:ln w="28575" cap="rnd">
            <a:solidFill>
              <a:schemeClr val="bg1"/>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1055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E8698-A7B0-4BEC-A2A0-72D01C19B734}"/>
              </a:ext>
            </a:extLst>
          </p:cNvPr>
          <p:cNvSpPr>
            <a:spLocks noGrp="1"/>
          </p:cNvSpPr>
          <p:nvPr>
            <p:ph type="title"/>
          </p:nvPr>
        </p:nvSpPr>
        <p:spPr>
          <a:xfrm>
            <a:off x="7799071" y="548680"/>
            <a:ext cx="3961368" cy="648072"/>
          </a:xfrm>
        </p:spPr>
        <p:txBody>
          <a:bodyPr anchor="b">
            <a:normAutofit fontScale="90000"/>
          </a:bodyPr>
          <a:lstStyle/>
          <a:p>
            <a:pPr algn="ctr"/>
            <a:r>
              <a:rPr lang="es-AR" sz="3600" dirty="0" err="1"/>
              <a:t>Optimized</a:t>
            </a:r>
            <a:r>
              <a:rPr lang="es-AR" sz="3600" dirty="0"/>
              <a:t> </a:t>
            </a:r>
            <a:r>
              <a:rPr lang="es-AR" sz="3600" dirty="0" err="1"/>
              <a:t>model</a:t>
            </a:r>
            <a:endParaRPr lang="es-AR" sz="3600" dirty="0"/>
          </a:p>
        </p:txBody>
      </p:sp>
      <p:pic>
        <p:nvPicPr>
          <p:cNvPr id="10" name="Imagen 9">
            <a:extLst>
              <a:ext uri="{FF2B5EF4-FFF2-40B4-BE49-F238E27FC236}">
                <a16:creationId xmlns:a16="http://schemas.microsoft.com/office/drawing/2014/main" id="{41CC864A-CAB4-4852-BA04-EA09B5DB2806}"/>
              </a:ext>
            </a:extLst>
          </p:cNvPr>
          <p:cNvPicPr>
            <a:picLocks noChangeAspect="1"/>
          </p:cNvPicPr>
          <p:nvPr/>
        </p:nvPicPr>
        <p:blipFill>
          <a:blip r:embed="rId2"/>
          <a:stretch>
            <a:fillRect/>
          </a:stretch>
        </p:blipFill>
        <p:spPr>
          <a:xfrm>
            <a:off x="1516025" y="482602"/>
            <a:ext cx="4585969" cy="5842001"/>
          </a:xfrm>
          <a:prstGeom prst="rect">
            <a:avLst/>
          </a:prstGeom>
          <a:noFill/>
          <a:ln w="9525">
            <a:noFill/>
            <a:miter lim="800000"/>
          </a:ln>
          <a:effectLst/>
        </p:spPr>
      </p:pic>
      <p:sp>
        <p:nvSpPr>
          <p:cNvPr id="4" name="Marcador de texto 3">
            <a:extLst>
              <a:ext uri="{FF2B5EF4-FFF2-40B4-BE49-F238E27FC236}">
                <a16:creationId xmlns:a16="http://schemas.microsoft.com/office/drawing/2014/main" id="{D65A6AE9-A4CF-4D1B-9ED6-6F1A4ACF22E2}"/>
              </a:ext>
            </a:extLst>
          </p:cNvPr>
          <p:cNvSpPr>
            <a:spLocks noGrp="1"/>
          </p:cNvSpPr>
          <p:nvPr>
            <p:ph type="body" sz="half" idx="2"/>
          </p:nvPr>
        </p:nvSpPr>
        <p:spPr>
          <a:xfrm>
            <a:off x="7821163" y="1412776"/>
            <a:ext cx="3961368" cy="5040560"/>
          </a:xfrm>
        </p:spPr>
        <p:txBody>
          <a:bodyPr>
            <a:normAutofit fontScale="92500" lnSpcReduction="20000"/>
          </a:bodyPr>
          <a:lstStyle/>
          <a:p>
            <a:r>
              <a:rPr lang="es-AR" b="1" dirty="0" err="1"/>
              <a:t>Hyperparameters</a:t>
            </a:r>
            <a:r>
              <a:rPr lang="es-AR" b="1" dirty="0"/>
              <a:t>:</a:t>
            </a:r>
          </a:p>
          <a:p>
            <a:pPr marL="457200" indent="-457200">
              <a:buFont typeface="Wingdings" panose="05000000000000000000" pitchFamily="2" charset="2"/>
              <a:buChar char="ü"/>
            </a:pPr>
            <a:r>
              <a:rPr lang="es-AR" sz="1600" dirty="0" err="1"/>
              <a:t>max_depth</a:t>
            </a:r>
            <a:r>
              <a:rPr lang="es-AR" sz="1600" dirty="0"/>
              <a:t> = </a:t>
            </a:r>
            <a:r>
              <a:rPr lang="es-AR" sz="1600" dirty="0" err="1"/>
              <a:t>None</a:t>
            </a:r>
            <a:endParaRPr lang="es-AR" sz="1600" dirty="0"/>
          </a:p>
          <a:p>
            <a:pPr marL="457200" indent="-457200">
              <a:buFont typeface="Wingdings" panose="05000000000000000000" pitchFamily="2" charset="2"/>
              <a:buChar char="ü"/>
            </a:pPr>
            <a:r>
              <a:rPr lang="es-AR" sz="1600" dirty="0" err="1"/>
              <a:t>min_samples_split</a:t>
            </a:r>
            <a:r>
              <a:rPr lang="es-AR" sz="1600" dirty="0"/>
              <a:t> = 2 </a:t>
            </a:r>
          </a:p>
          <a:p>
            <a:pPr marL="457200" indent="-457200">
              <a:buFont typeface="Wingdings" panose="05000000000000000000" pitchFamily="2" charset="2"/>
              <a:buChar char="ü"/>
            </a:pPr>
            <a:r>
              <a:rPr lang="es-AR" sz="1600" dirty="0" err="1"/>
              <a:t>min_samples_leaf</a:t>
            </a:r>
            <a:r>
              <a:rPr lang="es-AR" sz="1600" dirty="0"/>
              <a:t> = 10</a:t>
            </a:r>
          </a:p>
          <a:p>
            <a:endParaRPr lang="es-AR" dirty="0"/>
          </a:p>
          <a:p>
            <a:r>
              <a:rPr lang="es-AR" b="1" dirty="0"/>
              <a:t>Mean R2 </a:t>
            </a:r>
            <a:r>
              <a:rPr lang="es-AR" b="1" dirty="0" err="1"/>
              <a:t>obtained</a:t>
            </a:r>
            <a:r>
              <a:rPr lang="es-AR" b="1" dirty="0"/>
              <a:t>:</a:t>
            </a:r>
          </a:p>
          <a:p>
            <a:pPr marL="342900" indent="-342900">
              <a:buFont typeface="Wingdings" panose="05000000000000000000" pitchFamily="2" charset="2"/>
              <a:buChar char="ü"/>
            </a:pPr>
            <a:r>
              <a:rPr lang="es-AR" sz="1600" dirty="0"/>
              <a:t>Training set:  0.9137</a:t>
            </a:r>
          </a:p>
          <a:p>
            <a:pPr marL="342900" indent="-342900">
              <a:buFont typeface="Wingdings" panose="05000000000000000000" pitchFamily="2" charset="2"/>
              <a:buChar char="ü"/>
            </a:pPr>
            <a:r>
              <a:rPr lang="es-AR" sz="1600" dirty="0"/>
              <a:t>Testing set:  0.8811</a:t>
            </a:r>
          </a:p>
          <a:p>
            <a:endParaRPr lang="es-AR" sz="1600" dirty="0"/>
          </a:p>
          <a:p>
            <a:pPr algn="ctr"/>
            <a:r>
              <a:rPr lang="en-US" dirty="0"/>
              <a:t>From the optimization of the hyperparameters, it was possible to obtain a better result for the training set and reduce the overfitting that occurred in the training set.</a:t>
            </a:r>
            <a:endParaRPr lang="es-AR" dirty="0"/>
          </a:p>
        </p:txBody>
      </p:sp>
    </p:spTree>
    <p:extLst>
      <p:ext uri="{BB962C8B-B14F-4D97-AF65-F5344CB8AC3E}">
        <p14:creationId xmlns:p14="http://schemas.microsoft.com/office/powerpoint/2010/main" val="292891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C6150-551B-4C48-A776-D8DE7B9EF7AE}"/>
              </a:ext>
            </a:extLst>
          </p:cNvPr>
          <p:cNvSpPr>
            <a:spLocks noGrp="1"/>
          </p:cNvSpPr>
          <p:nvPr>
            <p:ph type="title"/>
          </p:nvPr>
        </p:nvSpPr>
        <p:spPr>
          <a:xfrm>
            <a:off x="914161" y="980728"/>
            <a:ext cx="10360501" cy="649064"/>
          </a:xfrm>
        </p:spPr>
        <p:txBody>
          <a:bodyPr/>
          <a:lstStyle/>
          <a:p>
            <a:pPr algn="ctr"/>
            <a:r>
              <a:rPr lang="es-AR" dirty="0" err="1"/>
              <a:t>Conclusions</a:t>
            </a:r>
            <a:endParaRPr lang="es-AR" dirty="0"/>
          </a:p>
        </p:txBody>
      </p:sp>
      <p:sp>
        <p:nvSpPr>
          <p:cNvPr id="3" name="Marcador de contenido 2">
            <a:extLst>
              <a:ext uri="{FF2B5EF4-FFF2-40B4-BE49-F238E27FC236}">
                <a16:creationId xmlns:a16="http://schemas.microsoft.com/office/drawing/2014/main" id="{15B5FEAC-9B25-4EE4-A75B-1FA01F4F2C76}"/>
              </a:ext>
            </a:extLst>
          </p:cNvPr>
          <p:cNvSpPr>
            <a:spLocks noGrp="1"/>
          </p:cNvSpPr>
          <p:nvPr>
            <p:ph sz="half" idx="1"/>
          </p:nvPr>
        </p:nvSpPr>
        <p:spPr>
          <a:xfrm>
            <a:off x="984007" y="1916832"/>
            <a:ext cx="10220810" cy="4470400"/>
          </a:xfrm>
        </p:spPr>
        <p:txBody>
          <a:bodyPr>
            <a:normAutofit fontScale="85000" lnSpcReduction="20000"/>
          </a:bodyPr>
          <a:lstStyle/>
          <a:p>
            <a:pPr algn="just"/>
            <a:r>
              <a:rPr lang="en-US" dirty="0"/>
              <a:t>The decision tree model has a better predictive value of apartment prices than the KNN and Linear Regression models.</a:t>
            </a:r>
          </a:p>
          <a:p>
            <a:pPr algn="just"/>
            <a:r>
              <a:rPr lang="en-US" dirty="0"/>
              <a:t>The trained and optimized decision tree model allows us to predict (with good precision) the value of properties with a market valuation when the real price of the apartment is less than $ 2 million USD.</a:t>
            </a:r>
          </a:p>
          <a:p>
            <a:pPr algn="just"/>
            <a:r>
              <a:rPr lang="en-US" dirty="0"/>
              <a:t>For prices greater than 2 million USD, the model presents difficulties, so I recommend to consider these prices as reference prices.</a:t>
            </a:r>
          </a:p>
          <a:p>
            <a:pPr algn="just"/>
            <a:endParaRPr lang="en-US" dirty="0"/>
          </a:p>
          <a:p>
            <a:pPr marL="0" indent="0" algn="ctr">
              <a:buNone/>
            </a:pPr>
            <a:r>
              <a:rPr lang="en-US" sz="3300" dirty="0"/>
              <a:t>NEXT STEPS.</a:t>
            </a:r>
          </a:p>
          <a:p>
            <a:pPr algn="just"/>
            <a:r>
              <a:rPr lang="en-US" dirty="0"/>
              <a:t>The model could be enriched by incorporating information about public services or transportation alternatives that the properties have.</a:t>
            </a:r>
          </a:p>
          <a:p>
            <a:pPr algn="just"/>
            <a:r>
              <a:rPr lang="en-US" dirty="0"/>
              <a:t>The scope of the model could be expanded, being able to predict the price of houses, offices, etc.</a:t>
            </a:r>
            <a:endParaRPr lang="es-AR" dirty="0"/>
          </a:p>
        </p:txBody>
      </p:sp>
    </p:spTree>
    <p:extLst>
      <p:ext uri="{BB962C8B-B14F-4D97-AF65-F5344CB8AC3E}">
        <p14:creationId xmlns:p14="http://schemas.microsoft.com/office/powerpoint/2010/main" val="353417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3" y="764704"/>
            <a:ext cx="10360501" cy="793080"/>
          </a:xfrm>
        </p:spPr>
        <p:txBody>
          <a:bodyPr rtlCol="0"/>
          <a:lstStyle/>
          <a:p>
            <a:pPr rtl="0"/>
            <a:r>
              <a:rPr lang="es-ES" dirty="0" err="1"/>
              <a:t>What</a:t>
            </a:r>
            <a:r>
              <a:rPr lang="es-ES" dirty="0"/>
              <a:t> can </a:t>
            </a:r>
            <a:r>
              <a:rPr lang="es-ES" dirty="0" err="1"/>
              <a:t>we</a:t>
            </a:r>
            <a:r>
              <a:rPr lang="es-ES" dirty="0"/>
              <a:t> </a:t>
            </a:r>
            <a:r>
              <a:rPr lang="es-ES" dirty="0" err="1"/>
              <a:t>find</a:t>
            </a:r>
            <a:r>
              <a:rPr lang="es-ES" dirty="0"/>
              <a:t>?</a:t>
            </a:r>
          </a:p>
        </p:txBody>
      </p:sp>
      <p:sp>
        <p:nvSpPr>
          <p:cNvPr id="14" name="Marcador de posición de contenido 13"/>
          <p:cNvSpPr>
            <a:spLocks noGrp="1"/>
          </p:cNvSpPr>
          <p:nvPr>
            <p:ph idx="1"/>
          </p:nvPr>
        </p:nvSpPr>
        <p:spPr>
          <a:xfrm>
            <a:off x="914163" y="1700809"/>
            <a:ext cx="10508841" cy="4572992"/>
          </a:xfrm>
        </p:spPr>
        <p:txBody>
          <a:bodyPr rtlCol="0">
            <a:normAutofit fontScale="70000" lnSpcReduction="20000"/>
          </a:bodyPr>
          <a:lstStyle/>
          <a:p>
            <a:pPr lvl="0" rtl="0"/>
            <a:endParaRPr lang="es-ES" dirty="0"/>
          </a:p>
          <a:p>
            <a:pPr marL="0" lvl="0" indent="0" algn="just" rtl="0">
              <a:buNone/>
            </a:pPr>
            <a:r>
              <a:rPr lang="en-US" dirty="0"/>
              <a:t>In this report it will be possible to obtain information regarding the search for the best machine learning model trained to predict the price of an apartment in Capital Federal, Argentina.</a:t>
            </a:r>
          </a:p>
          <a:p>
            <a:pPr marL="0" lvl="0" indent="0" algn="just" rtl="0">
              <a:buNone/>
            </a:pPr>
            <a:endParaRPr lang="en-US" dirty="0"/>
          </a:p>
          <a:p>
            <a:pPr marL="0" lvl="0" indent="0" algn="just" rtl="0">
              <a:buNone/>
            </a:pPr>
            <a:r>
              <a:rPr lang="en-US" dirty="0"/>
              <a:t>It is structured as follows:</a:t>
            </a:r>
          </a:p>
          <a:p>
            <a:pPr marL="0" lvl="0" indent="0" algn="just" rtl="0">
              <a:buNone/>
            </a:pPr>
            <a:endParaRPr lang="en-US" dirty="0"/>
          </a:p>
          <a:p>
            <a:pPr algn="just"/>
            <a:r>
              <a:rPr lang="en-US" dirty="0"/>
              <a:t>Introduction to the subject.</a:t>
            </a:r>
          </a:p>
          <a:p>
            <a:pPr algn="just"/>
            <a:r>
              <a:rPr lang="en-US" dirty="0"/>
              <a:t>Exploratory analysis of the chosen data.</a:t>
            </a:r>
          </a:p>
          <a:p>
            <a:pPr algn="just"/>
            <a:r>
              <a:rPr lang="en-US" dirty="0"/>
              <a:t>Machine Learning models developed.</a:t>
            </a:r>
          </a:p>
          <a:p>
            <a:pPr algn="just"/>
            <a:r>
              <a:rPr lang="en-US" dirty="0"/>
              <a:t>Optimization of the model with better performance.</a:t>
            </a:r>
          </a:p>
          <a:p>
            <a:pPr algn="just"/>
            <a:r>
              <a:rPr lang="en-US" dirty="0"/>
              <a:t>Conclusions and next steps.</a:t>
            </a:r>
            <a:endParaRPr lang="es-ES" dirty="0"/>
          </a:p>
        </p:txBody>
      </p:sp>
    </p:spTree>
    <p:extLst>
      <p:ext uri="{BB962C8B-B14F-4D97-AF65-F5344CB8AC3E}">
        <p14:creationId xmlns:p14="http://schemas.microsoft.com/office/powerpoint/2010/main" val="3912520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251BA-2630-472E-9982-B20737C702D1}"/>
              </a:ext>
            </a:extLst>
          </p:cNvPr>
          <p:cNvSpPr>
            <a:spLocks noGrp="1"/>
          </p:cNvSpPr>
          <p:nvPr>
            <p:ph type="title"/>
          </p:nvPr>
        </p:nvSpPr>
        <p:spPr>
          <a:xfrm>
            <a:off x="914163" y="1483792"/>
            <a:ext cx="10360501" cy="721072"/>
          </a:xfrm>
        </p:spPr>
        <p:txBody>
          <a:bodyPr/>
          <a:lstStyle/>
          <a:p>
            <a:pPr algn="ctr"/>
            <a:r>
              <a:rPr lang="es-ES" dirty="0" err="1"/>
              <a:t>Introduction</a:t>
            </a:r>
            <a:r>
              <a:rPr lang="es-ES" dirty="0"/>
              <a:t> </a:t>
            </a:r>
            <a:r>
              <a:rPr lang="es-ES" dirty="0" err="1"/>
              <a:t>to</a:t>
            </a:r>
            <a:r>
              <a:rPr lang="es-ES" dirty="0"/>
              <a:t> </a:t>
            </a:r>
            <a:r>
              <a:rPr lang="es-ES" dirty="0" err="1"/>
              <a:t>the</a:t>
            </a:r>
            <a:r>
              <a:rPr lang="es-ES" dirty="0"/>
              <a:t> </a:t>
            </a:r>
            <a:r>
              <a:rPr lang="es-ES" dirty="0" err="1"/>
              <a:t>subject</a:t>
            </a:r>
            <a:r>
              <a:rPr lang="es-ES" dirty="0"/>
              <a:t>.</a:t>
            </a:r>
            <a:endParaRPr lang="es-AR" dirty="0"/>
          </a:p>
        </p:txBody>
      </p:sp>
      <p:sp>
        <p:nvSpPr>
          <p:cNvPr id="3" name="Marcador de contenido 2">
            <a:extLst>
              <a:ext uri="{FF2B5EF4-FFF2-40B4-BE49-F238E27FC236}">
                <a16:creationId xmlns:a16="http://schemas.microsoft.com/office/drawing/2014/main" id="{B5E37C40-27FE-47F8-8092-2B524A0D16E6}"/>
              </a:ext>
            </a:extLst>
          </p:cNvPr>
          <p:cNvSpPr>
            <a:spLocks noGrp="1"/>
          </p:cNvSpPr>
          <p:nvPr>
            <p:ph idx="1"/>
          </p:nvPr>
        </p:nvSpPr>
        <p:spPr>
          <a:xfrm>
            <a:off x="914163" y="2708920"/>
            <a:ext cx="10360501" cy="3024337"/>
          </a:xfrm>
        </p:spPr>
        <p:txBody>
          <a:bodyPr>
            <a:normAutofit fontScale="92500" lnSpcReduction="10000"/>
          </a:bodyPr>
          <a:lstStyle/>
          <a:p>
            <a:pPr algn="just">
              <a:buFont typeface="Wingdings" panose="05000000000000000000" pitchFamily="2" charset="2"/>
              <a:buChar char="ü"/>
            </a:pPr>
            <a:r>
              <a:rPr lang="en-US" i="1" dirty="0"/>
              <a:t>This project corresponds to the development of the final project of the Data Science Career Path of Codecademy. </a:t>
            </a:r>
          </a:p>
          <a:p>
            <a:pPr algn="just">
              <a:buFont typeface="Wingdings" panose="05000000000000000000" pitchFamily="2" charset="2"/>
              <a:buChar char="ü"/>
            </a:pPr>
            <a:r>
              <a:rPr lang="en-US" i="1" dirty="0"/>
              <a:t>This project proceeds to analyze information regarding the real estate market in the Autonomous City of Buenos Aires, Argentina. </a:t>
            </a:r>
          </a:p>
          <a:p>
            <a:pPr algn="just">
              <a:buFont typeface="Wingdings" panose="05000000000000000000" pitchFamily="2" charset="2"/>
              <a:buChar char="ü"/>
            </a:pPr>
            <a:r>
              <a:rPr lang="en-US" i="1" dirty="0"/>
              <a:t>For this purpose, information obtained from the </a:t>
            </a:r>
            <a:r>
              <a:rPr lang="en-US" i="1" dirty="0" err="1"/>
              <a:t>Properati</a:t>
            </a:r>
            <a:r>
              <a:rPr lang="en-US" i="1" dirty="0"/>
              <a:t> website is used.</a:t>
            </a:r>
            <a:endParaRPr lang="es-AR" i="1" dirty="0"/>
          </a:p>
        </p:txBody>
      </p:sp>
    </p:spTree>
    <p:extLst>
      <p:ext uri="{BB962C8B-B14F-4D97-AF65-F5344CB8AC3E}">
        <p14:creationId xmlns:p14="http://schemas.microsoft.com/office/powerpoint/2010/main" val="21997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title="Título y diseño de contenido con gráfico"/>
          <p:cNvSpPr>
            <a:spLocks noGrp="1"/>
          </p:cNvSpPr>
          <p:nvPr>
            <p:ph type="title"/>
          </p:nvPr>
        </p:nvSpPr>
        <p:spPr>
          <a:xfrm>
            <a:off x="914163" y="1484784"/>
            <a:ext cx="10360501" cy="720080"/>
          </a:xfrm>
        </p:spPr>
        <p:txBody>
          <a:bodyPr rtlCol="0">
            <a:normAutofit/>
          </a:bodyPr>
          <a:lstStyle/>
          <a:p>
            <a:pPr algn="ctr">
              <a:lnSpc>
                <a:spcPct val="95000"/>
              </a:lnSpc>
            </a:pPr>
            <a:r>
              <a:rPr lang="es-ES" dirty="0"/>
              <a:t> </a:t>
            </a:r>
            <a:r>
              <a:rPr lang="es-ES" u="sng" dirty="0"/>
              <a:t>Project </a:t>
            </a:r>
            <a:r>
              <a:rPr lang="es-ES" u="sng" dirty="0" err="1"/>
              <a:t>Goal</a:t>
            </a:r>
            <a:r>
              <a:rPr lang="es-ES" u="sng" dirty="0"/>
              <a:t>: </a:t>
            </a:r>
            <a:endParaRPr lang="es-ES" dirty="0"/>
          </a:p>
        </p:txBody>
      </p:sp>
      <p:sp>
        <p:nvSpPr>
          <p:cNvPr id="8" name="Marcador de posición de contenido 10">
            <a:extLst>
              <a:ext uri="{FF2B5EF4-FFF2-40B4-BE49-F238E27FC236}">
                <a16:creationId xmlns:a16="http://schemas.microsoft.com/office/drawing/2014/main" id="{631C5D73-696E-43DC-98E1-EEE6F023E525}"/>
              </a:ext>
            </a:extLst>
          </p:cNvPr>
          <p:cNvSpPr txBox="1">
            <a:spLocks/>
          </p:cNvSpPr>
          <p:nvPr/>
        </p:nvSpPr>
        <p:spPr>
          <a:xfrm>
            <a:off x="6297559" y="2420888"/>
            <a:ext cx="4977104" cy="3675360"/>
          </a:xfrm>
          <a:prstGeom prst="rect">
            <a:avLst/>
          </a:prstGeom>
        </p:spPr>
        <p:txBody>
          <a:bodyPr rtlCol="0"/>
          <a:lst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endParaRPr lang="es-ES" sz="2000" dirty="0"/>
          </a:p>
        </p:txBody>
      </p:sp>
      <p:sp>
        <p:nvSpPr>
          <p:cNvPr id="9" name="CuadroTexto 8">
            <a:extLst>
              <a:ext uri="{FF2B5EF4-FFF2-40B4-BE49-F238E27FC236}">
                <a16:creationId xmlns:a16="http://schemas.microsoft.com/office/drawing/2014/main" id="{034B67B1-FF8D-47E6-80ED-44531B17FE3E}"/>
              </a:ext>
            </a:extLst>
          </p:cNvPr>
          <p:cNvSpPr txBox="1"/>
          <p:nvPr/>
        </p:nvSpPr>
        <p:spPr>
          <a:xfrm>
            <a:off x="4798268" y="3117548"/>
            <a:ext cx="7200800" cy="1569660"/>
          </a:xfrm>
          <a:prstGeom prst="rect">
            <a:avLst/>
          </a:prstGeom>
          <a:noFill/>
          <a:ln>
            <a:noFill/>
          </a:ln>
        </p:spPr>
        <p:txBody>
          <a:bodyPr wrap="square">
            <a:spAutoFit/>
          </a:bodyPr>
          <a:lstStyle/>
          <a:p>
            <a:pPr algn="ctr"/>
            <a:r>
              <a:rPr lang="es-ES" i="1" dirty="0"/>
              <a:t>“</a:t>
            </a:r>
            <a:r>
              <a:rPr lang="en-US" i="1" dirty="0"/>
              <a:t>Create and optimize a machine learning model that, given certain characteristics of an apartment located in the Federal Capital, allows to predict its sale value in dollars.</a:t>
            </a:r>
            <a:endParaRPr lang="es-ES" dirty="0"/>
          </a:p>
        </p:txBody>
      </p:sp>
      <p:pic>
        <p:nvPicPr>
          <p:cNvPr id="10" name="Imagen 9" descr="Dardos en el centro de un objetivo">
            <a:extLst>
              <a:ext uri="{FF2B5EF4-FFF2-40B4-BE49-F238E27FC236}">
                <a16:creationId xmlns:a16="http://schemas.microsoft.com/office/drawing/2014/main" id="{3D11E1A8-BBB5-4AE3-97B5-442F1EE22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162" y="2924944"/>
            <a:ext cx="3374579" cy="25309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72695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00704" y="548680"/>
            <a:ext cx="5077859" cy="995288"/>
          </a:xfrm>
        </p:spPr>
        <p:txBody>
          <a:bodyPr rtlCol="0" anchor="b">
            <a:normAutofit/>
          </a:bodyPr>
          <a:lstStyle/>
          <a:p>
            <a:pPr algn="ctr" rtl="0"/>
            <a:r>
              <a:rPr lang="en-US" dirty="0"/>
              <a:t>Exploratory analysis of the data.</a:t>
            </a:r>
            <a:endParaRPr lang="es-ES" dirty="0"/>
          </a:p>
        </p:txBody>
      </p:sp>
      <p:pic>
        <p:nvPicPr>
          <p:cNvPr id="7" name="Marcador de contenido 6" descr="Vista en ángulo reducido de rascacielos modernos sobre un cielo dramático">
            <a:extLst>
              <a:ext uri="{FF2B5EF4-FFF2-40B4-BE49-F238E27FC236}">
                <a16:creationId xmlns:a16="http://schemas.microsoft.com/office/drawing/2014/main" id="{8ADEB45D-B542-4544-A501-71431F9A3A58}"/>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22024" r="20163" b="1"/>
          <a:stretch/>
        </p:blipFill>
        <p:spPr>
          <a:xfrm>
            <a:off x="507870" y="482601"/>
            <a:ext cx="5077859" cy="5862706"/>
          </a:xfrm>
          <a:noFill/>
        </p:spPr>
      </p:pic>
      <p:sp>
        <p:nvSpPr>
          <p:cNvPr id="10" name="Marcador de posición de contenido 9"/>
          <p:cNvSpPr>
            <a:spLocks noGrp="1"/>
          </p:cNvSpPr>
          <p:nvPr>
            <p:ph type="body" sz="half" idx="2"/>
          </p:nvPr>
        </p:nvSpPr>
        <p:spPr>
          <a:xfrm>
            <a:off x="6500704" y="1700808"/>
            <a:ext cx="5180251" cy="4644499"/>
          </a:xfrm>
        </p:spPr>
        <p:txBody>
          <a:bodyPr rtlCol="0">
            <a:normAutofit fontScale="85000" lnSpcReduction="10000"/>
          </a:bodyPr>
          <a:lstStyle/>
          <a:p>
            <a:pPr marL="0" indent="0" rtl="0">
              <a:buNone/>
            </a:pPr>
            <a:r>
              <a:rPr lang="en-US" dirty="0"/>
              <a:t>The selected database contains:</a:t>
            </a:r>
          </a:p>
          <a:p>
            <a:pPr marL="342900" indent="-342900" rtl="0">
              <a:buFont typeface="Arial" panose="020B0604020202020204" pitchFamily="34" charset="0"/>
              <a:buChar char="•"/>
            </a:pPr>
            <a:r>
              <a:rPr lang="en-US" dirty="0"/>
              <a:t>146,660 rows and 19 columns.</a:t>
            </a:r>
          </a:p>
          <a:p>
            <a:pPr marL="342900" indent="-342900" rtl="0">
              <a:buFont typeface="Arial" panose="020B0604020202020204" pitchFamily="34" charset="0"/>
              <a:buChar char="•"/>
            </a:pPr>
            <a:r>
              <a:rPr lang="en-US" dirty="0"/>
              <a:t>Missing values in 5 columns.</a:t>
            </a:r>
          </a:p>
          <a:p>
            <a:pPr marL="342900" indent="-342900" rtl="0">
              <a:buFont typeface="Arial" panose="020B0604020202020204" pitchFamily="34" charset="0"/>
              <a:buChar char="•"/>
            </a:pPr>
            <a:r>
              <a:rPr lang="en-US" dirty="0"/>
              <a:t>10 different types of published properties.</a:t>
            </a:r>
          </a:p>
          <a:p>
            <a:pPr marL="342900" indent="-342900" rtl="0">
              <a:buFont typeface="Arial" panose="020B0604020202020204" pitchFamily="34" charset="0"/>
              <a:buChar char="•"/>
            </a:pPr>
            <a:r>
              <a:rPr lang="en-US" dirty="0"/>
              <a:t>89 neighborhoods distributed between Capital Federal (CABA) and Greater Buenos Aires (GBA)</a:t>
            </a:r>
          </a:p>
          <a:p>
            <a:pPr marL="342900" indent="-342900" rtl="0">
              <a:buFont typeface="Arial" panose="020B0604020202020204" pitchFamily="34" charset="0"/>
              <a:buChar char="•"/>
            </a:pPr>
            <a:r>
              <a:rPr lang="en-US" dirty="0"/>
              <a:t>The neighborhoods with the highest number of advertisements published are:</a:t>
            </a:r>
          </a:p>
          <a:p>
            <a:pPr marL="952393" lvl="1" indent="-342900">
              <a:buFont typeface="Arial" panose="020B0604020202020204" pitchFamily="34" charset="0"/>
              <a:buChar char="•"/>
            </a:pPr>
            <a:r>
              <a:rPr lang="en-US" dirty="0"/>
              <a:t>Palermo.</a:t>
            </a:r>
          </a:p>
          <a:p>
            <a:pPr marL="952393" lvl="1" indent="-342900">
              <a:buFont typeface="Arial" panose="020B0604020202020204" pitchFamily="34" charset="0"/>
              <a:buChar char="•"/>
            </a:pPr>
            <a:r>
              <a:rPr lang="en-US" dirty="0"/>
              <a:t>Tigre.</a:t>
            </a:r>
          </a:p>
          <a:p>
            <a:pPr marL="952393" lvl="1" indent="-342900">
              <a:buFont typeface="Arial" panose="020B0604020202020204" pitchFamily="34" charset="0"/>
              <a:buChar char="•"/>
            </a:pPr>
            <a:r>
              <a:rPr lang="en-US" dirty="0"/>
              <a:t>Almagro.</a:t>
            </a:r>
          </a:p>
          <a:p>
            <a:pPr marL="952393" lvl="1" indent="-342900">
              <a:buFont typeface="Arial" panose="020B0604020202020204" pitchFamily="34" charset="0"/>
              <a:buChar char="•"/>
            </a:pPr>
            <a:r>
              <a:rPr lang="en-US" dirty="0"/>
              <a:t>Belgrano.</a:t>
            </a:r>
          </a:p>
          <a:p>
            <a:pPr marL="952393" lvl="1" indent="-342900">
              <a:buFont typeface="Arial" panose="020B0604020202020204" pitchFamily="34" charset="0"/>
              <a:buChar char="•"/>
            </a:pPr>
            <a:r>
              <a:rPr lang="en-US" dirty="0"/>
              <a:t>Caballito.</a:t>
            </a:r>
            <a:endParaRPr lang="es-ES" dirty="0"/>
          </a:p>
          <a:p>
            <a:pPr marL="342900" indent="-342900" rtl="0">
              <a:buFont typeface="Arial" panose="020B0604020202020204" pitchFamily="34" charset="0"/>
              <a:buChar char="•"/>
            </a:pPr>
            <a:endParaRPr lang="es-ES" dirty="0"/>
          </a:p>
          <a:p>
            <a:pPr marL="0" indent="0" rtl="0">
              <a:buNone/>
            </a:pPr>
            <a:endParaRPr lang="es-ES" dirty="0"/>
          </a:p>
        </p:txBody>
      </p:sp>
    </p:spTree>
    <p:extLst>
      <p:ext uri="{BB962C8B-B14F-4D97-AF65-F5344CB8AC3E}">
        <p14:creationId xmlns:p14="http://schemas.microsoft.com/office/powerpoint/2010/main" val="2235230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3F06C-9744-493E-AB9D-8163D3EFFEAF}"/>
              </a:ext>
            </a:extLst>
          </p:cNvPr>
          <p:cNvSpPr>
            <a:spLocks noGrp="1"/>
          </p:cNvSpPr>
          <p:nvPr>
            <p:ph type="title"/>
          </p:nvPr>
        </p:nvSpPr>
        <p:spPr>
          <a:xfrm>
            <a:off x="914161" y="746174"/>
            <a:ext cx="10360501" cy="649064"/>
          </a:xfrm>
        </p:spPr>
        <p:txBody>
          <a:bodyPr/>
          <a:lstStyle/>
          <a:p>
            <a:pPr algn="ctr"/>
            <a:r>
              <a:rPr lang="en-GB"/>
              <a:t>Exploratory data analysis.</a:t>
            </a:r>
          </a:p>
        </p:txBody>
      </p:sp>
      <p:pic>
        <p:nvPicPr>
          <p:cNvPr id="9" name="Marcador de contenido 8">
            <a:extLst>
              <a:ext uri="{FF2B5EF4-FFF2-40B4-BE49-F238E27FC236}">
                <a16:creationId xmlns:a16="http://schemas.microsoft.com/office/drawing/2014/main" id="{03A38F85-BCD4-4EAE-A602-528669775C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549968" y="2531119"/>
            <a:ext cx="9088884" cy="358070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Marcador de contenido 7">
            <a:extLst>
              <a:ext uri="{FF2B5EF4-FFF2-40B4-BE49-F238E27FC236}">
                <a16:creationId xmlns:a16="http://schemas.microsoft.com/office/drawing/2014/main" id="{8CFA3AEC-F974-44CE-BDAA-E143A5B8E5C8}"/>
              </a:ext>
            </a:extLst>
          </p:cNvPr>
          <p:cNvSpPr>
            <a:spLocks noGrp="1"/>
          </p:cNvSpPr>
          <p:nvPr>
            <p:ph sz="half" idx="2"/>
          </p:nvPr>
        </p:nvSpPr>
        <p:spPr>
          <a:xfrm>
            <a:off x="1380050" y="1656035"/>
            <a:ext cx="9428723" cy="504056"/>
          </a:xfrm>
        </p:spPr>
        <p:txBody>
          <a:bodyPr/>
          <a:lstStyle/>
          <a:p>
            <a:pPr marL="0" indent="0" algn="ctr">
              <a:buNone/>
            </a:pPr>
            <a:r>
              <a:rPr lang="en-US" dirty="0"/>
              <a:t>Number of ads by property type</a:t>
            </a:r>
            <a:r>
              <a:rPr lang="es-AR" dirty="0"/>
              <a:t>.</a:t>
            </a:r>
          </a:p>
        </p:txBody>
      </p:sp>
    </p:spTree>
    <p:extLst>
      <p:ext uri="{BB962C8B-B14F-4D97-AF65-F5344CB8AC3E}">
        <p14:creationId xmlns:p14="http://schemas.microsoft.com/office/powerpoint/2010/main" val="34304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2F88D-5D3E-445A-90F5-C728AC9BA022}"/>
              </a:ext>
            </a:extLst>
          </p:cNvPr>
          <p:cNvSpPr>
            <a:spLocks noGrp="1"/>
          </p:cNvSpPr>
          <p:nvPr>
            <p:ph type="title"/>
          </p:nvPr>
        </p:nvSpPr>
        <p:spPr>
          <a:xfrm>
            <a:off x="695974" y="691686"/>
            <a:ext cx="10796876" cy="721072"/>
          </a:xfrm>
        </p:spPr>
        <p:txBody>
          <a:bodyPr>
            <a:normAutofit fontScale="90000"/>
          </a:bodyPr>
          <a:lstStyle/>
          <a:p>
            <a:pPr algn="ctr"/>
            <a:r>
              <a:rPr lang="en-GB"/>
              <a:t>Properties ads By regions and neighborhoods</a:t>
            </a:r>
          </a:p>
        </p:txBody>
      </p:sp>
      <p:pic>
        <p:nvPicPr>
          <p:cNvPr id="5" name="Marcador de contenido 4">
            <a:extLst>
              <a:ext uri="{FF2B5EF4-FFF2-40B4-BE49-F238E27FC236}">
                <a16:creationId xmlns:a16="http://schemas.microsoft.com/office/drawing/2014/main" id="{463979F3-6099-43B0-839D-BFF5259B9C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48402" y="2077093"/>
            <a:ext cx="5053017" cy="40911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Marcador de contenido 5">
            <a:extLst>
              <a:ext uri="{FF2B5EF4-FFF2-40B4-BE49-F238E27FC236}">
                <a16:creationId xmlns:a16="http://schemas.microsoft.com/office/drawing/2014/main" id="{71A113FE-4872-46BF-BF3D-46E6128FA9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372777" y="2136354"/>
            <a:ext cx="5576890" cy="39817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7092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D6A58-F82D-4FFD-9474-18A88E23878B}"/>
              </a:ext>
            </a:extLst>
          </p:cNvPr>
          <p:cNvSpPr>
            <a:spLocks noGrp="1"/>
          </p:cNvSpPr>
          <p:nvPr>
            <p:ph type="title"/>
          </p:nvPr>
        </p:nvSpPr>
        <p:spPr>
          <a:xfrm>
            <a:off x="914159" y="781827"/>
            <a:ext cx="10360501" cy="720080"/>
          </a:xfrm>
        </p:spPr>
        <p:txBody>
          <a:bodyPr>
            <a:normAutofit/>
          </a:bodyPr>
          <a:lstStyle/>
          <a:p>
            <a:pPr algn="ctr"/>
            <a:r>
              <a:rPr lang="en-US" dirty="0"/>
              <a:t>total area of the apartments </a:t>
            </a:r>
            <a:r>
              <a:rPr lang="es-AR" dirty="0"/>
              <a:t>(m</a:t>
            </a:r>
            <a:r>
              <a:rPr lang="es-AR" baseline="30000" dirty="0"/>
              <a:t>2</a:t>
            </a:r>
            <a:r>
              <a:rPr lang="es-AR" dirty="0"/>
              <a:t>)</a:t>
            </a:r>
            <a:endParaRPr lang="es-AR" baseline="30000" dirty="0"/>
          </a:p>
        </p:txBody>
      </p:sp>
      <p:pic>
        <p:nvPicPr>
          <p:cNvPr id="7" name="Marcador de contenido 6">
            <a:extLst>
              <a:ext uri="{FF2B5EF4-FFF2-40B4-BE49-F238E27FC236}">
                <a16:creationId xmlns:a16="http://schemas.microsoft.com/office/drawing/2014/main" id="{E96A9ABA-B655-4884-8818-F3799C0C9F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00661" y="2780928"/>
            <a:ext cx="9387501" cy="327806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CuadroTexto 10">
            <a:extLst>
              <a:ext uri="{FF2B5EF4-FFF2-40B4-BE49-F238E27FC236}">
                <a16:creationId xmlns:a16="http://schemas.microsoft.com/office/drawing/2014/main" id="{7BE2F098-0D55-4520-9EC7-5230EC8CD120}"/>
              </a:ext>
            </a:extLst>
          </p:cNvPr>
          <p:cNvSpPr txBox="1"/>
          <p:nvPr/>
        </p:nvSpPr>
        <p:spPr>
          <a:xfrm>
            <a:off x="4546238" y="1501907"/>
            <a:ext cx="3096344" cy="954107"/>
          </a:xfrm>
          <a:prstGeom prst="rect">
            <a:avLst/>
          </a:prstGeom>
          <a:noFill/>
          <a:ln>
            <a:noFill/>
          </a:ln>
        </p:spPr>
        <p:txBody>
          <a:bodyPr wrap="square">
            <a:spAutoFit/>
          </a:bodyPr>
          <a:lstStyle/>
          <a:p>
            <a:pPr algn="ctr"/>
            <a:br>
              <a:rPr lang="en-GB" baseline="30000"/>
            </a:br>
            <a:r>
              <a:rPr lang="en-GB" baseline="30000"/>
              <a:t>Minimum value : 10 m2</a:t>
            </a:r>
            <a:br>
              <a:rPr lang="en-GB" baseline="30000"/>
            </a:br>
            <a:r>
              <a:rPr lang="en-GB" baseline="30000"/>
              <a:t>Maximum value : 108.960 m2</a:t>
            </a:r>
            <a:endParaRPr lang="en-GB"/>
          </a:p>
        </p:txBody>
      </p:sp>
    </p:spTree>
    <p:extLst>
      <p:ext uri="{BB962C8B-B14F-4D97-AF65-F5344CB8AC3E}">
        <p14:creationId xmlns:p14="http://schemas.microsoft.com/office/powerpoint/2010/main" val="293505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EB059-C347-447E-8706-1964D2D70823}"/>
              </a:ext>
            </a:extLst>
          </p:cNvPr>
          <p:cNvSpPr>
            <a:spLocks noGrp="1"/>
          </p:cNvSpPr>
          <p:nvPr>
            <p:ph type="title"/>
          </p:nvPr>
        </p:nvSpPr>
        <p:spPr>
          <a:xfrm>
            <a:off x="2964225" y="737870"/>
            <a:ext cx="6260369" cy="649064"/>
          </a:xfrm>
        </p:spPr>
        <p:txBody>
          <a:bodyPr>
            <a:normAutofit fontScale="90000"/>
          </a:bodyPr>
          <a:lstStyle/>
          <a:p>
            <a:pPr algn="ctr"/>
            <a:r>
              <a:rPr lang="es-AR" dirty="0"/>
              <a:t>PRICE </a:t>
            </a:r>
            <a:r>
              <a:rPr lang="es-AR" dirty="0" err="1"/>
              <a:t>of</a:t>
            </a:r>
            <a:r>
              <a:rPr lang="es-AR" dirty="0"/>
              <a:t> </a:t>
            </a:r>
            <a:r>
              <a:rPr lang="es-AR" dirty="0" err="1"/>
              <a:t>the</a:t>
            </a:r>
            <a:r>
              <a:rPr lang="es-AR" dirty="0"/>
              <a:t> </a:t>
            </a:r>
            <a:r>
              <a:rPr lang="es-AR" dirty="0" err="1"/>
              <a:t>apartmentsles</a:t>
            </a:r>
            <a:endParaRPr lang="es-AR" dirty="0"/>
          </a:p>
        </p:txBody>
      </p:sp>
      <p:pic>
        <p:nvPicPr>
          <p:cNvPr id="4" name="Imagen 3">
            <a:extLst>
              <a:ext uri="{FF2B5EF4-FFF2-40B4-BE49-F238E27FC236}">
                <a16:creationId xmlns:a16="http://schemas.microsoft.com/office/drawing/2014/main" id="{66CE2EA8-9E47-4285-896A-5B706D879D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23067" y="2627415"/>
            <a:ext cx="8542684" cy="35645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CuadroTexto 6">
            <a:extLst>
              <a:ext uri="{FF2B5EF4-FFF2-40B4-BE49-F238E27FC236}">
                <a16:creationId xmlns:a16="http://schemas.microsoft.com/office/drawing/2014/main" id="{7247DE82-306D-4672-8913-4561E6278A59}"/>
              </a:ext>
            </a:extLst>
          </p:cNvPr>
          <p:cNvSpPr txBox="1"/>
          <p:nvPr/>
        </p:nvSpPr>
        <p:spPr>
          <a:xfrm>
            <a:off x="4312209" y="1391710"/>
            <a:ext cx="3564399" cy="954107"/>
          </a:xfrm>
          <a:prstGeom prst="rect">
            <a:avLst/>
          </a:prstGeom>
          <a:noFill/>
          <a:ln>
            <a:noFill/>
          </a:ln>
        </p:spPr>
        <p:txBody>
          <a:bodyPr wrap="square">
            <a:spAutoFit/>
          </a:bodyPr>
          <a:lstStyle/>
          <a:p>
            <a:pPr algn="ctr"/>
            <a:br>
              <a:rPr lang="en-GB" baseline="30000" dirty="0"/>
            </a:br>
            <a:r>
              <a:rPr lang="en-GB" baseline="30000" dirty="0"/>
              <a:t>Minimum value : 6.000 USD</a:t>
            </a:r>
            <a:br>
              <a:rPr lang="en-GB" baseline="30000" dirty="0"/>
            </a:br>
            <a:r>
              <a:rPr lang="en-GB" baseline="30000" dirty="0"/>
              <a:t>Maximum value : 32.434.232 USD</a:t>
            </a:r>
            <a:endParaRPr lang="en-GB" dirty="0"/>
          </a:p>
        </p:txBody>
      </p:sp>
    </p:spTree>
    <p:extLst>
      <p:ext uri="{BB962C8B-B14F-4D97-AF65-F5344CB8AC3E}">
        <p14:creationId xmlns:p14="http://schemas.microsoft.com/office/powerpoint/2010/main" val="184692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lantilla de diseño carmesí horizontal">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9533806_TF03460512_TF03460512.potx" id="{18240EF4-1DE1-469E-BC8E-D9E6FF8EADDC}" vid="{82DCEB5F-9E26-4E00-BB98-708F98A28404}"/>
    </a:ext>
  </a:extLst>
</a:theme>
</file>

<file path=ppt/theme/theme2.xml><?xml version="1.0" encoding="utf-8"?>
<a:theme xmlns:a="http://schemas.openxmlformats.org/drawingml/2006/main" name="Tema de Off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760</Words>
  <Application>Microsoft Office PowerPoint</Application>
  <PresentationFormat>Personalizado</PresentationFormat>
  <Paragraphs>104</Paragraphs>
  <Slides>17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Cambria</vt:lpstr>
      <vt:lpstr>Century Gothic</vt:lpstr>
      <vt:lpstr>Wingdings</vt:lpstr>
      <vt:lpstr>Plantilla de diseño carmesí horizontal</vt:lpstr>
      <vt:lpstr>Data scientist final portfolio Project.</vt:lpstr>
      <vt:lpstr>What can we find?</vt:lpstr>
      <vt:lpstr>Introduction to the subject.</vt:lpstr>
      <vt:lpstr> Project Goal: </vt:lpstr>
      <vt:lpstr>Exploratory analysis of the data.</vt:lpstr>
      <vt:lpstr>Exploratory data analysis.</vt:lpstr>
      <vt:lpstr>Properties ads By regions and neighborhoods</vt:lpstr>
      <vt:lpstr>total area of the apartments (m2)</vt:lpstr>
      <vt:lpstr>PRICE of the apartmentsles</vt:lpstr>
      <vt:lpstr>Correlation between variables</vt:lpstr>
      <vt:lpstr>Data preprocessing.</vt:lpstr>
      <vt:lpstr>Machine Learning Models</vt:lpstr>
      <vt:lpstr>Performance obtained.</vt:lpstr>
      <vt:lpstr>Real values vs. Predicted Values</vt:lpstr>
      <vt:lpstr>Cross validation performance</vt:lpstr>
      <vt:lpstr>Optimized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Properati  Primer modelo de Machine Learning</dc:title>
  <dc:creator>Gustavo Ceballos</dc:creator>
  <cp:lastModifiedBy>Gustavo Ceballos</cp:lastModifiedBy>
  <cp:revision>20</cp:revision>
  <dcterms:created xsi:type="dcterms:W3CDTF">2020-10-21T23:32:36Z</dcterms:created>
  <dcterms:modified xsi:type="dcterms:W3CDTF">2021-03-19T21:19:03Z</dcterms:modified>
</cp:coreProperties>
</file>