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Medium" panose="02000000000000000000" pitchFamily="2" charset="0"/>
      <p:regular r:id="rId25"/>
      <p:bold r:id="rId26"/>
      <p:italic r:id="rId27"/>
      <p:boldItalic r:id="rId28"/>
    </p:embeddedFont>
    <p:embeddedFont>
      <p:font typeface="Roboto Thin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5af6b11dc_1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5af6b11dc_1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 for other types of transportation (walking, public transportation) as we would expect these would be impacted as well by COVID (more walking, less trains?)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Pull in data related to like # of deaths/ covid cases, etc for supplemental info/other variables?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Urban vs suburban vs rural?--how were different forms of transportation impacted based off geography?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4eac02ba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4eac02ba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4eac02ba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4eac02ba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4eac02ba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4eac02ba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621286f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621286f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621286fe3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621286fe3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624888b9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624888b9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5af6b11dc_1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5af6b11dc_1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4eac02ba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4eac02ba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Mobility Trends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11"/>
              <a:t>The Impact of COVID-19 on Transportation</a:t>
            </a:r>
            <a:endParaRPr sz="2011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50"/>
            <a:ext cx="54819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Gina Champion, Jesse Lambersky, Shyam Varanasi, Rob Volgman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grpSp>
        <p:nvGrpSpPr>
          <p:cNvPr id="209" name="Google Shape;209;p22"/>
          <p:cNvGrpSpPr/>
          <p:nvPr/>
        </p:nvGrpSpPr>
        <p:grpSpPr>
          <a:xfrm>
            <a:off x="1084925" y="1557726"/>
            <a:ext cx="2211050" cy="3299438"/>
            <a:chOff x="1118222" y="283725"/>
            <a:chExt cx="2090828" cy="4076400"/>
          </a:xfrm>
        </p:grpSpPr>
        <p:sp>
          <p:nvSpPr>
            <p:cNvPr id="210" name="Google Shape;210;p22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1118222" y="341759"/>
              <a:ext cx="2048100" cy="2066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1D7E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Other Transportation Modes</a:t>
              </a:r>
              <a:endParaRPr sz="15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 rot="5400000">
              <a:off x="1946803" y="2342810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1127066" y="2748808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How were other forms of transportation impacted during COVID-19?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7" name="Google Shape;217;p22"/>
          <p:cNvGrpSpPr/>
          <p:nvPr/>
        </p:nvGrpSpPr>
        <p:grpSpPr>
          <a:xfrm>
            <a:off x="3351450" y="1557726"/>
            <a:ext cx="2211051" cy="3299438"/>
            <a:chOff x="1118222" y="283725"/>
            <a:chExt cx="2090828" cy="4076400"/>
          </a:xfrm>
        </p:grpSpPr>
        <p:sp>
          <p:nvSpPr>
            <p:cNvPr id="218" name="Google Shape;218;p22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1118222" y="341759"/>
              <a:ext cx="2048100" cy="20454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1D7E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Regressions against COVID-19 Statistics</a:t>
              </a:r>
              <a:endParaRPr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21" name="Google Shape;221;p22"/>
            <p:cNvSpPr/>
            <p:nvPr/>
          </p:nvSpPr>
          <p:spPr>
            <a:xfrm rot="5400000">
              <a:off x="1938966" y="2320386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1178639" y="2738461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How were mobility trends directly impacted by the geo-specific COVID-19 outbreak severity?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3" name="Google Shape;223;p22"/>
          <p:cNvGrpSpPr/>
          <p:nvPr/>
        </p:nvGrpSpPr>
        <p:grpSpPr>
          <a:xfrm>
            <a:off x="5617967" y="1557726"/>
            <a:ext cx="2211060" cy="3299438"/>
            <a:chOff x="1118213" y="283725"/>
            <a:chExt cx="2090837" cy="4076400"/>
          </a:xfrm>
        </p:grpSpPr>
        <p:sp>
          <p:nvSpPr>
            <p:cNvPr id="224" name="Google Shape;224;p22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1118221" y="341759"/>
              <a:ext cx="2048100" cy="20454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1D7E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Urban vs. Suburban vs. Rural</a:t>
              </a:r>
              <a:endParaRPr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27" name="Google Shape;227;p22"/>
            <p:cNvSpPr/>
            <p:nvPr/>
          </p:nvSpPr>
          <p:spPr>
            <a:xfrm rot="5400000">
              <a:off x="1938966" y="2320417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1118213" y="2730523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How does the mobility data behave when split out by geography?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29" name="Google Shape;2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552" y="171190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077" y="171190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0602" y="1711900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71" name="Google Shape;71;p14"/>
          <p:cNvGrpSpPr/>
          <p:nvPr/>
        </p:nvGrpSpPr>
        <p:grpSpPr>
          <a:xfrm>
            <a:off x="5525965" y="1858697"/>
            <a:ext cx="2220470" cy="2527998"/>
            <a:chOff x="5015931" y="2013875"/>
            <a:chExt cx="2677200" cy="1569600"/>
          </a:xfrm>
        </p:grpSpPr>
        <p:sp>
          <p:nvSpPr>
            <p:cNvPr id="72" name="Google Shape;72;p14"/>
            <p:cNvSpPr/>
            <p:nvPr/>
          </p:nvSpPr>
          <p:spPr>
            <a:xfrm>
              <a:off x="5015931" y="2013875"/>
              <a:ext cx="2677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5059505" y="2068674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Objective</a:t>
              </a:r>
              <a:endParaRPr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5183503" y="2393501"/>
              <a:ext cx="24846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Using Apple’s mobility trend data, our goal is to create a new forecasting model that accounts for the changes in transportation habits caused by the COVID-19 pandemic. </a:t>
              </a:r>
              <a:endParaRPr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3071784" y="1858646"/>
            <a:ext cx="2286027" cy="2527998"/>
            <a:chOff x="3006111" y="2013875"/>
            <a:chExt cx="1944727" cy="1569600"/>
          </a:xfrm>
        </p:grpSpPr>
        <p:sp>
          <p:nvSpPr>
            <p:cNvPr id="76" name="Google Shape;76;p14"/>
            <p:cNvSpPr/>
            <p:nvPr/>
          </p:nvSpPr>
          <p:spPr>
            <a:xfrm rot="10800000" flipH="1">
              <a:off x="3006111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3281264" y="207956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Problem</a:t>
              </a:r>
              <a:endParaRPr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3077938" y="2377273"/>
              <a:ext cx="18729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Currently available transportation forecasts are focused on pre-COVID habits.  With the impact of COVID-19 lingering, updated models are needed in order to more accurately predict mobility trends. </a:t>
              </a:r>
              <a:endParaRPr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616625" y="1858646"/>
            <a:ext cx="2286072" cy="2527998"/>
            <a:chOff x="1191680" y="2013875"/>
            <a:chExt cx="1944600" cy="1569600"/>
          </a:xfrm>
        </p:grpSpPr>
        <p:sp>
          <p:nvSpPr>
            <p:cNvPr id="80" name="Google Shape;80;p14"/>
            <p:cNvSpPr/>
            <p:nvPr/>
          </p:nvSpPr>
          <p:spPr>
            <a:xfrm>
              <a:off x="1191680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1256320" y="2082600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Situation</a:t>
              </a:r>
              <a:endParaRPr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1265588" y="2407333"/>
              <a:ext cx="16836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COVID-19 impacted the way people lived, given the switch to at-home work and school, stay-at-home-orders, and closures of businesses and leisure activities. </a:t>
              </a:r>
              <a:endParaRPr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2735208" y="2894104"/>
            <a:ext cx="457182" cy="457182"/>
            <a:chOff x="3157188" y="909150"/>
            <a:chExt cx="470400" cy="470400"/>
          </a:xfrm>
        </p:grpSpPr>
        <p:sp>
          <p:nvSpPr>
            <p:cNvPr id="84" name="Google Shape;84;p14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5207754" y="2838207"/>
            <a:ext cx="457195" cy="457191"/>
            <a:chOff x="4858109" y="2631368"/>
            <a:chExt cx="316442" cy="315000"/>
          </a:xfrm>
        </p:grpSpPr>
        <p:sp>
          <p:nvSpPr>
            <p:cNvPr id="87" name="Google Shape;87;p14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grpSp>
        <p:nvGrpSpPr>
          <p:cNvPr id="94" name="Google Shape;94;p15"/>
          <p:cNvGrpSpPr/>
          <p:nvPr/>
        </p:nvGrpSpPr>
        <p:grpSpPr>
          <a:xfrm>
            <a:off x="106750" y="3253274"/>
            <a:ext cx="4524300" cy="1696817"/>
            <a:chOff x="1103050" y="3010649"/>
            <a:chExt cx="4524300" cy="1696817"/>
          </a:xfrm>
        </p:grpSpPr>
        <p:grpSp>
          <p:nvGrpSpPr>
            <p:cNvPr id="95" name="Google Shape;95;p15"/>
            <p:cNvGrpSpPr/>
            <p:nvPr/>
          </p:nvGrpSpPr>
          <p:grpSpPr>
            <a:xfrm>
              <a:off x="1103050" y="3010649"/>
              <a:ext cx="4250700" cy="1696817"/>
              <a:chOff x="504650" y="1580250"/>
              <a:chExt cx="4250700" cy="3189505"/>
            </a:xfrm>
          </p:grpSpPr>
          <p:sp>
            <p:nvSpPr>
              <p:cNvPr id="96" name="Google Shape;96;p15"/>
              <p:cNvSpPr/>
              <p:nvPr/>
            </p:nvSpPr>
            <p:spPr>
              <a:xfrm>
                <a:off x="504650" y="1727455"/>
                <a:ext cx="4250700" cy="3042300"/>
              </a:xfrm>
              <a:prstGeom prst="rect">
                <a:avLst/>
              </a:prstGeom>
              <a:noFill/>
              <a:ln w="28575" cap="flat" cmpd="sng">
                <a:solidFill>
                  <a:srgbClr val="0071E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1052900" y="1580250"/>
                <a:ext cx="2018700" cy="517200"/>
              </a:xfrm>
              <a:prstGeom prst="rect">
                <a:avLst/>
              </a:prstGeom>
              <a:solidFill>
                <a:srgbClr val="0071EB"/>
              </a:solidFill>
              <a:ln w="28575" cap="flat" cmpd="sng">
                <a:solidFill>
                  <a:srgbClr val="0071E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Attributes</a:t>
                </a:r>
                <a:endParaRPr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98" name="Google Shape;98;p15"/>
            <p:cNvSpPr txBox="1"/>
            <p:nvPr/>
          </p:nvSpPr>
          <p:spPr>
            <a:xfrm>
              <a:off x="1179250" y="3334500"/>
              <a:ext cx="4448100" cy="129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137160" lvl="0" indent="-167640" algn="l" rtl="0">
                <a:spcBef>
                  <a:spcPts val="0"/>
                </a:spcBef>
                <a:spcAft>
                  <a:spcPts val="0"/>
                </a:spcAft>
                <a:buSzPts val="1200"/>
                <a:buFont typeface="Montserrat"/>
                <a:buChar char="●"/>
              </a:pPr>
              <a:r>
                <a:rPr lang="en" sz="1200">
                  <a:latin typeface="Montserrat"/>
                  <a:ea typeface="Montserrat"/>
                  <a:cs typeface="Montserrat"/>
                  <a:sym typeface="Montserrat"/>
                </a:rPr>
                <a:t>Geography type (urban/suburban/rural)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137160" lvl="0" indent="-167640" algn="l" rtl="0">
                <a:spcBef>
                  <a:spcPts val="0"/>
                </a:spcBef>
                <a:spcAft>
                  <a:spcPts val="0"/>
                </a:spcAft>
                <a:buSzPts val="1200"/>
                <a:buFont typeface="Montserrat"/>
                <a:buChar char="●"/>
              </a:pPr>
              <a:r>
                <a:rPr lang="en" sz="1200">
                  <a:latin typeface="Montserrat"/>
                  <a:ea typeface="Montserrat"/>
                  <a:cs typeface="Montserrat"/>
                  <a:sym typeface="Montserrat"/>
                </a:rPr>
                <a:t>Region (major city)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137160" lvl="0" indent="-167640" algn="l" rtl="0">
                <a:spcBef>
                  <a:spcPts val="0"/>
                </a:spcBef>
                <a:spcAft>
                  <a:spcPts val="0"/>
                </a:spcAft>
                <a:buSzPts val="1200"/>
                <a:buFont typeface="Montserrat"/>
                <a:buChar char="●"/>
              </a:pPr>
              <a:r>
                <a:rPr lang="en" sz="1200">
                  <a:latin typeface="Montserrat"/>
                  <a:ea typeface="Montserrat"/>
                  <a:cs typeface="Montserrat"/>
                  <a:sym typeface="Montserrat"/>
                </a:rPr>
                <a:t>Sub-Region (state)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137160" lvl="0" indent="-167640" algn="l" rtl="0">
                <a:spcBef>
                  <a:spcPts val="0"/>
                </a:spcBef>
                <a:spcAft>
                  <a:spcPts val="0"/>
                </a:spcAft>
                <a:buSzPts val="1200"/>
                <a:buFont typeface="Montserrat"/>
                <a:buChar char="●"/>
              </a:pPr>
              <a:r>
                <a:rPr lang="en" sz="1200">
                  <a:latin typeface="Montserrat"/>
                  <a:ea typeface="Montserrat"/>
                  <a:cs typeface="Montserrat"/>
                  <a:sym typeface="Montserrat"/>
                </a:rPr>
                <a:t>Country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137160" lvl="0" indent="-167640" algn="l" rtl="0">
                <a:spcBef>
                  <a:spcPts val="0"/>
                </a:spcBef>
                <a:spcAft>
                  <a:spcPts val="0"/>
                </a:spcAft>
                <a:buSzPts val="1200"/>
                <a:buFont typeface="Montserrat"/>
                <a:buChar char="●"/>
              </a:pPr>
              <a:r>
                <a:rPr lang="en" sz="1200">
                  <a:latin typeface="Montserrat"/>
                  <a:ea typeface="Montserrat"/>
                  <a:cs typeface="Montserrat"/>
                  <a:sym typeface="Montserrat"/>
                </a:rPr>
                <a:t>Transportation type (driving/walking/public transit)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137160" lvl="0" indent="-167640" algn="l" rtl="0">
                <a:spcBef>
                  <a:spcPts val="0"/>
                </a:spcBef>
                <a:spcAft>
                  <a:spcPts val="0"/>
                </a:spcAft>
                <a:buSzPts val="1200"/>
                <a:buFont typeface="Montserrat"/>
                <a:buChar char="●"/>
              </a:pPr>
              <a:r>
                <a:rPr lang="en" sz="1200">
                  <a:latin typeface="Montserrat"/>
                  <a:ea typeface="Montserrat"/>
                  <a:cs typeface="Montserrat"/>
                  <a:sym typeface="Montserrat"/>
                </a:rPr>
                <a:t>Relative volume of direction requests (by date)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9" name="Google Shape;99;p15"/>
          <p:cNvGrpSpPr/>
          <p:nvPr/>
        </p:nvGrpSpPr>
        <p:grpSpPr>
          <a:xfrm>
            <a:off x="106750" y="1444437"/>
            <a:ext cx="3115200" cy="1614463"/>
            <a:chOff x="106750" y="1444437"/>
            <a:chExt cx="3115200" cy="1614463"/>
          </a:xfrm>
        </p:grpSpPr>
        <p:grpSp>
          <p:nvGrpSpPr>
            <p:cNvPr id="100" name="Google Shape;100;p15"/>
            <p:cNvGrpSpPr/>
            <p:nvPr/>
          </p:nvGrpSpPr>
          <p:grpSpPr>
            <a:xfrm>
              <a:off x="106750" y="1444437"/>
              <a:ext cx="3115200" cy="1614463"/>
              <a:chOff x="504650" y="1580250"/>
              <a:chExt cx="3115200" cy="3034704"/>
            </a:xfrm>
          </p:grpSpPr>
          <p:sp>
            <p:nvSpPr>
              <p:cNvPr id="101" name="Google Shape;101;p15"/>
              <p:cNvSpPr/>
              <p:nvPr/>
            </p:nvSpPr>
            <p:spPr>
              <a:xfrm>
                <a:off x="504650" y="1727454"/>
                <a:ext cx="3115200" cy="2887500"/>
              </a:xfrm>
              <a:prstGeom prst="rect">
                <a:avLst/>
              </a:prstGeom>
              <a:noFill/>
              <a:ln w="28575" cap="flat" cmpd="sng">
                <a:solidFill>
                  <a:srgbClr val="0071E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1052900" y="1580250"/>
                <a:ext cx="2018700" cy="517200"/>
              </a:xfrm>
              <a:prstGeom prst="rect">
                <a:avLst/>
              </a:prstGeom>
              <a:solidFill>
                <a:srgbClr val="0071EB"/>
              </a:solidFill>
              <a:ln w="28575" cap="flat" cmpd="sng">
                <a:solidFill>
                  <a:srgbClr val="0071E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About the Data</a:t>
                </a:r>
                <a:endParaRPr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03" name="Google Shape;103;p15"/>
            <p:cNvSpPr txBox="1"/>
            <p:nvPr/>
          </p:nvSpPr>
          <p:spPr>
            <a:xfrm>
              <a:off x="164350" y="1768275"/>
              <a:ext cx="30000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"/>
                  <a:ea typeface="Montserrat"/>
                  <a:cs typeface="Montserrat"/>
                  <a:sym typeface="Montserrat"/>
                </a:rPr>
                <a:t>The Apple COVID-19 Mobility Trends  dataset is comprised of the relative number of requests made to Apple Maps for directions, compared to a baseline volume in January 2020. 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4" name="Google Shape;104;p15"/>
          <p:cNvGrpSpPr/>
          <p:nvPr/>
        </p:nvGrpSpPr>
        <p:grpSpPr>
          <a:xfrm>
            <a:off x="3666950" y="1444437"/>
            <a:ext cx="5319300" cy="1616857"/>
            <a:chOff x="106750" y="1444437"/>
            <a:chExt cx="5319300" cy="1616857"/>
          </a:xfrm>
        </p:grpSpPr>
        <p:grpSp>
          <p:nvGrpSpPr>
            <p:cNvPr id="105" name="Google Shape;105;p15"/>
            <p:cNvGrpSpPr/>
            <p:nvPr/>
          </p:nvGrpSpPr>
          <p:grpSpPr>
            <a:xfrm>
              <a:off x="106750" y="1444437"/>
              <a:ext cx="5261700" cy="1616857"/>
              <a:chOff x="504650" y="1580250"/>
              <a:chExt cx="5261700" cy="3039205"/>
            </a:xfrm>
          </p:grpSpPr>
          <p:sp>
            <p:nvSpPr>
              <p:cNvPr id="106" name="Google Shape;106;p15"/>
              <p:cNvSpPr/>
              <p:nvPr/>
            </p:nvSpPr>
            <p:spPr>
              <a:xfrm>
                <a:off x="504650" y="1727455"/>
                <a:ext cx="5261700" cy="2892000"/>
              </a:xfrm>
              <a:prstGeom prst="rect">
                <a:avLst/>
              </a:prstGeom>
              <a:noFill/>
              <a:ln w="28575" cap="flat" cmpd="sng">
                <a:solidFill>
                  <a:srgbClr val="0071E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1052900" y="1580250"/>
                <a:ext cx="2018700" cy="517200"/>
              </a:xfrm>
              <a:prstGeom prst="rect">
                <a:avLst/>
              </a:prstGeom>
              <a:solidFill>
                <a:srgbClr val="0071EB"/>
              </a:solidFill>
              <a:ln w="28575" cap="flat" cmpd="sng">
                <a:solidFill>
                  <a:srgbClr val="0071E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Data Preparation</a:t>
                </a:r>
                <a:endParaRPr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08" name="Google Shape;108;p15"/>
            <p:cNvSpPr txBox="1"/>
            <p:nvPr/>
          </p:nvSpPr>
          <p:spPr>
            <a:xfrm>
              <a:off x="164350" y="1768275"/>
              <a:ext cx="5261700" cy="129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137160" lvl="0" indent="-167640" algn="l" rtl="0">
                <a:spcBef>
                  <a:spcPts val="0"/>
                </a:spcBef>
                <a:spcAft>
                  <a:spcPts val="0"/>
                </a:spcAft>
                <a:buSzPts val="1200"/>
                <a:buFont typeface="Montserrat"/>
                <a:buChar char="●"/>
              </a:pPr>
              <a:r>
                <a:rPr lang="en" sz="1200">
                  <a:latin typeface="Montserrat"/>
                  <a:ea typeface="Montserrat"/>
                  <a:cs typeface="Montserrat"/>
                  <a:sym typeface="Montserrat"/>
                </a:rPr>
                <a:t>Filter country to United States only 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137160" lvl="0" indent="-167640" algn="l" rtl="0">
                <a:spcBef>
                  <a:spcPts val="0"/>
                </a:spcBef>
                <a:spcAft>
                  <a:spcPts val="0"/>
                </a:spcAft>
                <a:buSzPts val="1200"/>
                <a:buFont typeface="Montserrat"/>
                <a:buChar char="●"/>
              </a:pPr>
              <a:r>
                <a:rPr lang="en" sz="1200">
                  <a:latin typeface="Montserrat"/>
                  <a:ea typeface="Montserrat"/>
                  <a:cs typeface="Montserrat"/>
                  <a:sym typeface="Montserrat"/>
                </a:rPr>
                <a:t>Filter transportation type to driving only 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137160" lvl="0" indent="-167640" algn="l" rtl="0">
                <a:spcBef>
                  <a:spcPts val="0"/>
                </a:spcBef>
                <a:spcAft>
                  <a:spcPts val="0"/>
                </a:spcAft>
                <a:buSzPts val="1200"/>
                <a:buFont typeface="Montserrat"/>
                <a:buChar char="●"/>
              </a:pPr>
              <a:r>
                <a:rPr lang="en" sz="1200">
                  <a:latin typeface="Montserrat"/>
                  <a:ea typeface="Montserrat"/>
                  <a:cs typeface="Montserrat"/>
                  <a:sym typeface="Montserrat"/>
                </a:rPr>
                <a:t>Values transformed to datetime format for analysis &amp; modeling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137160" lvl="0" indent="-167640" algn="l" rtl="0">
                <a:spcBef>
                  <a:spcPts val="0"/>
                </a:spcBef>
                <a:spcAft>
                  <a:spcPts val="0"/>
                </a:spcAft>
                <a:buSzPts val="1200"/>
                <a:buFont typeface="Montserrat"/>
                <a:buChar char="●"/>
              </a:pPr>
              <a:r>
                <a:rPr lang="en" sz="1200">
                  <a:latin typeface="Montserrat"/>
                  <a:ea typeface="Montserrat"/>
                  <a:cs typeface="Montserrat"/>
                  <a:sym typeface="Montserrat"/>
                </a:rPr>
                <a:t>Dropped observations where the Sub-Region was unknown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137160" lvl="0" indent="-167640" algn="l" rtl="0">
                <a:spcBef>
                  <a:spcPts val="0"/>
                </a:spcBef>
                <a:spcAft>
                  <a:spcPts val="0"/>
                </a:spcAft>
                <a:buSzPts val="1200"/>
                <a:buFont typeface="Montserrat"/>
                <a:buChar char="●"/>
              </a:pPr>
              <a:r>
                <a:rPr lang="en" sz="1200">
                  <a:latin typeface="Montserrat"/>
                  <a:ea typeface="Montserrat"/>
                  <a:cs typeface="Montserrat"/>
                  <a:sym typeface="Montserrat"/>
                </a:rPr>
                <a:t>3 dates of missing data: used naive method to impute data with last observation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9" name="Google Shape;109;p15"/>
          <p:cNvGrpSpPr/>
          <p:nvPr/>
        </p:nvGrpSpPr>
        <p:grpSpPr>
          <a:xfrm>
            <a:off x="4572000" y="3253274"/>
            <a:ext cx="4375800" cy="1694595"/>
            <a:chOff x="106750" y="3243762"/>
            <a:chExt cx="4375800" cy="1694595"/>
          </a:xfrm>
        </p:grpSpPr>
        <p:grpSp>
          <p:nvGrpSpPr>
            <p:cNvPr id="110" name="Google Shape;110;p15"/>
            <p:cNvGrpSpPr/>
            <p:nvPr/>
          </p:nvGrpSpPr>
          <p:grpSpPr>
            <a:xfrm>
              <a:off x="106750" y="3243762"/>
              <a:ext cx="4375800" cy="1694595"/>
              <a:chOff x="106750" y="3167562"/>
              <a:chExt cx="4375800" cy="1694595"/>
            </a:xfrm>
          </p:grpSpPr>
          <p:grpSp>
            <p:nvGrpSpPr>
              <p:cNvPr id="111" name="Google Shape;111;p15"/>
              <p:cNvGrpSpPr/>
              <p:nvPr/>
            </p:nvGrpSpPr>
            <p:grpSpPr>
              <a:xfrm>
                <a:off x="106750" y="3167562"/>
                <a:ext cx="4375800" cy="1694595"/>
                <a:chOff x="504650" y="1580250"/>
                <a:chExt cx="4375800" cy="3185329"/>
              </a:xfrm>
            </p:grpSpPr>
            <p:sp>
              <p:nvSpPr>
                <p:cNvPr id="112" name="Google Shape;112;p15"/>
                <p:cNvSpPr/>
                <p:nvPr/>
              </p:nvSpPr>
              <p:spPr>
                <a:xfrm>
                  <a:off x="504650" y="1727479"/>
                  <a:ext cx="4375800" cy="3038100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0071E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15"/>
                <p:cNvSpPr/>
                <p:nvPr/>
              </p:nvSpPr>
              <p:spPr>
                <a:xfrm>
                  <a:off x="1052900" y="1580250"/>
                  <a:ext cx="2018700" cy="517200"/>
                </a:xfrm>
                <a:prstGeom prst="rect">
                  <a:avLst/>
                </a:prstGeom>
                <a:solidFill>
                  <a:srgbClr val="0071EB"/>
                </a:solidFill>
                <a:ln w="28575" cap="flat" cmpd="sng">
                  <a:solidFill>
                    <a:srgbClr val="0071E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>
                      <a:solidFill>
                        <a:schemeClr val="lt1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Our Focus</a:t>
                  </a:r>
                  <a:endParaRPr b="1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114" name="Google Shape;114;p15"/>
              <p:cNvSpPr txBox="1"/>
              <p:nvPr/>
            </p:nvSpPr>
            <p:spPr>
              <a:xfrm>
                <a:off x="299400" y="4436625"/>
                <a:ext cx="132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Montserrat"/>
                    <a:ea typeface="Montserrat"/>
                    <a:cs typeface="Montserrat"/>
                    <a:sym typeface="Montserrat"/>
                  </a:rPr>
                  <a:t>United States 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5" name="Google Shape;115;p15"/>
              <p:cNvSpPr txBox="1"/>
              <p:nvPr/>
            </p:nvSpPr>
            <p:spPr>
              <a:xfrm>
                <a:off x="1649800" y="4436625"/>
                <a:ext cx="132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Montserrat"/>
                    <a:ea typeface="Montserrat"/>
                    <a:cs typeface="Montserrat"/>
                    <a:sym typeface="Montserrat"/>
                  </a:rPr>
                  <a:t>Driving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pic>
            <p:nvPicPr>
              <p:cNvPr id="116" name="Google Shape;116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99825" y="3699336"/>
                <a:ext cx="1351338" cy="623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7" name="Google Shape;117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87875" y="3571700"/>
                <a:ext cx="1390650" cy="8789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8" name="Google Shape;118;p15"/>
            <p:cNvSpPr txBox="1"/>
            <p:nvPr/>
          </p:nvSpPr>
          <p:spPr>
            <a:xfrm>
              <a:off x="2785250" y="4384250"/>
              <a:ext cx="1616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"/>
                  <a:ea typeface="Montserrat"/>
                  <a:cs typeface="Montserrat"/>
                  <a:sym typeface="Montserrat"/>
                </a:rPr>
                <a:t>January 13, 2020- September 5, 2021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19" name="Google Shape;119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16800" y="3603550"/>
              <a:ext cx="824675" cy="824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Analysis</a:t>
            </a:r>
            <a:endParaRPr/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25" y="1402175"/>
            <a:ext cx="2559549" cy="2081825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7151" y="2955250"/>
            <a:ext cx="2559549" cy="2081844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7" name="Google Shape;12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2625" y="1359250"/>
            <a:ext cx="3765276" cy="3073675"/>
          </a:xfrm>
          <a:prstGeom prst="rect">
            <a:avLst/>
          </a:prstGeom>
          <a:noFill/>
          <a:ln w="19050" cap="flat" cmpd="sng">
            <a:solidFill>
              <a:srgbClr val="1D7E7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8" name="Google Shape;128;p16"/>
          <p:cNvSpPr txBox="1"/>
          <p:nvPr/>
        </p:nvSpPr>
        <p:spPr>
          <a:xfrm>
            <a:off x="90225" y="3688375"/>
            <a:ext cx="165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Data Exhibits Autocorrelation</a:t>
            </a:r>
            <a:endParaRPr b="1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2858725" y="1517225"/>
            <a:ext cx="2231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D7E74"/>
                </a:solidFill>
                <a:latin typeface="Montserrat"/>
                <a:ea typeface="Montserrat"/>
                <a:cs typeface="Montserrat"/>
                <a:sym typeface="Montserrat"/>
              </a:rPr>
              <a:t>Seasonality with some upward trend beginning in 2021</a:t>
            </a:r>
            <a:endParaRPr b="1">
              <a:solidFill>
                <a:srgbClr val="1D7E7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5242974" y="4432925"/>
            <a:ext cx="362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D7E74"/>
                </a:solidFill>
                <a:latin typeface="Montserrat"/>
                <a:ea typeface="Montserrat"/>
                <a:cs typeface="Montserrat"/>
                <a:sym typeface="Montserrat"/>
              </a:rPr>
              <a:t>Augmented Dickey-Fuller Test yielded high p-value, meaning we cannot reject the null hypothesis that the time series is non-stationary. </a:t>
            </a:r>
            <a:endParaRPr sz="1000" b="1">
              <a:solidFill>
                <a:srgbClr val="1D7E7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grpSp>
        <p:nvGrpSpPr>
          <p:cNvPr id="136" name="Google Shape;136;p17"/>
          <p:cNvGrpSpPr/>
          <p:nvPr/>
        </p:nvGrpSpPr>
        <p:grpSpPr>
          <a:xfrm>
            <a:off x="235075" y="1448675"/>
            <a:ext cx="3639600" cy="1784450"/>
            <a:chOff x="235075" y="1524875"/>
            <a:chExt cx="3639600" cy="1784450"/>
          </a:xfrm>
        </p:grpSpPr>
        <p:sp>
          <p:nvSpPr>
            <p:cNvPr id="137" name="Google Shape;137;p17"/>
            <p:cNvSpPr/>
            <p:nvPr/>
          </p:nvSpPr>
          <p:spPr>
            <a:xfrm>
              <a:off x="235075" y="1686650"/>
              <a:ext cx="3639600" cy="1422000"/>
            </a:xfrm>
            <a:prstGeom prst="roundRect">
              <a:avLst>
                <a:gd name="adj" fmla="val 16667"/>
              </a:avLst>
            </a:prstGeom>
            <a:solidFill>
              <a:srgbClr val="D0E0E3"/>
            </a:solidFill>
            <a:ln w="9525" cap="flat" cmpd="sng">
              <a:solidFill>
                <a:srgbClr val="1D7E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613525" y="1524875"/>
              <a:ext cx="2882700" cy="355500"/>
            </a:xfrm>
            <a:prstGeom prst="roundRect">
              <a:avLst>
                <a:gd name="adj" fmla="val 16667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Model 1: Auto-ARIMA</a:t>
              </a:r>
              <a:endPara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391775" y="1993225"/>
              <a:ext cx="3104400" cy="13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Best model:  ARIMA(2,1,1)(2,0,1)[7]</a:t>
              </a:r>
              <a:endParaRPr sz="105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AIC: 3485.84</a:t>
              </a:r>
              <a:endParaRPr sz="105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RMSE: 18.07</a:t>
              </a:r>
              <a:endParaRPr sz="105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40" name="Google Shape;140;p17"/>
          <p:cNvGrpSpPr/>
          <p:nvPr/>
        </p:nvGrpSpPr>
        <p:grpSpPr>
          <a:xfrm>
            <a:off x="4938338" y="1448675"/>
            <a:ext cx="3639600" cy="1622750"/>
            <a:chOff x="235075" y="1524875"/>
            <a:chExt cx="3639600" cy="1622750"/>
          </a:xfrm>
        </p:grpSpPr>
        <p:sp>
          <p:nvSpPr>
            <p:cNvPr id="141" name="Google Shape;141;p17"/>
            <p:cNvSpPr/>
            <p:nvPr/>
          </p:nvSpPr>
          <p:spPr>
            <a:xfrm>
              <a:off x="235075" y="1686650"/>
              <a:ext cx="3639600" cy="14220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0944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613525" y="1524875"/>
              <a:ext cx="2882700" cy="355500"/>
            </a:xfrm>
            <a:prstGeom prst="roundRect">
              <a:avLst>
                <a:gd name="adj" fmla="val 16667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Model 2: SARIMAX</a:t>
              </a:r>
              <a:endPara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391775" y="1993225"/>
              <a:ext cx="3104400" cy="115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Best model:  SARIMAX(2,1,1)(1,1,2)[7]</a:t>
              </a:r>
              <a:endParaRPr sz="105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AIC: 3392.278</a:t>
              </a:r>
              <a:endParaRPr sz="105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RMSE:  20.52</a:t>
              </a:r>
              <a:endParaRPr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44" name="Google Shape;1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3098638"/>
            <a:ext cx="3765001" cy="19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1638" y="3199250"/>
            <a:ext cx="3433013" cy="176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grpSp>
        <p:nvGrpSpPr>
          <p:cNvPr id="151" name="Google Shape;151;p18"/>
          <p:cNvGrpSpPr/>
          <p:nvPr/>
        </p:nvGrpSpPr>
        <p:grpSpPr>
          <a:xfrm>
            <a:off x="235075" y="1448657"/>
            <a:ext cx="3639600" cy="970596"/>
            <a:chOff x="235075" y="1524875"/>
            <a:chExt cx="3639600" cy="1509950"/>
          </a:xfrm>
        </p:grpSpPr>
        <p:sp>
          <p:nvSpPr>
            <p:cNvPr id="152" name="Google Shape;152;p18"/>
            <p:cNvSpPr/>
            <p:nvPr/>
          </p:nvSpPr>
          <p:spPr>
            <a:xfrm>
              <a:off x="235075" y="1686654"/>
              <a:ext cx="3639600" cy="970200"/>
            </a:xfrm>
            <a:prstGeom prst="roundRect">
              <a:avLst>
                <a:gd name="adj" fmla="val 16667"/>
              </a:avLst>
            </a:prstGeom>
            <a:solidFill>
              <a:srgbClr val="D0E0E3"/>
            </a:solidFill>
            <a:ln w="9525" cap="flat" cmpd="sng">
              <a:solidFill>
                <a:srgbClr val="1D7E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613525" y="1524875"/>
              <a:ext cx="2882700" cy="355500"/>
            </a:xfrm>
            <a:prstGeom prst="roundRect">
              <a:avLst>
                <a:gd name="adj" fmla="val 16667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Model 3: Facebook Prophet</a:t>
              </a:r>
              <a:endPara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391775" y="1993225"/>
              <a:ext cx="3104400" cy="104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RMSE:  16.82</a:t>
              </a:r>
              <a:endParaRPr sz="105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55" name="Google Shape;155;p18"/>
          <p:cNvGrpSpPr/>
          <p:nvPr/>
        </p:nvGrpSpPr>
        <p:grpSpPr>
          <a:xfrm>
            <a:off x="4938350" y="1448675"/>
            <a:ext cx="3639600" cy="2579775"/>
            <a:chOff x="235088" y="1524875"/>
            <a:chExt cx="3639600" cy="2579775"/>
          </a:xfrm>
        </p:grpSpPr>
        <p:sp>
          <p:nvSpPr>
            <p:cNvPr id="156" name="Google Shape;156;p18"/>
            <p:cNvSpPr/>
            <p:nvPr/>
          </p:nvSpPr>
          <p:spPr>
            <a:xfrm>
              <a:off x="235088" y="1686650"/>
              <a:ext cx="3639600" cy="2418000"/>
            </a:xfrm>
            <a:prstGeom prst="roundRect">
              <a:avLst>
                <a:gd name="adj" fmla="val 16667"/>
              </a:avLst>
            </a:prstGeom>
            <a:solidFill>
              <a:srgbClr val="D0E0E3"/>
            </a:solidFill>
            <a:ln w="9525" cap="flat" cmpd="sng">
              <a:solidFill>
                <a:srgbClr val="1D7E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613525" y="1524875"/>
              <a:ext cx="2882700" cy="355500"/>
            </a:xfrm>
            <a:prstGeom prst="roundRect">
              <a:avLst>
                <a:gd name="adj" fmla="val 16667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About Prophet</a:t>
              </a:r>
              <a:endPara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8" name="Google Shape;158;p18"/>
            <p:cNvSpPr txBox="1"/>
            <p:nvPr/>
          </p:nvSpPr>
          <p:spPr>
            <a:xfrm>
              <a:off x="391789" y="1993225"/>
              <a:ext cx="3429300" cy="204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t" anchorCtr="0">
              <a:spAutoFit/>
            </a:bodyPr>
            <a:lstStyle/>
            <a:p>
              <a:pPr marL="0" marR="0" lvl="0" indent="-698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ontserrat"/>
                <a:buChar char="●"/>
              </a:pPr>
              <a:r>
                <a:rPr lang="en" sz="1100">
                  <a:latin typeface="Montserrat"/>
                  <a:ea typeface="Montserrat"/>
                  <a:cs typeface="Montserrat"/>
                  <a:sym typeface="Montserrat"/>
                </a:rPr>
                <a:t>Open Source forecasting package created by Facebook based on linear and logistic regression models.</a:t>
              </a:r>
              <a:endParaRPr sz="11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-69850" algn="l" rtl="0">
                <a:spcBef>
                  <a:spcPts val="0"/>
                </a:spcBef>
                <a:spcAft>
                  <a:spcPts val="0"/>
                </a:spcAft>
                <a:buSzPts val="1100"/>
                <a:buFont typeface="Montserrat"/>
                <a:buChar char="●"/>
              </a:pPr>
              <a:r>
                <a:rPr lang="en" sz="1100">
                  <a:latin typeface="Montserrat"/>
                  <a:ea typeface="Montserrat"/>
                  <a:cs typeface="Montserrat"/>
                  <a:sym typeface="Montserrat"/>
                </a:rPr>
                <a:t>Effective on data with strong seasonal effects</a:t>
              </a:r>
              <a:endParaRPr sz="11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-69850" algn="l" rtl="0">
                <a:spcBef>
                  <a:spcPts val="0"/>
                </a:spcBef>
                <a:spcAft>
                  <a:spcPts val="0"/>
                </a:spcAft>
                <a:buSzPts val="1100"/>
                <a:buFont typeface="Montserrat"/>
                <a:buChar char="●"/>
              </a:pPr>
              <a:r>
                <a:rPr lang="en" sz="1100">
                  <a:latin typeface="Montserrat"/>
                  <a:ea typeface="Montserrat"/>
                  <a:cs typeface="Montserrat"/>
                  <a:sym typeface="Montserrat"/>
                </a:rPr>
                <a:t>Allows for multiple seasonality</a:t>
              </a:r>
              <a:endParaRPr sz="11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-69850" algn="l" rtl="0">
                <a:spcBef>
                  <a:spcPts val="0"/>
                </a:spcBef>
                <a:spcAft>
                  <a:spcPts val="0"/>
                </a:spcAft>
                <a:buSzPts val="1100"/>
                <a:buFont typeface="Montserrat"/>
                <a:buChar char="●"/>
              </a:pPr>
              <a:r>
                <a:rPr lang="en" sz="1100">
                  <a:latin typeface="Montserrat"/>
                  <a:ea typeface="Montserrat"/>
                  <a:cs typeface="Montserrat"/>
                  <a:sym typeface="Montserrat"/>
                </a:rPr>
                <a:t>Separates model “holidays” or other exceptional dates</a:t>
              </a:r>
              <a:endParaRPr sz="11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-69850" algn="l" rtl="0">
                <a:spcBef>
                  <a:spcPts val="0"/>
                </a:spcBef>
                <a:spcAft>
                  <a:spcPts val="0"/>
                </a:spcAft>
                <a:buSzPts val="1100"/>
                <a:buFont typeface="Montserrat"/>
                <a:buChar char="●"/>
              </a:pPr>
              <a:r>
                <a:rPr lang="en" sz="1100">
                  <a:latin typeface="Montserrat"/>
                  <a:ea typeface="Montserrat"/>
                  <a:cs typeface="Montserrat"/>
                  <a:sym typeface="Montserrat"/>
                </a:rPr>
                <a:t>Drawback: Fits better with more robust datasets with longer time series</a:t>
              </a:r>
              <a:endParaRPr sz="11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75" y="2300025"/>
            <a:ext cx="4582850" cy="283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 for Rest of 2021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1582900" y="1378225"/>
            <a:ext cx="61125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Best Facebook Prophet Model retrained on full dataset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825" y="1745700"/>
            <a:ext cx="6033325" cy="31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State-Level Forecasts</a:t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25" y="1367913"/>
            <a:ext cx="2306025" cy="24279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7865" y="1413275"/>
            <a:ext cx="3436760" cy="2337187"/>
          </a:xfrm>
          <a:prstGeom prst="rect">
            <a:avLst/>
          </a:prstGeom>
          <a:noFill/>
          <a:ln w="28575" cap="flat" cmpd="sng">
            <a:solidFill>
              <a:srgbClr val="0D5DD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4" name="Google Shape;174;p20"/>
          <p:cNvSpPr txBox="1"/>
          <p:nvPr/>
        </p:nvSpPr>
        <p:spPr>
          <a:xfrm>
            <a:off x="5587875" y="3863275"/>
            <a:ext cx="3466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71EB"/>
                </a:solidFill>
                <a:latin typeface="Roboto"/>
                <a:ea typeface="Roboto"/>
                <a:cs typeface="Roboto"/>
                <a:sym typeface="Roboto"/>
              </a:rPr>
              <a:t>Some states forecasted better than others using Prophet.  For example, Alabama’s predicted data had a much stronger upward trend than what was actually observed. </a:t>
            </a:r>
            <a:endParaRPr sz="1100" b="1">
              <a:solidFill>
                <a:srgbClr val="0071E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5787" y="2642025"/>
            <a:ext cx="2793039" cy="2400135"/>
          </a:xfrm>
          <a:prstGeom prst="rect">
            <a:avLst/>
          </a:prstGeom>
          <a:noFill/>
          <a:ln w="28575" cap="flat" cmpd="sng">
            <a:solidFill>
              <a:srgbClr val="1D7E7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1"/>
          <p:cNvGrpSpPr/>
          <p:nvPr/>
        </p:nvGrpSpPr>
        <p:grpSpPr>
          <a:xfrm>
            <a:off x="3351450" y="1557726"/>
            <a:ext cx="2211051" cy="3299438"/>
            <a:chOff x="1118222" y="283725"/>
            <a:chExt cx="2090828" cy="4076400"/>
          </a:xfrm>
        </p:grpSpPr>
        <p:sp>
          <p:nvSpPr>
            <p:cNvPr id="181" name="Google Shape;181;p21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1118222" y="341759"/>
              <a:ext cx="2048100" cy="20454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D5D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1233923" y="1507492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D5DD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Lessons </a:t>
              </a:r>
              <a:endParaRPr>
                <a:solidFill>
                  <a:srgbClr val="0D5DD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D5DD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Learned</a:t>
              </a:r>
              <a:endParaRPr>
                <a:solidFill>
                  <a:srgbClr val="0D5DD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 rot="5400000">
              <a:off x="1938966" y="2320386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1178639" y="2644317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Prophet was more accurate for late Spring/early Summer predictions vs. more recent time period.  More training data could help increase accuracy, and we question if Delta Variant impacted this. 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grpSp>
        <p:nvGrpSpPr>
          <p:cNvPr id="187" name="Google Shape;187;p21"/>
          <p:cNvGrpSpPr/>
          <p:nvPr/>
        </p:nvGrpSpPr>
        <p:grpSpPr>
          <a:xfrm>
            <a:off x="1084925" y="1557726"/>
            <a:ext cx="2211050" cy="3299438"/>
            <a:chOff x="1118222" y="283725"/>
            <a:chExt cx="2090828" cy="4076400"/>
          </a:xfrm>
        </p:grpSpPr>
        <p:sp>
          <p:nvSpPr>
            <p:cNvPr id="188" name="Google Shape;188;p21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1118222" y="341759"/>
              <a:ext cx="2048100" cy="2066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D5D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233923" y="1507492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0D5DD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Best </a:t>
              </a:r>
              <a:endParaRPr sz="1500">
                <a:solidFill>
                  <a:srgbClr val="0D5DD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0D5DD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Model</a:t>
              </a:r>
              <a:endParaRPr sz="1500">
                <a:solidFill>
                  <a:srgbClr val="0D5DD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 rot="5400000">
              <a:off x="1946803" y="2342810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1127066" y="2748808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Facebook Prophet performed better than ARIMA and SARIMAX due to capturing multiple seasonality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5" name="Google Shape;195;p21"/>
          <p:cNvGrpSpPr/>
          <p:nvPr/>
        </p:nvGrpSpPr>
        <p:grpSpPr>
          <a:xfrm>
            <a:off x="5617967" y="1557726"/>
            <a:ext cx="2211060" cy="3299438"/>
            <a:chOff x="1118213" y="283725"/>
            <a:chExt cx="2090837" cy="4076400"/>
          </a:xfrm>
        </p:grpSpPr>
        <p:sp>
          <p:nvSpPr>
            <p:cNvPr id="196" name="Google Shape;196;p21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1118221" y="341759"/>
              <a:ext cx="2048100" cy="20454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D5D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1233923" y="1507492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D5DD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State-Specific</a:t>
              </a:r>
              <a:endParaRPr>
                <a:solidFill>
                  <a:srgbClr val="0D5DD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D5DD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Findings </a:t>
              </a:r>
              <a:endParaRPr>
                <a:solidFill>
                  <a:srgbClr val="0D5DD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99" name="Google Shape;199;p21"/>
            <p:cNvSpPr/>
            <p:nvPr/>
          </p:nvSpPr>
          <p:spPr>
            <a:xfrm rot="5400000">
              <a:off x="1938966" y="2320417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1118213" y="2636379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Only ran Prophet for state-level forecasts; however, other models may have been better for certain states, particularly those that appear to behave differently according to the correlation matrix.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01" name="Google Shape;2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275" y="1745750"/>
            <a:ext cx="732349" cy="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988" y="1745750"/>
            <a:ext cx="807974" cy="80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8175" y="1745738"/>
            <a:ext cx="1390650" cy="87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Microsoft Office PowerPoint</Application>
  <PresentationFormat>On-screen Show (16:9)</PresentationFormat>
  <Paragraphs>84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Roboto</vt:lpstr>
      <vt:lpstr>Montserrat</vt:lpstr>
      <vt:lpstr>Roboto Thin</vt:lpstr>
      <vt:lpstr>Merriweather</vt:lpstr>
      <vt:lpstr>Roboto Medium</vt:lpstr>
      <vt:lpstr>Arial</vt:lpstr>
      <vt:lpstr>Paradigm</vt:lpstr>
      <vt:lpstr>Apple Mobility Trends The Impact of COVID-19 on Transportation</vt:lpstr>
      <vt:lpstr>Introduction</vt:lpstr>
      <vt:lpstr>Dataset</vt:lpstr>
      <vt:lpstr>Experimental Analysis</vt:lpstr>
      <vt:lpstr>Model Selection</vt:lpstr>
      <vt:lpstr>Model Selection</vt:lpstr>
      <vt:lpstr>Forecast for Rest of 2021</vt:lpstr>
      <vt:lpstr>State-Level Forecasts</vt:lpstr>
      <vt:lpstr>Conclusion 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Mobility Trends The Impact of COVID-19 on Transportation</dc:title>
  <dc:creator>Gina</dc:creator>
  <cp:lastModifiedBy>Gina Champion</cp:lastModifiedBy>
  <cp:revision>1</cp:revision>
  <dcterms:modified xsi:type="dcterms:W3CDTF">2021-12-06T22:33:42Z</dcterms:modified>
</cp:coreProperties>
</file>