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5"/>
  </p:notesMasterIdLst>
  <p:sldIdLst>
    <p:sldId id="256" r:id="rId3"/>
    <p:sldId id="271" r:id="rId4"/>
    <p:sldId id="259" r:id="rId5"/>
    <p:sldId id="262" r:id="rId6"/>
    <p:sldId id="258" r:id="rId7"/>
    <p:sldId id="261" r:id="rId8"/>
    <p:sldId id="269" r:id="rId9"/>
    <p:sldId id="272" r:id="rId10"/>
    <p:sldId id="273" r:id="rId11"/>
    <p:sldId id="274" r:id="rId12"/>
    <p:sldId id="275"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247" autoAdjust="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mpion, Gina" userId="90786a6c-ce5a-48e6-98b0-335ec6701f4a" providerId="ADAL" clId="{F4A9FE5C-9F29-4B1D-B26F-A43475A24675}"/>
    <pc:docChg chg="modSld">
      <pc:chgData name="Champion, Gina" userId="90786a6c-ce5a-48e6-98b0-335ec6701f4a" providerId="ADAL" clId="{F4A9FE5C-9F29-4B1D-B26F-A43475A24675}" dt="2021-07-13T14:19:51.753" v="35" actId="20577"/>
      <pc:docMkLst>
        <pc:docMk/>
      </pc:docMkLst>
      <pc:sldChg chg="modSp mod">
        <pc:chgData name="Champion, Gina" userId="90786a6c-ce5a-48e6-98b0-335ec6701f4a" providerId="ADAL" clId="{F4A9FE5C-9F29-4B1D-B26F-A43475A24675}" dt="2021-07-13T14:19:51.753" v="35" actId="20577"/>
        <pc:sldMkLst>
          <pc:docMk/>
          <pc:sldMk cId="1313935620" sldId="256"/>
        </pc:sldMkLst>
        <pc:spChg chg="mod">
          <ac:chgData name="Champion, Gina" userId="90786a6c-ce5a-48e6-98b0-335ec6701f4a" providerId="ADAL" clId="{F4A9FE5C-9F29-4B1D-B26F-A43475A24675}" dt="2021-07-13T14:19:51.753" v="35" actId="20577"/>
          <ac:spMkLst>
            <pc:docMk/>
            <pc:sldMk cId="1313935620" sldId="256"/>
            <ac:spMk id="2" creationId="{92959554-5FB6-4F36-98C8-B8EAB2EA437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36</c:v>
                </c:pt>
              </c:strCache>
            </c:strRef>
          </c:tx>
          <c:spPr>
            <a:solidFill>
              <a:schemeClr val="accent4"/>
            </a:solidFill>
            <a:ln>
              <a:noFill/>
            </a:ln>
          </c:spPr>
          <c:dPt>
            <c:idx val="0"/>
            <c:bubble3D val="0"/>
            <c:spPr>
              <a:solidFill>
                <a:srgbClr val="00B050"/>
              </a:solidFill>
              <a:ln w="19050">
                <a:noFill/>
              </a:ln>
              <a:effectLst/>
            </c:spPr>
            <c:extLst>
              <c:ext xmlns:c16="http://schemas.microsoft.com/office/drawing/2014/chart" uri="{C3380CC4-5D6E-409C-BE32-E72D297353CC}">
                <c16:uniqueId val="{00000001-F4A6-406C-9BD9-9B9680A1E6EC}"/>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F4A6-406C-9BD9-9B9680A1E6EC}"/>
              </c:ext>
            </c:extLst>
          </c:dPt>
          <c:dLbls>
            <c:dLbl>
              <c:idx val="0"/>
              <c:layout>
                <c:manualLayout>
                  <c:x val="-0.12738065767036849"/>
                  <c:y val="0.40390818230257619"/>
                </c:manualLayout>
              </c:layout>
              <c:tx>
                <c:rich>
                  <a:bodyPr rot="0" spcFirstLastPara="1" vertOverflow="ellipsis" vert="horz" wrap="square" lIns="38100" tIns="19050" rIns="38100" bIns="19050" anchor="ctr" anchorCtr="1">
                    <a:noAutofit/>
                  </a:bodyPr>
                  <a:lstStyle/>
                  <a:p>
                    <a:pPr>
                      <a:defRPr sz="5000" b="1" i="0" u="none" strike="noStrike" kern="1200" baseline="0">
                        <a:solidFill>
                          <a:srgbClr val="00B050"/>
                        </a:solidFill>
                        <a:latin typeface="Calibri" panose="020F0502020204030204" pitchFamily="34" charset="0"/>
                        <a:ea typeface="+mn-ea"/>
                        <a:cs typeface="Calibri" panose="020F0502020204030204" pitchFamily="34" charset="0"/>
                      </a:defRPr>
                    </a:pPr>
                    <a:fld id="{FD5BA997-6AC6-45E1-84A7-63D42B1338E3}" type="VALUE">
                      <a:rPr lang="en-US" sz="5000" b="1" smtClean="0">
                        <a:solidFill>
                          <a:srgbClr val="00B050"/>
                        </a:solidFill>
                        <a:latin typeface="Calibri" panose="020F0502020204030204" pitchFamily="34" charset="0"/>
                        <a:cs typeface="Calibri" panose="020F0502020204030204" pitchFamily="34" charset="0"/>
                      </a:rPr>
                      <a:pPr>
                        <a:defRPr sz="5000" b="1">
                          <a:solidFill>
                            <a:srgbClr val="00B050"/>
                          </a:solidFill>
                          <a:latin typeface="Calibri" panose="020F0502020204030204" pitchFamily="34" charset="0"/>
                          <a:cs typeface="Calibri" panose="020F0502020204030204" pitchFamily="34" charset="0"/>
                        </a:defRPr>
                      </a:pPr>
                      <a:t>[VALUE]</a:t>
                    </a:fld>
                    <a:r>
                      <a:rPr lang="en-US" sz="5000" b="1" dirty="0">
                        <a:solidFill>
                          <a:srgbClr val="00B050"/>
                        </a:solidFill>
                        <a:latin typeface="Calibri" panose="020F0502020204030204" pitchFamily="34" charset="0"/>
                        <a:cs typeface="Calibri" panose="020F0502020204030204" pitchFamily="34" charset="0"/>
                      </a:rPr>
                      <a:t>%</a:t>
                    </a:r>
                  </a:p>
                </c:rich>
              </c:tx>
              <c:spPr>
                <a:noFill/>
                <a:ln>
                  <a:noFill/>
                </a:ln>
                <a:effectLst/>
              </c:spPr>
              <c:txPr>
                <a:bodyPr rot="0" spcFirstLastPara="1" vertOverflow="ellipsis" vert="horz" wrap="square" lIns="38100" tIns="19050" rIns="38100" bIns="19050" anchor="ctr" anchorCtr="1">
                  <a:noAutofit/>
                </a:bodyPr>
                <a:lstStyle/>
                <a:p>
                  <a:pPr>
                    <a:defRPr sz="5000" b="1" i="0" u="none" strike="noStrike" kern="1200" baseline="0">
                      <a:solidFill>
                        <a:srgbClr val="00B050"/>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72870032216515546"/>
                      <c:h val="0.213349277211697"/>
                    </c:manualLayout>
                  </c15:layout>
                  <c15:dlblFieldTable/>
                  <c15:showDataLabelsRange val="0"/>
                </c:ext>
                <c:ext xmlns:c16="http://schemas.microsoft.com/office/drawing/2014/chart" uri="{C3380CC4-5D6E-409C-BE32-E72D297353CC}">
                  <c16:uniqueId val="{00000001-F4A6-406C-9BD9-9B9680A1E6EC}"/>
                </c:ext>
              </c:extLst>
            </c:dLbl>
            <c:dLbl>
              <c:idx val="1"/>
              <c:delete val="1"/>
              <c:extLst>
                <c:ext xmlns:c15="http://schemas.microsoft.com/office/drawing/2012/chart" uri="{CE6537A1-D6FC-4f65-9D91-7224C49458BB}"/>
                <c:ext xmlns:c16="http://schemas.microsoft.com/office/drawing/2014/chart" uri="{C3380CC4-5D6E-409C-BE32-E72D297353CC}">
                  <c16:uniqueId val="{00000003-F4A6-406C-9BD9-9B9680A1E6EC}"/>
                </c:ext>
              </c:extLst>
            </c:dLbl>
            <c:spPr>
              <a:noFill/>
              <a:ln>
                <a:noFill/>
              </a:ln>
              <a:effectLst/>
            </c:spPr>
            <c:txPr>
              <a:bodyPr rot="0" spcFirstLastPara="1" vertOverflow="ellipsis" vert="horz" wrap="square" lIns="38100" tIns="19050" rIns="38100" bIns="19050" anchor="ctr" anchorCtr="1">
                <a:spAutoFit/>
              </a:bodyPr>
              <a:lstStyle/>
              <a:p>
                <a:pPr>
                  <a:defRPr sz="5000" b="1" i="0" u="none" strike="noStrike" kern="1200" baseline="0">
                    <a:solidFill>
                      <a:srgbClr val="00B050"/>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F4A6-406C-9BD9-9B9680A1E6EC}"/>
            </c:ext>
          </c:extLst>
        </c:ser>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36</c:v>
                </c:pt>
              </c:strCache>
            </c:strRef>
          </c:tx>
          <c:spPr>
            <a:solidFill>
              <a:schemeClr val="accent4"/>
            </a:solidFill>
            <a:ln>
              <a:noFill/>
            </a:ln>
          </c:spPr>
          <c:dPt>
            <c:idx val="0"/>
            <c:bubble3D val="0"/>
            <c:spPr>
              <a:solidFill>
                <a:schemeClr val="accent2"/>
              </a:solidFill>
              <a:ln w="19050">
                <a:noFill/>
              </a:ln>
              <a:effectLst/>
            </c:spPr>
            <c:extLst>
              <c:ext xmlns:c16="http://schemas.microsoft.com/office/drawing/2014/chart" uri="{C3380CC4-5D6E-409C-BE32-E72D297353CC}">
                <c16:uniqueId val="{00000001-56EB-44B7-91B5-88923C07AB87}"/>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56EB-44B7-91B5-88923C07AB87}"/>
              </c:ext>
            </c:extLst>
          </c:dPt>
          <c:dLbls>
            <c:dLbl>
              <c:idx val="0"/>
              <c:layout>
                <c:manualLayout>
                  <c:x val="-0.11695356800224634"/>
                  <c:y val="0.3354700057536158"/>
                </c:manualLayout>
              </c:layout>
              <c:tx>
                <c:rich>
                  <a:bodyPr rot="0" spcFirstLastPara="1" vertOverflow="ellipsis" vert="horz" wrap="square" lIns="38100" tIns="19050" rIns="38100" bIns="19050" anchor="ctr" anchorCtr="1">
                    <a:noAutofit/>
                  </a:bodyPr>
                  <a:lstStyle/>
                  <a:p>
                    <a:pPr>
                      <a:defRPr sz="5000" b="1" i="0" u="none" strike="noStrike" kern="1200" baseline="0">
                        <a:solidFill>
                          <a:schemeClr val="accent2"/>
                        </a:solidFill>
                        <a:latin typeface="Calibri" panose="020F0502020204030204" pitchFamily="34" charset="0"/>
                        <a:ea typeface="+mn-ea"/>
                        <a:cs typeface="Calibri" panose="020F0502020204030204" pitchFamily="34" charset="0"/>
                      </a:defRPr>
                    </a:pPr>
                    <a:fld id="{FD5BA997-6AC6-45E1-84A7-63D42B1338E3}" type="VALUE">
                      <a:rPr lang="en-US" sz="5000" b="1" smtClean="0">
                        <a:solidFill>
                          <a:schemeClr val="accent2"/>
                        </a:solidFill>
                        <a:latin typeface="Calibri" panose="020F0502020204030204" pitchFamily="34" charset="0"/>
                        <a:cs typeface="Calibri" panose="020F0502020204030204" pitchFamily="34" charset="0"/>
                      </a:rPr>
                      <a:pPr>
                        <a:defRPr sz="5000" b="1">
                          <a:solidFill>
                            <a:schemeClr val="accent2"/>
                          </a:solidFill>
                          <a:latin typeface="Calibri" panose="020F0502020204030204" pitchFamily="34" charset="0"/>
                          <a:cs typeface="Calibri" panose="020F0502020204030204" pitchFamily="34" charset="0"/>
                        </a:defRPr>
                      </a:pPr>
                      <a:t>[VALUE]</a:t>
                    </a:fld>
                    <a:r>
                      <a:rPr lang="en-US" sz="5000" b="1" dirty="0">
                        <a:solidFill>
                          <a:schemeClr val="accent2"/>
                        </a:solidFill>
                        <a:latin typeface="Calibri" panose="020F0502020204030204" pitchFamily="34" charset="0"/>
                        <a:cs typeface="Calibri" panose="020F0502020204030204" pitchFamily="34" charset="0"/>
                      </a:rPr>
                      <a:t>%</a:t>
                    </a:r>
                  </a:p>
                </c:rich>
              </c:tx>
              <c:spPr>
                <a:noFill/>
                <a:ln>
                  <a:noFill/>
                </a:ln>
                <a:effectLst/>
              </c:spPr>
              <c:txPr>
                <a:bodyPr rot="0" spcFirstLastPara="1" vertOverflow="ellipsis" vert="horz" wrap="square" lIns="38100" tIns="19050" rIns="38100" bIns="19050" anchor="ctr" anchorCtr="1">
                  <a:noAutofit/>
                </a:bodyPr>
                <a:lstStyle/>
                <a:p>
                  <a:pPr>
                    <a:defRPr sz="5000" b="1" i="0" u="none" strike="noStrike" kern="1200" baseline="0">
                      <a:solidFill>
                        <a:schemeClr val="accent2"/>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72870032216515546"/>
                      <c:h val="0.213349277211697"/>
                    </c:manualLayout>
                  </c15:layout>
                  <c15:dlblFieldTable/>
                  <c15:showDataLabelsRange val="0"/>
                </c:ext>
                <c:ext xmlns:c16="http://schemas.microsoft.com/office/drawing/2014/chart" uri="{C3380CC4-5D6E-409C-BE32-E72D297353CC}">
                  <c16:uniqueId val="{00000001-56EB-44B7-91B5-88923C07AB87}"/>
                </c:ext>
              </c:extLst>
            </c:dLbl>
            <c:dLbl>
              <c:idx val="1"/>
              <c:delete val="1"/>
              <c:extLst>
                <c:ext xmlns:c15="http://schemas.microsoft.com/office/drawing/2012/chart" uri="{CE6537A1-D6FC-4f65-9D91-7224C49458BB}"/>
                <c:ext xmlns:c16="http://schemas.microsoft.com/office/drawing/2014/chart" uri="{C3380CC4-5D6E-409C-BE32-E72D297353CC}">
                  <c16:uniqueId val="{00000003-56EB-44B7-91B5-88923C07AB87}"/>
                </c:ext>
              </c:extLst>
            </c:dLbl>
            <c:spPr>
              <a:noFill/>
              <a:ln>
                <a:noFill/>
              </a:ln>
              <a:effectLst/>
            </c:spPr>
            <c:txPr>
              <a:bodyPr rot="0" spcFirstLastPara="1" vertOverflow="ellipsis" vert="horz" wrap="square" lIns="38100" tIns="19050" rIns="38100" bIns="19050" anchor="ctr" anchorCtr="1">
                <a:spAutoFit/>
              </a:bodyPr>
              <a:lstStyle/>
              <a:p>
                <a:pPr>
                  <a:defRPr sz="5000" b="1" i="0" u="none" strike="noStrike" kern="1200" baseline="0">
                    <a:solidFill>
                      <a:schemeClr val="accent2"/>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General</c:formatCode>
                <c:ptCount val="2"/>
                <c:pt idx="0">
                  <c:v>36</c:v>
                </c:pt>
                <c:pt idx="1">
                  <c:v>64</c:v>
                </c:pt>
              </c:numCache>
            </c:numRef>
          </c:val>
          <c:extLst>
            <c:ext xmlns:c16="http://schemas.microsoft.com/office/drawing/2014/chart" uri="{C3380CC4-5D6E-409C-BE32-E72D297353CC}">
              <c16:uniqueId val="{00000004-56EB-44B7-91B5-88923C07AB87}"/>
            </c:ext>
          </c:extLst>
        </c:ser>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36</c:v>
                </c:pt>
              </c:strCache>
            </c:strRef>
          </c:tx>
          <c:spPr>
            <a:solidFill>
              <a:schemeClr val="accent4"/>
            </a:solidFill>
            <a:ln>
              <a:noFill/>
            </a:ln>
          </c:spPr>
          <c:dPt>
            <c:idx val="0"/>
            <c:bubble3D val="0"/>
            <c:spPr>
              <a:solidFill>
                <a:srgbClr val="7030A0"/>
              </a:solidFill>
              <a:ln w="19050">
                <a:noFill/>
              </a:ln>
              <a:effectLst/>
            </c:spPr>
            <c:extLst>
              <c:ext xmlns:c16="http://schemas.microsoft.com/office/drawing/2014/chart" uri="{C3380CC4-5D6E-409C-BE32-E72D297353CC}">
                <c16:uniqueId val="{00000001-C2F1-4A09-8841-131BF6E39676}"/>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C2F1-4A09-8841-131BF6E39676}"/>
              </c:ext>
            </c:extLst>
          </c:dPt>
          <c:dLbls>
            <c:dLbl>
              <c:idx val="0"/>
              <c:layout>
                <c:manualLayout>
                  <c:x val="-0.12738065767036849"/>
                  <c:y val="0.40390818230257619"/>
                </c:manualLayout>
              </c:layout>
              <c:tx>
                <c:rich>
                  <a:bodyPr rot="0" spcFirstLastPara="1" vertOverflow="ellipsis" vert="horz" wrap="square" lIns="38100" tIns="19050" rIns="38100" bIns="19050" anchor="ctr" anchorCtr="1">
                    <a:noAutofit/>
                  </a:bodyPr>
                  <a:lstStyle/>
                  <a:p>
                    <a:pPr>
                      <a:defRPr sz="5000" b="1" i="0" u="none" strike="noStrike" kern="1200" baseline="0">
                        <a:solidFill>
                          <a:srgbClr val="7030A0"/>
                        </a:solidFill>
                        <a:latin typeface="Calibri" panose="020F0502020204030204" pitchFamily="34" charset="0"/>
                        <a:ea typeface="+mn-ea"/>
                        <a:cs typeface="Calibri" panose="020F0502020204030204" pitchFamily="34" charset="0"/>
                      </a:defRPr>
                    </a:pPr>
                    <a:fld id="{FD5BA997-6AC6-45E1-84A7-63D42B1338E3}" type="VALUE">
                      <a:rPr lang="en-US" sz="5000" b="1" smtClean="0">
                        <a:solidFill>
                          <a:srgbClr val="7030A0"/>
                        </a:solidFill>
                        <a:latin typeface="Calibri" panose="020F0502020204030204" pitchFamily="34" charset="0"/>
                        <a:cs typeface="Calibri" panose="020F0502020204030204" pitchFamily="34" charset="0"/>
                      </a:rPr>
                      <a:pPr>
                        <a:defRPr sz="5000" b="1">
                          <a:solidFill>
                            <a:srgbClr val="7030A0"/>
                          </a:solidFill>
                          <a:latin typeface="Calibri" panose="020F0502020204030204" pitchFamily="34" charset="0"/>
                          <a:cs typeface="Calibri" panose="020F0502020204030204" pitchFamily="34" charset="0"/>
                        </a:defRPr>
                      </a:pPr>
                      <a:t>[VALUE]</a:t>
                    </a:fld>
                    <a:r>
                      <a:rPr lang="en-US" sz="5000" b="1" dirty="0">
                        <a:solidFill>
                          <a:srgbClr val="7030A0"/>
                        </a:solidFill>
                        <a:latin typeface="Calibri" panose="020F0502020204030204" pitchFamily="34" charset="0"/>
                        <a:cs typeface="Calibri" panose="020F0502020204030204" pitchFamily="34" charset="0"/>
                      </a:rPr>
                      <a:t>%</a:t>
                    </a:r>
                  </a:p>
                </c:rich>
              </c:tx>
              <c:spPr>
                <a:noFill/>
                <a:ln>
                  <a:noFill/>
                </a:ln>
                <a:effectLst/>
              </c:spPr>
              <c:txPr>
                <a:bodyPr rot="0" spcFirstLastPara="1" vertOverflow="ellipsis" vert="horz" wrap="square" lIns="38100" tIns="19050" rIns="38100" bIns="19050" anchor="ctr" anchorCtr="1">
                  <a:noAutofit/>
                </a:bodyPr>
                <a:lstStyle/>
                <a:p>
                  <a:pPr>
                    <a:defRPr sz="5000" b="1" i="0" u="none" strike="noStrike" kern="1200" baseline="0">
                      <a:solidFill>
                        <a:srgbClr val="7030A0"/>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72870032216515546"/>
                      <c:h val="0.213349277211697"/>
                    </c:manualLayout>
                  </c15:layout>
                  <c15:dlblFieldTable/>
                  <c15:showDataLabelsRange val="0"/>
                </c:ext>
                <c:ext xmlns:c16="http://schemas.microsoft.com/office/drawing/2014/chart" uri="{C3380CC4-5D6E-409C-BE32-E72D297353CC}">
                  <c16:uniqueId val="{00000001-C2F1-4A09-8841-131BF6E39676}"/>
                </c:ext>
              </c:extLst>
            </c:dLbl>
            <c:dLbl>
              <c:idx val="1"/>
              <c:delete val="1"/>
              <c:extLst>
                <c:ext xmlns:c15="http://schemas.microsoft.com/office/drawing/2012/chart" uri="{CE6537A1-D6FC-4f65-9D91-7224C49458BB}"/>
                <c:ext xmlns:c16="http://schemas.microsoft.com/office/drawing/2014/chart" uri="{C3380CC4-5D6E-409C-BE32-E72D297353CC}">
                  <c16:uniqueId val="{00000003-C2F1-4A09-8841-131BF6E39676}"/>
                </c:ext>
              </c:extLst>
            </c:dLbl>
            <c:spPr>
              <a:noFill/>
              <a:ln>
                <a:noFill/>
              </a:ln>
              <a:effectLst/>
            </c:spPr>
            <c:txPr>
              <a:bodyPr rot="0" spcFirstLastPara="1" vertOverflow="ellipsis" vert="horz" wrap="square" lIns="38100" tIns="19050" rIns="38100" bIns="19050" anchor="ctr" anchorCtr="1">
                <a:spAutoFit/>
              </a:bodyPr>
              <a:lstStyle/>
              <a:p>
                <a:pPr>
                  <a:defRPr sz="5000" b="1" i="0" u="none" strike="noStrike" kern="1200" baseline="0">
                    <a:solidFill>
                      <a:srgbClr val="7030A0"/>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General</c:formatCode>
                <c:ptCount val="2"/>
                <c:pt idx="0">
                  <c:v>22</c:v>
                </c:pt>
                <c:pt idx="1">
                  <c:v>78</c:v>
                </c:pt>
              </c:numCache>
            </c:numRef>
          </c:val>
          <c:extLst>
            <c:ext xmlns:c16="http://schemas.microsoft.com/office/drawing/2014/chart" uri="{C3380CC4-5D6E-409C-BE32-E72D297353CC}">
              <c16:uniqueId val="{00000004-C2F1-4A09-8841-131BF6E39676}"/>
            </c:ext>
          </c:extLst>
        </c:ser>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36</c:v>
                </c:pt>
              </c:strCache>
            </c:strRef>
          </c:tx>
          <c:spPr>
            <a:solidFill>
              <a:schemeClr val="accent4"/>
            </a:solidFill>
            <a:ln>
              <a:noFill/>
            </a:ln>
          </c:spPr>
          <c:dPt>
            <c:idx val="0"/>
            <c:bubble3D val="0"/>
            <c:spPr>
              <a:solidFill>
                <a:srgbClr val="FF6600"/>
              </a:solidFill>
              <a:ln w="19050">
                <a:noFill/>
              </a:ln>
              <a:effectLst/>
            </c:spPr>
            <c:extLst>
              <c:ext xmlns:c16="http://schemas.microsoft.com/office/drawing/2014/chart" uri="{C3380CC4-5D6E-409C-BE32-E72D297353CC}">
                <c16:uniqueId val="{00000001-FD70-49A4-B805-0431870E6B84}"/>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FD70-49A4-B805-0431870E6B84}"/>
              </c:ext>
            </c:extLst>
          </c:dPt>
          <c:dLbls>
            <c:dLbl>
              <c:idx val="0"/>
              <c:layout>
                <c:manualLayout>
                  <c:x val="-0.13259414828830066"/>
                  <c:y val="0.45128847005218048"/>
                </c:manualLayout>
              </c:layout>
              <c:tx>
                <c:rich>
                  <a:bodyPr rot="0" spcFirstLastPara="1" vertOverflow="ellipsis" vert="horz" wrap="square" lIns="38100" tIns="19050" rIns="38100" bIns="19050" anchor="ctr" anchorCtr="1">
                    <a:noAutofit/>
                  </a:bodyPr>
                  <a:lstStyle/>
                  <a:p>
                    <a:pPr>
                      <a:defRPr sz="5000" b="1" i="0" u="none" strike="noStrike" kern="1200" baseline="0">
                        <a:solidFill>
                          <a:srgbClr val="FF6600"/>
                        </a:solidFill>
                        <a:latin typeface="Calibri" panose="020F0502020204030204" pitchFamily="34" charset="0"/>
                        <a:ea typeface="+mn-ea"/>
                        <a:cs typeface="Calibri" panose="020F0502020204030204" pitchFamily="34" charset="0"/>
                      </a:defRPr>
                    </a:pPr>
                    <a:fld id="{FD5BA997-6AC6-45E1-84A7-63D42B1338E3}" type="VALUE">
                      <a:rPr lang="en-US" sz="5000" b="1" smtClean="0">
                        <a:solidFill>
                          <a:srgbClr val="FF6600"/>
                        </a:solidFill>
                        <a:latin typeface="Calibri" panose="020F0502020204030204" pitchFamily="34" charset="0"/>
                        <a:cs typeface="Calibri" panose="020F0502020204030204" pitchFamily="34" charset="0"/>
                      </a:rPr>
                      <a:pPr>
                        <a:defRPr sz="5000" b="1">
                          <a:solidFill>
                            <a:srgbClr val="FF6600"/>
                          </a:solidFill>
                          <a:latin typeface="Calibri" panose="020F0502020204030204" pitchFamily="34" charset="0"/>
                          <a:cs typeface="Calibri" panose="020F0502020204030204" pitchFamily="34" charset="0"/>
                        </a:defRPr>
                      </a:pPr>
                      <a:t>[VALUE]</a:t>
                    </a:fld>
                    <a:r>
                      <a:rPr lang="en-US" sz="5000" b="1" dirty="0">
                        <a:solidFill>
                          <a:srgbClr val="FF6600"/>
                        </a:solidFill>
                        <a:latin typeface="Calibri" panose="020F0502020204030204" pitchFamily="34" charset="0"/>
                        <a:cs typeface="Calibri" panose="020F0502020204030204" pitchFamily="34" charset="0"/>
                      </a:rPr>
                      <a:t>%</a:t>
                    </a:r>
                  </a:p>
                </c:rich>
              </c:tx>
              <c:spPr>
                <a:noFill/>
                <a:ln>
                  <a:noFill/>
                </a:ln>
                <a:effectLst/>
              </c:spPr>
              <c:txPr>
                <a:bodyPr rot="0" spcFirstLastPara="1" vertOverflow="ellipsis" vert="horz" wrap="square" lIns="38100" tIns="19050" rIns="38100" bIns="19050" anchor="ctr" anchorCtr="1">
                  <a:noAutofit/>
                </a:bodyPr>
                <a:lstStyle/>
                <a:p>
                  <a:pPr>
                    <a:defRPr sz="5000" b="1" i="0" u="none" strike="noStrike" kern="1200" baseline="0">
                      <a:solidFill>
                        <a:srgbClr val="FF6600"/>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72870032216515546"/>
                      <c:h val="0.213349277211697"/>
                    </c:manualLayout>
                  </c15:layout>
                  <c15:dlblFieldTable/>
                  <c15:showDataLabelsRange val="0"/>
                </c:ext>
                <c:ext xmlns:c16="http://schemas.microsoft.com/office/drawing/2014/chart" uri="{C3380CC4-5D6E-409C-BE32-E72D297353CC}">
                  <c16:uniqueId val="{00000001-FD70-49A4-B805-0431870E6B84}"/>
                </c:ext>
              </c:extLst>
            </c:dLbl>
            <c:dLbl>
              <c:idx val="1"/>
              <c:delete val="1"/>
              <c:extLst>
                <c:ext xmlns:c15="http://schemas.microsoft.com/office/drawing/2012/chart" uri="{CE6537A1-D6FC-4f65-9D91-7224C49458BB}"/>
                <c:ext xmlns:c16="http://schemas.microsoft.com/office/drawing/2014/chart" uri="{C3380CC4-5D6E-409C-BE32-E72D297353CC}">
                  <c16:uniqueId val="{00000003-FD70-49A4-B805-0431870E6B84}"/>
                </c:ext>
              </c:extLst>
            </c:dLbl>
            <c:spPr>
              <a:noFill/>
              <a:ln>
                <a:noFill/>
              </a:ln>
              <a:effectLst/>
            </c:spPr>
            <c:txPr>
              <a:bodyPr rot="0" spcFirstLastPara="1" vertOverflow="ellipsis" vert="horz" wrap="square" lIns="38100" tIns="19050" rIns="38100" bIns="19050" anchor="ctr" anchorCtr="1">
                <a:spAutoFit/>
              </a:bodyPr>
              <a:lstStyle/>
              <a:p>
                <a:pPr>
                  <a:defRPr sz="5000" b="1" i="0" u="none" strike="noStrike" kern="1200" baseline="0">
                    <a:solidFill>
                      <a:schemeClr val="accent2"/>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General</c:formatCode>
                <c:ptCount val="2"/>
                <c:pt idx="0">
                  <c:v>16</c:v>
                </c:pt>
                <c:pt idx="1">
                  <c:v>84</c:v>
                </c:pt>
              </c:numCache>
            </c:numRef>
          </c:val>
          <c:extLst>
            <c:ext xmlns:c16="http://schemas.microsoft.com/office/drawing/2014/chart" uri="{C3380CC4-5D6E-409C-BE32-E72D297353CC}">
              <c16:uniqueId val="{00000004-FD70-49A4-B805-0431870E6B84}"/>
            </c:ext>
          </c:extLst>
        </c:ser>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D9034C-6984-B440-9B28-E4827745823C}" type="doc">
      <dgm:prSet loTypeId="urn:microsoft.com/office/officeart/2005/8/layout/hList1" loCatId="" qsTypeId="urn:microsoft.com/office/officeart/2005/8/quickstyle/simple1" qsCatId="simple" csTypeId="urn:microsoft.com/office/officeart/2005/8/colors/accent6_2" csCatId="accent6" phldr="1"/>
      <dgm:spPr/>
      <dgm:t>
        <a:bodyPr/>
        <a:lstStyle/>
        <a:p>
          <a:endParaRPr lang="en-US"/>
        </a:p>
      </dgm:t>
    </dgm:pt>
    <dgm:pt modelId="{0745F386-1BE9-A349-982E-37A3727D9450}">
      <dgm:prSet phldrT="[Text]" custT="1"/>
      <dgm:spPr/>
      <dgm:t>
        <a:bodyPr/>
        <a:lstStyle/>
        <a:p>
          <a:pPr rtl="0"/>
          <a:r>
            <a:rPr lang="en-US" sz="1600"/>
            <a:t>DATA PREPROCESSING</a:t>
          </a:r>
        </a:p>
      </dgm:t>
    </dgm:pt>
    <dgm:pt modelId="{683239F6-CB92-2C4E-A4C1-CC7FA3368E39}" type="parTrans" cxnId="{B4444202-FC92-0543-AE4A-CCB116D75421}">
      <dgm:prSet/>
      <dgm:spPr/>
      <dgm:t>
        <a:bodyPr/>
        <a:lstStyle/>
        <a:p>
          <a:endParaRPr lang="en-US" sz="2000"/>
        </a:p>
      </dgm:t>
    </dgm:pt>
    <dgm:pt modelId="{AAEAD4BF-F859-664B-9C8C-161657E64FEC}" type="sibTrans" cxnId="{B4444202-FC92-0543-AE4A-CCB116D75421}">
      <dgm:prSet/>
      <dgm:spPr/>
      <dgm:t>
        <a:bodyPr/>
        <a:lstStyle/>
        <a:p>
          <a:endParaRPr lang="en-US" sz="2000"/>
        </a:p>
      </dgm:t>
    </dgm:pt>
    <dgm:pt modelId="{31DED4CB-2F82-6D4D-B6C4-2CAED03789B6}">
      <dgm:prSet phldrT="[Text]" custT="1"/>
      <dgm:spPr/>
      <dgm:t>
        <a:bodyPr/>
        <a:lstStyle/>
        <a:p>
          <a:pPr rtl="0"/>
          <a:r>
            <a:rPr lang="en-US" sz="1500" b="1" dirty="0"/>
            <a:t>Feature engineering: </a:t>
          </a:r>
          <a:r>
            <a:rPr lang="en-US" sz="1500" dirty="0"/>
            <a:t>rename some variables and create new variables to make analysis simpler</a:t>
          </a:r>
        </a:p>
      </dgm:t>
    </dgm:pt>
    <dgm:pt modelId="{4AF66289-58F2-F64F-9706-6892E3D19CAC}" type="parTrans" cxnId="{4B80401E-4488-3948-9AB4-8E9C0CD10EAC}">
      <dgm:prSet/>
      <dgm:spPr/>
      <dgm:t>
        <a:bodyPr/>
        <a:lstStyle/>
        <a:p>
          <a:endParaRPr lang="en-US" sz="2000"/>
        </a:p>
      </dgm:t>
    </dgm:pt>
    <dgm:pt modelId="{B98CC1DB-19DE-5A47-8A8E-8FAFCFC4001E}" type="sibTrans" cxnId="{4B80401E-4488-3948-9AB4-8E9C0CD10EAC}">
      <dgm:prSet/>
      <dgm:spPr/>
      <dgm:t>
        <a:bodyPr/>
        <a:lstStyle/>
        <a:p>
          <a:endParaRPr lang="en-US" sz="2000"/>
        </a:p>
      </dgm:t>
    </dgm:pt>
    <dgm:pt modelId="{6755B742-FE59-534D-A6C1-36235759269F}">
      <dgm:prSet phldrT="[Text]" custT="1"/>
      <dgm:spPr/>
      <dgm:t>
        <a:bodyPr/>
        <a:lstStyle/>
        <a:p>
          <a:pPr rtl="0"/>
          <a:r>
            <a:rPr lang="en-US" sz="1500" b="1" dirty="0"/>
            <a:t>EDA: </a:t>
          </a:r>
          <a:r>
            <a:rPr lang="en-US" sz="1500" dirty="0"/>
            <a:t>visualize descriptive statistics to identify irregularities</a:t>
          </a:r>
        </a:p>
      </dgm:t>
    </dgm:pt>
    <dgm:pt modelId="{8A736BFB-0C00-5A4D-8D37-EF02A31C655D}" type="parTrans" cxnId="{7245FDDB-7B0D-2A47-8AAF-5556D9C6396A}">
      <dgm:prSet/>
      <dgm:spPr/>
      <dgm:t>
        <a:bodyPr/>
        <a:lstStyle/>
        <a:p>
          <a:endParaRPr lang="en-US" sz="2000"/>
        </a:p>
      </dgm:t>
    </dgm:pt>
    <dgm:pt modelId="{C03FFF85-0D25-464F-9D44-8D1D26148A09}" type="sibTrans" cxnId="{7245FDDB-7B0D-2A47-8AAF-5556D9C6396A}">
      <dgm:prSet/>
      <dgm:spPr/>
      <dgm:t>
        <a:bodyPr/>
        <a:lstStyle/>
        <a:p>
          <a:endParaRPr lang="en-US" sz="2000"/>
        </a:p>
      </dgm:t>
    </dgm:pt>
    <dgm:pt modelId="{4C7BB604-2514-8947-B9C2-7EE2647092FB}">
      <dgm:prSet phldrT="[Text]" custT="1"/>
      <dgm:spPr/>
      <dgm:t>
        <a:bodyPr/>
        <a:lstStyle/>
        <a:p>
          <a:pPr rtl="0"/>
          <a:r>
            <a:rPr lang="en-US" sz="1600"/>
            <a:t>CUSTOMER SEGMENTATION</a:t>
          </a:r>
        </a:p>
      </dgm:t>
    </dgm:pt>
    <dgm:pt modelId="{5D391FF6-F053-0045-A938-0B389E7F97A9}" type="parTrans" cxnId="{77296CAD-349A-A640-A7BE-061C10A8FEE9}">
      <dgm:prSet/>
      <dgm:spPr/>
      <dgm:t>
        <a:bodyPr/>
        <a:lstStyle/>
        <a:p>
          <a:endParaRPr lang="en-US" sz="2000"/>
        </a:p>
      </dgm:t>
    </dgm:pt>
    <dgm:pt modelId="{86356E9D-3C91-9E47-BA22-628CBD2BEE89}" type="sibTrans" cxnId="{77296CAD-349A-A640-A7BE-061C10A8FEE9}">
      <dgm:prSet/>
      <dgm:spPr/>
      <dgm:t>
        <a:bodyPr/>
        <a:lstStyle/>
        <a:p>
          <a:endParaRPr lang="en-US" sz="2000"/>
        </a:p>
      </dgm:t>
    </dgm:pt>
    <dgm:pt modelId="{D2087164-9907-5E49-BFE4-58AD3A4E8F19}">
      <dgm:prSet phldrT="[Text]" custT="1"/>
      <dgm:spPr/>
      <dgm:t>
        <a:bodyPr/>
        <a:lstStyle/>
        <a:p>
          <a:pPr rtl="0"/>
          <a:r>
            <a:rPr lang="en-US" sz="1500" dirty="0"/>
            <a:t>Customers were segmented based on the K-means optimal clusters</a:t>
          </a:r>
        </a:p>
      </dgm:t>
    </dgm:pt>
    <dgm:pt modelId="{64E2F94B-C59D-D746-B59D-B6A87A029F09}" type="parTrans" cxnId="{5A92D091-935A-074E-A93E-AD91CA95B074}">
      <dgm:prSet/>
      <dgm:spPr/>
      <dgm:t>
        <a:bodyPr/>
        <a:lstStyle/>
        <a:p>
          <a:endParaRPr lang="en-US" sz="2000"/>
        </a:p>
      </dgm:t>
    </dgm:pt>
    <dgm:pt modelId="{01E85F58-DF34-E14A-9FB5-E7423430FBE3}" type="sibTrans" cxnId="{5A92D091-935A-074E-A93E-AD91CA95B074}">
      <dgm:prSet/>
      <dgm:spPr/>
      <dgm:t>
        <a:bodyPr/>
        <a:lstStyle/>
        <a:p>
          <a:endParaRPr lang="en-US" sz="2000"/>
        </a:p>
      </dgm:t>
    </dgm:pt>
    <dgm:pt modelId="{84AC61BA-18B3-DF4E-9503-D2B9E973B0C5}">
      <dgm:prSet phldrT="[Text]" custT="1"/>
      <dgm:spPr/>
      <dgm:t>
        <a:bodyPr/>
        <a:lstStyle/>
        <a:p>
          <a:pPr rtl="0"/>
          <a:r>
            <a:rPr lang="en-US" sz="1600"/>
            <a:t>CLIENT RECOMMENDATIONS</a:t>
          </a:r>
        </a:p>
      </dgm:t>
    </dgm:pt>
    <dgm:pt modelId="{4D610D6E-CA48-A444-A5A5-DCA8896D8683}" type="parTrans" cxnId="{3BA8CAD5-7CA9-8F40-A604-6504C1A261E0}">
      <dgm:prSet/>
      <dgm:spPr/>
      <dgm:t>
        <a:bodyPr/>
        <a:lstStyle/>
        <a:p>
          <a:endParaRPr lang="en-US" sz="2000"/>
        </a:p>
      </dgm:t>
    </dgm:pt>
    <dgm:pt modelId="{652A6E74-E3A0-CE4C-B4B8-6206AF15831B}" type="sibTrans" cxnId="{3BA8CAD5-7CA9-8F40-A604-6504C1A261E0}">
      <dgm:prSet/>
      <dgm:spPr/>
      <dgm:t>
        <a:bodyPr/>
        <a:lstStyle/>
        <a:p>
          <a:endParaRPr lang="en-US" sz="2000"/>
        </a:p>
      </dgm:t>
    </dgm:pt>
    <dgm:pt modelId="{53B256C0-E918-6440-BEEF-69C87ED5A5A6}">
      <dgm:prSet phldrT="[Text]" custT="1"/>
      <dgm:spPr/>
      <dgm:t>
        <a:bodyPr/>
        <a:lstStyle/>
        <a:p>
          <a:pPr rtl="0"/>
          <a:r>
            <a:rPr lang="en-US" sz="1500" dirty="0"/>
            <a:t>Based on the customer segmentation, a recommendation engine was built to label each customer </a:t>
          </a:r>
        </a:p>
      </dgm:t>
    </dgm:pt>
    <dgm:pt modelId="{10FB0CA1-309C-C64B-807A-057688BEE064}" type="parTrans" cxnId="{D3849F51-FF54-2A4F-9B5E-C1CB4003BB56}">
      <dgm:prSet/>
      <dgm:spPr/>
      <dgm:t>
        <a:bodyPr/>
        <a:lstStyle/>
        <a:p>
          <a:endParaRPr lang="en-US" sz="2000"/>
        </a:p>
      </dgm:t>
    </dgm:pt>
    <dgm:pt modelId="{052F6E9C-CFAD-044B-966B-3E9767A96683}" type="sibTrans" cxnId="{D3849F51-FF54-2A4F-9B5E-C1CB4003BB56}">
      <dgm:prSet/>
      <dgm:spPr/>
      <dgm:t>
        <a:bodyPr/>
        <a:lstStyle/>
        <a:p>
          <a:endParaRPr lang="en-US" sz="2000"/>
        </a:p>
      </dgm:t>
    </dgm:pt>
    <dgm:pt modelId="{D9F4D414-1E6F-F843-8B69-F79A68B45FC7}">
      <dgm:prSet phldrT="[Text]" custT="1"/>
      <dgm:spPr/>
      <dgm:t>
        <a:bodyPr/>
        <a:lstStyle/>
        <a:p>
          <a:pPr rtl="0"/>
          <a:r>
            <a:rPr lang="en-US" sz="1500" dirty="0"/>
            <a:t>Marketing strategy recommendations targeted for each customer segment were also added to each unique customer </a:t>
          </a:r>
        </a:p>
      </dgm:t>
    </dgm:pt>
    <dgm:pt modelId="{642F7291-B939-BB4A-9394-9A774C6F71B7}" type="parTrans" cxnId="{35ED88BE-BDB1-034E-85D4-206A539B9975}">
      <dgm:prSet/>
      <dgm:spPr/>
      <dgm:t>
        <a:bodyPr/>
        <a:lstStyle/>
        <a:p>
          <a:endParaRPr lang="en-US" sz="2000"/>
        </a:p>
      </dgm:t>
    </dgm:pt>
    <dgm:pt modelId="{6D8CF566-B976-BC49-A74B-75A4E6E6DD0F}" type="sibTrans" cxnId="{35ED88BE-BDB1-034E-85D4-206A539B9975}">
      <dgm:prSet/>
      <dgm:spPr/>
      <dgm:t>
        <a:bodyPr/>
        <a:lstStyle/>
        <a:p>
          <a:endParaRPr lang="en-US" sz="2000"/>
        </a:p>
      </dgm:t>
    </dgm:pt>
    <dgm:pt modelId="{65441E3D-2580-ED48-95AB-D2FFAD88E6F6}">
      <dgm:prSet custT="1"/>
      <dgm:spPr/>
      <dgm:t>
        <a:bodyPr/>
        <a:lstStyle/>
        <a:p>
          <a:pPr rtl="0"/>
          <a:r>
            <a:rPr lang="en-US" sz="1600"/>
            <a:t>CLUSTERING APPROACH</a:t>
          </a:r>
        </a:p>
      </dgm:t>
    </dgm:pt>
    <dgm:pt modelId="{337F7858-29DF-0245-897F-B3066BDBD130}" type="parTrans" cxnId="{4A31982B-57EE-2247-AE69-5F67A802E375}">
      <dgm:prSet/>
      <dgm:spPr/>
      <dgm:t>
        <a:bodyPr/>
        <a:lstStyle/>
        <a:p>
          <a:endParaRPr lang="en-US" sz="2000"/>
        </a:p>
      </dgm:t>
    </dgm:pt>
    <dgm:pt modelId="{CD340324-CEC2-3E47-9626-D04A225AD9D1}" type="sibTrans" cxnId="{4A31982B-57EE-2247-AE69-5F67A802E375}">
      <dgm:prSet/>
      <dgm:spPr/>
      <dgm:t>
        <a:bodyPr/>
        <a:lstStyle/>
        <a:p>
          <a:endParaRPr lang="en-US" sz="2000"/>
        </a:p>
      </dgm:t>
    </dgm:pt>
    <dgm:pt modelId="{20A850F4-DF7B-6540-B8FF-D8CD456D7448}">
      <dgm:prSet custT="1"/>
      <dgm:spPr/>
      <dgm:t>
        <a:bodyPr/>
        <a:lstStyle/>
        <a:p>
          <a:pPr rtl="0"/>
          <a:r>
            <a:rPr lang="en-US" sz="1600"/>
            <a:t>MODEL CRITERIA</a:t>
          </a:r>
        </a:p>
      </dgm:t>
    </dgm:pt>
    <dgm:pt modelId="{4D2C6131-67F1-9748-876C-87B80B5FAD31}" type="parTrans" cxnId="{F771DDA4-2D4D-1D43-A5C6-38F34FE1CE64}">
      <dgm:prSet/>
      <dgm:spPr/>
      <dgm:t>
        <a:bodyPr/>
        <a:lstStyle/>
        <a:p>
          <a:endParaRPr lang="en-US" sz="2000"/>
        </a:p>
      </dgm:t>
    </dgm:pt>
    <dgm:pt modelId="{FE793BCD-A6FE-AC46-B374-35E399705D0D}" type="sibTrans" cxnId="{F771DDA4-2D4D-1D43-A5C6-38F34FE1CE64}">
      <dgm:prSet/>
      <dgm:spPr/>
      <dgm:t>
        <a:bodyPr/>
        <a:lstStyle/>
        <a:p>
          <a:endParaRPr lang="en-US" sz="2000"/>
        </a:p>
      </dgm:t>
    </dgm:pt>
    <dgm:pt modelId="{3F749874-9504-D642-829A-86114A17B70E}">
      <dgm:prSet phldrT="[Text]" custT="1"/>
      <dgm:spPr/>
      <dgm:t>
        <a:bodyPr/>
        <a:lstStyle/>
        <a:p>
          <a:pPr rtl="0"/>
          <a:endParaRPr lang="en-US" sz="1500"/>
        </a:p>
      </dgm:t>
    </dgm:pt>
    <dgm:pt modelId="{DD3860DA-FF4E-164F-AF34-76F8CC618D6E}" type="parTrans" cxnId="{2CDECEFC-362D-B14D-93D0-4F50ABD90AF7}">
      <dgm:prSet/>
      <dgm:spPr/>
      <dgm:t>
        <a:bodyPr/>
        <a:lstStyle/>
        <a:p>
          <a:endParaRPr lang="en-US" sz="2000"/>
        </a:p>
      </dgm:t>
    </dgm:pt>
    <dgm:pt modelId="{8CD52523-CADF-4D48-BB7E-2436B08FA970}" type="sibTrans" cxnId="{2CDECEFC-362D-B14D-93D0-4F50ABD90AF7}">
      <dgm:prSet/>
      <dgm:spPr/>
      <dgm:t>
        <a:bodyPr/>
        <a:lstStyle/>
        <a:p>
          <a:endParaRPr lang="en-US" sz="2000"/>
        </a:p>
      </dgm:t>
    </dgm:pt>
    <dgm:pt modelId="{F78B2210-5F35-0B42-A41B-40E2F0150F02}">
      <dgm:prSet phldrT="[Text]" custT="1"/>
      <dgm:spPr/>
      <dgm:t>
        <a:bodyPr/>
        <a:lstStyle/>
        <a:p>
          <a:pPr rtl="0"/>
          <a:r>
            <a:rPr lang="en-US" sz="1500" b="1" dirty="0"/>
            <a:t>Standardize the data: </a:t>
          </a:r>
          <a:r>
            <a:rPr lang="en-US" sz="1500" b="0" dirty="0"/>
            <a:t>to not have fields with high or low values cause bias in the analysis</a:t>
          </a:r>
        </a:p>
      </dgm:t>
    </dgm:pt>
    <dgm:pt modelId="{CCF73BBC-78D5-2945-BFB5-65EEA9C02DE5}" type="parTrans" cxnId="{D2BFFFAE-8A8E-8F48-92C0-95E72F89593E}">
      <dgm:prSet/>
      <dgm:spPr/>
      <dgm:t>
        <a:bodyPr/>
        <a:lstStyle/>
        <a:p>
          <a:endParaRPr lang="en-US" sz="2000"/>
        </a:p>
      </dgm:t>
    </dgm:pt>
    <dgm:pt modelId="{BA172EAA-3312-2E4E-8DB8-AB820E90EFD5}" type="sibTrans" cxnId="{D2BFFFAE-8A8E-8F48-92C0-95E72F89593E}">
      <dgm:prSet/>
      <dgm:spPr/>
      <dgm:t>
        <a:bodyPr/>
        <a:lstStyle/>
        <a:p>
          <a:endParaRPr lang="en-US" sz="2000"/>
        </a:p>
      </dgm:t>
    </dgm:pt>
    <dgm:pt modelId="{CEEF8FC1-E4D5-EA43-AD62-9F1CFA91B9C9}">
      <dgm:prSet phldrT="[Text]" custT="1"/>
      <dgm:spPr/>
      <dgm:t>
        <a:bodyPr/>
        <a:lstStyle/>
        <a:p>
          <a:pPr rtl="0"/>
          <a:endParaRPr lang="en-US" sz="1500" dirty="0"/>
        </a:p>
      </dgm:t>
    </dgm:pt>
    <dgm:pt modelId="{3E13B566-1E44-474E-830A-52713882D10C}" type="parTrans" cxnId="{F4EAEE41-A500-4D4E-AC52-6CFF78B9BF17}">
      <dgm:prSet/>
      <dgm:spPr/>
      <dgm:t>
        <a:bodyPr/>
        <a:lstStyle/>
        <a:p>
          <a:endParaRPr lang="en-US" sz="2000"/>
        </a:p>
      </dgm:t>
    </dgm:pt>
    <dgm:pt modelId="{36BD8094-AE43-0F41-B9B8-B8FD4A8D497B}" type="sibTrans" cxnId="{F4EAEE41-A500-4D4E-AC52-6CFF78B9BF17}">
      <dgm:prSet/>
      <dgm:spPr/>
      <dgm:t>
        <a:bodyPr/>
        <a:lstStyle/>
        <a:p>
          <a:endParaRPr lang="en-US" sz="2000"/>
        </a:p>
      </dgm:t>
    </dgm:pt>
    <dgm:pt modelId="{9EA94DE9-B245-1D4E-BC70-6C22DC9973E7}">
      <dgm:prSet custT="1"/>
      <dgm:spPr/>
      <dgm:t>
        <a:bodyPr/>
        <a:lstStyle/>
        <a:p>
          <a:pPr rtl="0"/>
          <a:r>
            <a:rPr lang="en-US" sz="1500" dirty="0"/>
            <a:t>K-means and DBSCAN are the most popular clustering algorithms for unsupervised learning</a:t>
          </a:r>
        </a:p>
      </dgm:t>
    </dgm:pt>
    <dgm:pt modelId="{06AA5D2F-4208-B547-94BD-9E300290CFDD}" type="parTrans" cxnId="{7EFE6C97-8B7A-764D-98E0-DE8A21EF93D8}">
      <dgm:prSet/>
      <dgm:spPr/>
      <dgm:t>
        <a:bodyPr/>
        <a:lstStyle/>
        <a:p>
          <a:endParaRPr lang="en-US"/>
        </a:p>
      </dgm:t>
    </dgm:pt>
    <dgm:pt modelId="{7688BE6B-5E9F-7244-9891-504B41AE8B6C}" type="sibTrans" cxnId="{7EFE6C97-8B7A-764D-98E0-DE8A21EF93D8}">
      <dgm:prSet/>
      <dgm:spPr/>
      <dgm:t>
        <a:bodyPr/>
        <a:lstStyle/>
        <a:p>
          <a:endParaRPr lang="en-US"/>
        </a:p>
      </dgm:t>
    </dgm:pt>
    <dgm:pt modelId="{690AF12C-296B-884B-8986-06E781BD3C62}">
      <dgm:prSet custT="1"/>
      <dgm:spPr/>
      <dgm:t>
        <a:bodyPr/>
        <a:lstStyle/>
        <a:p>
          <a:pPr rtl="0"/>
          <a:r>
            <a:rPr lang="en-US" sz="1500" dirty="0"/>
            <a:t>To determine how many clusters we need, the elbow method was utilized</a:t>
          </a:r>
        </a:p>
      </dgm:t>
    </dgm:pt>
    <dgm:pt modelId="{29EDD92B-A2E5-D74B-815B-F1D9C4DF4FE7}" type="parTrans" cxnId="{5981D88A-8115-BD43-8F04-655D0B39DF9F}">
      <dgm:prSet/>
      <dgm:spPr/>
      <dgm:t>
        <a:bodyPr/>
        <a:lstStyle/>
        <a:p>
          <a:endParaRPr lang="en-US"/>
        </a:p>
      </dgm:t>
    </dgm:pt>
    <dgm:pt modelId="{79548643-28DA-ED4B-9A8E-E1ACE6907B57}" type="sibTrans" cxnId="{5981D88A-8115-BD43-8F04-655D0B39DF9F}">
      <dgm:prSet/>
      <dgm:spPr/>
      <dgm:t>
        <a:bodyPr/>
        <a:lstStyle/>
        <a:p>
          <a:endParaRPr lang="en-US"/>
        </a:p>
      </dgm:t>
    </dgm:pt>
    <dgm:pt modelId="{B1A5F993-87A0-2D4B-970C-FBB56C92D96B}">
      <dgm:prSet custT="1"/>
      <dgm:spPr/>
      <dgm:t>
        <a:bodyPr/>
        <a:lstStyle/>
        <a:p>
          <a:pPr rtl="0"/>
          <a:endParaRPr lang="en-US" sz="1500" dirty="0"/>
        </a:p>
      </dgm:t>
    </dgm:pt>
    <dgm:pt modelId="{09DAB795-6562-FC48-B50E-E8D57E224CE0}" type="parTrans" cxnId="{B1DC6E43-0DA4-B844-B1C6-5782619F94F4}">
      <dgm:prSet/>
      <dgm:spPr/>
      <dgm:t>
        <a:bodyPr/>
        <a:lstStyle/>
        <a:p>
          <a:endParaRPr lang="en-US"/>
        </a:p>
      </dgm:t>
    </dgm:pt>
    <dgm:pt modelId="{7220B142-10AE-BF4D-B6B6-842255550BB1}" type="sibTrans" cxnId="{B1DC6E43-0DA4-B844-B1C6-5782619F94F4}">
      <dgm:prSet/>
      <dgm:spPr/>
      <dgm:t>
        <a:bodyPr/>
        <a:lstStyle/>
        <a:p>
          <a:endParaRPr lang="en-US"/>
        </a:p>
      </dgm:t>
    </dgm:pt>
    <dgm:pt modelId="{919BD60D-AF4B-5242-9A8A-6CA7B3CDEF0E}">
      <dgm:prSet custT="1"/>
      <dgm:spPr/>
      <dgm:t>
        <a:bodyPr/>
        <a:lstStyle/>
        <a:p>
          <a:pPr rtl="0"/>
          <a:r>
            <a:rPr lang="en-US" sz="1500" dirty="0"/>
            <a:t>K-means was chosen because it’s simpler and easier to understand</a:t>
          </a:r>
        </a:p>
      </dgm:t>
    </dgm:pt>
    <dgm:pt modelId="{30E2FE34-769D-4547-B6CD-91C783610A21}" type="parTrans" cxnId="{C7688221-4946-0D45-9080-91516A296729}">
      <dgm:prSet/>
      <dgm:spPr/>
      <dgm:t>
        <a:bodyPr/>
        <a:lstStyle/>
        <a:p>
          <a:endParaRPr lang="en-US"/>
        </a:p>
      </dgm:t>
    </dgm:pt>
    <dgm:pt modelId="{C7ECF396-5C4E-9B47-BE3C-D6A4B07BB35E}" type="sibTrans" cxnId="{C7688221-4946-0D45-9080-91516A296729}">
      <dgm:prSet/>
      <dgm:spPr/>
      <dgm:t>
        <a:bodyPr/>
        <a:lstStyle/>
        <a:p>
          <a:endParaRPr lang="en-US"/>
        </a:p>
      </dgm:t>
    </dgm:pt>
    <dgm:pt modelId="{ECC7E2CB-5974-324C-9421-35A5AE0670EA}">
      <dgm:prSet custT="1"/>
      <dgm:spPr/>
      <dgm:t>
        <a:bodyPr/>
        <a:lstStyle/>
        <a:p>
          <a:pPr rtl="0"/>
          <a:endParaRPr lang="en-US" sz="1500"/>
        </a:p>
      </dgm:t>
    </dgm:pt>
    <dgm:pt modelId="{01ACC857-0E34-7E4F-9884-DF3BF748A2EF}" type="parTrans" cxnId="{A2D2E8B6-EFE5-084C-8672-0D9CA9918B2E}">
      <dgm:prSet/>
      <dgm:spPr/>
      <dgm:t>
        <a:bodyPr/>
        <a:lstStyle/>
        <a:p>
          <a:endParaRPr lang="en-US"/>
        </a:p>
      </dgm:t>
    </dgm:pt>
    <dgm:pt modelId="{96CB80E3-B5DD-634E-AE37-D7AB31D96ADE}" type="sibTrans" cxnId="{A2D2E8B6-EFE5-084C-8672-0D9CA9918B2E}">
      <dgm:prSet/>
      <dgm:spPr/>
      <dgm:t>
        <a:bodyPr/>
        <a:lstStyle/>
        <a:p>
          <a:endParaRPr lang="en-US"/>
        </a:p>
      </dgm:t>
    </dgm:pt>
    <dgm:pt modelId="{E8EB1FD0-3240-0B40-A731-20D447035E85}">
      <dgm:prSet custT="1"/>
      <dgm:spPr/>
      <dgm:t>
        <a:bodyPr/>
        <a:lstStyle/>
        <a:p>
          <a:pPr rtl="0"/>
          <a:r>
            <a:rPr lang="en-US" sz="1500" dirty="0"/>
            <a:t>The elbow method plots chart of variance within clusters for different clusters</a:t>
          </a:r>
        </a:p>
      </dgm:t>
    </dgm:pt>
    <dgm:pt modelId="{EF7C91B0-10C7-7F4B-9B6F-27E786B3AFF3}" type="parTrans" cxnId="{98AD6111-F28C-1F48-8D86-4D197CB08F86}">
      <dgm:prSet/>
      <dgm:spPr/>
      <dgm:t>
        <a:bodyPr/>
        <a:lstStyle/>
        <a:p>
          <a:endParaRPr lang="en-US"/>
        </a:p>
      </dgm:t>
    </dgm:pt>
    <dgm:pt modelId="{D9B61B85-9EC8-0144-9311-2EE75D0EEB17}" type="sibTrans" cxnId="{98AD6111-F28C-1F48-8D86-4D197CB08F86}">
      <dgm:prSet/>
      <dgm:spPr/>
      <dgm:t>
        <a:bodyPr/>
        <a:lstStyle/>
        <a:p>
          <a:endParaRPr lang="en-US"/>
        </a:p>
      </dgm:t>
    </dgm:pt>
    <dgm:pt modelId="{B69CD56C-267F-4E4C-A777-BBD8942D7AC8}">
      <dgm:prSet custT="1"/>
      <dgm:spPr/>
      <dgm:t>
        <a:bodyPr/>
        <a:lstStyle/>
        <a:p>
          <a:pPr rtl="0"/>
          <a:r>
            <a:rPr lang="en-US" sz="1500" dirty="0"/>
            <a:t>The optimal choice for this model was 4</a:t>
          </a:r>
        </a:p>
      </dgm:t>
    </dgm:pt>
    <dgm:pt modelId="{9179C40A-2095-2845-87FF-A86C61187DB0}" type="parTrans" cxnId="{A08A2659-3047-F644-8EF5-8EBB10140B69}">
      <dgm:prSet/>
      <dgm:spPr/>
      <dgm:t>
        <a:bodyPr/>
        <a:lstStyle/>
        <a:p>
          <a:endParaRPr lang="en-US"/>
        </a:p>
      </dgm:t>
    </dgm:pt>
    <dgm:pt modelId="{D7287EC3-4726-D444-8BC0-2B90D3B7EEF7}" type="sibTrans" cxnId="{A08A2659-3047-F644-8EF5-8EBB10140B69}">
      <dgm:prSet/>
      <dgm:spPr/>
      <dgm:t>
        <a:bodyPr/>
        <a:lstStyle/>
        <a:p>
          <a:endParaRPr lang="en-US"/>
        </a:p>
      </dgm:t>
    </dgm:pt>
    <dgm:pt modelId="{6ACA8103-9CE9-5F44-A308-C5F68642E79D}">
      <dgm:prSet custT="1"/>
      <dgm:spPr/>
      <dgm:t>
        <a:bodyPr/>
        <a:lstStyle/>
        <a:p>
          <a:pPr rtl="0"/>
          <a:endParaRPr lang="en-US" sz="1500" dirty="0"/>
        </a:p>
      </dgm:t>
    </dgm:pt>
    <dgm:pt modelId="{76D7CA50-1472-0144-A053-7F5580191581}" type="parTrans" cxnId="{56F54B8E-959F-4141-B9E9-B58B118A3906}">
      <dgm:prSet/>
      <dgm:spPr/>
      <dgm:t>
        <a:bodyPr/>
        <a:lstStyle/>
        <a:p>
          <a:endParaRPr lang="en-US"/>
        </a:p>
      </dgm:t>
    </dgm:pt>
    <dgm:pt modelId="{36B340E1-7726-3444-A93D-02D02E2A37BF}" type="sibTrans" cxnId="{56F54B8E-959F-4141-B9E9-B58B118A3906}">
      <dgm:prSet/>
      <dgm:spPr/>
      <dgm:t>
        <a:bodyPr/>
        <a:lstStyle/>
        <a:p>
          <a:endParaRPr lang="en-US"/>
        </a:p>
      </dgm:t>
    </dgm:pt>
    <dgm:pt modelId="{89D02A4A-D597-6E4C-88FD-351EFD964CBE}">
      <dgm:prSet custT="1"/>
      <dgm:spPr/>
      <dgm:t>
        <a:bodyPr/>
        <a:lstStyle/>
        <a:p>
          <a:pPr rtl="0"/>
          <a:endParaRPr lang="en-US" sz="1500" dirty="0"/>
        </a:p>
      </dgm:t>
    </dgm:pt>
    <dgm:pt modelId="{AF297317-1213-C74F-989B-48DC47DD0BD6}" type="parTrans" cxnId="{E0E6D523-5AE1-DA4C-A132-A5B84CCD561C}">
      <dgm:prSet/>
      <dgm:spPr/>
      <dgm:t>
        <a:bodyPr/>
        <a:lstStyle/>
        <a:p>
          <a:endParaRPr lang="en-US"/>
        </a:p>
      </dgm:t>
    </dgm:pt>
    <dgm:pt modelId="{3CA46C12-C6B1-8C44-859C-E2F8FAAD2FA9}" type="sibTrans" cxnId="{E0E6D523-5AE1-DA4C-A132-A5B84CCD561C}">
      <dgm:prSet/>
      <dgm:spPr/>
      <dgm:t>
        <a:bodyPr/>
        <a:lstStyle/>
        <a:p>
          <a:endParaRPr lang="en-US"/>
        </a:p>
      </dgm:t>
    </dgm:pt>
    <dgm:pt modelId="{03723686-02BF-0D44-9E2E-7BD2E85F0165}">
      <dgm:prSet phldrT="[Text]" custT="1"/>
      <dgm:spPr/>
      <dgm:t>
        <a:bodyPr/>
        <a:lstStyle/>
        <a:p>
          <a:pPr rtl="0"/>
          <a:r>
            <a:rPr lang="en-US" sz="1500" dirty="0"/>
            <a:t>Each customer segment is labelled and given a description</a:t>
          </a:r>
        </a:p>
      </dgm:t>
    </dgm:pt>
    <dgm:pt modelId="{6A8F2F12-3172-924D-ABAC-1D4EC2FBBF76}" type="parTrans" cxnId="{A84156E5-56B4-DD4D-87C8-8949657BA2AC}">
      <dgm:prSet/>
      <dgm:spPr/>
      <dgm:t>
        <a:bodyPr/>
        <a:lstStyle/>
        <a:p>
          <a:endParaRPr lang="en-US"/>
        </a:p>
      </dgm:t>
    </dgm:pt>
    <dgm:pt modelId="{9BD0788A-BDD5-B041-85E3-61A965294A6A}" type="sibTrans" cxnId="{A84156E5-56B4-DD4D-87C8-8949657BA2AC}">
      <dgm:prSet/>
      <dgm:spPr/>
      <dgm:t>
        <a:bodyPr/>
        <a:lstStyle/>
        <a:p>
          <a:endParaRPr lang="en-US"/>
        </a:p>
      </dgm:t>
    </dgm:pt>
    <dgm:pt modelId="{3EA3B49A-92CD-0D44-9C00-5233720197EA}">
      <dgm:prSet phldrT="[Text]" custT="1"/>
      <dgm:spPr/>
      <dgm:t>
        <a:bodyPr/>
        <a:lstStyle/>
        <a:p>
          <a:pPr rtl="0"/>
          <a:endParaRPr lang="en-US" sz="1500" dirty="0"/>
        </a:p>
      </dgm:t>
    </dgm:pt>
    <dgm:pt modelId="{E0C76F3A-A041-C441-B51B-042DBF110D60}" type="parTrans" cxnId="{75B0D8A8-5CC3-5A4C-9872-9A4F7EBF183B}">
      <dgm:prSet/>
      <dgm:spPr/>
      <dgm:t>
        <a:bodyPr/>
        <a:lstStyle/>
        <a:p>
          <a:endParaRPr lang="en-US"/>
        </a:p>
      </dgm:t>
    </dgm:pt>
    <dgm:pt modelId="{626B2AC1-1D06-1544-A944-316AB56B624E}" type="sibTrans" cxnId="{75B0D8A8-5CC3-5A4C-9872-9A4F7EBF183B}">
      <dgm:prSet/>
      <dgm:spPr/>
      <dgm:t>
        <a:bodyPr/>
        <a:lstStyle/>
        <a:p>
          <a:endParaRPr lang="en-US"/>
        </a:p>
      </dgm:t>
    </dgm:pt>
    <dgm:pt modelId="{947058DA-516F-6747-9364-16CC825052ED}">
      <dgm:prSet phldrT="[Text]" custT="1"/>
      <dgm:spPr/>
      <dgm:t>
        <a:bodyPr/>
        <a:lstStyle/>
        <a:p>
          <a:pPr rtl="0"/>
          <a:endParaRPr lang="en-US" sz="1600" dirty="0"/>
        </a:p>
      </dgm:t>
    </dgm:pt>
    <dgm:pt modelId="{3374FFD4-1BD2-5541-8514-44E55005644A}" type="parTrans" cxnId="{14AE19E3-8029-9C4A-AA57-A7849365277F}">
      <dgm:prSet/>
      <dgm:spPr/>
      <dgm:t>
        <a:bodyPr/>
        <a:lstStyle/>
        <a:p>
          <a:endParaRPr lang="en-US"/>
        </a:p>
      </dgm:t>
    </dgm:pt>
    <dgm:pt modelId="{EC5D8766-87EE-104E-AFA9-DE516FA177CC}" type="sibTrans" cxnId="{14AE19E3-8029-9C4A-AA57-A7849365277F}">
      <dgm:prSet/>
      <dgm:spPr/>
      <dgm:t>
        <a:bodyPr/>
        <a:lstStyle/>
        <a:p>
          <a:endParaRPr lang="en-US"/>
        </a:p>
      </dgm:t>
    </dgm:pt>
    <dgm:pt modelId="{A7DB4DEC-2C8B-9147-B57B-428C165BB702}">
      <dgm:prSet phldrT="[Text]" custT="1"/>
      <dgm:spPr/>
      <dgm:t>
        <a:bodyPr/>
        <a:lstStyle/>
        <a:p>
          <a:pPr rtl="0"/>
          <a:r>
            <a:rPr lang="en-US" sz="1500" dirty="0"/>
            <a:t>Cluster plots were made for better visualizations of the segments</a:t>
          </a:r>
        </a:p>
      </dgm:t>
    </dgm:pt>
    <dgm:pt modelId="{F4512A41-68D4-2446-B9B6-299A14E850F9}" type="parTrans" cxnId="{7D72B5CD-58EA-3B47-BBDA-657FE43B9B32}">
      <dgm:prSet/>
      <dgm:spPr/>
      <dgm:t>
        <a:bodyPr/>
        <a:lstStyle/>
        <a:p>
          <a:endParaRPr lang="en-US"/>
        </a:p>
      </dgm:t>
    </dgm:pt>
    <dgm:pt modelId="{E8A0A7DA-A277-2647-943D-627643E69493}" type="sibTrans" cxnId="{7D72B5CD-58EA-3B47-BBDA-657FE43B9B32}">
      <dgm:prSet/>
      <dgm:spPr/>
      <dgm:t>
        <a:bodyPr/>
        <a:lstStyle/>
        <a:p>
          <a:endParaRPr lang="en-US"/>
        </a:p>
      </dgm:t>
    </dgm:pt>
    <dgm:pt modelId="{4D7E3192-64BD-7349-931B-0905ADB61148}">
      <dgm:prSet phldrT="[Text]" custT="1"/>
      <dgm:spPr/>
      <dgm:t>
        <a:bodyPr/>
        <a:lstStyle/>
        <a:p>
          <a:pPr rtl="0"/>
          <a:endParaRPr lang="en-US" sz="1500" dirty="0"/>
        </a:p>
      </dgm:t>
    </dgm:pt>
    <dgm:pt modelId="{398FEA3D-C905-2E4A-BCD0-C740DAF54EAA}" type="parTrans" cxnId="{655DE294-4E27-ED46-AB12-9EB52898FEBC}">
      <dgm:prSet/>
      <dgm:spPr/>
      <dgm:t>
        <a:bodyPr/>
        <a:lstStyle/>
        <a:p>
          <a:endParaRPr lang="en-US"/>
        </a:p>
      </dgm:t>
    </dgm:pt>
    <dgm:pt modelId="{A1C4AC8C-1581-2D4F-AC2B-A28E0704FF74}" type="sibTrans" cxnId="{655DE294-4E27-ED46-AB12-9EB52898FEBC}">
      <dgm:prSet/>
      <dgm:spPr/>
      <dgm:t>
        <a:bodyPr/>
        <a:lstStyle/>
        <a:p>
          <a:endParaRPr lang="en-US"/>
        </a:p>
      </dgm:t>
    </dgm:pt>
    <dgm:pt modelId="{25B90FC5-38FD-1B4C-8383-F20D3EF7F7AE}">
      <dgm:prSet phldrT="[Text]" custT="1"/>
      <dgm:spPr/>
      <dgm:t>
        <a:bodyPr/>
        <a:lstStyle/>
        <a:p>
          <a:pPr rtl="0"/>
          <a:endParaRPr lang="en-US" sz="1600" dirty="0"/>
        </a:p>
      </dgm:t>
    </dgm:pt>
    <dgm:pt modelId="{D94EABE7-3DD4-7F44-9AC8-E9FB19829D26}" type="parTrans" cxnId="{D9B66855-ED60-114D-8A14-B024217332C3}">
      <dgm:prSet/>
      <dgm:spPr/>
      <dgm:t>
        <a:bodyPr/>
        <a:lstStyle/>
        <a:p>
          <a:endParaRPr lang="en-US"/>
        </a:p>
      </dgm:t>
    </dgm:pt>
    <dgm:pt modelId="{184ECF94-6A68-6F4D-8898-388257641D36}" type="sibTrans" cxnId="{D9B66855-ED60-114D-8A14-B024217332C3}">
      <dgm:prSet/>
      <dgm:spPr/>
      <dgm:t>
        <a:bodyPr/>
        <a:lstStyle/>
        <a:p>
          <a:endParaRPr lang="en-US"/>
        </a:p>
      </dgm:t>
    </dgm:pt>
    <dgm:pt modelId="{6194A7C8-6052-7D43-9B2F-EF6E380C6971}">
      <dgm:prSet phldrT="[Text]" custT="1"/>
      <dgm:spPr/>
      <dgm:t>
        <a:bodyPr/>
        <a:lstStyle/>
        <a:p>
          <a:pPr rtl="0"/>
          <a:endParaRPr lang="en-US" sz="1500" dirty="0"/>
        </a:p>
      </dgm:t>
    </dgm:pt>
    <dgm:pt modelId="{0D285C1D-C5B7-2446-862A-39025C6CDD2A}" type="parTrans" cxnId="{F307043A-004F-6048-AD46-265E368DA7C6}">
      <dgm:prSet/>
      <dgm:spPr/>
      <dgm:t>
        <a:bodyPr/>
        <a:lstStyle/>
        <a:p>
          <a:endParaRPr lang="en-US"/>
        </a:p>
      </dgm:t>
    </dgm:pt>
    <dgm:pt modelId="{E66FD384-60C3-3842-ABEA-D80EE0DCCE03}" type="sibTrans" cxnId="{F307043A-004F-6048-AD46-265E368DA7C6}">
      <dgm:prSet/>
      <dgm:spPr/>
      <dgm:t>
        <a:bodyPr/>
        <a:lstStyle/>
        <a:p>
          <a:endParaRPr lang="en-US"/>
        </a:p>
      </dgm:t>
    </dgm:pt>
    <dgm:pt modelId="{222D17F1-6B23-944A-BAE9-5758AC9ACCB4}" type="pres">
      <dgm:prSet presAssocID="{03D9034C-6984-B440-9B28-E4827745823C}" presName="Name0" presStyleCnt="0">
        <dgm:presLayoutVars>
          <dgm:dir/>
          <dgm:animLvl val="lvl"/>
          <dgm:resizeHandles val="exact"/>
        </dgm:presLayoutVars>
      </dgm:prSet>
      <dgm:spPr/>
    </dgm:pt>
    <dgm:pt modelId="{321FD77D-6ADD-0242-9B3F-C4ABB6EE4CEE}" type="pres">
      <dgm:prSet presAssocID="{0745F386-1BE9-A349-982E-37A3727D9450}" presName="composite" presStyleCnt="0"/>
      <dgm:spPr/>
    </dgm:pt>
    <dgm:pt modelId="{A98773AE-D88B-B744-BD87-3846AFBA1345}" type="pres">
      <dgm:prSet presAssocID="{0745F386-1BE9-A349-982E-37A3727D9450}" presName="parTx" presStyleLbl="alignNode1" presStyleIdx="0" presStyleCnt="5">
        <dgm:presLayoutVars>
          <dgm:chMax val="0"/>
          <dgm:chPref val="0"/>
          <dgm:bulletEnabled val="1"/>
        </dgm:presLayoutVars>
      </dgm:prSet>
      <dgm:spPr/>
    </dgm:pt>
    <dgm:pt modelId="{D089B5C3-CE71-954C-9D28-4A205CAE4302}" type="pres">
      <dgm:prSet presAssocID="{0745F386-1BE9-A349-982E-37A3727D9450}" presName="desTx" presStyleLbl="alignAccFollowNode1" presStyleIdx="0" presStyleCnt="5">
        <dgm:presLayoutVars>
          <dgm:bulletEnabled val="1"/>
        </dgm:presLayoutVars>
      </dgm:prSet>
      <dgm:spPr/>
    </dgm:pt>
    <dgm:pt modelId="{0CD2083F-926C-B14D-8B2B-A689A19EDCC0}" type="pres">
      <dgm:prSet presAssocID="{AAEAD4BF-F859-664B-9C8C-161657E64FEC}" presName="space" presStyleCnt="0"/>
      <dgm:spPr/>
    </dgm:pt>
    <dgm:pt modelId="{7A8E4E32-C443-B74E-BD9B-B4BEF78F77D6}" type="pres">
      <dgm:prSet presAssocID="{65441E3D-2580-ED48-95AB-D2FFAD88E6F6}" presName="composite" presStyleCnt="0"/>
      <dgm:spPr/>
    </dgm:pt>
    <dgm:pt modelId="{011AD8AC-CF7A-CB4E-B0E6-010DF76FAAC2}" type="pres">
      <dgm:prSet presAssocID="{65441E3D-2580-ED48-95AB-D2FFAD88E6F6}" presName="parTx" presStyleLbl="alignNode1" presStyleIdx="1" presStyleCnt="5">
        <dgm:presLayoutVars>
          <dgm:chMax val="0"/>
          <dgm:chPref val="0"/>
          <dgm:bulletEnabled val="1"/>
        </dgm:presLayoutVars>
      </dgm:prSet>
      <dgm:spPr/>
    </dgm:pt>
    <dgm:pt modelId="{48A20EA3-C6BA-5743-8D85-A3ED22358AD2}" type="pres">
      <dgm:prSet presAssocID="{65441E3D-2580-ED48-95AB-D2FFAD88E6F6}" presName="desTx" presStyleLbl="alignAccFollowNode1" presStyleIdx="1" presStyleCnt="5">
        <dgm:presLayoutVars>
          <dgm:bulletEnabled val="1"/>
        </dgm:presLayoutVars>
      </dgm:prSet>
      <dgm:spPr/>
    </dgm:pt>
    <dgm:pt modelId="{AEA0953E-DECB-FB4C-B81E-F400C06B7D08}" type="pres">
      <dgm:prSet presAssocID="{CD340324-CEC2-3E47-9626-D04A225AD9D1}" presName="space" presStyleCnt="0"/>
      <dgm:spPr/>
    </dgm:pt>
    <dgm:pt modelId="{F12349DC-9462-5B47-94F6-4A5E4AA14DC1}" type="pres">
      <dgm:prSet presAssocID="{20A850F4-DF7B-6540-B8FF-D8CD456D7448}" presName="composite" presStyleCnt="0"/>
      <dgm:spPr/>
    </dgm:pt>
    <dgm:pt modelId="{BD6FCAEF-F877-254F-ADD5-28952CA65EF6}" type="pres">
      <dgm:prSet presAssocID="{20A850F4-DF7B-6540-B8FF-D8CD456D7448}" presName="parTx" presStyleLbl="alignNode1" presStyleIdx="2" presStyleCnt="5">
        <dgm:presLayoutVars>
          <dgm:chMax val="0"/>
          <dgm:chPref val="0"/>
          <dgm:bulletEnabled val="1"/>
        </dgm:presLayoutVars>
      </dgm:prSet>
      <dgm:spPr/>
    </dgm:pt>
    <dgm:pt modelId="{E7F2DF48-08FE-AC4C-B4E4-804DC378C444}" type="pres">
      <dgm:prSet presAssocID="{20A850F4-DF7B-6540-B8FF-D8CD456D7448}" presName="desTx" presStyleLbl="alignAccFollowNode1" presStyleIdx="2" presStyleCnt="5">
        <dgm:presLayoutVars>
          <dgm:bulletEnabled val="1"/>
        </dgm:presLayoutVars>
      </dgm:prSet>
      <dgm:spPr/>
    </dgm:pt>
    <dgm:pt modelId="{C504D5BD-4E3E-264F-B8AD-D2362AA521EE}" type="pres">
      <dgm:prSet presAssocID="{FE793BCD-A6FE-AC46-B374-35E399705D0D}" presName="space" presStyleCnt="0"/>
      <dgm:spPr/>
    </dgm:pt>
    <dgm:pt modelId="{15DA85C9-C590-DD46-B580-48A506A45D0D}" type="pres">
      <dgm:prSet presAssocID="{4C7BB604-2514-8947-B9C2-7EE2647092FB}" presName="composite" presStyleCnt="0"/>
      <dgm:spPr/>
    </dgm:pt>
    <dgm:pt modelId="{2E8A0F1C-47F1-BB4A-B21D-A3C1EE10EF3A}" type="pres">
      <dgm:prSet presAssocID="{4C7BB604-2514-8947-B9C2-7EE2647092FB}" presName="parTx" presStyleLbl="alignNode1" presStyleIdx="3" presStyleCnt="5">
        <dgm:presLayoutVars>
          <dgm:chMax val="0"/>
          <dgm:chPref val="0"/>
          <dgm:bulletEnabled val="1"/>
        </dgm:presLayoutVars>
      </dgm:prSet>
      <dgm:spPr/>
    </dgm:pt>
    <dgm:pt modelId="{B89F2D60-9F08-754D-A82F-C5B5A0E138D5}" type="pres">
      <dgm:prSet presAssocID="{4C7BB604-2514-8947-B9C2-7EE2647092FB}" presName="desTx" presStyleLbl="alignAccFollowNode1" presStyleIdx="3" presStyleCnt="5">
        <dgm:presLayoutVars>
          <dgm:bulletEnabled val="1"/>
        </dgm:presLayoutVars>
      </dgm:prSet>
      <dgm:spPr/>
    </dgm:pt>
    <dgm:pt modelId="{919F22C7-8269-BB42-8EF4-E2B9C2A40897}" type="pres">
      <dgm:prSet presAssocID="{86356E9D-3C91-9E47-BA22-628CBD2BEE89}" presName="space" presStyleCnt="0"/>
      <dgm:spPr/>
    </dgm:pt>
    <dgm:pt modelId="{8F4DB118-0FE6-8144-97FD-5EDB41D96448}" type="pres">
      <dgm:prSet presAssocID="{84AC61BA-18B3-DF4E-9503-D2B9E973B0C5}" presName="composite" presStyleCnt="0"/>
      <dgm:spPr/>
    </dgm:pt>
    <dgm:pt modelId="{313A2058-1914-EB47-910D-1F0DA9B17F3A}" type="pres">
      <dgm:prSet presAssocID="{84AC61BA-18B3-DF4E-9503-D2B9E973B0C5}" presName="parTx" presStyleLbl="alignNode1" presStyleIdx="4" presStyleCnt="5">
        <dgm:presLayoutVars>
          <dgm:chMax val="0"/>
          <dgm:chPref val="0"/>
          <dgm:bulletEnabled val="1"/>
        </dgm:presLayoutVars>
      </dgm:prSet>
      <dgm:spPr/>
    </dgm:pt>
    <dgm:pt modelId="{4AD4D141-4769-8249-B296-6B3A2ED39E5E}" type="pres">
      <dgm:prSet presAssocID="{84AC61BA-18B3-DF4E-9503-D2B9E973B0C5}" presName="desTx" presStyleLbl="alignAccFollowNode1" presStyleIdx="4" presStyleCnt="5">
        <dgm:presLayoutVars>
          <dgm:bulletEnabled val="1"/>
        </dgm:presLayoutVars>
      </dgm:prSet>
      <dgm:spPr/>
    </dgm:pt>
  </dgm:ptLst>
  <dgm:cxnLst>
    <dgm:cxn modelId="{B4444202-FC92-0543-AE4A-CCB116D75421}" srcId="{03D9034C-6984-B440-9B28-E4827745823C}" destId="{0745F386-1BE9-A349-982E-37A3727D9450}" srcOrd="0" destOrd="0" parTransId="{683239F6-CB92-2C4E-A4C1-CC7FA3368E39}" sibTransId="{AAEAD4BF-F859-664B-9C8C-161657E64FEC}"/>
    <dgm:cxn modelId="{98AD6111-F28C-1F48-8D86-4D197CB08F86}" srcId="{20A850F4-DF7B-6540-B8FF-D8CD456D7448}" destId="{E8EB1FD0-3240-0B40-A731-20D447035E85}" srcOrd="2" destOrd="0" parTransId="{EF7C91B0-10C7-7F4B-9B6F-27E786B3AFF3}" sibTransId="{D9B61B85-9EC8-0144-9311-2EE75D0EEB17}"/>
    <dgm:cxn modelId="{F2140C19-667D-1544-93C0-CECA7B13967A}" type="presOf" srcId="{6755B742-FE59-534D-A6C1-36235759269F}" destId="{D089B5C3-CE71-954C-9D28-4A205CAE4302}" srcOrd="0" destOrd="2" presId="urn:microsoft.com/office/officeart/2005/8/layout/hList1"/>
    <dgm:cxn modelId="{4B80401E-4488-3948-9AB4-8E9C0CD10EAC}" srcId="{0745F386-1BE9-A349-982E-37A3727D9450}" destId="{31DED4CB-2F82-6D4D-B6C4-2CAED03789B6}" srcOrd="0" destOrd="0" parTransId="{4AF66289-58F2-F64F-9706-6892E3D19CAC}" sibTransId="{B98CC1DB-19DE-5A47-8A8E-8FAFCFC4001E}"/>
    <dgm:cxn modelId="{C7688221-4946-0D45-9080-91516A296729}" srcId="{65441E3D-2580-ED48-95AB-D2FFAD88E6F6}" destId="{919BD60D-AF4B-5242-9A8A-6CA7B3CDEF0E}" srcOrd="2" destOrd="0" parTransId="{30E2FE34-769D-4547-B6CD-91C783610A21}" sibTransId="{C7ECF396-5C4E-9B47-BE3C-D6A4B07BB35E}"/>
    <dgm:cxn modelId="{E0E6D523-5AE1-DA4C-A132-A5B84CCD561C}" srcId="{20A850F4-DF7B-6540-B8FF-D8CD456D7448}" destId="{89D02A4A-D597-6E4C-88FD-351EFD964CBE}" srcOrd="3" destOrd="0" parTransId="{AF297317-1213-C74F-989B-48DC47DD0BD6}" sibTransId="{3CA46C12-C6B1-8C44-859C-E2F8FAAD2FA9}"/>
    <dgm:cxn modelId="{7706F625-B25A-2E47-9BC0-F972FCBA8791}" type="presOf" srcId="{3F749874-9504-D642-829A-86114A17B70E}" destId="{D089B5C3-CE71-954C-9D28-4A205CAE4302}" srcOrd="0" destOrd="1" presId="urn:microsoft.com/office/officeart/2005/8/layout/hList1"/>
    <dgm:cxn modelId="{B35A1927-5B54-F84E-941A-C6012D7D5E39}" type="presOf" srcId="{31DED4CB-2F82-6D4D-B6C4-2CAED03789B6}" destId="{D089B5C3-CE71-954C-9D28-4A205CAE4302}" srcOrd="0" destOrd="0" presId="urn:microsoft.com/office/officeart/2005/8/layout/hList1"/>
    <dgm:cxn modelId="{4A31982B-57EE-2247-AE69-5F67A802E375}" srcId="{03D9034C-6984-B440-9B28-E4827745823C}" destId="{65441E3D-2580-ED48-95AB-D2FFAD88E6F6}" srcOrd="1" destOrd="0" parTransId="{337F7858-29DF-0245-897F-B3066BDBD130}" sibTransId="{CD340324-CEC2-3E47-9626-D04A225AD9D1}"/>
    <dgm:cxn modelId="{1E7EE236-A683-534D-BB31-FD60AAFF00CD}" type="presOf" srcId="{D2087164-9907-5E49-BFE4-58AD3A4E8F19}" destId="{B89F2D60-9F08-754D-A82F-C5B5A0E138D5}" srcOrd="0" destOrd="0" presId="urn:microsoft.com/office/officeart/2005/8/layout/hList1"/>
    <dgm:cxn modelId="{F307043A-004F-6048-AD46-265E368DA7C6}" srcId="{84AC61BA-18B3-DF4E-9503-D2B9E973B0C5}" destId="{6194A7C8-6052-7D43-9B2F-EF6E380C6971}" srcOrd="1" destOrd="0" parTransId="{0D285C1D-C5B7-2446-862A-39025C6CDD2A}" sibTransId="{E66FD384-60C3-3842-ABEA-D80EE0DCCE03}"/>
    <dgm:cxn modelId="{D166263F-96E4-7A4A-B73D-4CFE937DF7A1}" type="presOf" srcId="{A7DB4DEC-2C8B-9147-B57B-428C165BB702}" destId="{B89F2D60-9F08-754D-A82F-C5B5A0E138D5}" srcOrd="0" destOrd="4" presId="urn:microsoft.com/office/officeart/2005/8/layout/hList1"/>
    <dgm:cxn modelId="{88A10C40-1364-7047-B597-7D00B8130BFB}" type="presOf" srcId="{6ACA8103-9CE9-5F44-A308-C5F68642E79D}" destId="{E7F2DF48-08FE-AC4C-B4E4-804DC378C444}" srcOrd="0" destOrd="1" presId="urn:microsoft.com/office/officeart/2005/8/layout/hList1"/>
    <dgm:cxn modelId="{E72FD75C-EF98-1B4D-9136-5893065300C5}" type="presOf" srcId="{E8EB1FD0-3240-0B40-A731-20D447035E85}" destId="{E7F2DF48-08FE-AC4C-B4E4-804DC378C444}" srcOrd="0" destOrd="2" presId="urn:microsoft.com/office/officeart/2005/8/layout/hList1"/>
    <dgm:cxn modelId="{991F4A5E-2CED-D440-A25D-6482CAA2EF9A}" type="presOf" srcId="{4C7BB604-2514-8947-B9C2-7EE2647092FB}" destId="{2E8A0F1C-47F1-BB4A-B21D-A3C1EE10EF3A}" srcOrd="0" destOrd="0" presId="urn:microsoft.com/office/officeart/2005/8/layout/hList1"/>
    <dgm:cxn modelId="{F4EAEE41-A500-4D4E-AC52-6CFF78B9BF17}" srcId="{0745F386-1BE9-A349-982E-37A3727D9450}" destId="{CEEF8FC1-E4D5-EA43-AD62-9F1CFA91B9C9}" srcOrd="3" destOrd="0" parTransId="{3E13B566-1E44-474E-830A-52713882D10C}" sibTransId="{36BD8094-AE43-0F41-B9B8-B8FD4A8D497B}"/>
    <dgm:cxn modelId="{A8817F42-9429-9A4A-AD30-0D7E6082B00E}" type="presOf" srcId="{9EA94DE9-B245-1D4E-BC70-6C22DC9973E7}" destId="{48A20EA3-C6BA-5743-8D85-A3ED22358AD2}" srcOrd="0" destOrd="0" presId="urn:microsoft.com/office/officeart/2005/8/layout/hList1"/>
    <dgm:cxn modelId="{B1DC6E43-0DA4-B844-B1C6-5782619F94F4}" srcId="{65441E3D-2580-ED48-95AB-D2FFAD88E6F6}" destId="{B1A5F993-87A0-2D4B-970C-FBB56C92D96B}" srcOrd="3" destOrd="0" parTransId="{09DAB795-6562-FC48-B50E-E8D57E224CE0}" sibTransId="{7220B142-10AE-BF4D-B6B6-842255550BB1}"/>
    <dgm:cxn modelId="{6498EC63-4A17-5845-B1A6-46E597A945FA}" type="presOf" srcId="{3EA3B49A-92CD-0D44-9C00-5233720197EA}" destId="{B89F2D60-9F08-754D-A82F-C5B5A0E138D5}" srcOrd="0" destOrd="1" presId="urn:microsoft.com/office/officeart/2005/8/layout/hList1"/>
    <dgm:cxn modelId="{AF10A564-BFFC-9242-A9B6-299AD0279D94}" type="presOf" srcId="{89D02A4A-D597-6E4C-88FD-351EFD964CBE}" destId="{E7F2DF48-08FE-AC4C-B4E4-804DC378C444}" srcOrd="0" destOrd="3" presId="urn:microsoft.com/office/officeart/2005/8/layout/hList1"/>
    <dgm:cxn modelId="{E8EAFF44-2DDA-4C49-A679-9C4D9857F6A2}" type="presOf" srcId="{D9F4D414-1E6F-F843-8B69-F79A68B45FC7}" destId="{4AD4D141-4769-8249-B296-6B3A2ED39E5E}" srcOrd="0" destOrd="2" presId="urn:microsoft.com/office/officeart/2005/8/layout/hList1"/>
    <dgm:cxn modelId="{B9F43148-7E0E-1149-AFF9-697170AFB69C}" type="presOf" srcId="{B1A5F993-87A0-2D4B-970C-FBB56C92D96B}" destId="{48A20EA3-C6BA-5743-8D85-A3ED22358AD2}" srcOrd="0" destOrd="3" presId="urn:microsoft.com/office/officeart/2005/8/layout/hList1"/>
    <dgm:cxn modelId="{D3849F51-FF54-2A4F-9B5E-C1CB4003BB56}" srcId="{84AC61BA-18B3-DF4E-9503-D2B9E973B0C5}" destId="{53B256C0-E918-6440-BEEF-69C87ED5A5A6}" srcOrd="0" destOrd="0" parTransId="{10FB0CA1-309C-C64B-807A-057688BEE064}" sibTransId="{052F6E9C-CFAD-044B-966B-3E9767A96683}"/>
    <dgm:cxn modelId="{51C9D251-D7D6-A94F-8C8F-72BC454EC197}" type="presOf" srcId="{25B90FC5-38FD-1B4C-8383-F20D3EF7F7AE}" destId="{4AD4D141-4769-8249-B296-6B3A2ED39E5E}" srcOrd="0" destOrd="3" presId="urn:microsoft.com/office/officeart/2005/8/layout/hList1"/>
    <dgm:cxn modelId="{B82B1752-C852-B047-99E4-445AD0F1009B}" type="presOf" srcId="{947058DA-516F-6747-9364-16CC825052ED}" destId="{B89F2D60-9F08-754D-A82F-C5B5A0E138D5}" srcOrd="0" destOrd="5" presId="urn:microsoft.com/office/officeart/2005/8/layout/hList1"/>
    <dgm:cxn modelId="{D37C8D73-AA41-A84A-8F57-3F21BFEE61AF}" type="presOf" srcId="{84AC61BA-18B3-DF4E-9503-D2B9E973B0C5}" destId="{313A2058-1914-EB47-910D-1F0DA9B17F3A}" srcOrd="0" destOrd="0" presId="urn:microsoft.com/office/officeart/2005/8/layout/hList1"/>
    <dgm:cxn modelId="{D9B66855-ED60-114D-8A14-B024217332C3}" srcId="{84AC61BA-18B3-DF4E-9503-D2B9E973B0C5}" destId="{25B90FC5-38FD-1B4C-8383-F20D3EF7F7AE}" srcOrd="3" destOrd="0" parTransId="{D94EABE7-3DD4-7F44-9AC8-E9FB19829D26}" sibTransId="{184ECF94-6A68-6F4D-8898-388257641D36}"/>
    <dgm:cxn modelId="{A08A2659-3047-F644-8EF5-8EBB10140B69}" srcId="{20A850F4-DF7B-6540-B8FF-D8CD456D7448}" destId="{B69CD56C-267F-4E4C-A777-BBD8942D7AC8}" srcOrd="4" destOrd="0" parTransId="{9179C40A-2095-2845-87FF-A86C61187DB0}" sibTransId="{D7287EC3-4726-D444-8BC0-2B90D3B7EEF7}"/>
    <dgm:cxn modelId="{AFE6C87B-D48B-2846-BD49-B2C19B783B43}" type="presOf" srcId="{B69CD56C-267F-4E4C-A777-BBD8942D7AC8}" destId="{E7F2DF48-08FE-AC4C-B4E4-804DC378C444}" srcOrd="0" destOrd="4" presId="urn:microsoft.com/office/officeart/2005/8/layout/hList1"/>
    <dgm:cxn modelId="{D201867F-0ABA-4640-A1FA-D73D963D3F61}" type="presOf" srcId="{CEEF8FC1-E4D5-EA43-AD62-9F1CFA91B9C9}" destId="{D089B5C3-CE71-954C-9D28-4A205CAE4302}" srcOrd="0" destOrd="3" presId="urn:microsoft.com/office/officeart/2005/8/layout/hList1"/>
    <dgm:cxn modelId="{5981D88A-8115-BD43-8F04-655D0B39DF9F}" srcId="{20A850F4-DF7B-6540-B8FF-D8CD456D7448}" destId="{690AF12C-296B-884B-8986-06E781BD3C62}" srcOrd="0" destOrd="0" parTransId="{29EDD92B-A2E5-D74B-815B-F1D9C4DF4FE7}" sibTransId="{79548643-28DA-ED4B-9A8E-E1ACE6907B57}"/>
    <dgm:cxn modelId="{56F54B8E-959F-4141-B9E9-B58B118A3906}" srcId="{20A850F4-DF7B-6540-B8FF-D8CD456D7448}" destId="{6ACA8103-9CE9-5F44-A308-C5F68642E79D}" srcOrd="1" destOrd="0" parTransId="{76D7CA50-1472-0144-A053-7F5580191581}" sibTransId="{36B340E1-7726-3444-A93D-02D02E2A37BF}"/>
    <dgm:cxn modelId="{5A92D091-935A-074E-A93E-AD91CA95B074}" srcId="{4C7BB604-2514-8947-B9C2-7EE2647092FB}" destId="{D2087164-9907-5E49-BFE4-58AD3A4E8F19}" srcOrd="0" destOrd="0" parTransId="{64E2F94B-C59D-D746-B59D-B6A87A029F09}" sibTransId="{01E85F58-DF34-E14A-9FB5-E7423430FBE3}"/>
    <dgm:cxn modelId="{655DE294-4E27-ED46-AB12-9EB52898FEBC}" srcId="{4C7BB604-2514-8947-B9C2-7EE2647092FB}" destId="{4D7E3192-64BD-7349-931B-0905ADB61148}" srcOrd="3" destOrd="0" parTransId="{398FEA3D-C905-2E4A-BCD0-C740DAF54EAA}" sibTransId="{A1C4AC8C-1581-2D4F-AC2B-A28E0704FF74}"/>
    <dgm:cxn modelId="{7EFE6C97-8B7A-764D-98E0-DE8A21EF93D8}" srcId="{65441E3D-2580-ED48-95AB-D2FFAD88E6F6}" destId="{9EA94DE9-B245-1D4E-BC70-6C22DC9973E7}" srcOrd="0" destOrd="0" parTransId="{06AA5D2F-4208-B547-94BD-9E300290CFDD}" sibTransId="{7688BE6B-5E9F-7244-9891-504B41AE8B6C}"/>
    <dgm:cxn modelId="{10FCF09C-11EE-824B-B772-A16849969325}" type="presOf" srcId="{6194A7C8-6052-7D43-9B2F-EF6E380C6971}" destId="{4AD4D141-4769-8249-B296-6B3A2ED39E5E}" srcOrd="0" destOrd="1" presId="urn:microsoft.com/office/officeart/2005/8/layout/hList1"/>
    <dgm:cxn modelId="{F771DDA4-2D4D-1D43-A5C6-38F34FE1CE64}" srcId="{03D9034C-6984-B440-9B28-E4827745823C}" destId="{20A850F4-DF7B-6540-B8FF-D8CD456D7448}" srcOrd="2" destOrd="0" parTransId="{4D2C6131-67F1-9748-876C-87B80B5FAD31}" sibTransId="{FE793BCD-A6FE-AC46-B374-35E399705D0D}"/>
    <dgm:cxn modelId="{75B0D8A8-5CC3-5A4C-9872-9A4F7EBF183B}" srcId="{4C7BB604-2514-8947-B9C2-7EE2647092FB}" destId="{3EA3B49A-92CD-0D44-9C00-5233720197EA}" srcOrd="1" destOrd="0" parTransId="{E0C76F3A-A041-C441-B51B-042DBF110D60}" sibTransId="{626B2AC1-1D06-1544-A944-316AB56B624E}"/>
    <dgm:cxn modelId="{77296CAD-349A-A640-A7BE-061C10A8FEE9}" srcId="{03D9034C-6984-B440-9B28-E4827745823C}" destId="{4C7BB604-2514-8947-B9C2-7EE2647092FB}" srcOrd="3" destOrd="0" parTransId="{5D391FF6-F053-0045-A938-0B389E7F97A9}" sibTransId="{86356E9D-3C91-9E47-BA22-628CBD2BEE89}"/>
    <dgm:cxn modelId="{8CDC25AE-C52D-5945-8A8E-C7F67EE923A1}" type="presOf" srcId="{0745F386-1BE9-A349-982E-37A3727D9450}" destId="{A98773AE-D88B-B744-BD87-3846AFBA1345}" srcOrd="0" destOrd="0" presId="urn:microsoft.com/office/officeart/2005/8/layout/hList1"/>
    <dgm:cxn modelId="{AA78F9AE-75B6-2143-A648-4DF06C8BADD7}" type="presOf" srcId="{03723686-02BF-0D44-9E2E-7BD2E85F0165}" destId="{B89F2D60-9F08-754D-A82F-C5B5A0E138D5}" srcOrd="0" destOrd="2" presId="urn:microsoft.com/office/officeart/2005/8/layout/hList1"/>
    <dgm:cxn modelId="{D2BFFFAE-8A8E-8F48-92C0-95E72F89593E}" srcId="{0745F386-1BE9-A349-982E-37A3727D9450}" destId="{F78B2210-5F35-0B42-A41B-40E2F0150F02}" srcOrd="4" destOrd="0" parTransId="{CCF73BBC-78D5-2945-BFB5-65EEA9C02DE5}" sibTransId="{BA172EAA-3312-2E4E-8DB8-AB820E90EFD5}"/>
    <dgm:cxn modelId="{A2D2E8B6-EFE5-084C-8672-0D9CA9918B2E}" srcId="{65441E3D-2580-ED48-95AB-D2FFAD88E6F6}" destId="{ECC7E2CB-5974-324C-9421-35A5AE0670EA}" srcOrd="1" destOrd="0" parTransId="{01ACC857-0E34-7E4F-9884-DF3BF748A2EF}" sibTransId="{96CB80E3-B5DD-634E-AE37-D7AB31D96ADE}"/>
    <dgm:cxn modelId="{573D3DBD-0EE8-A54D-9896-40DB440D6378}" type="presOf" srcId="{53B256C0-E918-6440-BEEF-69C87ED5A5A6}" destId="{4AD4D141-4769-8249-B296-6B3A2ED39E5E}" srcOrd="0" destOrd="0" presId="urn:microsoft.com/office/officeart/2005/8/layout/hList1"/>
    <dgm:cxn modelId="{35ED88BE-BDB1-034E-85D4-206A539B9975}" srcId="{84AC61BA-18B3-DF4E-9503-D2B9E973B0C5}" destId="{D9F4D414-1E6F-F843-8B69-F79A68B45FC7}" srcOrd="2" destOrd="0" parTransId="{642F7291-B939-BB4A-9394-9A774C6F71B7}" sibTransId="{6D8CF566-B976-BC49-A74B-75A4E6E6DD0F}"/>
    <dgm:cxn modelId="{4450C4BE-6706-E34B-A559-047B1B4BB25E}" type="presOf" srcId="{03D9034C-6984-B440-9B28-E4827745823C}" destId="{222D17F1-6B23-944A-BAE9-5758AC9ACCB4}" srcOrd="0" destOrd="0" presId="urn:microsoft.com/office/officeart/2005/8/layout/hList1"/>
    <dgm:cxn modelId="{284E67C2-0658-5E44-A7BB-27DD025951E6}" type="presOf" srcId="{20A850F4-DF7B-6540-B8FF-D8CD456D7448}" destId="{BD6FCAEF-F877-254F-ADD5-28952CA65EF6}" srcOrd="0" destOrd="0" presId="urn:microsoft.com/office/officeart/2005/8/layout/hList1"/>
    <dgm:cxn modelId="{7D72B5CD-58EA-3B47-BBDA-657FE43B9B32}" srcId="{4C7BB604-2514-8947-B9C2-7EE2647092FB}" destId="{A7DB4DEC-2C8B-9147-B57B-428C165BB702}" srcOrd="4" destOrd="0" parTransId="{F4512A41-68D4-2446-B9B6-299A14E850F9}" sibTransId="{E8A0A7DA-A277-2647-943D-627643E69493}"/>
    <dgm:cxn modelId="{8A4398D3-EDD2-7248-B753-2F187EDDF6BA}" type="presOf" srcId="{65441E3D-2580-ED48-95AB-D2FFAD88E6F6}" destId="{011AD8AC-CF7A-CB4E-B0E6-010DF76FAAC2}" srcOrd="0" destOrd="0" presId="urn:microsoft.com/office/officeart/2005/8/layout/hList1"/>
    <dgm:cxn modelId="{3BA8CAD5-7CA9-8F40-A604-6504C1A261E0}" srcId="{03D9034C-6984-B440-9B28-E4827745823C}" destId="{84AC61BA-18B3-DF4E-9503-D2B9E973B0C5}" srcOrd="4" destOrd="0" parTransId="{4D610D6E-CA48-A444-A5A5-DCA8896D8683}" sibTransId="{652A6E74-E3A0-CE4C-B4B8-6206AF15831B}"/>
    <dgm:cxn modelId="{7245FDDB-7B0D-2A47-8AAF-5556D9C6396A}" srcId="{0745F386-1BE9-A349-982E-37A3727D9450}" destId="{6755B742-FE59-534D-A6C1-36235759269F}" srcOrd="2" destOrd="0" parTransId="{8A736BFB-0C00-5A4D-8D37-EF02A31C655D}" sibTransId="{C03FFF85-0D25-464F-9D44-8D1D26148A09}"/>
    <dgm:cxn modelId="{1B5121E2-B7D0-F14F-88AE-7197BE846CF3}" type="presOf" srcId="{4D7E3192-64BD-7349-931B-0905ADB61148}" destId="{B89F2D60-9F08-754D-A82F-C5B5A0E138D5}" srcOrd="0" destOrd="3" presId="urn:microsoft.com/office/officeart/2005/8/layout/hList1"/>
    <dgm:cxn modelId="{14AE19E3-8029-9C4A-AA57-A7849365277F}" srcId="{4C7BB604-2514-8947-B9C2-7EE2647092FB}" destId="{947058DA-516F-6747-9364-16CC825052ED}" srcOrd="5" destOrd="0" parTransId="{3374FFD4-1BD2-5541-8514-44E55005644A}" sibTransId="{EC5D8766-87EE-104E-AFA9-DE516FA177CC}"/>
    <dgm:cxn modelId="{A84156E5-56B4-DD4D-87C8-8949657BA2AC}" srcId="{4C7BB604-2514-8947-B9C2-7EE2647092FB}" destId="{03723686-02BF-0D44-9E2E-7BD2E85F0165}" srcOrd="2" destOrd="0" parTransId="{6A8F2F12-3172-924D-ABAC-1D4EC2FBBF76}" sibTransId="{9BD0788A-BDD5-B041-85E3-61A965294A6A}"/>
    <dgm:cxn modelId="{46B72CE9-FCBB-7E49-A3E4-08366A690779}" type="presOf" srcId="{919BD60D-AF4B-5242-9A8A-6CA7B3CDEF0E}" destId="{48A20EA3-C6BA-5743-8D85-A3ED22358AD2}" srcOrd="0" destOrd="2" presId="urn:microsoft.com/office/officeart/2005/8/layout/hList1"/>
    <dgm:cxn modelId="{6667CAEF-C82B-9D49-BC94-908C137072A9}" type="presOf" srcId="{ECC7E2CB-5974-324C-9421-35A5AE0670EA}" destId="{48A20EA3-C6BA-5743-8D85-A3ED22358AD2}" srcOrd="0" destOrd="1" presId="urn:microsoft.com/office/officeart/2005/8/layout/hList1"/>
    <dgm:cxn modelId="{3A6114F3-B157-4E4C-85AB-4D363F52D809}" type="presOf" srcId="{F78B2210-5F35-0B42-A41B-40E2F0150F02}" destId="{D089B5C3-CE71-954C-9D28-4A205CAE4302}" srcOrd="0" destOrd="4" presId="urn:microsoft.com/office/officeart/2005/8/layout/hList1"/>
    <dgm:cxn modelId="{B8B373F8-8CC7-2041-AB7B-7EB4891FF654}" type="presOf" srcId="{690AF12C-296B-884B-8986-06E781BD3C62}" destId="{E7F2DF48-08FE-AC4C-B4E4-804DC378C444}" srcOrd="0" destOrd="0" presId="urn:microsoft.com/office/officeart/2005/8/layout/hList1"/>
    <dgm:cxn modelId="{2CDECEFC-362D-B14D-93D0-4F50ABD90AF7}" srcId="{0745F386-1BE9-A349-982E-37A3727D9450}" destId="{3F749874-9504-D642-829A-86114A17B70E}" srcOrd="1" destOrd="0" parTransId="{DD3860DA-FF4E-164F-AF34-76F8CC618D6E}" sibTransId="{8CD52523-CADF-4D48-BB7E-2436B08FA970}"/>
    <dgm:cxn modelId="{52CC7CA0-1BF7-A24A-8C1A-2930C75804C1}" type="presParOf" srcId="{222D17F1-6B23-944A-BAE9-5758AC9ACCB4}" destId="{321FD77D-6ADD-0242-9B3F-C4ABB6EE4CEE}" srcOrd="0" destOrd="0" presId="urn:microsoft.com/office/officeart/2005/8/layout/hList1"/>
    <dgm:cxn modelId="{B14CF416-FA50-344B-9ED4-9C7AC78F00BD}" type="presParOf" srcId="{321FD77D-6ADD-0242-9B3F-C4ABB6EE4CEE}" destId="{A98773AE-D88B-B744-BD87-3846AFBA1345}" srcOrd="0" destOrd="0" presId="urn:microsoft.com/office/officeart/2005/8/layout/hList1"/>
    <dgm:cxn modelId="{7BB25814-2D64-8F49-8C2C-EBF896143972}" type="presParOf" srcId="{321FD77D-6ADD-0242-9B3F-C4ABB6EE4CEE}" destId="{D089B5C3-CE71-954C-9D28-4A205CAE4302}" srcOrd="1" destOrd="0" presId="urn:microsoft.com/office/officeart/2005/8/layout/hList1"/>
    <dgm:cxn modelId="{1C1D12B5-09FC-8641-BC9D-7027795235F0}" type="presParOf" srcId="{222D17F1-6B23-944A-BAE9-5758AC9ACCB4}" destId="{0CD2083F-926C-B14D-8B2B-A689A19EDCC0}" srcOrd="1" destOrd="0" presId="urn:microsoft.com/office/officeart/2005/8/layout/hList1"/>
    <dgm:cxn modelId="{B29600E9-71B3-9C41-BD96-75F6CDFD638B}" type="presParOf" srcId="{222D17F1-6B23-944A-BAE9-5758AC9ACCB4}" destId="{7A8E4E32-C443-B74E-BD9B-B4BEF78F77D6}" srcOrd="2" destOrd="0" presId="urn:microsoft.com/office/officeart/2005/8/layout/hList1"/>
    <dgm:cxn modelId="{131C78F3-44D5-9A45-AFB9-2D6A62A4675E}" type="presParOf" srcId="{7A8E4E32-C443-B74E-BD9B-B4BEF78F77D6}" destId="{011AD8AC-CF7A-CB4E-B0E6-010DF76FAAC2}" srcOrd="0" destOrd="0" presId="urn:microsoft.com/office/officeart/2005/8/layout/hList1"/>
    <dgm:cxn modelId="{6A915B03-8702-034D-B4B3-E8ECBD85265D}" type="presParOf" srcId="{7A8E4E32-C443-B74E-BD9B-B4BEF78F77D6}" destId="{48A20EA3-C6BA-5743-8D85-A3ED22358AD2}" srcOrd="1" destOrd="0" presId="urn:microsoft.com/office/officeart/2005/8/layout/hList1"/>
    <dgm:cxn modelId="{3015E264-C90B-6B4F-A1B2-D4DEEC35C716}" type="presParOf" srcId="{222D17F1-6B23-944A-BAE9-5758AC9ACCB4}" destId="{AEA0953E-DECB-FB4C-B81E-F400C06B7D08}" srcOrd="3" destOrd="0" presId="urn:microsoft.com/office/officeart/2005/8/layout/hList1"/>
    <dgm:cxn modelId="{628EBE59-2FB0-9648-80CF-4C387BDBFD8E}" type="presParOf" srcId="{222D17F1-6B23-944A-BAE9-5758AC9ACCB4}" destId="{F12349DC-9462-5B47-94F6-4A5E4AA14DC1}" srcOrd="4" destOrd="0" presId="urn:microsoft.com/office/officeart/2005/8/layout/hList1"/>
    <dgm:cxn modelId="{4DE2FAFA-A149-D147-8EA2-C2C775CC0BEC}" type="presParOf" srcId="{F12349DC-9462-5B47-94F6-4A5E4AA14DC1}" destId="{BD6FCAEF-F877-254F-ADD5-28952CA65EF6}" srcOrd="0" destOrd="0" presId="urn:microsoft.com/office/officeart/2005/8/layout/hList1"/>
    <dgm:cxn modelId="{3830A4E9-9C67-9240-B135-E79F3CAB864B}" type="presParOf" srcId="{F12349DC-9462-5B47-94F6-4A5E4AA14DC1}" destId="{E7F2DF48-08FE-AC4C-B4E4-804DC378C444}" srcOrd="1" destOrd="0" presId="urn:microsoft.com/office/officeart/2005/8/layout/hList1"/>
    <dgm:cxn modelId="{56576C63-AE7D-CC4C-A7E7-D80BCC5BD36A}" type="presParOf" srcId="{222D17F1-6B23-944A-BAE9-5758AC9ACCB4}" destId="{C504D5BD-4E3E-264F-B8AD-D2362AA521EE}" srcOrd="5" destOrd="0" presId="urn:microsoft.com/office/officeart/2005/8/layout/hList1"/>
    <dgm:cxn modelId="{6A4FD5D0-593A-8540-BCB7-1F0F20E1E1D9}" type="presParOf" srcId="{222D17F1-6B23-944A-BAE9-5758AC9ACCB4}" destId="{15DA85C9-C590-DD46-B580-48A506A45D0D}" srcOrd="6" destOrd="0" presId="urn:microsoft.com/office/officeart/2005/8/layout/hList1"/>
    <dgm:cxn modelId="{9F350180-99D7-2A48-9F42-582B700DEC42}" type="presParOf" srcId="{15DA85C9-C590-DD46-B580-48A506A45D0D}" destId="{2E8A0F1C-47F1-BB4A-B21D-A3C1EE10EF3A}" srcOrd="0" destOrd="0" presId="urn:microsoft.com/office/officeart/2005/8/layout/hList1"/>
    <dgm:cxn modelId="{CA22A397-65B2-704C-B9F0-E8508D529484}" type="presParOf" srcId="{15DA85C9-C590-DD46-B580-48A506A45D0D}" destId="{B89F2D60-9F08-754D-A82F-C5B5A0E138D5}" srcOrd="1" destOrd="0" presId="urn:microsoft.com/office/officeart/2005/8/layout/hList1"/>
    <dgm:cxn modelId="{9DE434D6-9FC4-5743-8750-65C763FA1BEE}" type="presParOf" srcId="{222D17F1-6B23-944A-BAE9-5758AC9ACCB4}" destId="{919F22C7-8269-BB42-8EF4-E2B9C2A40897}" srcOrd="7" destOrd="0" presId="urn:microsoft.com/office/officeart/2005/8/layout/hList1"/>
    <dgm:cxn modelId="{D8861309-F53C-BD43-86F4-60BA7D33C9AD}" type="presParOf" srcId="{222D17F1-6B23-944A-BAE9-5758AC9ACCB4}" destId="{8F4DB118-0FE6-8144-97FD-5EDB41D96448}" srcOrd="8" destOrd="0" presId="urn:microsoft.com/office/officeart/2005/8/layout/hList1"/>
    <dgm:cxn modelId="{CCFA2E52-D71B-314D-916C-280965294908}" type="presParOf" srcId="{8F4DB118-0FE6-8144-97FD-5EDB41D96448}" destId="{313A2058-1914-EB47-910D-1F0DA9B17F3A}" srcOrd="0" destOrd="0" presId="urn:microsoft.com/office/officeart/2005/8/layout/hList1"/>
    <dgm:cxn modelId="{80BED107-DB2A-D947-836C-17DD3A661128}" type="presParOf" srcId="{8F4DB118-0FE6-8144-97FD-5EDB41D96448}" destId="{4AD4D141-4769-8249-B296-6B3A2ED39E5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773AE-D88B-B744-BD87-3846AFBA1345}">
      <dsp:nvSpPr>
        <dsp:cNvPr id="0" name=""/>
        <dsp:cNvSpPr/>
      </dsp:nvSpPr>
      <dsp:spPr>
        <a:xfrm>
          <a:off x="5409" y="549466"/>
          <a:ext cx="2073811" cy="829524"/>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en-US" sz="1600" kern="1200"/>
            <a:t>DATA PREPROCESSING</a:t>
          </a:r>
        </a:p>
      </dsp:txBody>
      <dsp:txXfrm>
        <a:off x="5409" y="549466"/>
        <a:ext cx="2073811" cy="829524"/>
      </dsp:txXfrm>
    </dsp:sp>
    <dsp:sp modelId="{D089B5C3-CE71-954C-9D28-4A205CAE4302}">
      <dsp:nvSpPr>
        <dsp:cNvPr id="0" name=""/>
        <dsp:cNvSpPr/>
      </dsp:nvSpPr>
      <dsp:spPr>
        <a:xfrm>
          <a:off x="5409" y="1378991"/>
          <a:ext cx="2073811" cy="3530253"/>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b="1" kern="1200" dirty="0"/>
            <a:t>Feature engineering: </a:t>
          </a:r>
          <a:r>
            <a:rPr lang="en-US" sz="1500" kern="1200" dirty="0"/>
            <a:t>rename some variables and create new variables to make analysis simpler</a:t>
          </a:r>
        </a:p>
        <a:p>
          <a:pPr marL="114300" lvl="1" indent="-114300" algn="l" defTabSz="666750" rtl="0">
            <a:lnSpc>
              <a:spcPct val="90000"/>
            </a:lnSpc>
            <a:spcBef>
              <a:spcPct val="0"/>
            </a:spcBef>
            <a:spcAft>
              <a:spcPct val="15000"/>
            </a:spcAft>
            <a:buChar char="•"/>
          </a:pPr>
          <a:endParaRPr lang="en-US" sz="1500" kern="1200"/>
        </a:p>
        <a:p>
          <a:pPr marL="114300" lvl="1" indent="-114300" algn="l" defTabSz="666750" rtl="0">
            <a:lnSpc>
              <a:spcPct val="90000"/>
            </a:lnSpc>
            <a:spcBef>
              <a:spcPct val="0"/>
            </a:spcBef>
            <a:spcAft>
              <a:spcPct val="15000"/>
            </a:spcAft>
            <a:buChar char="•"/>
          </a:pPr>
          <a:r>
            <a:rPr lang="en-US" sz="1500" b="1" kern="1200" dirty="0"/>
            <a:t>EDA: </a:t>
          </a:r>
          <a:r>
            <a:rPr lang="en-US" sz="1500" kern="1200" dirty="0"/>
            <a:t>visualize descriptive statistics to identify irregularities</a:t>
          </a:r>
        </a:p>
        <a:p>
          <a:pPr marL="114300" lvl="1" indent="-114300" algn="l" defTabSz="666750" rtl="0">
            <a:lnSpc>
              <a:spcPct val="90000"/>
            </a:lnSpc>
            <a:spcBef>
              <a:spcPct val="0"/>
            </a:spcBef>
            <a:spcAft>
              <a:spcPct val="15000"/>
            </a:spcAft>
            <a:buChar char="•"/>
          </a:pPr>
          <a:endParaRPr lang="en-US" sz="1500" kern="1200" dirty="0"/>
        </a:p>
        <a:p>
          <a:pPr marL="114300" lvl="1" indent="-114300" algn="l" defTabSz="666750" rtl="0">
            <a:lnSpc>
              <a:spcPct val="90000"/>
            </a:lnSpc>
            <a:spcBef>
              <a:spcPct val="0"/>
            </a:spcBef>
            <a:spcAft>
              <a:spcPct val="15000"/>
            </a:spcAft>
            <a:buChar char="•"/>
          </a:pPr>
          <a:r>
            <a:rPr lang="en-US" sz="1500" b="1" kern="1200" dirty="0"/>
            <a:t>Standardize the data: </a:t>
          </a:r>
          <a:r>
            <a:rPr lang="en-US" sz="1500" b="0" kern="1200" dirty="0"/>
            <a:t>to not have fields with high or low values cause bias in the analysis</a:t>
          </a:r>
        </a:p>
      </dsp:txBody>
      <dsp:txXfrm>
        <a:off x="5409" y="1378991"/>
        <a:ext cx="2073811" cy="3530253"/>
      </dsp:txXfrm>
    </dsp:sp>
    <dsp:sp modelId="{011AD8AC-CF7A-CB4E-B0E6-010DF76FAAC2}">
      <dsp:nvSpPr>
        <dsp:cNvPr id="0" name=""/>
        <dsp:cNvSpPr/>
      </dsp:nvSpPr>
      <dsp:spPr>
        <a:xfrm>
          <a:off x="2369554" y="549466"/>
          <a:ext cx="2073811" cy="829524"/>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en-US" sz="1600" kern="1200"/>
            <a:t>CLUSTERING APPROACH</a:t>
          </a:r>
        </a:p>
      </dsp:txBody>
      <dsp:txXfrm>
        <a:off x="2369554" y="549466"/>
        <a:ext cx="2073811" cy="829524"/>
      </dsp:txXfrm>
    </dsp:sp>
    <dsp:sp modelId="{48A20EA3-C6BA-5743-8D85-A3ED22358AD2}">
      <dsp:nvSpPr>
        <dsp:cNvPr id="0" name=""/>
        <dsp:cNvSpPr/>
      </dsp:nvSpPr>
      <dsp:spPr>
        <a:xfrm>
          <a:off x="2369554" y="1378991"/>
          <a:ext cx="2073811" cy="3530253"/>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K-means and DBSCAN are the most popular clustering algorithms for unsupervised learning</a:t>
          </a:r>
        </a:p>
        <a:p>
          <a:pPr marL="114300" lvl="1" indent="-114300" algn="l" defTabSz="666750" rtl="0">
            <a:lnSpc>
              <a:spcPct val="90000"/>
            </a:lnSpc>
            <a:spcBef>
              <a:spcPct val="0"/>
            </a:spcBef>
            <a:spcAft>
              <a:spcPct val="15000"/>
            </a:spcAft>
            <a:buChar char="•"/>
          </a:pPr>
          <a:endParaRPr lang="en-US" sz="1500" kern="1200"/>
        </a:p>
        <a:p>
          <a:pPr marL="114300" lvl="1" indent="-114300" algn="l" defTabSz="666750" rtl="0">
            <a:lnSpc>
              <a:spcPct val="90000"/>
            </a:lnSpc>
            <a:spcBef>
              <a:spcPct val="0"/>
            </a:spcBef>
            <a:spcAft>
              <a:spcPct val="15000"/>
            </a:spcAft>
            <a:buChar char="•"/>
          </a:pPr>
          <a:r>
            <a:rPr lang="en-US" sz="1500" kern="1200" dirty="0"/>
            <a:t>K-means was chosen because it’s simpler and easier to understand</a:t>
          </a:r>
        </a:p>
        <a:p>
          <a:pPr marL="114300" lvl="1" indent="-114300" algn="l" defTabSz="666750" rtl="0">
            <a:lnSpc>
              <a:spcPct val="90000"/>
            </a:lnSpc>
            <a:spcBef>
              <a:spcPct val="0"/>
            </a:spcBef>
            <a:spcAft>
              <a:spcPct val="15000"/>
            </a:spcAft>
            <a:buChar char="•"/>
          </a:pPr>
          <a:endParaRPr lang="en-US" sz="1500" kern="1200" dirty="0"/>
        </a:p>
      </dsp:txBody>
      <dsp:txXfrm>
        <a:off x="2369554" y="1378991"/>
        <a:ext cx="2073811" cy="3530253"/>
      </dsp:txXfrm>
    </dsp:sp>
    <dsp:sp modelId="{BD6FCAEF-F877-254F-ADD5-28952CA65EF6}">
      <dsp:nvSpPr>
        <dsp:cNvPr id="0" name=""/>
        <dsp:cNvSpPr/>
      </dsp:nvSpPr>
      <dsp:spPr>
        <a:xfrm>
          <a:off x="4733699" y="549466"/>
          <a:ext cx="2073811" cy="829524"/>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en-US" sz="1600" kern="1200"/>
            <a:t>MODEL CRITERIA</a:t>
          </a:r>
        </a:p>
      </dsp:txBody>
      <dsp:txXfrm>
        <a:off x="4733699" y="549466"/>
        <a:ext cx="2073811" cy="829524"/>
      </dsp:txXfrm>
    </dsp:sp>
    <dsp:sp modelId="{E7F2DF48-08FE-AC4C-B4E4-804DC378C444}">
      <dsp:nvSpPr>
        <dsp:cNvPr id="0" name=""/>
        <dsp:cNvSpPr/>
      </dsp:nvSpPr>
      <dsp:spPr>
        <a:xfrm>
          <a:off x="4733699" y="1378991"/>
          <a:ext cx="2073811" cy="3530253"/>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To determine how many clusters we need, the elbow method was utilized</a:t>
          </a:r>
        </a:p>
        <a:p>
          <a:pPr marL="114300" lvl="1" indent="-114300" algn="l" defTabSz="666750" rtl="0">
            <a:lnSpc>
              <a:spcPct val="90000"/>
            </a:lnSpc>
            <a:spcBef>
              <a:spcPct val="0"/>
            </a:spcBef>
            <a:spcAft>
              <a:spcPct val="15000"/>
            </a:spcAft>
            <a:buChar char="•"/>
          </a:pPr>
          <a:endParaRPr lang="en-US" sz="1500" kern="1200" dirty="0"/>
        </a:p>
        <a:p>
          <a:pPr marL="114300" lvl="1" indent="-114300" algn="l" defTabSz="666750" rtl="0">
            <a:lnSpc>
              <a:spcPct val="90000"/>
            </a:lnSpc>
            <a:spcBef>
              <a:spcPct val="0"/>
            </a:spcBef>
            <a:spcAft>
              <a:spcPct val="15000"/>
            </a:spcAft>
            <a:buChar char="•"/>
          </a:pPr>
          <a:r>
            <a:rPr lang="en-US" sz="1500" kern="1200" dirty="0"/>
            <a:t>The elbow method plots chart of variance within clusters for different clusters</a:t>
          </a:r>
        </a:p>
        <a:p>
          <a:pPr marL="114300" lvl="1" indent="-114300" algn="l" defTabSz="666750" rtl="0">
            <a:lnSpc>
              <a:spcPct val="90000"/>
            </a:lnSpc>
            <a:spcBef>
              <a:spcPct val="0"/>
            </a:spcBef>
            <a:spcAft>
              <a:spcPct val="15000"/>
            </a:spcAft>
            <a:buChar char="•"/>
          </a:pPr>
          <a:endParaRPr lang="en-US" sz="1500" kern="1200" dirty="0"/>
        </a:p>
        <a:p>
          <a:pPr marL="114300" lvl="1" indent="-114300" algn="l" defTabSz="666750" rtl="0">
            <a:lnSpc>
              <a:spcPct val="90000"/>
            </a:lnSpc>
            <a:spcBef>
              <a:spcPct val="0"/>
            </a:spcBef>
            <a:spcAft>
              <a:spcPct val="15000"/>
            </a:spcAft>
            <a:buChar char="•"/>
          </a:pPr>
          <a:r>
            <a:rPr lang="en-US" sz="1500" kern="1200" dirty="0"/>
            <a:t>The optimal choice for this model was 4</a:t>
          </a:r>
        </a:p>
      </dsp:txBody>
      <dsp:txXfrm>
        <a:off x="4733699" y="1378991"/>
        <a:ext cx="2073811" cy="3530253"/>
      </dsp:txXfrm>
    </dsp:sp>
    <dsp:sp modelId="{2E8A0F1C-47F1-BB4A-B21D-A3C1EE10EF3A}">
      <dsp:nvSpPr>
        <dsp:cNvPr id="0" name=""/>
        <dsp:cNvSpPr/>
      </dsp:nvSpPr>
      <dsp:spPr>
        <a:xfrm>
          <a:off x="7097844" y="549466"/>
          <a:ext cx="2073811" cy="829524"/>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en-US" sz="1600" kern="1200"/>
            <a:t>CUSTOMER SEGMENTATION</a:t>
          </a:r>
        </a:p>
      </dsp:txBody>
      <dsp:txXfrm>
        <a:off x="7097844" y="549466"/>
        <a:ext cx="2073811" cy="829524"/>
      </dsp:txXfrm>
    </dsp:sp>
    <dsp:sp modelId="{B89F2D60-9F08-754D-A82F-C5B5A0E138D5}">
      <dsp:nvSpPr>
        <dsp:cNvPr id="0" name=""/>
        <dsp:cNvSpPr/>
      </dsp:nvSpPr>
      <dsp:spPr>
        <a:xfrm>
          <a:off x="7097844" y="1378991"/>
          <a:ext cx="2073811" cy="3530253"/>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Customers were segmented based on the K-means optimal clusters</a:t>
          </a:r>
        </a:p>
        <a:p>
          <a:pPr marL="114300" lvl="1" indent="-114300" algn="l" defTabSz="666750" rtl="0">
            <a:lnSpc>
              <a:spcPct val="90000"/>
            </a:lnSpc>
            <a:spcBef>
              <a:spcPct val="0"/>
            </a:spcBef>
            <a:spcAft>
              <a:spcPct val="15000"/>
            </a:spcAft>
            <a:buChar char="•"/>
          </a:pPr>
          <a:endParaRPr lang="en-US" sz="1500" kern="1200" dirty="0"/>
        </a:p>
        <a:p>
          <a:pPr marL="114300" lvl="1" indent="-114300" algn="l" defTabSz="666750" rtl="0">
            <a:lnSpc>
              <a:spcPct val="90000"/>
            </a:lnSpc>
            <a:spcBef>
              <a:spcPct val="0"/>
            </a:spcBef>
            <a:spcAft>
              <a:spcPct val="15000"/>
            </a:spcAft>
            <a:buChar char="•"/>
          </a:pPr>
          <a:r>
            <a:rPr lang="en-US" sz="1500" kern="1200" dirty="0"/>
            <a:t>Each customer segment is labelled and given a description</a:t>
          </a:r>
        </a:p>
        <a:p>
          <a:pPr marL="114300" lvl="1" indent="-114300" algn="l" defTabSz="666750" rtl="0">
            <a:lnSpc>
              <a:spcPct val="90000"/>
            </a:lnSpc>
            <a:spcBef>
              <a:spcPct val="0"/>
            </a:spcBef>
            <a:spcAft>
              <a:spcPct val="15000"/>
            </a:spcAft>
            <a:buChar char="•"/>
          </a:pPr>
          <a:endParaRPr lang="en-US" sz="1500" kern="1200" dirty="0"/>
        </a:p>
        <a:p>
          <a:pPr marL="114300" lvl="1" indent="-114300" algn="l" defTabSz="666750" rtl="0">
            <a:lnSpc>
              <a:spcPct val="90000"/>
            </a:lnSpc>
            <a:spcBef>
              <a:spcPct val="0"/>
            </a:spcBef>
            <a:spcAft>
              <a:spcPct val="15000"/>
            </a:spcAft>
            <a:buChar char="•"/>
          </a:pPr>
          <a:r>
            <a:rPr lang="en-US" sz="1500" kern="1200" dirty="0"/>
            <a:t>Cluster plots were made for better visualizations of the segments</a:t>
          </a:r>
        </a:p>
        <a:p>
          <a:pPr marL="171450" lvl="1" indent="-171450" algn="l" defTabSz="711200" rtl="0">
            <a:lnSpc>
              <a:spcPct val="90000"/>
            </a:lnSpc>
            <a:spcBef>
              <a:spcPct val="0"/>
            </a:spcBef>
            <a:spcAft>
              <a:spcPct val="15000"/>
            </a:spcAft>
            <a:buChar char="•"/>
          </a:pPr>
          <a:endParaRPr lang="en-US" sz="1600" kern="1200" dirty="0"/>
        </a:p>
      </dsp:txBody>
      <dsp:txXfrm>
        <a:off x="7097844" y="1378991"/>
        <a:ext cx="2073811" cy="3530253"/>
      </dsp:txXfrm>
    </dsp:sp>
    <dsp:sp modelId="{313A2058-1914-EB47-910D-1F0DA9B17F3A}">
      <dsp:nvSpPr>
        <dsp:cNvPr id="0" name=""/>
        <dsp:cNvSpPr/>
      </dsp:nvSpPr>
      <dsp:spPr>
        <a:xfrm>
          <a:off x="9461988" y="549466"/>
          <a:ext cx="2073811" cy="829524"/>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en-US" sz="1600" kern="1200"/>
            <a:t>CLIENT RECOMMENDATIONS</a:t>
          </a:r>
        </a:p>
      </dsp:txBody>
      <dsp:txXfrm>
        <a:off x="9461988" y="549466"/>
        <a:ext cx="2073811" cy="829524"/>
      </dsp:txXfrm>
    </dsp:sp>
    <dsp:sp modelId="{4AD4D141-4769-8249-B296-6B3A2ED39E5E}">
      <dsp:nvSpPr>
        <dsp:cNvPr id="0" name=""/>
        <dsp:cNvSpPr/>
      </dsp:nvSpPr>
      <dsp:spPr>
        <a:xfrm>
          <a:off x="9461988" y="1378991"/>
          <a:ext cx="2073811" cy="3530253"/>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Based on the customer segmentation, a recommendation engine was built to label each customer </a:t>
          </a:r>
        </a:p>
        <a:p>
          <a:pPr marL="114300" lvl="1" indent="-114300" algn="l" defTabSz="666750" rtl="0">
            <a:lnSpc>
              <a:spcPct val="90000"/>
            </a:lnSpc>
            <a:spcBef>
              <a:spcPct val="0"/>
            </a:spcBef>
            <a:spcAft>
              <a:spcPct val="15000"/>
            </a:spcAft>
            <a:buChar char="•"/>
          </a:pPr>
          <a:endParaRPr lang="en-US" sz="1500" kern="1200" dirty="0"/>
        </a:p>
        <a:p>
          <a:pPr marL="114300" lvl="1" indent="-114300" algn="l" defTabSz="666750" rtl="0">
            <a:lnSpc>
              <a:spcPct val="90000"/>
            </a:lnSpc>
            <a:spcBef>
              <a:spcPct val="0"/>
            </a:spcBef>
            <a:spcAft>
              <a:spcPct val="15000"/>
            </a:spcAft>
            <a:buChar char="•"/>
          </a:pPr>
          <a:r>
            <a:rPr lang="en-US" sz="1500" kern="1200" dirty="0"/>
            <a:t>Marketing strategy recommendations targeted for each customer segment were also added to each unique customer </a:t>
          </a:r>
        </a:p>
        <a:p>
          <a:pPr marL="171450" lvl="1" indent="-171450" algn="l" defTabSz="711200" rtl="0">
            <a:lnSpc>
              <a:spcPct val="90000"/>
            </a:lnSpc>
            <a:spcBef>
              <a:spcPct val="0"/>
            </a:spcBef>
            <a:spcAft>
              <a:spcPct val="15000"/>
            </a:spcAft>
            <a:buChar char="•"/>
          </a:pPr>
          <a:endParaRPr lang="en-US" sz="1600" kern="1200" dirty="0"/>
        </a:p>
      </dsp:txBody>
      <dsp:txXfrm>
        <a:off x="9461988" y="1378991"/>
        <a:ext cx="2073811" cy="353025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1F51E-22DB-40A5-AD11-41EB78A5E3B5}" type="datetimeFigureOut">
              <a:rPr lang="en-US" smtClean="0"/>
              <a:t>7/13/2021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A51815-1DC0-49D3-81EA-E85FA910C385}" type="slidenum">
              <a:rPr lang="en-US" smtClean="0"/>
              <a:t>‹#›</a:t>
            </a:fld>
            <a:endParaRPr lang="en-US"/>
          </a:p>
        </p:txBody>
      </p:sp>
    </p:spTree>
    <p:extLst>
      <p:ext uri="{BB962C8B-B14F-4D97-AF65-F5344CB8AC3E}">
        <p14:creationId xmlns:p14="http://schemas.microsoft.com/office/powerpoint/2010/main" val="386017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FLIP TO JUPYTER NOTEBOOK</a:t>
            </a:r>
          </a:p>
        </p:txBody>
      </p:sp>
      <p:sp>
        <p:nvSpPr>
          <p:cNvPr id="4" name="Slide Number Placeholder 3"/>
          <p:cNvSpPr>
            <a:spLocks noGrp="1"/>
          </p:cNvSpPr>
          <p:nvPr>
            <p:ph type="sldNum" sz="quarter" idx="5"/>
          </p:nvPr>
        </p:nvSpPr>
        <p:spPr/>
        <p:txBody>
          <a:bodyPr/>
          <a:lstStyle/>
          <a:p>
            <a:fld id="{8EA51815-1DC0-49D3-81EA-E85FA910C385}" type="slidenum">
              <a:rPr lang="en-US" smtClean="0"/>
              <a:t>4</a:t>
            </a:fld>
            <a:endParaRPr lang="en-US"/>
          </a:p>
        </p:txBody>
      </p:sp>
    </p:spTree>
    <p:extLst>
      <p:ext uri="{BB962C8B-B14F-4D97-AF65-F5344CB8AC3E}">
        <p14:creationId xmlns:p14="http://schemas.microsoft.com/office/powerpoint/2010/main" val="282804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FLIP TO JUPYTER NOTEBOOK</a:t>
            </a:r>
          </a:p>
        </p:txBody>
      </p:sp>
      <p:sp>
        <p:nvSpPr>
          <p:cNvPr id="4" name="Slide Number Placeholder 3"/>
          <p:cNvSpPr>
            <a:spLocks noGrp="1"/>
          </p:cNvSpPr>
          <p:nvPr>
            <p:ph type="sldNum" sz="quarter" idx="5"/>
          </p:nvPr>
        </p:nvSpPr>
        <p:spPr/>
        <p:txBody>
          <a:bodyPr/>
          <a:lstStyle/>
          <a:p>
            <a:fld id="{8EA51815-1DC0-49D3-81EA-E85FA910C385}" type="slidenum">
              <a:rPr lang="en-US" smtClean="0"/>
              <a:t>10</a:t>
            </a:fld>
            <a:endParaRPr lang="en-US"/>
          </a:p>
        </p:txBody>
      </p:sp>
    </p:spTree>
    <p:extLst>
      <p:ext uri="{BB962C8B-B14F-4D97-AF65-F5344CB8AC3E}">
        <p14:creationId xmlns:p14="http://schemas.microsoft.com/office/powerpoint/2010/main" val="1573549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A51815-1DC0-49D3-81EA-E85FA910C385}" type="slidenum">
              <a:rPr lang="en-US" smtClean="0"/>
              <a:t>11</a:t>
            </a:fld>
            <a:endParaRPr lang="en-US"/>
          </a:p>
        </p:txBody>
      </p:sp>
    </p:spTree>
    <p:extLst>
      <p:ext uri="{BB962C8B-B14F-4D97-AF65-F5344CB8AC3E}">
        <p14:creationId xmlns:p14="http://schemas.microsoft.com/office/powerpoint/2010/main" val="438582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A51815-1DC0-49D3-81EA-E85FA910C385}" type="slidenum">
              <a:rPr lang="en-US" smtClean="0"/>
              <a:t>12</a:t>
            </a:fld>
            <a:endParaRPr lang="en-US"/>
          </a:p>
        </p:txBody>
      </p:sp>
    </p:spTree>
    <p:extLst>
      <p:ext uri="{BB962C8B-B14F-4D97-AF65-F5344CB8AC3E}">
        <p14:creationId xmlns:p14="http://schemas.microsoft.com/office/powerpoint/2010/main" val="380394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6A3A58-5562-4B21-8E0E-33C248BAE06C}"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4A525-87B8-4F00-B8E0-024004E896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83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A3A58-5562-4B21-8E0E-33C248BAE06C}"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4A525-87B8-4F00-B8E0-024004E896D2}" type="slidenum">
              <a:rPr lang="en-US" smtClean="0"/>
              <a:t>‹#›</a:t>
            </a:fld>
            <a:endParaRPr lang="en-US"/>
          </a:p>
        </p:txBody>
      </p:sp>
    </p:spTree>
    <p:extLst>
      <p:ext uri="{BB962C8B-B14F-4D97-AF65-F5344CB8AC3E}">
        <p14:creationId xmlns:p14="http://schemas.microsoft.com/office/powerpoint/2010/main" val="141270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A3A58-5562-4B21-8E0E-33C248BAE06C}"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4A525-87B8-4F00-B8E0-024004E896D2}" type="slidenum">
              <a:rPr lang="en-US" smtClean="0"/>
              <a:t>‹#›</a:t>
            </a:fld>
            <a:endParaRPr lang="en-US"/>
          </a:p>
        </p:txBody>
      </p:sp>
    </p:spTree>
    <p:extLst>
      <p:ext uri="{BB962C8B-B14F-4D97-AF65-F5344CB8AC3E}">
        <p14:creationId xmlns:p14="http://schemas.microsoft.com/office/powerpoint/2010/main" val="1398953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17911F-5043-4509-96D4-82A856E50E2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D6607-F1C6-408A-9765-97A04D865C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09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14685"/>
            <a:ext cx="10058400" cy="71959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7911F-5043-4509-96D4-82A856E50E2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D6607-F1C6-408A-9765-97A04D865C31}" type="slidenum">
              <a:rPr lang="en-US" smtClean="0"/>
              <a:t>‹#›</a:t>
            </a:fld>
            <a:endParaRPr lang="en-US"/>
          </a:p>
        </p:txBody>
      </p:sp>
    </p:spTree>
    <p:extLst>
      <p:ext uri="{BB962C8B-B14F-4D97-AF65-F5344CB8AC3E}">
        <p14:creationId xmlns:p14="http://schemas.microsoft.com/office/powerpoint/2010/main" val="1595006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7911F-5043-4509-96D4-82A856E50E2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D6607-F1C6-408A-9765-97A04D865C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723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7911F-5043-4509-96D4-82A856E50E29}"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D6607-F1C6-408A-9765-97A04D865C31}" type="slidenum">
              <a:rPr lang="en-US" smtClean="0"/>
              <a:t>‹#›</a:t>
            </a:fld>
            <a:endParaRPr lang="en-US"/>
          </a:p>
        </p:txBody>
      </p:sp>
    </p:spTree>
    <p:extLst>
      <p:ext uri="{BB962C8B-B14F-4D97-AF65-F5344CB8AC3E}">
        <p14:creationId xmlns:p14="http://schemas.microsoft.com/office/powerpoint/2010/main" val="78115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7911F-5043-4509-96D4-82A856E50E29}"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4D6607-F1C6-408A-9765-97A04D865C31}" type="slidenum">
              <a:rPr lang="en-US" smtClean="0"/>
              <a:t>‹#›</a:t>
            </a:fld>
            <a:endParaRPr lang="en-US"/>
          </a:p>
        </p:txBody>
      </p:sp>
    </p:spTree>
    <p:extLst>
      <p:ext uri="{BB962C8B-B14F-4D97-AF65-F5344CB8AC3E}">
        <p14:creationId xmlns:p14="http://schemas.microsoft.com/office/powerpoint/2010/main" val="4152745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7911F-5043-4509-96D4-82A856E50E29}"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4D6607-F1C6-408A-9765-97A04D865C31}" type="slidenum">
              <a:rPr lang="en-US" smtClean="0"/>
              <a:t>‹#›</a:t>
            </a:fld>
            <a:endParaRPr lang="en-US"/>
          </a:p>
        </p:txBody>
      </p:sp>
    </p:spTree>
    <p:extLst>
      <p:ext uri="{BB962C8B-B14F-4D97-AF65-F5344CB8AC3E}">
        <p14:creationId xmlns:p14="http://schemas.microsoft.com/office/powerpoint/2010/main" val="2018748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17911F-5043-4509-96D4-82A856E50E29}" type="datetimeFigureOut">
              <a:rPr lang="en-US" smtClean="0"/>
              <a:t>7/13/2021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54D6607-F1C6-408A-9765-97A04D865C31}" type="slidenum">
              <a:rPr lang="en-US" smtClean="0"/>
              <a:t>‹#›</a:t>
            </a:fld>
            <a:endParaRPr lang="en-US"/>
          </a:p>
        </p:txBody>
      </p:sp>
    </p:spTree>
    <p:extLst>
      <p:ext uri="{BB962C8B-B14F-4D97-AF65-F5344CB8AC3E}">
        <p14:creationId xmlns:p14="http://schemas.microsoft.com/office/powerpoint/2010/main" val="3489342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17911F-5043-4509-96D4-82A856E50E29}" type="datetimeFigureOut">
              <a:rPr lang="en-US" smtClean="0"/>
              <a:t>7/13/2021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54D6607-F1C6-408A-9765-97A04D865C31}" type="slidenum">
              <a:rPr lang="en-US" smtClean="0"/>
              <a:t>‹#›</a:t>
            </a:fld>
            <a:endParaRPr lang="en-US"/>
          </a:p>
        </p:txBody>
      </p:sp>
    </p:spTree>
    <p:extLst>
      <p:ext uri="{BB962C8B-B14F-4D97-AF65-F5344CB8AC3E}">
        <p14:creationId xmlns:p14="http://schemas.microsoft.com/office/powerpoint/2010/main" val="200207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A3A58-5562-4B21-8E0E-33C248BAE06C}"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4A525-87B8-4F00-B8E0-024004E896D2}" type="slidenum">
              <a:rPr lang="en-US" smtClean="0"/>
              <a:t>‹#›</a:t>
            </a:fld>
            <a:endParaRPr lang="en-US"/>
          </a:p>
        </p:txBody>
      </p:sp>
    </p:spTree>
    <p:extLst>
      <p:ext uri="{BB962C8B-B14F-4D97-AF65-F5344CB8AC3E}">
        <p14:creationId xmlns:p14="http://schemas.microsoft.com/office/powerpoint/2010/main" val="4060366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7911F-5043-4509-96D4-82A856E50E29}"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D6607-F1C6-408A-9765-97A04D865C31}" type="slidenum">
              <a:rPr lang="en-US" smtClean="0"/>
              <a:t>‹#›</a:t>
            </a:fld>
            <a:endParaRPr lang="en-US"/>
          </a:p>
        </p:txBody>
      </p:sp>
    </p:spTree>
    <p:extLst>
      <p:ext uri="{BB962C8B-B14F-4D97-AF65-F5344CB8AC3E}">
        <p14:creationId xmlns:p14="http://schemas.microsoft.com/office/powerpoint/2010/main" val="514258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7911F-5043-4509-96D4-82A856E50E2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D6607-F1C6-408A-9765-97A04D865C31}" type="slidenum">
              <a:rPr lang="en-US" smtClean="0"/>
              <a:t>‹#›</a:t>
            </a:fld>
            <a:endParaRPr lang="en-US"/>
          </a:p>
        </p:txBody>
      </p:sp>
    </p:spTree>
    <p:extLst>
      <p:ext uri="{BB962C8B-B14F-4D97-AF65-F5344CB8AC3E}">
        <p14:creationId xmlns:p14="http://schemas.microsoft.com/office/powerpoint/2010/main" val="24413299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7911F-5043-4509-96D4-82A856E50E2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D6607-F1C6-408A-9765-97A04D865C31}" type="slidenum">
              <a:rPr lang="en-US" smtClean="0"/>
              <a:t>‹#›</a:t>
            </a:fld>
            <a:endParaRPr lang="en-US"/>
          </a:p>
        </p:txBody>
      </p:sp>
    </p:spTree>
    <p:extLst>
      <p:ext uri="{BB962C8B-B14F-4D97-AF65-F5344CB8AC3E}">
        <p14:creationId xmlns:p14="http://schemas.microsoft.com/office/powerpoint/2010/main" val="425902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A3A58-5562-4B21-8E0E-33C248BAE06C}"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4A525-87B8-4F00-B8E0-024004E896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18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6A3A58-5562-4B21-8E0E-33C248BAE06C}"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4A525-87B8-4F00-B8E0-024004E896D2}" type="slidenum">
              <a:rPr lang="en-US" smtClean="0"/>
              <a:t>‹#›</a:t>
            </a:fld>
            <a:endParaRPr lang="en-US"/>
          </a:p>
        </p:txBody>
      </p:sp>
    </p:spTree>
    <p:extLst>
      <p:ext uri="{BB962C8B-B14F-4D97-AF65-F5344CB8AC3E}">
        <p14:creationId xmlns:p14="http://schemas.microsoft.com/office/powerpoint/2010/main" val="45816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6A3A58-5562-4B21-8E0E-33C248BAE06C}"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4A525-87B8-4F00-B8E0-024004E896D2}" type="slidenum">
              <a:rPr lang="en-US" smtClean="0"/>
              <a:t>‹#›</a:t>
            </a:fld>
            <a:endParaRPr lang="en-US"/>
          </a:p>
        </p:txBody>
      </p:sp>
    </p:spTree>
    <p:extLst>
      <p:ext uri="{BB962C8B-B14F-4D97-AF65-F5344CB8AC3E}">
        <p14:creationId xmlns:p14="http://schemas.microsoft.com/office/powerpoint/2010/main" val="179882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6A3A58-5562-4B21-8E0E-33C248BAE06C}"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4A525-87B8-4F00-B8E0-024004E896D2}" type="slidenum">
              <a:rPr lang="en-US" smtClean="0"/>
              <a:t>‹#›</a:t>
            </a:fld>
            <a:endParaRPr lang="en-US"/>
          </a:p>
        </p:txBody>
      </p:sp>
    </p:spTree>
    <p:extLst>
      <p:ext uri="{BB962C8B-B14F-4D97-AF65-F5344CB8AC3E}">
        <p14:creationId xmlns:p14="http://schemas.microsoft.com/office/powerpoint/2010/main" val="328419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6A3A58-5562-4B21-8E0E-33C248BAE06C}" type="datetimeFigureOut">
              <a:rPr lang="en-US" smtClean="0"/>
              <a:t>7/13/2021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7C4A525-87B8-4F00-B8E0-024004E896D2}" type="slidenum">
              <a:rPr lang="en-US" smtClean="0"/>
              <a:t>‹#›</a:t>
            </a:fld>
            <a:endParaRPr lang="en-US"/>
          </a:p>
        </p:txBody>
      </p:sp>
    </p:spTree>
    <p:extLst>
      <p:ext uri="{BB962C8B-B14F-4D97-AF65-F5344CB8AC3E}">
        <p14:creationId xmlns:p14="http://schemas.microsoft.com/office/powerpoint/2010/main" val="1265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6A3A58-5562-4B21-8E0E-33C248BAE06C}" type="datetimeFigureOut">
              <a:rPr lang="en-US" smtClean="0"/>
              <a:t>7/13/2021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C4A525-87B8-4F00-B8E0-024004E896D2}" type="slidenum">
              <a:rPr lang="en-US" smtClean="0"/>
              <a:t>‹#›</a:t>
            </a:fld>
            <a:endParaRPr lang="en-US"/>
          </a:p>
        </p:txBody>
      </p:sp>
    </p:spTree>
    <p:extLst>
      <p:ext uri="{BB962C8B-B14F-4D97-AF65-F5344CB8AC3E}">
        <p14:creationId xmlns:p14="http://schemas.microsoft.com/office/powerpoint/2010/main" val="314997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A3A58-5562-4B21-8E0E-33C248BAE06C}"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4A525-87B8-4F00-B8E0-024004E896D2}" type="slidenum">
              <a:rPr lang="en-US" smtClean="0"/>
              <a:t>‹#›</a:t>
            </a:fld>
            <a:endParaRPr lang="en-US"/>
          </a:p>
        </p:txBody>
      </p:sp>
    </p:spTree>
    <p:extLst>
      <p:ext uri="{BB962C8B-B14F-4D97-AF65-F5344CB8AC3E}">
        <p14:creationId xmlns:p14="http://schemas.microsoft.com/office/powerpoint/2010/main" val="249427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6A3A58-5562-4B21-8E0E-33C248BAE06C}" type="datetimeFigureOut">
              <a:rPr lang="en-US" smtClean="0"/>
              <a:t>7/13/2021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C4A525-87B8-4F00-B8E0-024004E896D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870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0230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17911F-5043-4509-96D4-82A856E50E29}" type="datetimeFigureOut">
              <a:rPr lang="en-US" smtClean="0"/>
              <a:t>7/13/2021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54D6607-F1C6-408A-9765-97A04D865C31}" type="slidenum">
              <a:rPr lang="en-US" smtClean="0"/>
              <a:t>‹#›</a:t>
            </a:fld>
            <a:endParaRPr lang="en-US"/>
          </a:p>
        </p:txBody>
      </p:sp>
      <p:cxnSp>
        <p:nvCxnSpPr>
          <p:cNvPr id="10" name="Straight Connector 9"/>
          <p:cNvCxnSpPr/>
          <p:nvPr/>
        </p:nvCxnSpPr>
        <p:spPr>
          <a:xfrm>
            <a:off x="1112520" y="1017221"/>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4873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hart" Target="../charts/chart3.xml"/><Relationship Id="rId3" Type="http://schemas.openxmlformats.org/officeDocument/2006/relationships/image" Target="../media/image2.png"/><Relationship Id="rId7" Type="http://schemas.openxmlformats.org/officeDocument/2006/relationships/image" Target="../media/image5.svg"/><Relationship Id="rId12"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chart" Target="../charts/chart1.xml"/><Relationship Id="rId10" Type="http://schemas.openxmlformats.org/officeDocument/2006/relationships/image" Target="../media/image8.png"/><Relationship Id="rId4" Type="http://schemas.openxmlformats.org/officeDocument/2006/relationships/image" Target="../media/image3.svg"/><Relationship Id="rId9" Type="http://schemas.openxmlformats.org/officeDocument/2006/relationships/image" Target="../media/image7.svg"/><Relationship Id="rId14" Type="http://schemas.openxmlformats.org/officeDocument/2006/relationships/chart" Target="../charts/chart4.xml"/></Relationships>
</file>

<file path=ppt/slides/_rels/slide1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9554-5FB6-4F36-98C8-B8EAB2EA4377}"/>
              </a:ext>
            </a:extLst>
          </p:cNvPr>
          <p:cNvSpPr>
            <a:spLocks noGrp="1"/>
          </p:cNvSpPr>
          <p:nvPr>
            <p:ph type="ctrTitle"/>
          </p:nvPr>
        </p:nvSpPr>
        <p:spPr/>
        <p:txBody>
          <a:bodyPr/>
          <a:lstStyle/>
          <a:p>
            <a:r>
              <a:rPr lang="en-US" dirty="0"/>
              <a:t>Data Science for Consulting Projects</a:t>
            </a:r>
          </a:p>
        </p:txBody>
      </p:sp>
      <p:sp>
        <p:nvSpPr>
          <p:cNvPr id="3" name="Subtitle 2">
            <a:extLst>
              <a:ext uri="{FF2B5EF4-FFF2-40B4-BE49-F238E27FC236}">
                <a16:creationId xmlns:a16="http://schemas.microsoft.com/office/drawing/2014/main" id="{69D9E4CA-2039-4F9A-8241-58DCBFE8B133}"/>
              </a:ext>
            </a:extLst>
          </p:cNvPr>
          <p:cNvSpPr>
            <a:spLocks noGrp="1"/>
          </p:cNvSpPr>
          <p:nvPr>
            <p:ph type="subTitle" idx="1"/>
          </p:nvPr>
        </p:nvSpPr>
        <p:spPr/>
        <p:txBody>
          <a:bodyPr/>
          <a:lstStyle/>
          <a:p>
            <a:r>
              <a:rPr lang="en-US" dirty="0"/>
              <a:t>Gina Champion | University of Chicago</a:t>
            </a:r>
          </a:p>
        </p:txBody>
      </p:sp>
    </p:spTree>
    <p:extLst>
      <p:ext uri="{BB962C8B-B14F-4D97-AF65-F5344CB8AC3E}">
        <p14:creationId xmlns:p14="http://schemas.microsoft.com/office/powerpoint/2010/main" val="131393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352D01-87EA-4C7E-B06F-559F8C34D571}"/>
              </a:ext>
            </a:extLst>
          </p:cNvPr>
          <p:cNvSpPr>
            <a:spLocks noGrp="1"/>
          </p:cNvSpPr>
          <p:nvPr>
            <p:ph type="title"/>
          </p:nvPr>
        </p:nvSpPr>
        <p:spPr>
          <a:xfrm>
            <a:off x="1066800" y="214685"/>
            <a:ext cx="10058400" cy="719593"/>
          </a:xfrm>
        </p:spPr>
        <p:txBody>
          <a:bodyPr>
            <a:normAutofit/>
          </a:bodyPr>
          <a:lstStyle/>
          <a:p>
            <a:r>
              <a:rPr lang="en-US" sz="4000" dirty="0"/>
              <a:t>Overview of Methodology</a:t>
            </a:r>
          </a:p>
        </p:txBody>
      </p:sp>
      <p:graphicFrame>
        <p:nvGraphicFramePr>
          <p:cNvPr id="7" name="Diagram 6">
            <a:extLst>
              <a:ext uri="{FF2B5EF4-FFF2-40B4-BE49-F238E27FC236}">
                <a16:creationId xmlns:a16="http://schemas.microsoft.com/office/drawing/2014/main" id="{451C804D-CC7F-4860-A1AC-BC063852F8DD}"/>
              </a:ext>
            </a:extLst>
          </p:cNvPr>
          <p:cNvGraphicFramePr/>
          <p:nvPr>
            <p:extLst>
              <p:ext uri="{D42A27DB-BD31-4B8C-83A1-F6EECF244321}">
                <p14:modId xmlns:p14="http://schemas.microsoft.com/office/powerpoint/2010/main" val="1226709989"/>
              </p:ext>
            </p:extLst>
          </p:nvPr>
        </p:nvGraphicFramePr>
        <p:xfrm>
          <a:off x="333633" y="1164509"/>
          <a:ext cx="11541210" cy="5458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103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352D01-87EA-4C7E-B06F-559F8C34D571}"/>
              </a:ext>
            </a:extLst>
          </p:cNvPr>
          <p:cNvSpPr>
            <a:spLocks noGrp="1"/>
          </p:cNvSpPr>
          <p:nvPr>
            <p:ph type="title"/>
          </p:nvPr>
        </p:nvSpPr>
        <p:spPr>
          <a:xfrm>
            <a:off x="1066800" y="214685"/>
            <a:ext cx="10058400" cy="719593"/>
          </a:xfrm>
        </p:spPr>
        <p:txBody>
          <a:bodyPr>
            <a:normAutofit/>
          </a:bodyPr>
          <a:lstStyle/>
          <a:p>
            <a:r>
              <a:rPr lang="en-US" sz="4000" dirty="0"/>
              <a:t>Overview of Segments</a:t>
            </a:r>
          </a:p>
        </p:txBody>
      </p:sp>
      <p:pic>
        <p:nvPicPr>
          <p:cNvPr id="4" name="Graphic 3" descr="Bullseye with solid fill">
            <a:extLst>
              <a:ext uri="{FF2B5EF4-FFF2-40B4-BE49-F238E27FC236}">
                <a16:creationId xmlns:a16="http://schemas.microsoft.com/office/drawing/2014/main" id="{C330A998-0285-4411-9FAA-82E26C81B2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89401" y="2629008"/>
            <a:ext cx="1123774" cy="1123774"/>
          </a:xfrm>
          <a:prstGeom prst="rect">
            <a:avLst/>
          </a:prstGeom>
        </p:spPr>
      </p:pic>
      <p:graphicFrame>
        <p:nvGraphicFramePr>
          <p:cNvPr id="5" name="Chart 4">
            <a:extLst>
              <a:ext uri="{FF2B5EF4-FFF2-40B4-BE49-F238E27FC236}">
                <a16:creationId xmlns:a16="http://schemas.microsoft.com/office/drawing/2014/main" id="{936F1405-4EAF-4BFC-A14A-A457F369E476}"/>
              </a:ext>
            </a:extLst>
          </p:cNvPr>
          <p:cNvGraphicFramePr/>
          <p:nvPr>
            <p:extLst>
              <p:ext uri="{D42A27DB-BD31-4B8C-83A1-F6EECF244321}">
                <p14:modId xmlns:p14="http://schemas.microsoft.com/office/powerpoint/2010/main" val="3656974962"/>
              </p:ext>
            </p:extLst>
          </p:nvPr>
        </p:nvGraphicFramePr>
        <p:xfrm>
          <a:off x="3307187" y="2057786"/>
          <a:ext cx="2435971" cy="2412396"/>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747EA0F2-EAE7-4D11-B504-73CF8BBE239C}"/>
              </a:ext>
            </a:extLst>
          </p:cNvPr>
          <p:cNvSpPr/>
          <p:nvPr/>
        </p:nvSpPr>
        <p:spPr>
          <a:xfrm>
            <a:off x="189967" y="1362075"/>
            <a:ext cx="2743200" cy="485364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8C89D04D-8989-4227-9F99-78661C61455C}"/>
              </a:ext>
            </a:extLst>
          </p:cNvPr>
          <p:cNvSpPr txBox="1"/>
          <p:nvPr/>
        </p:nvSpPr>
        <p:spPr>
          <a:xfrm>
            <a:off x="199492" y="140017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accent2"/>
                </a:solidFill>
              </a:rPr>
              <a:t>SEGMENT 1</a:t>
            </a:r>
          </a:p>
          <a:p>
            <a:pPr algn="ctr"/>
            <a:r>
              <a:rPr lang="en-US" b="1" dirty="0">
                <a:solidFill>
                  <a:schemeClr val="accent2"/>
                </a:solidFill>
                <a:cs typeface="Calibri"/>
              </a:rPr>
              <a:t>THE NEW CUSTOMERS</a:t>
            </a:r>
          </a:p>
        </p:txBody>
      </p:sp>
      <p:sp>
        <p:nvSpPr>
          <p:cNvPr id="10" name="TextBox 9">
            <a:extLst>
              <a:ext uri="{FF2B5EF4-FFF2-40B4-BE49-F238E27FC236}">
                <a16:creationId xmlns:a16="http://schemas.microsoft.com/office/drawing/2014/main" id="{DA1B96FD-3F75-425E-9CC2-66699EC66A41}"/>
              </a:ext>
            </a:extLst>
          </p:cNvPr>
          <p:cNvSpPr txBox="1"/>
          <p:nvPr/>
        </p:nvSpPr>
        <p:spPr>
          <a:xfrm>
            <a:off x="256642" y="427672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82880" indent="-182880">
              <a:buFont typeface="Arial"/>
              <a:buChar char="•"/>
            </a:pPr>
            <a:r>
              <a:rPr lang="en-US" sz="1200" dirty="0">
                <a:cs typeface="Calibri"/>
              </a:rPr>
              <a:t>New customers to the company</a:t>
            </a:r>
          </a:p>
          <a:p>
            <a:pPr marL="182880" indent="-182880">
              <a:buFont typeface="Arial"/>
              <a:buChar char="•"/>
            </a:pPr>
            <a:r>
              <a:rPr lang="en-US" sz="1200" dirty="0">
                <a:cs typeface="Calibri"/>
              </a:rPr>
              <a:t>Although they just recently signed up, they have already made a purchase</a:t>
            </a:r>
          </a:p>
          <a:p>
            <a:pPr marL="182880" indent="-182880">
              <a:buFont typeface="Arial"/>
              <a:buChar char="•"/>
            </a:pPr>
            <a:r>
              <a:rPr lang="en-US" sz="1200" dirty="0">
                <a:cs typeface="Calibri"/>
              </a:rPr>
              <a:t>Focus is on using marketing strategies to turn the new customers into target customers</a:t>
            </a:r>
          </a:p>
        </p:txBody>
      </p:sp>
      <p:sp>
        <p:nvSpPr>
          <p:cNvPr id="11" name="Rectangle 10">
            <a:extLst>
              <a:ext uri="{FF2B5EF4-FFF2-40B4-BE49-F238E27FC236}">
                <a16:creationId xmlns:a16="http://schemas.microsoft.com/office/drawing/2014/main" id="{A8986620-94EE-4730-8A75-7578C32546B1}"/>
              </a:ext>
            </a:extLst>
          </p:cNvPr>
          <p:cNvSpPr/>
          <p:nvPr/>
        </p:nvSpPr>
        <p:spPr>
          <a:xfrm>
            <a:off x="3189808" y="1362075"/>
            <a:ext cx="2743200" cy="485364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02F87E3-0BFC-4783-9DB7-FC447E80A0C5}"/>
              </a:ext>
            </a:extLst>
          </p:cNvPr>
          <p:cNvSpPr txBox="1"/>
          <p:nvPr/>
        </p:nvSpPr>
        <p:spPr>
          <a:xfrm>
            <a:off x="3199333" y="140017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50"/>
                </a:solidFill>
              </a:rPr>
              <a:t>SEGMENT 2</a:t>
            </a:r>
          </a:p>
          <a:p>
            <a:pPr algn="ctr"/>
            <a:r>
              <a:rPr lang="en-US" b="1">
                <a:solidFill>
                  <a:srgbClr val="00B050"/>
                </a:solidFill>
                <a:cs typeface="Calibri"/>
              </a:rPr>
              <a:t>THE TARGET CUSTOMERS</a:t>
            </a:r>
          </a:p>
        </p:txBody>
      </p:sp>
      <p:sp>
        <p:nvSpPr>
          <p:cNvPr id="13" name="TextBox 12">
            <a:extLst>
              <a:ext uri="{FF2B5EF4-FFF2-40B4-BE49-F238E27FC236}">
                <a16:creationId xmlns:a16="http://schemas.microsoft.com/office/drawing/2014/main" id="{62EC3383-7BEA-4019-AA20-BB4EE223C5F3}"/>
              </a:ext>
            </a:extLst>
          </p:cNvPr>
          <p:cNvSpPr txBox="1"/>
          <p:nvPr/>
        </p:nvSpPr>
        <p:spPr>
          <a:xfrm>
            <a:off x="3256483" y="4276725"/>
            <a:ext cx="274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82880" indent="-182880">
              <a:buFont typeface="Arial"/>
              <a:buChar char="•"/>
            </a:pPr>
            <a:r>
              <a:rPr lang="en-US" sz="1200" dirty="0">
                <a:cs typeface="Calibri"/>
              </a:rPr>
              <a:t>Most reliable customer base, with greatest number of purchases and money spent</a:t>
            </a:r>
          </a:p>
          <a:p>
            <a:pPr marL="182880" indent="-182880">
              <a:buFont typeface="Arial"/>
              <a:buChar char="•"/>
            </a:pPr>
            <a:r>
              <a:rPr lang="en-US" sz="1200" dirty="0">
                <a:cs typeface="Calibri"/>
              </a:rPr>
              <a:t>Have been registered customers for the longest period of time, relative to all other segments</a:t>
            </a:r>
          </a:p>
          <a:p>
            <a:pPr marL="182880" indent="-182880">
              <a:buFont typeface="Arial"/>
              <a:buChar char="•"/>
            </a:pPr>
            <a:r>
              <a:rPr lang="en-US" sz="1200" dirty="0">
                <a:cs typeface="Calibri"/>
              </a:rPr>
              <a:t>Average purchase is 3 books for a total of $45</a:t>
            </a:r>
          </a:p>
          <a:p>
            <a:pPr marL="182880" indent="-182880">
              <a:buFont typeface="Arial"/>
              <a:buChar char="•"/>
            </a:pPr>
            <a:r>
              <a:rPr lang="en-US" sz="1200" dirty="0">
                <a:cs typeface="Calibri"/>
              </a:rPr>
              <a:t>History, Health &amp; Music are most popular book topics purchased</a:t>
            </a:r>
          </a:p>
        </p:txBody>
      </p:sp>
      <p:sp>
        <p:nvSpPr>
          <p:cNvPr id="14" name="Rectangle 13">
            <a:extLst>
              <a:ext uri="{FF2B5EF4-FFF2-40B4-BE49-F238E27FC236}">
                <a16:creationId xmlns:a16="http://schemas.microsoft.com/office/drawing/2014/main" id="{DAA09231-5140-4DF9-A5E4-F18D0AA6684E}"/>
              </a:ext>
            </a:extLst>
          </p:cNvPr>
          <p:cNvSpPr/>
          <p:nvPr/>
        </p:nvSpPr>
        <p:spPr>
          <a:xfrm>
            <a:off x="6134155" y="1362075"/>
            <a:ext cx="2888719" cy="485364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F4A08B4-5075-4166-92C7-ACE11723079D}"/>
              </a:ext>
            </a:extLst>
          </p:cNvPr>
          <p:cNvSpPr txBox="1"/>
          <p:nvPr/>
        </p:nvSpPr>
        <p:spPr>
          <a:xfrm>
            <a:off x="5983981" y="1383647"/>
            <a:ext cx="32091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7030A0"/>
                </a:solidFill>
              </a:rPr>
              <a:t>SEGMENT 3</a:t>
            </a:r>
          </a:p>
          <a:p>
            <a:pPr algn="ctr"/>
            <a:r>
              <a:rPr lang="en-US" b="1">
                <a:solidFill>
                  <a:srgbClr val="7030A0"/>
                </a:solidFill>
                <a:cs typeface="Calibri"/>
              </a:rPr>
              <a:t>THE RELUCTANT CUSTOMERS</a:t>
            </a:r>
          </a:p>
        </p:txBody>
      </p:sp>
      <p:sp>
        <p:nvSpPr>
          <p:cNvPr id="16" name="TextBox 15">
            <a:extLst>
              <a:ext uri="{FF2B5EF4-FFF2-40B4-BE49-F238E27FC236}">
                <a16:creationId xmlns:a16="http://schemas.microsoft.com/office/drawing/2014/main" id="{A8FE3CDF-BE2A-4A28-92FC-D3755A2F8180}"/>
              </a:ext>
            </a:extLst>
          </p:cNvPr>
          <p:cNvSpPr txBox="1"/>
          <p:nvPr/>
        </p:nvSpPr>
        <p:spPr>
          <a:xfrm>
            <a:off x="6204367" y="4276725"/>
            <a:ext cx="288871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82880" indent="-182880">
              <a:buFont typeface="Arial"/>
              <a:buChar char="•"/>
            </a:pPr>
            <a:r>
              <a:rPr lang="en-US" sz="1200" dirty="0">
                <a:cs typeface="Calibri"/>
              </a:rPr>
              <a:t>Customers who have long standing account with the company</a:t>
            </a:r>
          </a:p>
          <a:p>
            <a:pPr marL="182880" indent="-182880">
              <a:buFont typeface="Arial"/>
              <a:buChar char="•"/>
            </a:pPr>
            <a:r>
              <a:rPr lang="en-US" sz="1200" dirty="0">
                <a:cs typeface="Calibri"/>
              </a:rPr>
              <a:t>Don’t spend as much money on books</a:t>
            </a:r>
          </a:p>
          <a:p>
            <a:pPr marL="182880" indent="-182880">
              <a:buFont typeface="Arial"/>
              <a:buChar char="•"/>
            </a:pPr>
            <a:r>
              <a:rPr lang="en-US" sz="1200" dirty="0">
                <a:cs typeface="Calibri"/>
              </a:rPr>
              <a:t>Always looking for great deals</a:t>
            </a:r>
          </a:p>
          <a:p>
            <a:pPr marL="182880" indent="-182880">
              <a:buFont typeface="Arial"/>
              <a:buChar char="•"/>
            </a:pPr>
            <a:r>
              <a:rPr lang="en-US" sz="1200" dirty="0">
                <a:cs typeface="Calibri"/>
              </a:rPr>
              <a:t>They are selective with their book  choices as they have 2</a:t>
            </a:r>
            <a:r>
              <a:rPr lang="en-US" sz="1200" baseline="30000" dirty="0">
                <a:cs typeface="Calibri"/>
              </a:rPr>
              <a:t>nd</a:t>
            </a:r>
            <a:r>
              <a:rPr lang="en-US" sz="1200" dirty="0">
                <a:cs typeface="Calibri"/>
              </a:rPr>
              <a:t> lowest total categories</a:t>
            </a:r>
          </a:p>
          <a:p>
            <a:pPr marL="182880" indent="-182880">
              <a:buFont typeface="Arial"/>
              <a:buChar char="•"/>
            </a:pPr>
            <a:r>
              <a:rPr lang="en-US" sz="1200" dirty="0">
                <a:cs typeface="Calibri"/>
              </a:rPr>
              <a:t>They can potentially purchase more if there’s some good discount program</a:t>
            </a:r>
          </a:p>
        </p:txBody>
      </p:sp>
      <p:sp>
        <p:nvSpPr>
          <p:cNvPr id="17" name="Rectangle 16">
            <a:extLst>
              <a:ext uri="{FF2B5EF4-FFF2-40B4-BE49-F238E27FC236}">
                <a16:creationId xmlns:a16="http://schemas.microsoft.com/office/drawing/2014/main" id="{2A977073-4909-4466-8279-96E27FC5347D}"/>
              </a:ext>
            </a:extLst>
          </p:cNvPr>
          <p:cNvSpPr/>
          <p:nvPr/>
        </p:nvSpPr>
        <p:spPr>
          <a:xfrm>
            <a:off x="9189492" y="1362075"/>
            <a:ext cx="2743200" cy="4853642"/>
          </a:xfrm>
          <a:prstGeom prst="rect">
            <a:avLst/>
          </a:pr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AE7BC6A-075F-4B89-837B-8CF2257636EA}"/>
              </a:ext>
            </a:extLst>
          </p:cNvPr>
          <p:cNvSpPr txBox="1"/>
          <p:nvPr/>
        </p:nvSpPr>
        <p:spPr>
          <a:xfrm>
            <a:off x="9199017" y="1400175"/>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6600"/>
                </a:solidFill>
              </a:rPr>
              <a:t>SEGMENT 4</a:t>
            </a:r>
          </a:p>
          <a:p>
            <a:pPr algn="ctr"/>
            <a:r>
              <a:rPr lang="en-US" b="1" dirty="0">
                <a:solidFill>
                  <a:srgbClr val="FF6600"/>
                </a:solidFill>
                <a:cs typeface="Calibri"/>
              </a:rPr>
              <a:t>THE OLD RELIABLE CUSTOMERS</a:t>
            </a:r>
          </a:p>
        </p:txBody>
      </p:sp>
      <p:sp>
        <p:nvSpPr>
          <p:cNvPr id="19" name="TextBox 18">
            <a:extLst>
              <a:ext uri="{FF2B5EF4-FFF2-40B4-BE49-F238E27FC236}">
                <a16:creationId xmlns:a16="http://schemas.microsoft.com/office/drawing/2014/main" id="{F2262D55-D243-40DF-AC41-7161D16E0F41}"/>
              </a:ext>
            </a:extLst>
          </p:cNvPr>
          <p:cNvSpPr txBox="1"/>
          <p:nvPr/>
        </p:nvSpPr>
        <p:spPr>
          <a:xfrm>
            <a:off x="9256167" y="4276725"/>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82880" indent="-182880">
              <a:buFont typeface="Arial"/>
              <a:buChar char="•"/>
            </a:pPr>
            <a:r>
              <a:rPr lang="en-US" sz="1200" dirty="0">
                <a:cs typeface="Calibri"/>
              </a:rPr>
              <a:t>Customers who have been members for over a year, on average</a:t>
            </a:r>
          </a:p>
          <a:p>
            <a:pPr marL="182880" indent="-182880">
              <a:buFont typeface="Arial"/>
              <a:buChar char="•"/>
            </a:pPr>
            <a:r>
              <a:rPr lang="en-US" sz="1200" dirty="0">
                <a:cs typeface="Calibri"/>
              </a:rPr>
              <a:t>Second highest group money spent and frequency</a:t>
            </a:r>
          </a:p>
          <a:p>
            <a:pPr marL="182880" indent="-182880">
              <a:buFont typeface="Arial"/>
              <a:buChar char="•"/>
            </a:pPr>
            <a:r>
              <a:rPr lang="en-US" sz="1200" dirty="0">
                <a:cs typeface="Calibri"/>
              </a:rPr>
              <a:t>Potential drill site for increasing engagement</a:t>
            </a:r>
          </a:p>
          <a:p>
            <a:pPr marL="182880" indent="-182880">
              <a:buFont typeface="Arial"/>
              <a:buChar char="•"/>
            </a:pPr>
            <a:r>
              <a:rPr lang="en-US" sz="1200" dirty="0">
                <a:cs typeface="Calibri"/>
              </a:rPr>
              <a:t>High growth opportunity – customers who reliably and consistently have been making purchases</a:t>
            </a:r>
          </a:p>
        </p:txBody>
      </p:sp>
      <p:pic>
        <p:nvPicPr>
          <p:cNvPr id="20" name="Graphic 15" descr="Turtle with solid fill">
            <a:extLst>
              <a:ext uri="{FF2B5EF4-FFF2-40B4-BE49-F238E27FC236}">
                <a16:creationId xmlns:a16="http://schemas.microsoft.com/office/drawing/2014/main" id="{539CE390-3B06-4FAD-9F89-CE33129A40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36063" y="2477223"/>
            <a:ext cx="1400115" cy="1443063"/>
          </a:xfrm>
          <a:prstGeom prst="rect">
            <a:avLst/>
          </a:prstGeom>
        </p:spPr>
      </p:pic>
      <p:pic>
        <p:nvPicPr>
          <p:cNvPr id="21" name="Graphic 17" descr="Baby crawling with solid fill">
            <a:extLst>
              <a:ext uri="{FF2B5EF4-FFF2-40B4-BE49-F238E27FC236}">
                <a16:creationId xmlns:a16="http://schemas.microsoft.com/office/drawing/2014/main" id="{B1185B60-DA3B-4399-AE70-A7C9392ADB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1846" y="2463804"/>
            <a:ext cx="1507930" cy="1507930"/>
          </a:xfrm>
          <a:prstGeom prst="rect">
            <a:avLst/>
          </a:prstGeom>
        </p:spPr>
      </p:pic>
      <p:pic>
        <p:nvPicPr>
          <p:cNvPr id="22" name="Graphic 19" descr="Help with solid fill">
            <a:extLst>
              <a:ext uri="{FF2B5EF4-FFF2-40B4-BE49-F238E27FC236}">
                <a16:creationId xmlns:a16="http://schemas.microsoft.com/office/drawing/2014/main" id="{F66E584B-EEC9-4729-AA39-1247111ABB0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47344" y="2629008"/>
            <a:ext cx="1056023" cy="1056023"/>
          </a:xfrm>
          <a:prstGeom prst="rect">
            <a:avLst/>
          </a:prstGeom>
        </p:spPr>
      </p:pic>
      <p:graphicFrame>
        <p:nvGraphicFramePr>
          <p:cNvPr id="23" name="Chart 22">
            <a:extLst>
              <a:ext uri="{FF2B5EF4-FFF2-40B4-BE49-F238E27FC236}">
                <a16:creationId xmlns:a16="http://schemas.microsoft.com/office/drawing/2014/main" id="{63A198C0-B380-4535-9B65-AB4FBC6EA2A8}"/>
              </a:ext>
            </a:extLst>
          </p:cNvPr>
          <p:cNvGraphicFramePr/>
          <p:nvPr>
            <p:extLst>
              <p:ext uri="{D42A27DB-BD31-4B8C-83A1-F6EECF244321}">
                <p14:modId xmlns:p14="http://schemas.microsoft.com/office/powerpoint/2010/main" val="3504703288"/>
              </p:ext>
            </p:extLst>
          </p:nvPr>
        </p:nvGraphicFramePr>
        <p:xfrm>
          <a:off x="354579" y="2057786"/>
          <a:ext cx="2435971" cy="2412396"/>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4" name="Chart 23">
            <a:extLst>
              <a:ext uri="{FF2B5EF4-FFF2-40B4-BE49-F238E27FC236}">
                <a16:creationId xmlns:a16="http://schemas.microsoft.com/office/drawing/2014/main" id="{67B18641-C486-4F0D-B006-DF67EC6C6A52}"/>
              </a:ext>
            </a:extLst>
          </p:cNvPr>
          <p:cNvGraphicFramePr/>
          <p:nvPr>
            <p:extLst>
              <p:ext uri="{D42A27DB-BD31-4B8C-83A1-F6EECF244321}">
                <p14:modId xmlns:p14="http://schemas.microsoft.com/office/powerpoint/2010/main" val="4152995653"/>
              </p:ext>
            </p:extLst>
          </p:nvPr>
        </p:nvGraphicFramePr>
        <p:xfrm>
          <a:off x="6375253" y="2057786"/>
          <a:ext cx="2435971" cy="2412396"/>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5" name="Chart 24">
            <a:extLst>
              <a:ext uri="{FF2B5EF4-FFF2-40B4-BE49-F238E27FC236}">
                <a16:creationId xmlns:a16="http://schemas.microsoft.com/office/drawing/2014/main" id="{29ED83D1-D298-4533-AAAA-FEAC22D7E68F}"/>
              </a:ext>
            </a:extLst>
          </p:cNvPr>
          <p:cNvGraphicFramePr/>
          <p:nvPr>
            <p:extLst>
              <p:ext uri="{D42A27DB-BD31-4B8C-83A1-F6EECF244321}">
                <p14:modId xmlns:p14="http://schemas.microsoft.com/office/powerpoint/2010/main" val="1151484409"/>
              </p:ext>
            </p:extLst>
          </p:nvPr>
        </p:nvGraphicFramePr>
        <p:xfrm>
          <a:off x="9418134" y="2057786"/>
          <a:ext cx="2435971" cy="2412396"/>
        </p:xfrm>
        <a:graphic>
          <a:graphicData uri="http://schemas.openxmlformats.org/drawingml/2006/chart">
            <c:chart xmlns:c="http://schemas.openxmlformats.org/drawingml/2006/chart" xmlns:r="http://schemas.openxmlformats.org/officeDocument/2006/relationships" r:id="rId14"/>
          </a:graphicData>
        </a:graphic>
      </p:graphicFrame>
    </p:spTree>
    <p:extLst>
      <p:ext uri="{BB962C8B-B14F-4D97-AF65-F5344CB8AC3E}">
        <p14:creationId xmlns:p14="http://schemas.microsoft.com/office/powerpoint/2010/main" val="2203880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352D01-87EA-4C7E-B06F-559F8C34D571}"/>
              </a:ext>
            </a:extLst>
          </p:cNvPr>
          <p:cNvSpPr>
            <a:spLocks noGrp="1"/>
          </p:cNvSpPr>
          <p:nvPr>
            <p:ph type="title"/>
          </p:nvPr>
        </p:nvSpPr>
        <p:spPr>
          <a:xfrm>
            <a:off x="1066800" y="214685"/>
            <a:ext cx="10058400" cy="719593"/>
          </a:xfrm>
        </p:spPr>
        <p:txBody>
          <a:bodyPr>
            <a:normAutofit/>
          </a:bodyPr>
          <a:lstStyle/>
          <a:p>
            <a:r>
              <a:rPr lang="en-US" sz="4000" dirty="0"/>
              <a:t>Segment Strategies &amp; Impact</a:t>
            </a:r>
          </a:p>
        </p:txBody>
      </p:sp>
      <p:graphicFrame>
        <p:nvGraphicFramePr>
          <p:cNvPr id="26" name="Table 25">
            <a:extLst>
              <a:ext uri="{FF2B5EF4-FFF2-40B4-BE49-F238E27FC236}">
                <a16:creationId xmlns:a16="http://schemas.microsoft.com/office/drawing/2014/main" id="{7064C2F0-055F-490C-A235-5D74CF225C1A}"/>
              </a:ext>
            </a:extLst>
          </p:cNvPr>
          <p:cNvGraphicFramePr>
            <a:graphicFrameLocks noGrp="1"/>
          </p:cNvGraphicFramePr>
          <p:nvPr>
            <p:extLst>
              <p:ext uri="{D42A27DB-BD31-4B8C-83A1-F6EECF244321}">
                <p14:modId xmlns:p14="http://schemas.microsoft.com/office/powerpoint/2010/main" val="1866168762"/>
              </p:ext>
            </p:extLst>
          </p:nvPr>
        </p:nvGraphicFramePr>
        <p:xfrm>
          <a:off x="273326" y="2015834"/>
          <a:ext cx="2700909" cy="3835308"/>
        </p:xfrm>
        <a:graphic>
          <a:graphicData uri="http://schemas.openxmlformats.org/drawingml/2006/table">
            <a:tbl>
              <a:tblPr firstRow="1" bandRow="1">
                <a:tableStyleId>{5C22544A-7EE6-4342-B048-85BDC9FD1C3A}</a:tableStyleId>
              </a:tblPr>
              <a:tblGrid>
                <a:gridCol w="2700909">
                  <a:extLst>
                    <a:ext uri="{9D8B030D-6E8A-4147-A177-3AD203B41FA5}">
                      <a16:colId xmlns:a16="http://schemas.microsoft.com/office/drawing/2014/main" val="1696773108"/>
                    </a:ext>
                  </a:extLst>
                </a:gridCol>
              </a:tblGrid>
              <a:tr h="457200">
                <a:tc>
                  <a:txBody>
                    <a:bodyPr/>
                    <a:lstStyle/>
                    <a:p>
                      <a:pPr algn="ctr"/>
                      <a:r>
                        <a:rPr lang="en-US" sz="1400" b="1" kern="1200" dirty="0">
                          <a:solidFill>
                            <a:schemeClr val="lt1"/>
                          </a:solidFill>
                          <a:latin typeface="Calibri" panose="020F0502020204030204" pitchFamily="34" charset="0"/>
                          <a:ea typeface="+mn-ea"/>
                          <a:cs typeface="+mn-cs"/>
                        </a:rPr>
                        <a:t>THE NEW CUSTOMERS</a:t>
                      </a:r>
                    </a:p>
                  </a:txBody>
                  <a:tcPr marL="21946" marR="21946"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extLst>
                  <a:ext uri="{0D108BD9-81ED-4DB2-BD59-A6C34878D82A}">
                    <a16:rowId xmlns:a16="http://schemas.microsoft.com/office/drawing/2014/main" val="1474841480"/>
                  </a:ext>
                </a:extLst>
              </a:tr>
              <a:tr h="424596">
                <a:tc>
                  <a:txBody>
                    <a:bodyPr/>
                    <a:lstStyle/>
                    <a:p>
                      <a:pPr marL="0" algn="ctr" defTabSz="914400" rtl="0" eaLnBrk="1" latinLnBrk="0" hangingPunct="1"/>
                      <a:r>
                        <a:rPr lang="en-US" sz="1300" b="0" kern="1200" dirty="0">
                          <a:solidFill>
                            <a:schemeClr val="tx1"/>
                          </a:solidFill>
                          <a:latin typeface="Calibri" panose="020F0502020204030204" pitchFamily="34" charset="0"/>
                          <a:ea typeface="+mn-ea"/>
                          <a:cs typeface="+mn-cs"/>
                        </a:rPr>
                        <a:t>Share of Customers: </a:t>
                      </a:r>
                      <a:r>
                        <a:rPr lang="en-US" sz="1300" b="1" kern="1200" dirty="0">
                          <a:solidFill>
                            <a:schemeClr val="accent2"/>
                          </a:solidFill>
                          <a:latin typeface="Calibri" panose="020F0502020204030204" pitchFamily="34" charset="0"/>
                          <a:ea typeface="+mn-ea"/>
                          <a:cs typeface="+mn-cs"/>
                        </a:rPr>
                        <a:t>36%</a:t>
                      </a:r>
                    </a:p>
                  </a:txBody>
                  <a:tcPr marL="21946" marR="21946"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26472931"/>
                  </a:ext>
                </a:extLst>
              </a:tr>
              <a:tr h="274320">
                <a:tc>
                  <a:txBody>
                    <a:bodyPr/>
                    <a:lstStyle/>
                    <a:p>
                      <a:pPr algn="l"/>
                      <a:r>
                        <a:rPr lang="en-US" sz="1300" b="1" dirty="0">
                          <a:solidFill>
                            <a:schemeClr val="bg1"/>
                          </a:solidFill>
                          <a:latin typeface="Calibri" panose="020F0502020204030204" pitchFamily="34" charset="0"/>
                        </a:rPr>
                        <a:t>PROMOTIONAL STRATEGY</a:t>
                      </a:r>
                    </a:p>
                  </a:txBody>
                  <a:tcPr marL="21946" marR="21946"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428028475"/>
                  </a:ext>
                </a:extLst>
              </a:tr>
              <a:tr h="1581912">
                <a:tc>
                  <a:txBody>
                    <a:bodyPr/>
                    <a:lstStyle/>
                    <a:p>
                      <a:pPr marL="171450" indent="-171450">
                        <a:buFont typeface="Courier New" panose="02070309020205020404" pitchFamily="49" charset="0"/>
                        <a:buChar char="o"/>
                      </a:pPr>
                      <a:r>
                        <a:rPr lang="en-US" sz="1300" dirty="0">
                          <a:solidFill>
                            <a:schemeClr val="tx1"/>
                          </a:solidFill>
                          <a:latin typeface="Calibri" panose="020F0502020204030204" pitchFamily="34" charset="0"/>
                        </a:rPr>
                        <a:t>Bundled savings discount- 10% off when you buy 4 or more books</a:t>
                      </a:r>
                    </a:p>
                  </a:txBody>
                  <a:tcPr marL="21946" marR="21946"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83048254"/>
                  </a:ext>
                </a:extLst>
              </a:tr>
              <a:tr h="274320">
                <a:tc>
                  <a:txBody>
                    <a:bodyPr/>
                    <a:lstStyle/>
                    <a:p>
                      <a:pPr marL="0" indent="0">
                        <a:buFont typeface="Courier New" panose="02070309020205020404" pitchFamily="49" charset="0"/>
                        <a:buNone/>
                      </a:pPr>
                      <a:r>
                        <a:rPr lang="en-US" sz="1300" b="1">
                          <a:solidFill>
                            <a:schemeClr val="bg1"/>
                          </a:solidFill>
                          <a:latin typeface="Calibri" panose="020F0502020204030204" pitchFamily="34" charset="0"/>
                        </a:rPr>
                        <a:t>IMPACT OF IMPLEMENTATION</a:t>
                      </a:r>
                      <a:endParaRPr lang="en-US" sz="1300" b="1" dirty="0">
                        <a:solidFill>
                          <a:schemeClr val="bg1"/>
                        </a:solidFill>
                        <a:latin typeface="Calibri" panose="020F0502020204030204" pitchFamily="34" charset="0"/>
                      </a:endParaRPr>
                    </a:p>
                  </a:txBody>
                  <a:tcPr marL="21946" marR="21946"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75B6E5"/>
                    </a:solidFill>
                  </a:tcPr>
                </a:tc>
                <a:extLst>
                  <a:ext uri="{0D108BD9-81ED-4DB2-BD59-A6C34878D82A}">
                    <a16:rowId xmlns:a16="http://schemas.microsoft.com/office/drawing/2014/main" val="1252238020"/>
                  </a:ext>
                </a:extLst>
              </a:tr>
              <a:tr h="822960">
                <a:tc>
                  <a:txBody>
                    <a:bodyPr/>
                    <a:lstStyle/>
                    <a:p>
                      <a:pPr marL="171450" indent="-171450">
                        <a:buFont typeface="Courier New" panose="02070309020205020404" pitchFamily="49" charset="0"/>
                        <a:buChar char="o"/>
                      </a:pPr>
                      <a:r>
                        <a:rPr lang="en-US" sz="1400" dirty="0">
                          <a:ea typeface="+mn-lt"/>
                          <a:cs typeface="+mn-lt"/>
                        </a:rPr>
                        <a:t>Statistically significant improvement (3-5%) on sales</a:t>
                      </a:r>
                      <a:endParaRPr lang="en-US" sz="1300" dirty="0">
                        <a:solidFill>
                          <a:schemeClr val="tx1"/>
                        </a:solidFill>
                        <a:latin typeface="Calibri" panose="020F0502020204030204" pitchFamily="34" charset="0"/>
                      </a:endParaRPr>
                    </a:p>
                  </a:txBody>
                  <a:tcPr marL="21946" marR="21946"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053084746"/>
                  </a:ext>
                </a:extLst>
              </a:tr>
            </a:tbl>
          </a:graphicData>
        </a:graphic>
      </p:graphicFrame>
      <p:graphicFrame>
        <p:nvGraphicFramePr>
          <p:cNvPr id="27" name="Table 26">
            <a:extLst>
              <a:ext uri="{FF2B5EF4-FFF2-40B4-BE49-F238E27FC236}">
                <a16:creationId xmlns:a16="http://schemas.microsoft.com/office/drawing/2014/main" id="{BD6A650C-6EE3-4C28-B4F1-446023E8B0C2}"/>
              </a:ext>
            </a:extLst>
          </p:cNvPr>
          <p:cNvGraphicFramePr>
            <a:graphicFrameLocks noGrp="1"/>
          </p:cNvGraphicFramePr>
          <p:nvPr>
            <p:extLst>
              <p:ext uri="{D42A27DB-BD31-4B8C-83A1-F6EECF244321}">
                <p14:modId xmlns:p14="http://schemas.microsoft.com/office/powerpoint/2010/main" val="3839521049"/>
              </p:ext>
            </p:extLst>
          </p:nvPr>
        </p:nvGraphicFramePr>
        <p:xfrm>
          <a:off x="3210520" y="2015834"/>
          <a:ext cx="2700909" cy="3835308"/>
        </p:xfrm>
        <a:graphic>
          <a:graphicData uri="http://schemas.openxmlformats.org/drawingml/2006/table">
            <a:tbl>
              <a:tblPr firstRow="1" bandRow="1">
                <a:tableStyleId>{5C22544A-7EE6-4342-B048-85BDC9FD1C3A}</a:tableStyleId>
              </a:tblPr>
              <a:tblGrid>
                <a:gridCol w="2700909">
                  <a:extLst>
                    <a:ext uri="{9D8B030D-6E8A-4147-A177-3AD203B41FA5}">
                      <a16:colId xmlns:a16="http://schemas.microsoft.com/office/drawing/2014/main" val="1696773108"/>
                    </a:ext>
                  </a:extLst>
                </a:gridCol>
              </a:tblGrid>
              <a:tr h="457200">
                <a:tc>
                  <a:txBody>
                    <a:bodyPr/>
                    <a:lstStyle/>
                    <a:p>
                      <a:pPr algn="ctr"/>
                      <a:r>
                        <a:rPr lang="en-US" sz="1400" b="1" kern="1200" dirty="0">
                          <a:solidFill>
                            <a:schemeClr val="lt1"/>
                          </a:solidFill>
                          <a:latin typeface="Calibri" panose="020F0502020204030204" pitchFamily="34" charset="0"/>
                          <a:ea typeface="+mn-ea"/>
                          <a:cs typeface="+mn-cs"/>
                        </a:rPr>
                        <a:t>THE TARGET CUSTOMERS</a:t>
                      </a:r>
                    </a:p>
                  </a:txBody>
                  <a:tcPr marL="21946" marR="21946"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0B050"/>
                    </a:solidFill>
                  </a:tcPr>
                </a:tc>
                <a:extLst>
                  <a:ext uri="{0D108BD9-81ED-4DB2-BD59-A6C34878D82A}">
                    <a16:rowId xmlns:a16="http://schemas.microsoft.com/office/drawing/2014/main" val="1474841480"/>
                  </a:ext>
                </a:extLst>
              </a:tr>
              <a:tr h="424596">
                <a:tc>
                  <a:txBody>
                    <a:bodyPr/>
                    <a:lstStyle/>
                    <a:p>
                      <a:pPr marL="0" algn="ctr" defTabSz="914400" rtl="0" eaLnBrk="1" latinLnBrk="0" hangingPunct="1"/>
                      <a:r>
                        <a:rPr lang="en-US" sz="1300" b="0" kern="1200" dirty="0">
                          <a:solidFill>
                            <a:schemeClr val="tx1"/>
                          </a:solidFill>
                          <a:latin typeface="Calibri" panose="020F0502020204030204" pitchFamily="34" charset="0"/>
                          <a:ea typeface="+mn-ea"/>
                          <a:cs typeface="+mn-cs"/>
                        </a:rPr>
                        <a:t>Share of Customers: </a:t>
                      </a:r>
                      <a:r>
                        <a:rPr lang="en-US" sz="1300" b="1" kern="1200" dirty="0">
                          <a:solidFill>
                            <a:srgbClr val="00B050"/>
                          </a:solidFill>
                          <a:latin typeface="Calibri" panose="020F0502020204030204" pitchFamily="34" charset="0"/>
                          <a:ea typeface="+mn-ea"/>
                          <a:cs typeface="+mn-cs"/>
                        </a:rPr>
                        <a:t>26%</a:t>
                      </a:r>
                    </a:p>
                  </a:txBody>
                  <a:tcPr marL="21946" marR="21946"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26472931"/>
                  </a:ext>
                </a:extLst>
              </a:tr>
              <a:tr h="274320">
                <a:tc>
                  <a:txBody>
                    <a:bodyPr/>
                    <a:lstStyle/>
                    <a:p>
                      <a:pPr algn="l"/>
                      <a:r>
                        <a:rPr lang="en-US" sz="1300" b="1" dirty="0">
                          <a:solidFill>
                            <a:schemeClr val="bg1"/>
                          </a:solidFill>
                          <a:latin typeface="Calibri" panose="020F0502020204030204" pitchFamily="34" charset="0"/>
                        </a:rPr>
                        <a:t>PROMOTIONAL STRATEGY</a:t>
                      </a:r>
                    </a:p>
                  </a:txBody>
                  <a:tcPr marL="21946" marR="21946"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428028475"/>
                  </a:ext>
                </a:extLst>
              </a:tr>
              <a:tr h="1581912">
                <a:tc>
                  <a:txBody>
                    <a:bodyPr/>
                    <a:lstStyle/>
                    <a:p>
                      <a:pPr marL="171450" indent="-171450">
                        <a:buFont typeface="Courier New" panose="02070309020205020404" pitchFamily="49" charset="0"/>
                        <a:buChar char="o"/>
                      </a:pPr>
                      <a:r>
                        <a:rPr lang="en-US" sz="1300" dirty="0">
                          <a:solidFill>
                            <a:schemeClr val="tx1"/>
                          </a:solidFill>
                          <a:latin typeface="Calibri" panose="020F0502020204030204" pitchFamily="34" charset="0"/>
                        </a:rPr>
                        <a:t>Free 2-day shipping on all purchases</a:t>
                      </a:r>
                    </a:p>
                    <a:p>
                      <a:pPr marL="171450" indent="-171450">
                        <a:buFont typeface="Courier New" panose="02070309020205020404" pitchFamily="49" charset="0"/>
                        <a:buChar char="o"/>
                      </a:pPr>
                      <a:r>
                        <a:rPr lang="en-US" sz="1300" dirty="0">
                          <a:solidFill>
                            <a:schemeClr val="tx1"/>
                          </a:solidFill>
                          <a:latin typeface="Calibri" panose="020F0502020204030204" pitchFamily="34" charset="0"/>
                        </a:rPr>
                        <a:t>Recommendations of additional books at checkout customer may be interested in based off recent purchases</a:t>
                      </a:r>
                    </a:p>
                  </a:txBody>
                  <a:tcPr marL="21946" marR="21946"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783048254"/>
                  </a:ext>
                </a:extLst>
              </a:tr>
              <a:tr h="274320">
                <a:tc>
                  <a:txBody>
                    <a:bodyPr/>
                    <a:lstStyle/>
                    <a:p>
                      <a:pPr marL="0" indent="0">
                        <a:buFont typeface="Courier New" panose="02070309020205020404" pitchFamily="49" charset="0"/>
                        <a:buNone/>
                      </a:pPr>
                      <a:r>
                        <a:rPr lang="en-US" sz="1300" b="1" dirty="0">
                          <a:solidFill>
                            <a:schemeClr val="bg1"/>
                          </a:solidFill>
                          <a:latin typeface="Calibri" panose="020F0502020204030204" pitchFamily="34" charset="0"/>
                        </a:rPr>
                        <a:t>IMPACT OF IMPLEMENTATION</a:t>
                      </a:r>
                    </a:p>
                  </a:txBody>
                  <a:tcPr marL="21946" marR="21946"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7EC492"/>
                    </a:solidFill>
                  </a:tcPr>
                </a:tc>
                <a:extLst>
                  <a:ext uri="{0D108BD9-81ED-4DB2-BD59-A6C34878D82A}">
                    <a16:rowId xmlns:a16="http://schemas.microsoft.com/office/drawing/2014/main" val="3187941651"/>
                  </a:ext>
                </a:extLst>
              </a:tr>
              <a:tr h="822960">
                <a:tc>
                  <a:txBody>
                    <a:bodyPr/>
                    <a:lstStyle/>
                    <a:p>
                      <a:pPr marL="171450" indent="-171450">
                        <a:buFont typeface="Courier New" panose="02070309020205020404" pitchFamily="49" charset="0"/>
                        <a:buChar char="o"/>
                      </a:pPr>
                      <a:r>
                        <a:rPr lang="en-US" sz="1400" dirty="0">
                          <a:ea typeface="+mn-lt"/>
                          <a:cs typeface="+mn-lt"/>
                        </a:rPr>
                        <a:t>+20% incremental sales </a:t>
                      </a:r>
                      <a:endParaRPr lang="en-US" sz="1300" dirty="0">
                        <a:solidFill>
                          <a:schemeClr val="tx1"/>
                        </a:solidFill>
                        <a:latin typeface="Calibri" panose="020F0502020204030204" pitchFamily="34" charset="0"/>
                      </a:endParaRPr>
                    </a:p>
                  </a:txBody>
                  <a:tcPr marL="21946" marR="21946"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51864628"/>
                  </a:ext>
                </a:extLst>
              </a:tr>
            </a:tbl>
          </a:graphicData>
        </a:graphic>
      </p:graphicFrame>
      <p:graphicFrame>
        <p:nvGraphicFramePr>
          <p:cNvPr id="28" name="Table 27">
            <a:extLst>
              <a:ext uri="{FF2B5EF4-FFF2-40B4-BE49-F238E27FC236}">
                <a16:creationId xmlns:a16="http://schemas.microsoft.com/office/drawing/2014/main" id="{4DA6FC03-3393-4963-8D18-8E6765D34DB9}"/>
              </a:ext>
            </a:extLst>
          </p:cNvPr>
          <p:cNvGraphicFramePr>
            <a:graphicFrameLocks noGrp="1"/>
          </p:cNvGraphicFramePr>
          <p:nvPr>
            <p:extLst>
              <p:ext uri="{D42A27DB-BD31-4B8C-83A1-F6EECF244321}">
                <p14:modId xmlns:p14="http://schemas.microsoft.com/office/powerpoint/2010/main" val="1889996558"/>
              </p:ext>
            </p:extLst>
          </p:nvPr>
        </p:nvGraphicFramePr>
        <p:xfrm>
          <a:off x="6147714" y="2015834"/>
          <a:ext cx="2700909" cy="3835308"/>
        </p:xfrm>
        <a:graphic>
          <a:graphicData uri="http://schemas.openxmlformats.org/drawingml/2006/table">
            <a:tbl>
              <a:tblPr firstRow="1" bandRow="1">
                <a:tableStyleId>{5C22544A-7EE6-4342-B048-85BDC9FD1C3A}</a:tableStyleId>
              </a:tblPr>
              <a:tblGrid>
                <a:gridCol w="2700909">
                  <a:extLst>
                    <a:ext uri="{9D8B030D-6E8A-4147-A177-3AD203B41FA5}">
                      <a16:colId xmlns:a16="http://schemas.microsoft.com/office/drawing/2014/main" val="1696773108"/>
                    </a:ext>
                  </a:extLst>
                </a:gridCol>
              </a:tblGrid>
              <a:tr h="457200">
                <a:tc>
                  <a:txBody>
                    <a:bodyPr/>
                    <a:lstStyle/>
                    <a:p>
                      <a:pPr algn="ctr"/>
                      <a:r>
                        <a:rPr lang="en-US" sz="1400" b="1" kern="1200" dirty="0">
                          <a:solidFill>
                            <a:schemeClr val="lt1"/>
                          </a:solidFill>
                          <a:latin typeface="Calibri" panose="020F0502020204030204" pitchFamily="34" charset="0"/>
                          <a:ea typeface="+mn-ea"/>
                          <a:cs typeface="+mn-cs"/>
                        </a:rPr>
                        <a:t>THE RELUCTANT CUSTOMERS</a:t>
                      </a:r>
                    </a:p>
                  </a:txBody>
                  <a:tcPr marL="21946" marR="21946" marT="0" marB="0"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rgbClr val="7030A0"/>
                    </a:solidFill>
                  </a:tcPr>
                </a:tc>
                <a:extLst>
                  <a:ext uri="{0D108BD9-81ED-4DB2-BD59-A6C34878D82A}">
                    <a16:rowId xmlns:a16="http://schemas.microsoft.com/office/drawing/2014/main" val="1474841480"/>
                  </a:ext>
                </a:extLst>
              </a:tr>
              <a:tr h="424596">
                <a:tc>
                  <a:txBody>
                    <a:bodyPr/>
                    <a:lstStyle/>
                    <a:p>
                      <a:pPr marL="0" algn="ctr" defTabSz="914400" rtl="0" eaLnBrk="1" latinLnBrk="0" hangingPunct="1"/>
                      <a:r>
                        <a:rPr lang="en-US" sz="1300" b="0" kern="1200" dirty="0">
                          <a:solidFill>
                            <a:schemeClr val="tx1"/>
                          </a:solidFill>
                          <a:latin typeface="Calibri" panose="020F0502020204030204" pitchFamily="34" charset="0"/>
                          <a:ea typeface="+mn-ea"/>
                          <a:cs typeface="+mn-cs"/>
                        </a:rPr>
                        <a:t>Share of Customers: </a:t>
                      </a:r>
                      <a:r>
                        <a:rPr lang="en-US" sz="1300" b="1" kern="1200" dirty="0">
                          <a:solidFill>
                            <a:srgbClr val="7030A0"/>
                          </a:solidFill>
                          <a:latin typeface="Calibri" panose="020F0502020204030204" pitchFamily="34" charset="0"/>
                          <a:ea typeface="+mn-ea"/>
                          <a:cs typeface="+mn-cs"/>
                        </a:rPr>
                        <a:t>22%</a:t>
                      </a:r>
                    </a:p>
                  </a:txBody>
                  <a:tcPr marL="21946" marR="21946" marT="0" marB="0"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126472931"/>
                  </a:ext>
                </a:extLst>
              </a:tr>
              <a:tr h="274320">
                <a:tc>
                  <a:txBody>
                    <a:bodyPr/>
                    <a:lstStyle/>
                    <a:p>
                      <a:pPr algn="l"/>
                      <a:r>
                        <a:rPr lang="en-US" sz="1300" b="1" dirty="0">
                          <a:solidFill>
                            <a:schemeClr val="bg1"/>
                          </a:solidFill>
                          <a:latin typeface="Calibri" panose="020F0502020204030204" pitchFamily="34" charset="0"/>
                        </a:rPr>
                        <a:t>PROMOTIONAL STRATEGY</a:t>
                      </a:r>
                    </a:p>
                  </a:txBody>
                  <a:tcPr marL="21946" marR="21946" marT="0" marB="0"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428028475"/>
                  </a:ext>
                </a:extLst>
              </a:tr>
              <a:tr h="1581912">
                <a:tc>
                  <a:txBody>
                    <a:bodyPr/>
                    <a:lstStyle/>
                    <a:p>
                      <a:pPr marL="171450" indent="-171450">
                        <a:buFont typeface="Courier New" panose="02070309020205020404" pitchFamily="49" charset="0"/>
                        <a:buChar char="o"/>
                      </a:pPr>
                      <a:r>
                        <a:rPr lang="en-US" sz="1300" dirty="0">
                          <a:solidFill>
                            <a:schemeClr val="tx1"/>
                          </a:solidFill>
                          <a:latin typeface="Calibri" panose="020F0502020204030204" pitchFamily="34" charset="0"/>
                        </a:rPr>
                        <a:t>Custom emails about promotional discounts</a:t>
                      </a:r>
                    </a:p>
                  </a:txBody>
                  <a:tcPr marL="21946" marR="21946"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783048254"/>
                  </a:ext>
                </a:extLst>
              </a:tr>
              <a:tr h="274320">
                <a:tc>
                  <a:txBody>
                    <a:bodyPr/>
                    <a:lstStyle/>
                    <a:p>
                      <a:pPr marL="0" indent="0">
                        <a:buFont typeface="Courier New" panose="02070309020205020404" pitchFamily="49" charset="0"/>
                        <a:buNone/>
                      </a:pPr>
                      <a:r>
                        <a:rPr lang="en-US" sz="1300" b="1" dirty="0">
                          <a:solidFill>
                            <a:schemeClr val="bg1"/>
                          </a:solidFill>
                          <a:latin typeface="Calibri" panose="020F0502020204030204" pitchFamily="34" charset="0"/>
                        </a:rPr>
                        <a:t>IMPACT OF IMPLEMENTATION</a:t>
                      </a:r>
                    </a:p>
                  </a:txBody>
                  <a:tcPr marL="21946" marR="21946" marT="0" marB="0"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rgbClr val="7182B8"/>
                    </a:solidFill>
                  </a:tcPr>
                </a:tc>
                <a:extLst>
                  <a:ext uri="{0D108BD9-81ED-4DB2-BD59-A6C34878D82A}">
                    <a16:rowId xmlns:a16="http://schemas.microsoft.com/office/drawing/2014/main" val="2719782311"/>
                  </a:ext>
                </a:extLst>
              </a:tr>
              <a:tr h="822960">
                <a:tc>
                  <a:txBody>
                    <a:bodyPr/>
                    <a:lstStyle/>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300" dirty="0">
                          <a:ea typeface="+mn-lt"/>
                          <a:cs typeface="+mn-lt"/>
                        </a:rPr>
                        <a:t>Statistically significant improvement (3-5%) on sales</a:t>
                      </a:r>
                      <a:endParaRPr lang="en-US" sz="1300" dirty="0">
                        <a:solidFill>
                          <a:schemeClr val="tx1"/>
                        </a:solidFill>
                        <a:latin typeface="Calibri" panose="020F0502020204030204" pitchFamily="34" charset="0"/>
                      </a:endParaRPr>
                    </a:p>
                  </a:txBody>
                  <a:tcPr marL="21946" marR="21946" marT="0" marB="0"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996451561"/>
                  </a:ext>
                </a:extLst>
              </a:tr>
            </a:tbl>
          </a:graphicData>
        </a:graphic>
      </p:graphicFrame>
      <p:graphicFrame>
        <p:nvGraphicFramePr>
          <p:cNvPr id="29" name="Table 28">
            <a:extLst>
              <a:ext uri="{FF2B5EF4-FFF2-40B4-BE49-F238E27FC236}">
                <a16:creationId xmlns:a16="http://schemas.microsoft.com/office/drawing/2014/main" id="{B21CB562-17D0-4CC8-94D7-94224BED6882}"/>
              </a:ext>
            </a:extLst>
          </p:cNvPr>
          <p:cNvGraphicFramePr>
            <a:graphicFrameLocks noGrp="1"/>
          </p:cNvGraphicFramePr>
          <p:nvPr>
            <p:extLst>
              <p:ext uri="{D42A27DB-BD31-4B8C-83A1-F6EECF244321}">
                <p14:modId xmlns:p14="http://schemas.microsoft.com/office/powerpoint/2010/main" val="268319516"/>
              </p:ext>
            </p:extLst>
          </p:nvPr>
        </p:nvGraphicFramePr>
        <p:xfrm>
          <a:off x="9084907" y="2015834"/>
          <a:ext cx="2700909" cy="3838356"/>
        </p:xfrm>
        <a:graphic>
          <a:graphicData uri="http://schemas.openxmlformats.org/drawingml/2006/table">
            <a:tbl>
              <a:tblPr firstRow="1" bandRow="1">
                <a:tableStyleId>{5C22544A-7EE6-4342-B048-85BDC9FD1C3A}</a:tableStyleId>
              </a:tblPr>
              <a:tblGrid>
                <a:gridCol w="2700909">
                  <a:extLst>
                    <a:ext uri="{9D8B030D-6E8A-4147-A177-3AD203B41FA5}">
                      <a16:colId xmlns:a16="http://schemas.microsoft.com/office/drawing/2014/main" val="1696773108"/>
                    </a:ext>
                  </a:extLst>
                </a:gridCol>
              </a:tblGrid>
              <a:tr h="457200">
                <a:tc>
                  <a:txBody>
                    <a:bodyPr/>
                    <a:lstStyle/>
                    <a:p>
                      <a:pPr algn="ctr"/>
                      <a:r>
                        <a:rPr lang="en-US" sz="1400" b="1" kern="1200" dirty="0">
                          <a:solidFill>
                            <a:schemeClr val="lt1"/>
                          </a:solidFill>
                          <a:latin typeface="Calibri" panose="020F0502020204030204" pitchFamily="34" charset="0"/>
                          <a:ea typeface="+mn-ea"/>
                          <a:cs typeface="+mn-cs"/>
                        </a:rPr>
                        <a:t>THE OLD RELIABLE CUSTOMERS</a:t>
                      </a:r>
                    </a:p>
                  </a:txBody>
                  <a:tcPr marL="21946" marR="21946" marT="0" marB="0"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6600"/>
                    </a:solidFill>
                  </a:tcPr>
                </a:tc>
                <a:extLst>
                  <a:ext uri="{0D108BD9-81ED-4DB2-BD59-A6C34878D82A}">
                    <a16:rowId xmlns:a16="http://schemas.microsoft.com/office/drawing/2014/main" val="1474841480"/>
                  </a:ext>
                </a:extLst>
              </a:tr>
              <a:tr h="424596">
                <a:tc>
                  <a:txBody>
                    <a:bodyPr/>
                    <a:lstStyle/>
                    <a:p>
                      <a:pPr marL="0" algn="ctr" defTabSz="914400" rtl="0" eaLnBrk="1" latinLnBrk="0" hangingPunct="1"/>
                      <a:r>
                        <a:rPr lang="en-US" sz="1300" b="0" kern="1200" dirty="0">
                          <a:solidFill>
                            <a:schemeClr val="tx1"/>
                          </a:solidFill>
                          <a:latin typeface="Calibri" panose="020F0502020204030204" pitchFamily="34" charset="0"/>
                          <a:ea typeface="+mn-ea"/>
                          <a:cs typeface="+mn-cs"/>
                        </a:rPr>
                        <a:t>Share of Customers: </a:t>
                      </a:r>
                      <a:r>
                        <a:rPr lang="en-US" sz="1300" b="1" kern="1200" dirty="0">
                          <a:solidFill>
                            <a:srgbClr val="FF6600"/>
                          </a:solidFill>
                          <a:latin typeface="Calibri" panose="020F0502020204030204" pitchFamily="34" charset="0"/>
                          <a:ea typeface="+mn-ea"/>
                          <a:cs typeface="+mn-cs"/>
                        </a:rPr>
                        <a:t>`6%</a:t>
                      </a:r>
                    </a:p>
                  </a:txBody>
                  <a:tcPr marL="21946" marR="21946" marT="0" marB="0"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CFAF"/>
                    </a:solidFill>
                  </a:tcPr>
                </a:tc>
                <a:extLst>
                  <a:ext uri="{0D108BD9-81ED-4DB2-BD59-A6C34878D82A}">
                    <a16:rowId xmlns:a16="http://schemas.microsoft.com/office/drawing/2014/main" val="4126472931"/>
                  </a:ext>
                </a:extLst>
              </a:tr>
              <a:tr h="274320">
                <a:tc>
                  <a:txBody>
                    <a:bodyPr/>
                    <a:lstStyle/>
                    <a:p>
                      <a:pPr algn="l"/>
                      <a:r>
                        <a:rPr lang="en-US" sz="1300" b="1" dirty="0">
                          <a:solidFill>
                            <a:schemeClr val="bg1"/>
                          </a:solidFill>
                          <a:latin typeface="Calibri" panose="020F0502020204030204" pitchFamily="34" charset="0"/>
                        </a:rPr>
                        <a:t>PROMOTIONAL STRATEGY</a:t>
                      </a:r>
                    </a:p>
                  </a:txBody>
                  <a:tcPr marL="21946" marR="21946" marT="0" marB="0"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F5D"/>
                    </a:solidFill>
                  </a:tcPr>
                </a:tc>
                <a:extLst>
                  <a:ext uri="{0D108BD9-81ED-4DB2-BD59-A6C34878D82A}">
                    <a16:rowId xmlns:a16="http://schemas.microsoft.com/office/drawing/2014/main" val="2428028475"/>
                  </a:ext>
                </a:extLst>
              </a:tr>
              <a:tr h="822960">
                <a:tc>
                  <a:txBody>
                    <a:bodyPr/>
                    <a:lstStyle/>
                    <a:p>
                      <a:pPr marL="171450" indent="-171450" algn="l" defTabSz="914400" rtl="0" eaLnBrk="1" latinLnBrk="0" hangingPunct="1">
                        <a:buFont typeface="Courier New" panose="02070309020205020404" pitchFamily="49" charset="0"/>
                        <a:buChar char="o"/>
                      </a:pPr>
                      <a:r>
                        <a:rPr lang="en-US" sz="1300" kern="1200" dirty="0">
                          <a:solidFill>
                            <a:schemeClr val="tx1"/>
                          </a:solidFill>
                          <a:latin typeface="Calibri" panose="020F0502020204030204" pitchFamily="34" charset="0"/>
                          <a:ea typeface="+mn-ea"/>
                          <a:cs typeface="+mn-cs"/>
                        </a:rPr>
                        <a:t>A "See What You Missed" page when they log in to encourage them to catch up on some reading</a:t>
                      </a:r>
                    </a:p>
                    <a:p>
                      <a:pPr marL="171450" indent="-171450" algn="l" defTabSz="914400" rtl="0" eaLnBrk="1" latinLnBrk="0" hangingPunct="1">
                        <a:buFont typeface="Courier New" panose="02070309020205020404" pitchFamily="49" charset="0"/>
                        <a:buChar char="o"/>
                      </a:pPr>
                      <a:r>
                        <a:rPr lang="en-US" sz="1300" kern="1200" dirty="0">
                          <a:solidFill>
                            <a:schemeClr val="tx1"/>
                          </a:solidFill>
                          <a:latin typeface="Calibri" panose="020F0502020204030204" pitchFamily="34" charset="0"/>
                          <a:ea typeface="+mn-ea"/>
                          <a:cs typeface="+mn-cs"/>
                        </a:rPr>
                        <a:t>Rewards system using limited time offers and expiration dates on points</a:t>
                      </a:r>
                    </a:p>
                    <a:p>
                      <a:pPr marL="171450" indent="-171450" algn="l" defTabSz="914400" rtl="0" eaLnBrk="1" latinLnBrk="0" hangingPunct="1">
                        <a:buFont typeface="Courier New" panose="02070309020205020404" pitchFamily="49" charset="0"/>
                        <a:buChar char="o"/>
                      </a:pPr>
                      <a:r>
                        <a:rPr lang="en-US" sz="1300" kern="1200" dirty="0">
                          <a:solidFill>
                            <a:schemeClr val="tx1"/>
                          </a:solidFill>
                          <a:latin typeface="Calibri" panose="020F0502020204030204" pitchFamily="34" charset="0"/>
                          <a:ea typeface="+mn-ea"/>
                          <a:cs typeface="+mn-cs"/>
                        </a:rPr>
                        <a:t>"Upcoming releases" promotions that show what books are coming out soon</a:t>
                      </a:r>
                    </a:p>
                  </a:txBody>
                  <a:tcPr marL="21946" marR="21946" marT="0" marB="0">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CFAF"/>
                    </a:solidFill>
                  </a:tcPr>
                </a:tc>
                <a:extLst>
                  <a:ext uri="{0D108BD9-81ED-4DB2-BD59-A6C34878D82A}">
                    <a16:rowId xmlns:a16="http://schemas.microsoft.com/office/drawing/2014/main" val="2783048254"/>
                  </a:ext>
                </a:extLst>
              </a:tr>
              <a:tr h="274320">
                <a:tc>
                  <a:txBody>
                    <a:bodyPr/>
                    <a:lstStyle/>
                    <a:p>
                      <a:pPr marL="0" indent="0">
                        <a:buFont typeface="Courier New" panose="02070309020205020404" pitchFamily="49" charset="0"/>
                        <a:buNone/>
                      </a:pPr>
                      <a:r>
                        <a:rPr lang="en-US" sz="1300" b="1" dirty="0">
                          <a:solidFill>
                            <a:schemeClr val="bg1"/>
                          </a:solidFill>
                          <a:latin typeface="Calibri" panose="020F0502020204030204" pitchFamily="34" charset="0"/>
                        </a:rPr>
                        <a:t>IMPACT OF IMPLEMENTATION</a:t>
                      </a:r>
                    </a:p>
                  </a:txBody>
                  <a:tcPr marL="21946" marR="21946" marT="0" marB="0"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F5D"/>
                    </a:solidFill>
                  </a:tcPr>
                </a:tc>
                <a:extLst>
                  <a:ext uri="{0D108BD9-81ED-4DB2-BD59-A6C34878D82A}">
                    <a16:rowId xmlns:a16="http://schemas.microsoft.com/office/drawing/2014/main" val="3945678835"/>
                  </a:ext>
                </a:extLst>
              </a:tr>
              <a:tr h="822960">
                <a:tc>
                  <a:txBody>
                    <a:bodyPr/>
                    <a:lstStyle/>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300" dirty="0">
                          <a:ea typeface="+mn-lt"/>
                          <a:cs typeface="+mn-lt"/>
                        </a:rPr>
                        <a:t>Statistically significant improvement (3-5%) on sales</a:t>
                      </a:r>
                      <a:endParaRPr lang="en-US" sz="1300" dirty="0">
                        <a:solidFill>
                          <a:schemeClr val="tx1"/>
                        </a:solidFill>
                        <a:latin typeface="Calibri" panose="020F0502020204030204" pitchFamily="34" charset="0"/>
                      </a:endParaRPr>
                    </a:p>
                  </a:txBody>
                  <a:tcPr marL="21946" marR="21946" marT="0" marB="0"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CFAF"/>
                    </a:solidFill>
                  </a:tcPr>
                </a:tc>
                <a:extLst>
                  <a:ext uri="{0D108BD9-81ED-4DB2-BD59-A6C34878D82A}">
                    <a16:rowId xmlns:a16="http://schemas.microsoft.com/office/drawing/2014/main" val="3530510720"/>
                  </a:ext>
                </a:extLst>
              </a:tr>
            </a:tbl>
          </a:graphicData>
        </a:graphic>
      </p:graphicFrame>
      <p:pic>
        <p:nvPicPr>
          <p:cNvPr id="30" name="Graphic 15" descr="Turtle with solid fill">
            <a:extLst>
              <a:ext uri="{FF2B5EF4-FFF2-40B4-BE49-F238E27FC236}">
                <a16:creationId xmlns:a16="http://schemas.microsoft.com/office/drawing/2014/main" id="{DFFBBABB-C565-4800-BF1E-D6AF667119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11894" y="1316556"/>
            <a:ext cx="894387" cy="921822"/>
          </a:xfrm>
          <a:prstGeom prst="rect">
            <a:avLst/>
          </a:prstGeom>
        </p:spPr>
      </p:pic>
      <p:pic>
        <p:nvPicPr>
          <p:cNvPr id="31" name="Graphic 17" descr="Baby crawling with solid fill">
            <a:extLst>
              <a:ext uri="{FF2B5EF4-FFF2-40B4-BE49-F238E27FC236}">
                <a16:creationId xmlns:a16="http://schemas.microsoft.com/office/drawing/2014/main" id="{7737C4CA-E0C9-478D-939D-FF4B4DD018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4990" y="1212132"/>
            <a:ext cx="1056023" cy="1056023"/>
          </a:xfrm>
          <a:prstGeom prst="rect">
            <a:avLst/>
          </a:prstGeom>
        </p:spPr>
      </p:pic>
      <p:pic>
        <p:nvPicPr>
          <p:cNvPr id="32" name="Graphic 19" descr="Help with solid fill">
            <a:extLst>
              <a:ext uri="{FF2B5EF4-FFF2-40B4-BE49-F238E27FC236}">
                <a16:creationId xmlns:a16="http://schemas.microsoft.com/office/drawing/2014/main" id="{239F1782-E8FA-432A-A587-41006978F30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716" y="1321594"/>
            <a:ext cx="768072" cy="768072"/>
          </a:xfrm>
          <a:prstGeom prst="rect">
            <a:avLst/>
          </a:prstGeom>
        </p:spPr>
      </p:pic>
      <p:pic>
        <p:nvPicPr>
          <p:cNvPr id="33" name="Graphic 32" descr="Bullseye with solid fill">
            <a:extLst>
              <a:ext uri="{FF2B5EF4-FFF2-40B4-BE49-F238E27FC236}">
                <a16:creationId xmlns:a16="http://schemas.microsoft.com/office/drawing/2014/main" id="{079B8922-C89B-444D-ABBC-A26E939E73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60083" y="1314130"/>
            <a:ext cx="768072" cy="768072"/>
          </a:xfrm>
          <a:prstGeom prst="rect">
            <a:avLst/>
          </a:prstGeom>
        </p:spPr>
      </p:pic>
    </p:spTree>
    <p:extLst>
      <p:ext uri="{BB962C8B-B14F-4D97-AF65-F5344CB8AC3E}">
        <p14:creationId xmlns:p14="http://schemas.microsoft.com/office/powerpoint/2010/main" val="245270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17209E28-B8A1-40E2-A7EE-A30444B492DD}"/>
              </a:ext>
            </a:extLst>
          </p:cNvPr>
          <p:cNvSpPr>
            <a:spLocks noGrp="1"/>
          </p:cNvSpPr>
          <p:nvPr>
            <p:ph type="title" idx="4294967295"/>
          </p:nvPr>
        </p:nvSpPr>
        <p:spPr>
          <a:xfrm>
            <a:off x="1097280" y="758952"/>
            <a:ext cx="10058400" cy="3892168"/>
          </a:xfrm>
        </p:spPr>
        <p:txBody>
          <a:bodyPr vert="horz" lIns="91440" tIns="45720" rIns="91440" bIns="45720" rtlCol="0" anchor="b">
            <a:normAutofit/>
          </a:bodyPr>
          <a:lstStyle/>
          <a:p>
            <a:r>
              <a:rPr lang="en-US" sz="7200" b="1">
                <a:solidFill>
                  <a:srgbClr val="FFFFFF"/>
                </a:solidFill>
              </a:rPr>
              <a:t>Consulting Engagement with Chilean Government</a:t>
            </a:r>
          </a:p>
        </p:txBody>
      </p:sp>
    </p:spTree>
    <p:extLst>
      <p:ext uri="{BB962C8B-B14F-4D97-AF65-F5344CB8AC3E}">
        <p14:creationId xmlns:p14="http://schemas.microsoft.com/office/powerpoint/2010/main" val="39652996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EE3A-F321-4750-9897-04110E4F827A}"/>
              </a:ext>
            </a:extLst>
          </p:cNvPr>
          <p:cNvSpPr>
            <a:spLocks noGrp="1"/>
          </p:cNvSpPr>
          <p:nvPr>
            <p:ph type="title"/>
          </p:nvPr>
        </p:nvSpPr>
        <p:spPr>
          <a:xfrm>
            <a:off x="1097279" y="214685"/>
            <a:ext cx="11198293" cy="719593"/>
          </a:xfrm>
        </p:spPr>
        <p:txBody>
          <a:bodyPr>
            <a:normAutofit/>
          </a:bodyPr>
          <a:lstStyle/>
          <a:p>
            <a:r>
              <a:rPr lang="en-US" sz="4000" dirty="0"/>
              <a:t>Project Overview</a:t>
            </a:r>
          </a:p>
        </p:txBody>
      </p:sp>
      <p:sp>
        <p:nvSpPr>
          <p:cNvPr id="22" name="Content Placeholder 2">
            <a:extLst>
              <a:ext uri="{FF2B5EF4-FFF2-40B4-BE49-F238E27FC236}">
                <a16:creationId xmlns:a16="http://schemas.microsoft.com/office/drawing/2014/main" id="{AD56FF2D-8D3A-48D8-9F50-69C5CC4D62C8}"/>
              </a:ext>
            </a:extLst>
          </p:cNvPr>
          <p:cNvSpPr>
            <a:spLocks noGrp="1"/>
          </p:cNvSpPr>
          <p:nvPr>
            <p:ph idx="1"/>
          </p:nvPr>
        </p:nvSpPr>
        <p:spPr>
          <a:xfrm>
            <a:off x="1097280" y="1845734"/>
            <a:ext cx="10058400" cy="4023360"/>
          </a:xfrm>
        </p:spPr>
        <p:txBody>
          <a:bodyPr>
            <a:normAutofit/>
          </a:bodyPr>
          <a:lstStyle/>
          <a:p>
            <a:pPr marL="0" indent="0">
              <a:buNone/>
            </a:pPr>
            <a:r>
              <a:rPr lang="en-US" sz="4000" dirty="0"/>
              <a:t>Representatives of Chilean government (the Ministry of Economic Development and Tourism of Chile) hired a consulting company, trying to improve the tourism industry in the country</a:t>
            </a:r>
          </a:p>
        </p:txBody>
      </p:sp>
    </p:spTree>
    <p:extLst>
      <p:ext uri="{BB962C8B-B14F-4D97-AF65-F5344CB8AC3E}">
        <p14:creationId xmlns:p14="http://schemas.microsoft.com/office/powerpoint/2010/main" val="148735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747CA-6145-4432-93C7-A140490A1581}"/>
              </a:ext>
            </a:extLst>
          </p:cNvPr>
          <p:cNvSpPr>
            <a:spLocks noGrp="1"/>
          </p:cNvSpPr>
          <p:nvPr>
            <p:ph idx="1"/>
          </p:nvPr>
        </p:nvSpPr>
        <p:spPr>
          <a:xfrm>
            <a:off x="1066800" y="1417320"/>
            <a:ext cx="10058400" cy="4023360"/>
          </a:xfrm>
        </p:spPr>
        <p:txBody>
          <a:bodyPr>
            <a:normAutofit fontScale="92500" lnSpcReduction="10000"/>
          </a:bodyPr>
          <a:lstStyle/>
          <a:p>
            <a:pPr marL="0" indent="0">
              <a:buNone/>
            </a:pPr>
            <a:r>
              <a:rPr lang="en-US" sz="1800" b="1" dirty="0">
                <a:solidFill>
                  <a:schemeClr val="tx1"/>
                </a:solidFill>
              </a:rPr>
              <a:t>Step 1: Data Cleaning</a:t>
            </a:r>
          </a:p>
          <a:p>
            <a:pPr lvl="1"/>
            <a:r>
              <a:rPr lang="en-US" sz="1600" dirty="0">
                <a:solidFill>
                  <a:schemeClr val="tx1"/>
                </a:solidFill>
              </a:rPr>
              <a:t>Check for missing data</a:t>
            </a:r>
          </a:p>
          <a:p>
            <a:pPr lvl="2"/>
            <a:r>
              <a:rPr lang="en-US" dirty="0">
                <a:solidFill>
                  <a:schemeClr val="tx1"/>
                </a:solidFill>
              </a:rPr>
              <a:t>Impute values for some columns</a:t>
            </a:r>
          </a:p>
          <a:p>
            <a:pPr lvl="2"/>
            <a:r>
              <a:rPr lang="en-US" dirty="0">
                <a:solidFill>
                  <a:schemeClr val="tx1"/>
                </a:solidFill>
              </a:rPr>
              <a:t>Dropped columns for some variables where there were a lot of missing data</a:t>
            </a:r>
          </a:p>
          <a:p>
            <a:pPr lvl="1"/>
            <a:r>
              <a:rPr lang="en-US" sz="1600" dirty="0">
                <a:solidFill>
                  <a:schemeClr val="tx1"/>
                </a:solidFill>
              </a:rPr>
              <a:t>Convert object columns to numeric</a:t>
            </a:r>
          </a:p>
          <a:p>
            <a:pPr marL="0" lvl="1" indent="0">
              <a:buNone/>
            </a:pPr>
            <a:r>
              <a:rPr lang="en-US" b="1" dirty="0">
                <a:solidFill>
                  <a:schemeClr val="tx1"/>
                </a:solidFill>
              </a:rPr>
              <a:t>Step 2: Exploratory Analysis</a:t>
            </a:r>
          </a:p>
          <a:p>
            <a:pPr marL="525780" lvl="2" indent="-342900"/>
            <a:r>
              <a:rPr lang="en-US" sz="1600" dirty="0">
                <a:solidFill>
                  <a:schemeClr val="tx1"/>
                </a:solidFill>
              </a:rPr>
              <a:t>Visualizations of various data points </a:t>
            </a:r>
          </a:p>
          <a:p>
            <a:pPr marL="708660" lvl="3" indent="-342900"/>
            <a:r>
              <a:rPr lang="en-US" dirty="0">
                <a:solidFill>
                  <a:schemeClr val="tx1"/>
                </a:solidFill>
              </a:rPr>
              <a:t>Bar charts, scatter plots</a:t>
            </a:r>
          </a:p>
          <a:p>
            <a:pPr marL="0" lvl="2" indent="0">
              <a:buNone/>
            </a:pPr>
            <a:r>
              <a:rPr lang="en-US" sz="1800" b="1" dirty="0">
                <a:solidFill>
                  <a:schemeClr val="tx1"/>
                </a:solidFill>
              </a:rPr>
              <a:t>Step 3: PCA Analysis</a:t>
            </a:r>
          </a:p>
          <a:p>
            <a:pPr marL="525780" lvl="3" indent="-342900"/>
            <a:r>
              <a:rPr lang="en-US" sz="1600" dirty="0">
                <a:solidFill>
                  <a:schemeClr val="tx1"/>
                </a:solidFill>
              </a:rPr>
              <a:t>Standardize data</a:t>
            </a:r>
          </a:p>
          <a:p>
            <a:pPr marL="525780" lvl="3" indent="-342900"/>
            <a:r>
              <a:rPr lang="en-US" sz="1600" dirty="0">
                <a:solidFill>
                  <a:schemeClr val="tx1"/>
                </a:solidFill>
              </a:rPr>
              <a:t>Run PCA, fit the model</a:t>
            </a:r>
          </a:p>
          <a:p>
            <a:pPr marL="525780" lvl="3" indent="-342900"/>
            <a:r>
              <a:rPr lang="en-US" sz="1600" dirty="0">
                <a:solidFill>
                  <a:schemeClr val="tx1"/>
                </a:solidFill>
              </a:rPr>
              <a:t>Understand explained variance </a:t>
            </a:r>
          </a:p>
          <a:p>
            <a:pPr marL="0" lvl="2" indent="0">
              <a:lnSpc>
                <a:spcPct val="100000"/>
              </a:lnSpc>
              <a:buNone/>
            </a:pPr>
            <a:r>
              <a:rPr lang="en-US" sz="1800" b="1" dirty="0">
                <a:solidFill>
                  <a:schemeClr val="tx1"/>
                </a:solidFill>
              </a:rPr>
              <a:t>Step 4: Created a Weighting System</a:t>
            </a:r>
          </a:p>
          <a:p>
            <a:pPr marL="525780" lvl="3" indent="-342900">
              <a:lnSpc>
                <a:spcPct val="100000"/>
              </a:lnSpc>
            </a:pPr>
            <a:r>
              <a:rPr lang="en-US" sz="1600" dirty="0">
                <a:solidFill>
                  <a:schemeClr val="tx1"/>
                </a:solidFill>
              </a:rPr>
              <a:t>Weighted average scores for each dimension</a:t>
            </a:r>
          </a:p>
          <a:p>
            <a:pPr marL="525780" lvl="3" indent="-342900">
              <a:lnSpc>
                <a:spcPct val="100000"/>
              </a:lnSpc>
            </a:pPr>
            <a:r>
              <a:rPr lang="en-US" sz="1600" dirty="0">
                <a:solidFill>
                  <a:schemeClr val="tx1"/>
                </a:solidFill>
              </a:rPr>
              <a:t>Apply to each region</a:t>
            </a:r>
          </a:p>
          <a:p>
            <a:pPr marL="285750" lvl="2" indent="-285750"/>
            <a:endParaRPr lang="en-US" sz="1600" dirty="0">
              <a:solidFill>
                <a:schemeClr val="tx1"/>
              </a:solidFill>
            </a:endParaRPr>
          </a:p>
          <a:p>
            <a:pPr marL="468630" lvl="2" indent="-285750"/>
            <a:endParaRPr lang="en-US" sz="1600" dirty="0">
              <a:solidFill>
                <a:schemeClr val="tx1"/>
              </a:solidFill>
            </a:endParaRPr>
          </a:p>
        </p:txBody>
      </p:sp>
      <p:sp>
        <p:nvSpPr>
          <p:cNvPr id="6" name="Title 5">
            <a:extLst>
              <a:ext uri="{FF2B5EF4-FFF2-40B4-BE49-F238E27FC236}">
                <a16:creationId xmlns:a16="http://schemas.microsoft.com/office/drawing/2014/main" id="{A3352D01-87EA-4C7E-B06F-559F8C34D571}"/>
              </a:ext>
            </a:extLst>
          </p:cNvPr>
          <p:cNvSpPr>
            <a:spLocks noGrp="1"/>
          </p:cNvSpPr>
          <p:nvPr>
            <p:ph type="title"/>
          </p:nvPr>
        </p:nvSpPr>
        <p:spPr>
          <a:xfrm>
            <a:off x="1066800" y="214685"/>
            <a:ext cx="10058400" cy="719593"/>
          </a:xfrm>
        </p:spPr>
        <p:txBody>
          <a:bodyPr>
            <a:normAutofit/>
          </a:bodyPr>
          <a:lstStyle/>
          <a:p>
            <a:r>
              <a:rPr lang="en-US" sz="4000" dirty="0"/>
              <a:t>Overview of Methodology</a:t>
            </a:r>
          </a:p>
        </p:txBody>
      </p:sp>
    </p:spTree>
    <p:extLst>
      <p:ext uri="{BB962C8B-B14F-4D97-AF65-F5344CB8AC3E}">
        <p14:creationId xmlns:p14="http://schemas.microsoft.com/office/powerpoint/2010/main" val="2573081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EE3A-F321-4750-9897-04110E4F827A}"/>
              </a:ext>
            </a:extLst>
          </p:cNvPr>
          <p:cNvSpPr>
            <a:spLocks noGrp="1"/>
          </p:cNvSpPr>
          <p:nvPr>
            <p:ph type="title"/>
          </p:nvPr>
        </p:nvSpPr>
        <p:spPr/>
        <p:txBody>
          <a:bodyPr>
            <a:normAutofit/>
          </a:bodyPr>
          <a:lstStyle/>
          <a:p>
            <a:r>
              <a:rPr lang="en-US" sz="4000" dirty="0"/>
              <a:t>Executive Summary of Key Findings</a:t>
            </a:r>
          </a:p>
        </p:txBody>
      </p:sp>
      <p:grpSp>
        <p:nvGrpSpPr>
          <p:cNvPr id="5" name="Group 4">
            <a:extLst>
              <a:ext uri="{FF2B5EF4-FFF2-40B4-BE49-F238E27FC236}">
                <a16:creationId xmlns:a16="http://schemas.microsoft.com/office/drawing/2014/main" id="{3F514198-14A1-4B0B-94D1-84C130D1C535}"/>
              </a:ext>
            </a:extLst>
          </p:cNvPr>
          <p:cNvGrpSpPr/>
          <p:nvPr/>
        </p:nvGrpSpPr>
        <p:grpSpPr>
          <a:xfrm>
            <a:off x="733124" y="1200334"/>
            <a:ext cx="1357162" cy="4842538"/>
            <a:chOff x="1097280" y="1173260"/>
            <a:chExt cx="1357162" cy="4842538"/>
          </a:xfrm>
        </p:grpSpPr>
        <p:pic>
          <p:nvPicPr>
            <p:cNvPr id="4100" name="Picture 4">
              <a:extLst>
                <a:ext uri="{FF2B5EF4-FFF2-40B4-BE49-F238E27FC236}">
                  <a16:creationId xmlns:a16="http://schemas.microsoft.com/office/drawing/2014/main" id="{62C97638-D20E-4849-A8BA-15BF9E1A76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69" r="26072"/>
            <a:stretch/>
          </p:blipFill>
          <p:spPr bwMode="auto">
            <a:xfrm>
              <a:off x="1097280" y="1173260"/>
              <a:ext cx="1357162" cy="4842538"/>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CBF25613-23D4-4CF6-BB07-D6B4F6DFC94D}"/>
                </a:ext>
              </a:extLst>
            </p:cNvPr>
            <p:cNvSpPr/>
            <p:nvPr/>
          </p:nvSpPr>
          <p:spPr>
            <a:xfrm>
              <a:off x="1844842" y="3039978"/>
              <a:ext cx="609600" cy="389021"/>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1A8A6618-02F3-43EC-8FA3-97AD37CDA923}"/>
                </a:ext>
              </a:extLst>
            </p:cNvPr>
            <p:cNvSpPr/>
            <p:nvPr/>
          </p:nvSpPr>
          <p:spPr>
            <a:xfrm>
              <a:off x="1331494" y="2967789"/>
              <a:ext cx="513347" cy="216569"/>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7EFE2962-58EE-46AE-9DA8-E267FBE5DFD4}"/>
                </a:ext>
              </a:extLst>
            </p:cNvPr>
            <p:cNvSpPr/>
            <p:nvPr/>
          </p:nvSpPr>
          <p:spPr>
            <a:xfrm>
              <a:off x="1427747" y="4041615"/>
              <a:ext cx="513347" cy="216569"/>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 name="Group 10">
            <a:extLst>
              <a:ext uri="{FF2B5EF4-FFF2-40B4-BE49-F238E27FC236}">
                <a16:creationId xmlns:a16="http://schemas.microsoft.com/office/drawing/2014/main" id="{A478353F-E66E-4560-B0BC-3A5115F97B34}"/>
              </a:ext>
            </a:extLst>
          </p:cNvPr>
          <p:cNvGrpSpPr/>
          <p:nvPr/>
        </p:nvGrpSpPr>
        <p:grpSpPr>
          <a:xfrm>
            <a:off x="2442410" y="1261286"/>
            <a:ext cx="7307180" cy="1477328"/>
            <a:chOff x="4989094" y="1073000"/>
            <a:chExt cx="7307180" cy="1477328"/>
          </a:xfrm>
        </p:grpSpPr>
        <p:sp>
          <p:nvSpPr>
            <p:cNvPr id="7" name="Rectangle 6">
              <a:extLst>
                <a:ext uri="{FF2B5EF4-FFF2-40B4-BE49-F238E27FC236}">
                  <a16:creationId xmlns:a16="http://schemas.microsoft.com/office/drawing/2014/main" id="{6B629099-2E2D-439A-9A4A-1127E79ACEF4}"/>
                </a:ext>
              </a:extLst>
            </p:cNvPr>
            <p:cNvSpPr/>
            <p:nvPr/>
          </p:nvSpPr>
          <p:spPr>
            <a:xfrm>
              <a:off x="4989094" y="1073001"/>
              <a:ext cx="6858001" cy="133331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811B3416-3F71-4341-ACEE-315E18F38030}"/>
                </a:ext>
              </a:extLst>
            </p:cNvPr>
            <p:cNvSpPr txBox="1"/>
            <p:nvPr/>
          </p:nvSpPr>
          <p:spPr>
            <a:xfrm>
              <a:off x="5061284" y="1073000"/>
              <a:ext cx="7234990"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Primary Dimensions of Focus:</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Tourism Promotion</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Tourism Infrastructure, Mobility/Transportation &amp; Related Services</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Safety &amp; Security</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 name="Arrow: Right 11">
            <a:extLst>
              <a:ext uri="{FF2B5EF4-FFF2-40B4-BE49-F238E27FC236}">
                <a16:creationId xmlns:a16="http://schemas.microsoft.com/office/drawing/2014/main" id="{E0568A0D-DBE0-443B-B5C7-52A728C898E8}"/>
              </a:ext>
            </a:extLst>
          </p:cNvPr>
          <p:cNvSpPr/>
          <p:nvPr/>
        </p:nvSpPr>
        <p:spPr>
          <a:xfrm>
            <a:off x="2090286" y="4828677"/>
            <a:ext cx="1679609" cy="21656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ADF17863-6D04-4ED0-B68D-E33AD05D0DD8}"/>
              </a:ext>
            </a:extLst>
          </p:cNvPr>
          <p:cNvGrpSpPr/>
          <p:nvPr/>
        </p:nvGrpSpPr>
        <p:grpSpPr>
          <a:xfrm>
            <a:off x="3769895" y="4629396"/>
            <a:ext cx="2201434" cy="1477328"/>
            <a:chOff x="4989095" y="1073000"/>
            <a:chExt cx="2201434" cy="1477328"/>
          </a:xfrm>
        </p:grpSpPr>
        <p:sp>
          <p:nvSpPr>
            <p:cNvPr id="17" name="Rectangle 16">
              <a:extLst>
                <a:ext uri="{FF2B5EF4-FFF2-40B4-BE49-F238E27FC236}">
                  <a16:creationId xmlns:a16="http://schemas.microsoft.com/office/drawing/2014/main" id="{B9CE015B-53E4-40E5-9B3F-4A80B089FC98}"/>
                </a:ext>
              </a:extLst>
            </p:cNvPr>
            <p:cNvSpPr/>
            <p:nvPr/>
          </p:nvSpPr>
          <p:spPr>
            <a:xfrm>
              <a:off x="4989095" y="1073001"/>
              <a:ext cx="2201434" cy="133331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D791E5AA-DB3E-4171-BC5B-510E9598C267}"/>
                </a:ext>
              </a:extLst>
            </p:cNvPr>
            <p:cNvSpPr txBox="1"/>
            <p:nvPr/>
          </p:nvSpPr>
          <p:spPr>
            <a:xfrm>
              <a:off x="5061284" y="1073000"/>
              <a:ext cx="2129245"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Key Regions: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Metropolitana</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Valparaiso</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Lagos </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8124ACF6-A0C2-419D-9390-303CAB0B466C}"/>
              </a:ext>
            </a:extLst>
          </p:cNvPr>
          <p:cNvGrpSpPr/>
          <p:nvPr/>
        </p:nvGrpSpPr>
        <p:grpSpPr>
          <a:xfrm>
            <a:off x="4271470" y="2749657"/>
            <a:ext cx="6439844" cy="1754327"/>
            <a:chOff x="4989094" y="1073000"/>
            <a:chExt cx="7307180" cy="1067706"/>
          </a:xfrm>
        </p:grpSpPr>
        <p:sp>
          <p:nvSpPr>
            <p:cNvPr id="20" name="Rectangle 19">
              <a:extLst>
                <a:ext uri="{FF2B5EF4-FFF2-40B4-BE49-F238E27FC236}">
                  <a16:creationId xmlns:a16="http://schemas.microsoft.com/office/drawing/2014/main" id="{DBD70F06-42AC-4E32-AFC6-6226C8EA30E2}"/>
                </a:ext>
              </a:extLst>
            </p:cNvPr>
            <p:cNvSpPr/>
            <p:nvPr/>
          </p:nvSpPr>
          <p:spPr>
            <a:xfrm>
              <a:off x="4989094" y="1073001"/>
              <a:ext cx="7020488" cy="1010494"/>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3DC94D3A-7B43-45AC-988E-A457B8FC8A4C}"/>
                </a:ext>
              </a:extLst>
            </p:cNvPr>
            <p:cNvSpPr txBox="1"/>
            <p:nvPr/>
          </p:nvSpPr>
          <p:spPr>
            <a:xfrm>
              <a:off x="5061284" y="1073000"/>
              <a:ext cx="7234990" cy="106770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Short-Term Strategy:</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Increased Promotion of Tourism to Key Regions</a:t>
              </a:r>
            </a:p>
            <a:p>
              <a:pPr marL="800100" marR="0" lvl="1" indent="-342900" algn="l" defTabSz="457200" rtl="0" eaLnBrk="1" fontAlgn="auto" latinLnBrk="0" hangingPunct="1">
                <a:lnSpc>
                  <a:spcPct val="100000"/>
                </a:lnSpc>
                <a:spcBef>
                  <a:spcPts val="0"/>
                </a:spcBef>
                <a:spcAft>
                  <a:spcPts val="0"/>
                </a:spcAft>
                <a:buClrTx/>
                <a:buSzTx/>
                <a:buFont typeface="+mj-lt"/>
                <a:buAutoNum type="alphaLcParen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Use Metropolitana as a selling point</a:t>
              </a:r>
            </a:p>
            <a:p>
              <a:pPr marL="800100" marR="0" lvl="1" indent="-342900" algn="l" defTabSz="457200" rtl="0" eaLnBrk="1" fontAlgn="auto" latinLnBrk="0" hangingPunct="1">
                <a:lnSpc>
                  <a:spcPct val="100000"/>
                </a:lnSpc>
                <a:spcBef>
                  <a:spcPts val="0"/>
                </a:spcBef>
                <a:spcAft>
                  <a:spcPts val="0"/>
                </a:spcAft>
                <a:buClrTx/>
                <a:buSzTx/>
                <a:buFont typeface="+mj-lt"/>
                <a:buAutoNum type="alphaLcParen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Custom promotion of other regions, based off strengths</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Invest in Tourism-Related Infrastructure</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7676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EE3A-F321-4750-9897-04110E4F827A}"/>
              </a:ext>
            </a:extLst>
          </p:cNvPr>
          <p:cNvSpPr>
            <a:spLocks noGrp="1"/>
          </p:cNvSpPr>
          <p:nvPr>
            <p:ph type="title"/>
          </p:nvPr>
        </p:nvSpPr>
        <p:spPr/>
        <p:txBody>
          <a:bodyPr>
            <a:normAutofit/>
          </a:bodyPr>
          <a:lstStyle/>
          <a:p>
            <a:r>
              <a:rPr lang="en-US" sz="4000" dirty="0"/>
              <a:t>Recommendations: Dimensions</a:t>
            </a:r>
          </a:p>
        </p:txBody>
      </p:sp>
      <p:grpSp>
        <p:nvGrpSpPr>
          <p:cNvPr id="13" name="Group 12">
            <a:extLst>
              <a:ext uri="{FF2B5EF4-FFF2-40B4-BE49-F238E27FC236}">
                <a16:creationId xmlns:a16="http://schemas.microsoft.com/office/drawing/2014/main" id="{5AE234C2-A45F-4CEF-BDD0-B1E9E93B56B7}"/>
              </a:ext>
            </a:extLst>
          </p:cNvPr>
          <p:cNvGrpSpPr/>
          <p:nvPr/>
        </p:nvGrpSpPr>
        <p:grpSpPr>
          <a:xfrm>
            <a:off x="343302" y="962529"/>
            <a:ext cx="10027921" cy="1446550"/>
            <a:chOff x="423512" y="1259306"/>
            <a:chExt cx="10027921" cy="1446550"/>
          </a:xfrm>
        </p:grpSpPr>
        <p:sp>
          <p:nvSpPr>
            <p:cNvPr id="10" name="TextBox 9">
              <a:extLst>
                <a:ext uri="{FF2B5EF4-FFF2-40B4-BE49-F238E27FC236}">
                  <a16:creationId xmlns:a16="http://schemas.microsoft.com/office/drawing/2014/main" id="{5CB8DE2D-AA35-4358-BEDF-3C682D658013}"/>
                </a:ext>
              </a:extLst>
            </p:cNvPr>
            <p:cNvSpPr txBox="1"/>
            <p:nvPr/>
          </p:nvSpPr>
          <p:spPr>
            <a:xfrm>
              <a:off x="423512" y="1259306"/>
              <a:ext cx="1910615" cy="1446550"/>
            </a:xfrm>
            <a:prstGeom prst="rect">
              <a:avLst/>
            </a:prstGeom>
            <a:noFill/>
          </p:spPr>
          <p:txBody>
            <a:bodyPr wrap="square" rtlCol="0">
              <a:spAutoFit/>
            </a:bodyPr>
            <a:lstStyle/>
            <a:p>
              <a:r>
                <a:rPr lang="en-US" sz="8800" dirty="0">
                  <a:solidFill>
                    <a:schemeClr val="accent5"/>
                  </a:solidFill>
                </a:rPr>
                <a:t>1</a:t>
              </a:r>
            </a:p>
          </p:txBody>
        </p:sp>
        <p:sp>
          <p:nvSpPr>
            <p:cNvPr id="11" name="TextBox 10">
              <a:extLst>
                <a:ext uri="{FF2B5EF4-FFF2-40B4-BE49-F238E27FC236}">
                  <a16:creationId xmlns:a16="http://schemas.microsoft.com/office/drawing/2014/main" id="{5D575195-268F-4C4C-80FC-CD667CF413B5}"/>
                </a:ext>
              </a:extLst>
            </p:cNvPr>
            <p:cNvSpPr txBox="1"/>
            <p:nvPr/>
          </p:nvSpPr>
          <p:spPr>
            <a:xfrm>
              <a:off x="842209" y="1555141"/>
              <a:ext cx="3922296" cy="523220"/>
            </a:xfrm>
            <a:prstGeom prst="rect">
              <a:avLst/>
            </a:prstGeom>
            <a:noFill/>
          </p:spPr>
          <p:txBody>
            <a:bodyPr wrap="square" rtlCol="0">
              <a:spAutoFit/>
            </a:bodyPr>
            <a:lstStyle/>
            <a:p>
              <a:r>
                <a:rPr lang="en-US" sz="2800" dirty="0">
                  <a:solidFill>
                    <a:schemeClr val="accent5"/>
                  </a:solidFill>
                </a:rPr>
                <a:t>TOURISM PROMOTION</a:t>
              </a:r>
            </a:p>
          </p:txBody>
        </p:sp>
        <p:sp>
          <p:nvSpPr>
            <p:cNvPr id="12" name="TextBox 11">
              <a:extLst>
                <a:ext uri="{FF2B5EF4-FFF2-40B4-BE49-F238E27FC236}">
                  <a16:creationId xmlns:a16="http://schemas.microsoft.com/office/drawing/2014/main" id="{C274ADC4-E9D2-4209-B463-A1A2C52B3CB9}"/>
                </a:ext>
              </a:extLst>
            </p:cNvPr>
            <p:cNvSpPr txBox="1"/>
            <p:nvPr/>
          </p:nvSpPr>
          <p:spPr>
            <a:xfrm>
              <a:off x="1227221" y="2006656"/>
              <a:ext cx="9224212"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Increase marketing &amp; sales efforts to draw international tourists to Chile.  </a:t>
              </a:r>
            </a:p>
            <a:p>
              <a:pPr marL="285750" indent="-285750">
                <a:buFont typeface="Arial" panose="020B0604020202020204" pitchFamily="34" charset="0"/>
                <a:buChar char="•"/>
              </a:pPr>
              <a:r>
                <a:rPr lang="en-US" dirty="0"/>
                <a:t>Focus on Metropolitana as a “central hub,” with customized promotion for other top regions.  </a:t>
              </a:r>
            </a:p>
          </p:txBody>
        </p:sp>
      </p:grpSp>
      <p:grpSp>
        <p:nvGrpSpPr>
          <p:cNvPr id="14" name="Group 13">
            <a:extLst>
              <a:ext uri="{FF2B5EF4-FFF2-40B4-BE49-F238E27FC236}">
                <a16:creationId xmlns:a16="http://schemas.microsoft.com/office/drawing/2014/main" id="{72DABECD-A759-4162-866D-8907A699A447}"/>
              </a:ext>
            </a:extLst>
          </p:cNvPr>
          <p:cNvGrpSpPr/>
          <p:nvPr/>
        </p:nvGrpSpPr>
        <p:grpSpPr>
          <a:xfrm>
            <a:off x="343302" y="2266090"/>
            <a:ext cx="11680255" cy="2160510"/>
            <a:chOff x="423512" y="1259306"/>
            <a:chExt cx="11680255" cy="2160510"/>
          </a:xfrm>
        </p:grpSpPr>
        <p:sp>
          <p:nvSpPr>
            <p:cNvPr id="15" name="TextBox 14">
              <a:extLst>
                <a:ext uri="{FF2B5EF4-FFF2-40B4-BE49-F238E27FC236}">
                  <a16:creationId xmlns:a16="http://schemas.microsoft.com/office/drawing/2014/main" id="{C6AA7808-F578-454D-85E2-9D833C2D6BF8}"/>
                </a:ext>
              </a:extLst>
            </p:cNvPr>
            <p:cNvSpPr txBox="1"/>
            <p:nvPr/>
          </p:nvSpPr>
          <p:spPr>
            <a:xfrm>
              <a:off x="423512" y="1259306"/>
              <a:ext cx="1910615" cy="1446550"/>
            </a:xfrm>
            <a:prstGeom prst="rect">
              <a:avLst/>
            </a:prstGeom>
            <a:noFill/>
          </p:spPr>
          <p:txBody>
            <a:bodyPr wrap="square" rtlCol="0">
              <a:spAutoFit/>
            </a:bodyPr>
            <a:lstStyle/>
            <a:p>
              <a:r>
                <a:rPr lang="en-US" sz="8800" dirty="0">
                  <a:solidFill>
                    <a:schemeClr val="tx2">
                      <a:lumMod val="60000"/>
                      <a:lumOff val="40000"/>
                    </a:schemeClr>
                  </a:solidFill>
                </a:rPr>
                <a:t>2</a:t>
              </a:r>
            </a:p>
          </p:txBody>
        </p:sp>
        <p:sp>
          <p:nvSpPr>
            <p:cNvPr id="16" name="TextBox 15">
              <a:extLst>
                <a:ext uri="{FF2B5EF4-FFF2-40B4-BE49-F238E27FC236}">
                  <a16:creationId xmlns:a16="http://schemas.microsoft.com/office/drawing/2014/main" id="{13A51F73-0B68-4CCE-BDE4-44A378548B65}"/>
                </a:ext>
              </a:extLst>
            </p:cNvPr>
            <p:cNvSpPr txBox="1"/>
            <p:nvPr/>
          </p:nvSpPr>
          <p:spPr>
            <a:xfrm>
              <a:off x="914397" y="1523057"/>
              <a:ext cx="10162675" cy="523220"/>
            </a:xfrm>
            <a:prstGeom prst="rect">
              <a:avLst/>
            </a:prstGeom>
            <a:noFill/>
          </p:spPr>
          <p:txBody>
            <a:bodyPr wrap="square" rtlCol="0">
              <a:spAutoFit/>
            </a:bodyPr>
            <a:lstStyle/>
            <a:p>
              <a:r>
                <a:rPr lang="en-US" sz="2800" dirty="0">
                  <a:solidFill>
                    <a:schemeClr val="tx2">
                      <a:lumMod val="60000"/>
                      <a:lumOff val="40000"/>
                    </a:schemeClr>
                  </a:solidFill>
                </a:rPr>
                <a:t>INFRASTRUCTURE, MOBILITY/TRANSPORTATION, RELATED SERVICES</a:t>
              </a:r>
            </a:p>
          </p:txBody>
        </p:sp>
        <p:sp>
          <p:nvSpPr>
            <p:cNvPr id="17" name="TextBox 16">
              <a:extLst>
                <a:ext uri="{FF2B5EF4-FFF2-40B4-BE49-F238E27FC236}">
                  <a16:creationId xmlns:a16="http://schemas.microsoft.com/office/drawing/2014/main" id="{6E6D8BD8-238F-40A5-A34B-B0B4F17FCE1E}"/>
                </a:ext>
              </a:extLst>
            </p:cNvPr>
            <p:cNvSpPr txBox="1"/>
            <p:nvPr/>
          </p:nvSpPr>
          <p:spPr>
            <a:xfrm>
              <a:off x="1227220" y="1942488"/>
              <a:ext cx="1087654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 order to keep up with an increase in tourists due to new marketing efforts, Chile should invest in the infrastructure needed to keep up with the tourism demand</a:t>
              </a:r>
            </a:p>
            <a:p>
              <a:pPr marL="285750" indent="-285750">
                <a:buFont typeface="Arial" panose="020B0604020202020204" pitchFamily="34" charset="0"/>
                <a:buChar char="•"/>
              </a:pPr>
              <a:r>
                <a:rPr lang="en-US" dirty="0"/>
                <a:t>Hotels, restaurants, car rentals, hospitals, public transport</a:t>
              </a:r>
            </a:p>
            <a:p>
              <a:pPr marL="285750" indent="-285750">
                <a:buFont typeface="Arial" panose="020B0604020202020204" pitchFamily="34" charset="0"/>
                <a:buChar char="•"/>
              </a:pPr>
              <a:r>
                <a:rPr lang="en-US" dirty="0"/>
                <a:t>This can not only help the key regions be able to keep up with increased tourism, but also make way for other regions to be able to host more tourists in the future</a:t>
              </a:r>
            </a:p>
          </p:txBody>
        </p:sp>
      </p:grpSp>
      <p:grpSp>
        <p:nvGrpSpPr>
          <p:cNvPr id="18" name="Group 17">
            <a:extLst>
              <a:ext uri="{FF2B5EF4-FFF2-40B4-BE49-F238E27FC236}">
                <a16:creationId xmlns:a16="http://schemas.microsoft.com/office/drawing/2014/main" id="{753F6226-1BF9-44B6-9A08-DEE00E3ED1F7}"/>
              </a:ext>
            </a:extLst>
          </p:cNvPr>
          <p:cNvGrpSpPr/>
          <p:nvPr/>
        </p:nvGrpSpPr>
        <p:grpSpPr>
          <a:xfrm>
            <a:off x="343302" y="4248158"/>
            <a:ext cx="11680255" cy="1891532"/>
            <a:chOff x="423512" y="1259306"/>
            <a:chExt cx="11680255" cy="1891532"/>
          </a:xfrm>
        </p:grpSpPr>
        <p:sp>
          <p:nvSpPr>
            <p:cNvPr id="19" name="TextBox 18">
              <a:extLst>
                <a:ext uri="{FF2B5EF4-FFF2-40B4-BE49-F238E27FC236}">
                  <a16:creationId xmlns:a16="http://schemas.microsoft.com/office/drawing/2014/main" id="{CDAF4CB7-947F-463D-80E2-C79E6EDC1C44}"/>
                </a:ext>
              </a:extLst>
            </p:cNvPr>
            <p:cNvSpPr txBox="1"/>
            <p:nvPr/>
          </p:nvSpPr>
          <p:spPr>
            <a:xfrm>
              <a:off x="423512" y="1259306"/>
              <a:ext cx="1910615" cy="1446550"/>
            </a:xfrm>
            <a:prstGeom prst="rect">
              <a:avLst/>
            </a:prstGeom>
            <a:noFill/>
          </p:spPr>
          <p:txBody>
            <a:bodyPr wrap="square" rtlCol="0">
              <a:spAutoFit/>
            </a:bodyPr>
            <a:lstStyle/>
            <a:p>
              <a:r>
                <a:rPr lang="en-US" sz="8800" dirty="0">
                  <a:solidFill>
                    <a:schemeClr val="accent3"/>
                  </a:solidFill>
                </a:rPr>
                <a:t>3</a:t>
              </a:r>
            </a:p>
          </p:txBody>
        </p:sp>
        <p:sp>
          <p:nvSpPr>
            <p:cNvPr id="20" name="TextBox 19">
              <a:extLst>
                <a:ext uri="{FF2B5EF4-FFF2-40B4-BE49-F238E27FC236}">
                  <a16:creationId xmlns:a16="http://schemas.microsoft.com/office/drawing/2014/main" id="{563052CC-3EFC-4C4E-BA71-AEEA73ED12B6}"/>
                </a:ext>
              </a:extLst>
            </p:cNvPr>
            <p:cNvSpPr txBox="1"/>
            <p:nvPr/>
          </p:nvSpPr>
          <p:spPr>
            <a:xfrm>
              <a:off x="914397" y="1523057"/>
              <a:ext cx="10162675" cy="523220"/>
            </a:xfrm>
            <a:prstGeom prst="rect">
              <a:avLst/>
            </a:prstGeom>
            <a:noFill/>
          </p:spPr>
          <p:txBody>
            <a:bodyPr wrap="square" rtlCol="0">
              <a:spAutoFit/>
            </a:bodyPr>
            <a:lstStyle/>
            <a:p>
              <a:r>
                <a:rPr lang="en-US" sz="2800" dirty="0">
                  <a:solidFill>
                    <a:schemeClr val="accent3"/>
                  </a:solidFill>
                </a:rPr>
                <a:t>SAFETY &amp; SECURITY</a:t>
              </a:r>
            </a:p>
          </p:txBody>
        </p:sp>
        <p:sp>
          <p:nvSpPr>
            <p:cNvPr id="21" name="TextBox 20">
              <a:extLst>
                <a:ext uri="{FF2B5EF4-FFF2-40B4-BE49-F238E27FC236}">
                  <a16:creationId xmlns:a16="http://schemas.microsoft.com/office/drawing/2014/main" id="{25B71E9D-EEE2-4340-88D8-CF06DDF88375}"/>
                </a:ext>
              </a:extLst>
            </p:cNvPr>
            <p:cNvSpPr txBox="1"/>
            <p:nvPr/>
          </p:nvSpPr>
          <p:spPr>
            <a:xfrm>
              <a:off x="1227220" y="1950509"/>
              <a:ext cx="1087654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Tourists want to be safe when they travel, and would be less likely to recommend to their friends/family to take a trip if they felt unsafe during their vacation</a:t>
              </a:r>
            </a:p>
            <a:p>
              <a:pPr marL="285750" indent="-285750">
                <a:buFont typeface="Arial" panose="020B0604020202020204" pitchFamily="34" charset="0"/>
                <a:buChar char="•"/>
              </a:pPr>
              <a:r>
                <a:rPr lang="en-US" dirty="0"/>
                <a:t>Increase police presence in key tourist areas</a:t>
              </a:r>
            </a:p>
            <a:p>
              <a:pPr marL="285750" indent="-285750">
                <a:buFont typeface="Arial" panose="020B0604020202020204" pitchFamily="34" charset="0"/>
                <a:buChar char="•"/>
              </a:pPr>
              <a:r>
                <a:rPr lang="en-US" dirty="0"/>
                <a:t>Invest in new roads for safe travels</a:t>
              </a:r>
            </a:p>
          </p:txBody>
        </p:sp>
      </p:grpSp>
    </p:spTree>
    <p:extLst>
      <p:ext uri="{BB962C8B-B14F-4D97-AF65-F5344CB8AC3E}">
        <p14:creationId xmlns:p14="http://schemas.microsoft.com/office/powerpoint/2010/main" val="187370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EE3A-F321-4750-9897-04110E4F827A}"/>
              </a:ext>
            </a:extLst>
          </p:cNvPr>
          <p:cNvSpPr>
            <a:spLocks noGrp="1"/>
          </p:cNvSpPr>
          <p:nvPr>
            <p:ph type="title"/>
          </p:nvPr>
        </p:nvSpPr>
        <p:spPr/>
        <p:txBody>
          <a:bodyPr>
            <a:normAutofit/>
          </a:bodyPr>
          <a:lstStyle/>
          <a:p>
            <a:r>
              <a:rPr lang="en-US" sz="4000" dirty="0"/>
              <a:t>Recommendations: Regions</a:t>
            </a:r>
          </a:p>
        </p:txBody>
      </p:sp>
      <p:grpSp>
        <p:nvGrpSpPr>
          <p:cNvPr id="7" name="Group 6">
            <a:extLst>
              <a:ext uri="{FF2B5EF4-FFF2-40B4-BE49-F238E27FC236}">
                <a16:creationId xmlns:a16="http://schemas.microsoft.com/office/drawing/2014/main" id="{58C8D9DC-9959-4B25-9E44-98F65F103D27}"/>
              </a:ext>
            </a:extLst>
          </p:cNvPr>
          <p:cNvGrpSpPr/>
          <p:nvPr/>
        </p:nvGrpSpPr>
        <p:grpSpPr>
          <a:xfrm>
            <a:off x="733124" y="1200334"/>
            <a:ext cx="1357162" cy="4842538"/>
            <a:chOff x="1097280" y="1173260"/>
            <a:chExt cx="1357162" cy="4842538"/>
          </a:xfrm>
        </p:grpSpPr>
        <p:pic>
          <p:nvPicPr>
            <p:cNvPr id="8" name="Picture 4">
              <a:extLst>
                <a:ext uri="{FF2B5EF4-FFF2-40B4-BE49-F238E27FC236}">
                  <a16:creationId xmlns:a16="http://schemas.microsoft.com/office/drawing/2014/main" id="{913EC0F3-11F5-4A51-AA72-EBD7F193CF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69" r="26072"/>
            <a:stretch/>
          </p:blipFill>
          <p:spPr bwMode="auto">
            <a:xfrm>
              <a:off x="1097280" y="1173260"/>
              <a:ext cx="1357162" cy="4842538"/>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A3F2054B-21F5-4A05-93DD-B0A26AC6E5CC}"/>
                </a:ext>
              </a:extLst>
            </p:cNvPr>
            <p:cNvSpPr/>
            <p:nvPr/>
          </p:nvSpPr>
          <p:spPr>
            <a:xfrm>
              <a:off x="1844842" y="3094119"/>
              <a:ext cx="609600" cy="302796"/>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FCADD41-F135-4295-9118-89677D637CA2}"/>
                </a:ext>
              </a:extLst>
            </p:cNvPr>
            <p:cNvSpPr/>
            <p:nvPr/>
          </p:nvSpPr>
          <p:spPr>
            <a:xfrm>
              <a:off x="1331494" y="2967789"/>
              <a:ext cx="513347" cy="21656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A4764B8-8075-499B-AB09-D3D82A1D9ECA}"/>
                </a:ext>
              </a:extLst>
            </p:cNvPr>
            <p:cNvSpPr/>
            <p:nvPr/>
          </p:nvSpPr>
          <p:spPr>
            <a:xfrm>
              <a:off x="1427747" y="4041615"/>
              <a:ext cx="513347" cy="216569"/>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Arrow: Right 11">
            <a:extLst>
              <a:ext uri="{FF2B5EF4-FFF2-40B4-BE49-F238E27FC236}">
                <a16:creationId xmlns:a16="http://schemas.microsoft.com/office/drawing/2014/main" id="{24865CF4-6138-4658-876F-C11B6EF70C52}"/>
              </a:ext>
            </a:extLst>
          </p:cNvPr>
          <p:cNvSpPr/>
          <p:nvPr/>
        </p:nvSpPr>
        <p:spPr>
          <a:xfrm>
            <a:off x="2090286" y="3153277"/>
            <a:ext cx="3115377" cy="21656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639150FF-1B0F-4431-90B7-6D30371EB01B}"/>
              </a:ext>
            </a:extLst>
          </p:cNvPr>
          <p:cNvSpPr/>
          <p:nvPr/>
        </p:nvSpPr>
        <p:spPr>
          <a:xfrm rot="1813578">
            <a:off x="1464232" y="4412946"/>
            <a:ext cx="1252106" cy="216569"/>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21F85D55-6701-4AE1-97A8-382FB2CE2732}"/>
              </a:ext>
            </a:extLst>
          </p:cNvPr>
          <p:cNvSpPr/>
          <p:nvPr/>
        </p:nvSpPr>
        <p:spPr>
          <a:xfrm rot="20331315">
            <a:off x="1388862" y="2620785"/>
            <a:ext cx="1838926" cy="216569"/>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7D892536-3804-4D41-9D70-1907361EA703}"/>
              </a:ext>
            </a:extLst>
          </p:cNvPr>
          <p:cNvGrpSpPr/>
          <p:nvPr/>
        </p:nvGrpSpPr>
        <p:grpSpPr>
          <a:xfrm>
            <a:off x="3234562" y="1387618"/>
            <a:ext cx="8739891" cy="1448566"/>
            <a:chOff x="3756909" y="1431172"/>
            <a:chExt cx="8739891" cy="1448566"/>
          </a:xfrm>
        </p:grpSpPr>
        <p:sp>
          <p:nvSpPr>
            <p:cNvPr id="16" name="Rectangle 15">
              <a:extLst>
                <a:ext uri="{FF2B5EF4-FFF2-40B4-BE49-F238E27FC236}">
                  <a16:creationId xmlns:a16="http://schemas.microsoft.com/office/drawing/2014/main" id="{DBCAAA48-0764-46FC-850F-94A11A0CE2D2}"/>
                </a:ext>
              </a:extLst>
            </p:cNvPr>
            <p:cNvSpPr/>
            <p:nvPr/>
          </p:nvSpPr>
          <p:spPr>
            <a:xfrm>
              <a:off x="3756909" y="1431172"/>
              <a:ext cx="8739891" cy="1323474"/>
            </a:xfrm>
            <a:prstGeom prst="rect">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9C66F10-C8B8-417F-AE9E-C9F85243B3FC}"/>
                </a:ext>
              </a:extLst>
            </p:cNvPr>
            <p:cNvSpPr txBox="1"/>
            <p:nvPr/>
          </p:nvSpPr>
          <p:spPr>
            <a:xfrm>
              <a:off x="3756909" y="1494743"/>
              <a:ext cx="8643638" cy="1384995"/>
            </a:xfrm>
            <a:prstGeom prst="rect">
              <a:avLst/>
            </a:prstGeom>
            <a:noFill/>
          </p:spPr>
          <p:txBody>
            <a:bodyPr wrap="square" rtlCol="0">
              <a:spAutoFit/>
            </a:bodyPr>
            <a:lstStyle/>
            <a:p>
              <a:r>
                <a:rPr lang="en-US" sz="1400" b="1" dirty="0"/>
                <a:t>KEY PROMOTION STRATEGY: Beach Vacation &amp; Wineries</a:t>
              </a:r>
            </a:p>
            <a:p>
              <a:pPr marL="285750" indent="-285750">
                <a:buFont typeface="Arial" panose="020B0604020202020204" pitchFamily="34" charset="0"/>
                <a:buChar char="•"/>
              </a:pPr>
              <a:r>
                <a:rPr lang="en-US" sz="1400" dirty="0"/>
                <a:t>Winery Tours</a:t>
              </a:r>
            </a:p>
            <a:p>
              <a:pPr marL="285750" indent="-285750">
                <a:buFont typeface="Arial" panose="020B0604020202020204" pitchFamily="34" charset="0"/>
                <a:buChar char="•"/>
              </a:pPr>
              <a:r>
                <a:rPr lang="en-US" sz="1400" dirty="0"/>
                <a:t>Port City, Easter Islands</a:t>
              </a:r>
            </a:p>
            <a:p>
              <a:r>
                <a:rPr lang="en-US" sz="1400" b="1" dirty="0"/>
                <a:t>AREAS TO INVEST:</a:t>
              </a:r>
            </a:p>
            <a:p>
              <a:pPr marL="285750" indent="-285750">
                <a:buFont typeface="Arial" panose="020B0604020202020204" pitchFamily="34" charset="0"/>
                <a:buChar char="•"/>
              </a:pPr>
              <a:r>
                <a:rPr lang="en-US" sz="1400" dirty="0"/>
                <a:t>Safety &amp; security, such as increased police/ security presence and investment in new roads to decrease accidents</a:t>
              </a:r>
            </a:p>
            <a:p>
              <a:endParaRPr lang="en-US" sz="1400" b="1" dirty="0"/>
            </a:p>
          </p:txBody>
        </p:sp>
      </p:grpSp>
      <p:grpSp>
        <p:nvGrpSpPr>
          <p:cNvPr id="18" name="Group 17">
            <a:extLst>
              <a:ext uri="{FF2B5EF4-FFF2-40B4-BE49-F238E27FC236}">
                <a16:creationId xmlns:a16="http://schemas.microsoft.com/office/drawing/2014/main" id="{646338F8-6AE9-4088-9C36-5FCB9623279B}"/>
              </a:ext>
            </a:extLst>
          </p:cNvPr>
          <p:cNvGrpSpPr/>
          <p:nvPr/>
        </p:nvGrpSpPr>
        <p:grpSpPr>
          <a:xfrm>
            <a:off x="5187543" y="2930133"/>
            <a:ext cx="4299284" cy="1308869"/>
            <a:chOff x="3714421" y="1431173"/>
            <a:chExt cx="5347110" cy="1088717"/>
          </a:xfrm>
        </p:grpSpPr>
        <p:sp>
          <p:nvSpPr>
            <p:cNvPr id="19" name="Rectangle 18">
              <a:extLst>
                <a:ext uri="{FF2B5EF4-FFF2-40B4-BE49-F238E27FC236}">
                  <a16:creationId xmlns:a16="http://schemas.microsoft.com/office/drawing/2014/main" id="{40DD8BAD-528B-409B-98E1-D624712E0DB8}"/>
                </a:ext>
              </a:extLst>
            </p:cNvPr>
            <p:cNvSpPr/>
            <p:nvPr/>
          </p:nvSpPr>
          <p:spPr>
            <a:xfrm>
              <a:off x="3756909" y="1431173"/>
              <a:ext cx="4838337" cy="1088717"/>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0507DEE-8F11-473A-9546-19DA3C9C0AD2}"/>
                </a:ext>
              </a:extLst>
            </p:cNvPr>
            <p:cNvSpPr txBox="1"/>
            <p:nvPr/>
          </p:nvSpPr>
          <p:spPr>
            <a:xfrm>
              <a:off x="3714421" y="1485015"/>
              <a:ext cx="5347110" cy="972832"/>
            </a:xfrm>
            <a:prstGeom prst="rect">
              <a:avLst/>
            </a:prstGeom>
            <a:noFill/>
          </p:spPr>
          <p:txBody>
            <a:bodyPr wrap="square" rtlCol="0">
              <a:spAutoFit/>
            </a:bodyPr>
            <a:lstStyle/>
            <a:p>
              <a:r>
                <a:rPr lang="en-US" sz="1400" b="1" dirty="0"/>
                <a:t> KEY PROMOTION STRATEGY: Heart of the Chile</a:t>
              </a:r>
            </a:p>
            <a:p>
              <a:pPr marL="285750" indent="-285750">
                <a:buFont typeface="Arial" panose="020B0604020202020204" pitchFamily="34" charset="0"/>
                <a:buChar char="•"/>
              </a:pPr>
              <a:r>
                <a:rPr lang="en-US" sz="1400" dirty="0"/>
                <a:t>Capital city of Santiago</a:t>
              </a:r>
            </a:p>
            <a:p>
              <a:pPr marL="285750" indent="-285750">
                <a:buFont typeface="Arial" panose="020B0604020202020204" pitchFamily="34" charset="0"/>
                <a:buChar char="•"/>
              </a:pPr>
              <a:r>
                <a:rPr lang="en-US" sz="1400" dirty="0"/>
                <a:t>Shopping</a:t>
              </a:r>
            </a:p>
            <a:p>
              <a:pPr marL="285750" indent="-285750">
                <a:buFont typeface="Arial" panose="020B0604020202020204" pitchFamily="34" charset="0"/>
                <a:buChar char="•"/>
              </a:pPr>
              <a:r>
                <a:rPr lang="en-US" sz="1400" dirty="0"/>
                <a:t>History &amp; Culture</a:t>
              </a:r>
            </a:p>
            <a:p>
              <a:pPr marL="285750" indent="-285750">
                <a:buFont typeface="Arial" panose="020B0604020202020204" pitchFamily="34" charset="0"/>
                <a:buChar char="•"/>
              </a:pPr>
              <a:r>
                <a:rPr lang="en-US" sz="1400" dirty="0"/>
                <a:t>Easy to get to other key regions of interest</a:t>
              </a:r>
            </a:p>
          </p:txBody>
        </p:sp>
      </p:grpSp>
      <p:grpSp>
        <p:nvGrpSpPr>
          <p:cNvPr id="21" name="Group 20">
            <a:extLst>
              <a:ext uri="{FF2B5EF4-FFF2-40B4-BE49-F238E27FC236}">
                <a16:creationId xmlns:a16="http://schemas.microsoft.com/office/drawing/2014/main" id="{C903CEFF-3059-4C6B-8BC5-F4FC31691009}"/>
              </a:ext>
            </a:extLst>
          </p:cNvPr>
          <p:cNvGrpSpPr/>
          <p:nvPr/>
        </p:nvGrpSpPr>
        <p:grpSpPr>
          <a:xfrm>
            <a:off x="2685735" y="4589719"/>
            <a:ext cx="5453715" cy="1404592"/>
            <a:chOff x="3756909" y="1414873"/>
            <a:chExt cx="6782900" cy="1168339"/>
          </a:xfrm>
        </p:grpSpPr>
        <p:sp>
          <p:nvSpPr>
            <p:cNvPr id="22" name="Rectangle 21">
              <a:extLst>
                <a:ext uri="{FF2B5EF4-FFF2-40B4-BE49-F238E27FC236}">
                  <a16:creationId xmlns:a16="http://schemas.microsoft.com/office/drawing/2014/main" id="{EE92B0C6-D8FA-4382-92B1-1BC465ADA6F7}"/>
                </a:ext>
              </a:extLst>
            </p:cNvPr>
            <p:cNvSpPr/>
            <p:nvPr/>
          </p:nvSpPr>
          <p:spPr>
            <a:xfrm>
              <a:off x="3756909" y="1431173"/>
              <a:ext cx="6782900" cy="1152039"/>
            </a:xfrm>
            <a:prstGeom prst="rect">
              <a:avLst/>
            </a:prstGeom>
            <a:solidFill>
              <a:srgbClr val="CC99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63DAF6D-3986-40F1-9CE4-45AAB1144999}"/>
                </a:ext>
              </a:extLst>
            </p:cNvPr>
            <p:cNvSpPr txBox="1"/>
            <p:nvPr/>
          </p:nvSpPr>
          <p:spPr>
            <a:xfrm>
              <a:off x="3756909" y="1414873"/>
              <a:ext cx="6640341" cy="1152038"/>
            </a:xfrm>
            <a:prstGeom prst="rect">
              <a:avLst/>
            </a:prstGeom>
            <a:noFill/>
          </p:spPr>
          <p:txBody>
            <a:bodyPr wrap="square" rtlCol="0">
              <a:spAutoFit/>
            </a:bodyPr>
            <a:lstStyle/>
            <a:p>
              <a:r>
                <a:rPr lang="en-US" sz="1400" b="1" dirty="0"/>
                <a:t>KEY PROMOTION STRATEGY: Nature &amp; relaxation </a:t>
              </a:r>
            </a:p>
            <a:p>
              <a:pPr marL="285750" indent="-285750">
                <a:buFont typeface="Arial" panose="020B0604020202020204" pitchFamily="34" charset="0"/>
                <a:buChar char="•"/>
              </a:pPr>
              <a:r>
                <a:rPr lang="en-US" sz="1400" dirty="0"/>
                <a:t>Fishing excursions, skiing, hot springs</a:t>
              </a:r>
            </a:p>
            <a:p>
              <a:r>
                <a:rPr lang="en-US" sz="1400" b="1" dirty="0"/>
                <a:t>AREAS TO INVEST:</a:t>
              </a:r>
            </a:p>
            <a:p>
              <a:pPr marL="285750" indent="-285750">
                <a:buFont typeface="Arial" panose="020B0604020202020204" pitchFamily="34" charset="0"/>
                <a:buChar char="•"/>
              </a:pPr>
              <a:r>
                <a:rPr lang="en-US" sz="1400" dirty="0"/>
                <a:t>Tourism-related services, such as restaurants, car rentals &amp; ATMs</a:t>
              </a:r>
            </a:p>
            <a:p>
              <a:pPr marL="285750" indent="-285750">
                <a:buFont typeface="Arial" panose="020B0604020202020204" pitchFamily="34" charset="0"/>
                <a:buChar char="•"/>
              </a:pPr>
              <a:r>
                <a:rPr lang="en-US" sz="1400" dirty="0"/>
                <a:t>Safety &amp; security, such as increased police/ security presence and investment in new roads to decrease accidents</a:t>
              </a:r>
            </a:p>
          </p:txBody>
        </p:sp>
      </p:grpSp>
    </p:spTree>
    <p:extLst>
      <p:ext uri="{BB962C8B-B14F-4D97-AF65-F5344CB8AC3E}">
        <p14:creationId xmlns:p14="http://schemas.microsoft.com/office/powerpoint/2010/main" val="371768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17209E28-B8A1-40E2-A7EE-A30444B492DD}"/>
              </a:ext>
            </a:extLst>
          </p:cNvPr>
          <p:cNvSpPr>
            <a:spLocks noGrp="1"/>
          </p:cNvSpPr>
          <p:nvPr>
            <p:ph type="title" idx="4294967295"/>
          </p:nvPr>
        </p:nvSpPr>
        <p:spPr>
          <a:xfrm>
            <a:off x="1097280" y="758952"/>
            <a:ext cx="10058400" cy="3892168"/>
          </a:xfrm>
        </p:spPr>
        <p:txBody>
          <a:bodyPr vert="horz" lIns="91440" tIns="45720" rIns="91440" bIns="45720" rtlCol="0" anchor="b">
            <a:normAutofit/>
          </a:bodyPr>
          <a:lstStyle/>
          <a:p>
            <a:r>
              <a:rPr lang="en-US" sz="7200" b="1" dirty="0">
                <a:solidFill>
                  <a:srgbClr val="FFFFFF"/>
                </a:solidFill>
              </a:rPr>
              <a:t>Segmenting E-Commerce Customers</a:t>
            </a:r>
          </a:p>
        </p:txBody>
      </p:sp>
    </p:spTree>
    <p:extLst>
      <p:ext uri="{BB962C8B-B14F-4D97-AF65-F5344CB8AC3E}">
        <p14:creationId xmlns:p14="http://schemas.microsoft.com/office/powerpoint/2010/main" val="76640495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EE3A-F321-4750-9897-04110E4F827A}"/>
              </a:ext>
            </a:extLst>
          </p:cNvPr>
          <p:cNvSpPr>
            <a:spLocks noGrp="1"/>
          </p:cNvSpPr>
          <p:nvPr>
            <p:ph type="title"/>
          </p:nvPr>
        </p:nvSpPr>
        <p:spPr>
          <a:xfrm>
            <a:off x="1097279" y="214685"/>
            <a:ext cx="11198293" cy="719593"/>
          </a:xfrm>
        </p:spPr>
        <p:txBody>
          <a:bodyPr>
            <a:normAutofit/>
          </a:bodyPr>
          <a:lstStyle/>
          <a:p>
            <a:r>
              <a:rPr lang="en-US" sz="4000" dirty="0"/>
              <a:t>Project Overview</a:t>
            </a:r>
          </a:p>
        </p:txBody>
      </p:sp>
      <p:sp>
        <p:nvSpPr>
          <p:cNvPr id="22" name="Content Placeholder 2">
            <a:extLst>
              <a:ext uri="{FF2B5EF4-FFF2-40B4-BE49-F238E27FC236}">
                <a16:creationId xmlns:a16="http://schemas.microsoft.com/office/drawing/2014/main" id="{AD56FF2D-8D3A-48D8-9F50-69C5CC4D62C8}"/>
              </a:ext>
            </a:extLst>
          </p:cNvPr>
          <p:cNvSpPr>
            <a:spLocks noGrp="1"/>
          </p:cNvSpPr>
          <p:nvPr>
            <p:ph idx="1"/>
          </p:nvPr>
        </p:nvSpPr>
        <p:spPr>
          <a:xfrm>
            <a:off x="1097279" y="1300984"/>
            <a:ext cx="10314060" cy="4584249"/>
          </a:xfrm>
        </p:spPr>
        <p:txBody>
          <a:bodyPr>
            <a:normAutofit/>
          </a:bodyPr>
          <a:lstStyle/>
          <a:p>
            <a:pPr>
              <a:buFont typeface="Arial" panose="020B0604020202020204" pitchFamily="34" charset="0"/>
              <a:buChar char="•"/>
            </a:pPr>
            <a:r>
              <a:rPr lang="en-US" sz="2400" dirty="0">
                <a:solidFill>
                  <a:schemeClr val="tx1"/>
                </a:solidFill>
              </a:rPr>
              <a:t>An ecommerce website currently recommends “most popular” items to all users with the hope that users will add items to their shopping cart and increase the size of each purchase. This approach is successful by increasing sales for the website and the current CMO/Webmaster do not believe there is a more intelligent solution that is more relevant to each users based on their prior purchases and relationship with the ecommerce website.</a:t>
            </a:r>
          </a:p>
          <a:p>
            <a:pPr>
              <a:buFont typeface="Arial" panose="020B0604020202020204" pitchFamily="34" charset="0"/>
              <a:buChar char="•"/>
            </a:pPr>
            <a:r>
              <a:rPr lang="en-US" sz="2400" dirty="0">
                <a:solidFill>
                  <a:schemeClr val="tx1"/>
                </a:solidFill>
              </a:rPr>
              <a:t>The company is looking to increase sales of most engaged customers by 20%, while delivering a significant improvement (3-5%) on all other customers</a:t>
            </a:r>
          </a:p>
          <a:p>
            <a:pPr>
              <a:buFont typeface="Arial" panose="020B0604020202020204" pitchFamily="34" charset="0"/>
              <a:buChar char="•"/>
            </a:pPr>
            <a:r>
              <a:rPr lang="en-US" sz="2400" dirty="0">
                <a:solidFill>
                  <a:schemeClr val="tx1"/>
                </a:solidFill>
              </a:rPr>
              <a:t>Create a customer segmentation &amp; presentation with recommendations on strategies about how to target each segment</a:t>
            </a:r>
          </a:p>
        </p:txBody>
      </p:sp>
    </p:spTree>
    <p:extLst>
      <p:ext uri="{BB962C8B-B14F-4D97-AF65-F5344CB8AC3E}">
        <p14:creationId xmlns:p14="http://schemas.microsoft.com/office/powerpoint/2010/main" val="39289390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TotalTime>
  <Words>1149</Words>
  <Application>Microsoft Office PowerPoint</Application>
  <PresentationFormat>Widescreen</PresentationFormat>
  <Paragraphs>153</Paragraphs>
  <Slides>12</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Courier New</vt:lpstr>
      <vt:lpstr>Retrospect</vt:lpstr>
      <vt:lpstr>1_Retrospect</vt:lpstr>
      <vt:lpstr>Data Science for Consulting Projects</vt:lpstr>
      <vt:lpstr>Consulting Engagement with Chilean Government</vt:lpstr>
      <vt:lpstr>Project Overview</vt:lpstr>
      <vt:lpstr>Overview of Methodology</vt:lpstr>
      <vt:lpstr>Executive Summary of Key Findings</vt:lpstr>
      <vt:lpstr>Recommendations: Dimensions</vt:lpstr>
      <vt:lpstr>Recommendations: Regions</vt:lpstr>
      <vt:lpstr>Segmenting E-Commerce Customers</vt:lpstr>
      <vt:lpstr>Project Overview</vt:lpstr>
      <vt:lpstr>Overview of Methodology</vt:lpstr>
      <vt:lpstr>Overview of Segments</vt:lpstr>
      <vt:lpstr>Segment Strategies &amp; 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 Class Projects</dc:title>
  <dc:creator>Gina Champion</dc:creator>
  <cp:lastModifiedBy>Champion, Gina</cp:lastModifiedBy>
  <cp:revision>4</cp:revision>
  <dcterms:created xsi:type="dcterms:W3CDTF">2021-06-09T14:36:30Z</dcterms:created>
  <dcterms:modified xsi:type="dcterms:W3CDTF">2021-07-13T14:19:53Z</dcterms:modified>
</cp:coreProperties>
</file>