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69" r:id="rId17"/>
    <p:sldId id="270" r:id="rId18"/>
    <p:sldId id="276" r:id="rId19"/>
    <p:sldId id="272" r:id="rId20"/>
    <p:sldId id="273" r:id="rId21"/>
    <p:sldId id="274" r:id="rId22"/>
    <p:sldId id="275"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B71"/>
    <a:srgbClr val="62A39F"/>
    <a:srgbClr val="1CADE4"/>
    <a:srgbClr val="BDBFBF"/>
    <a:srgbClr val="A6EAEE"/>
    <a:srgbClr val="28C4CC"/>
    <a:srgbClr val="A4DEF4"/>
    <a:srgbClr val="1E9399"/>
    <a:srgbClr val="D3F5F6"/>
    <a:srgbClr val="718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694" autoAdjust="0"/>
  </p:normalViewPr>
  <p:slideViewPr>
    <p:cSldViewPr snapToGrid="0">
      <p:cViewPr varScale="1">
        <p:scale>
          <a:sx n="108" d="100"/>
          <a:sy n="108" d="100"/>
        </p:scale>
        <p:origin x="170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2D0517-E486-4C48-A881-F22968060274}"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n-US"/>
        </a:p>
      </dgm:t>
    </dgm:pt>
    <dgm:pt modelId="{DB25AEAC-C2E2-4712-9B2D-C9A182B33A95}">
      <dgm:prSet phldrT="[Text]"/>
      <dgm:spPr/>
      <dgm:t>
        <a:bodyPr/>
        <a:lstStyle/>
        <a:p>
          <a:pPr>
            <a:buSzPts val="1200"/>
            <a:buChar char="●"/>
          </a:pPr>
          <a:r>
            <a:rPr lang="en-US"/>
            <a:t>Decision support mechanism (supervised learning algorithm)</a:t>
          </a:r>
          <a:endParaRPr lang="en-US" dirty="0"/>
        </a:p>
      </dgm:t>
    </dgm:pt>
    <dgm:pt modelId="{586EBD96-798F-47B0-A877-8EB16322088E}" type="parTrans" cxnId="{75723EE0-5B30-4934-90B5-2D3F3A048300}">
      <dgm:prSet/>
      <dgm:spPr/>
      <dgm:t>
        <a:bodyPr/>
        <a:lstStyle/>
        <a:p>
          <a:endParaRPr lang="en-US"/>
        </a:p>
      </dgm:t>
    </dgm:pt>
    <dgm:pt modelId="{B59137B9-4D60-4295-8A47-41432EE47E24}" type="sibTrans" cxnId="{75723EE0-5B30-4934-90B5-2D3F3A048300}">
      <dgm:prSet/>
      <dgm:spPr/>
      <dgm:t>
        <a:bodyPr/>
        <a:lstStyle/>
        <a:p>
          <a:endParaRPr lang="en-US"/>
        </a:p>
      </dgm:t>
    </dgm:pt>
    <dgm:pt modelId="{CA5646C4-B7D8-4621-81FB-58D42A55AC63}">
      <dgm:prSet phldrT="[Text]"/>
      <dgm:spPr/>
      <dgm:t>
        <a:bodyPr/>
        <a:lstStyle/>
        <a:p>
          <a:pPr>
            <a:buSzPts val="1200"/>
            <a:buChar char="●"/>
          </a:pPr>
          <a:r>
            <a:rPr lang="en-US"/>
            <a:t>One of the most popular machine learning algorithms </a:t>
          </a:r>
          <a:endParaRPr lang="en-US" dirty="0"/>
        </a:p>
      </dgm:t>
    </dgm:pt>
    <dgm:pt modelId="{006F1032-69E7-4191-8EC5-1D82E08EEB92}" type="parTrans" cxnId="{07A04869-434B-4FB9-B6AE-49940211E8E1}">
      <dgm:prSet/>
      <dgm:spPr/>
      <dgm:t>
        <a:bodyPr/>
        <a:lstStyle/>
        <a:p>
          <a:endParaRPr lang="en-US"/>
        </a:p>
      </dgm:t>
    </dgm:pt>
    <dgm:pt modelId="{99C47D9B-EB2E-4607-A2AC-888012909A50}" type="sibTrans" cxnId="{07A04869-434B-4FB9-B6AE-49940211E8E1}">
      <dgm:prSet/>
      <dgm:spPr/>
      <dgm:t>
        <a:bodyPr/>
        <a:lstStyle/>
        <a:p>
          <a:endParaRPr lang="en-US"/>
        </a:p>
      </dgm:t>
    </dgm:pt>
    <dgm:pt modelId="{1E6923CB-4A4E-4E57-BD1F-2B3DB14F5743}">
      <dgm:prSet phldrT="[Text]"/>
      <dgm:spPr>
        <a:solidFill>
          <a:schemeClr val="accent2"/>
        </a:solidFill>
      </dgm:spPr>
      <dgm:t>
        <a:bodyPr/>
        <a:lstStyle/>
        <a:p>
          <a:pPr>
            <a:buSzPts val="1200"/>
            <a:buChar char="●"/>
          </a:pPr>
          <a:r>
            <a:rPr lang="en-US" dirty="0"/>
            <a:t>Can be used for both classification and regression purposes</a:t>
          </a:r>
        </a:p>
      </dgm:t>
    </dgm:pt>
    <dgm:pt modelId="{88F62D76-A573-4069-9A8F-AC64217D1FB0}" type="parTrans" cxnId="{251E0C47-CFA6-4B93-B738-6696B4C4B68D}">
      <dgm:prSet/>
      <dgm:spPr/>
      <dgm:t>
        <a:bodyPr/>
        <a:lstStyle/>
        <a:p>
          <a:endParaRPr lang="en-US"/>
        </a:p>
      </dgm:t>
    </dgm:pt>
    <dgm:pt modelId="{34E4E641-45DA-423D-B80C-F3D82A0DE792}" type="sibTrans" cxnId="{251E0C47-CFA6-4B93-B738-6696B4C4B68D}">
      <dgm:prSet/>
      <dgm:spPr/>
      <dgm:t>
        <a:bodyPr/>
        <a:lstStyle/>
        <a:p>
          <a:endParaRPr lang="en-US"/>
        </a:p>
      </dgm:t>
    </dgm:pt>
    <dgm:pt modelId="{5C5E2C36-D854-4651-A5C8-1636084F1B9C}">
      <dgm:prSet/>
      <dgm:spPr>
        <a:solidFill>
          <a:schemeClr val="accent3"/>
        </a:solidFill>
      </dgm:spPr>
      <dgm:t>
        <a:bodyPr/>
        <a:lstStyle/>
        <a:p>
          <a:pPr>
            <a:buSzPts val="1200"/>
            <a:buChar char="●"/>
          </a:pPr>
          <a:r>
            <a:rPr lang="en-US"/>
            <a:t>Uses a tree like structure to solve a particular problem</a:t>
          </a:r>
          <a:endParaRPr lang="en-US" dirty="0"/>
        </a:p>
      </dgm:t>
    </dgm:pt>
    <dgm:pt modelId="{905B3A39-CB4B-4473-8036-C57EBE346C21}" type="parTrans" cxnId="{2E714744-9E1F-4920-8302-77A3677A6447}">
      <dgm:prSet/>
      <dgm:spPr/>
      <dgm:t>
        <a:bodyPr/>
        <a:lstStyle/>
        <a:p>
          <a:endParaRPr lang="en-US"/>
        </a:p>
      </dgm:t>
    </dgm:pt>
    <dgm:pt modelId="{FCA97A15-6F69-4A63-AA27-C9BB26FFC153}" type="sibTrans" cxnId="{2E714744-9E1F-4920-8302-77A3677A6447}">
      <dgm:prSet/>
      <dgm:spPr/>
      <dgm:t>
        <a:bodyPr/>
        <a:lstStyle/>
        <a:p>
          <a:endParaRPr lang="en-US"/>
        </a:p>
      </dgm:t>
    </dgm:pt>
    <dgm:pt modelId="{6FF920D0-139F-4F3C-BA14-5473165BF672}" type="pres">
      <dgm:prSet presAssocID="{732D0517-E486-4C48-A881-F22968060274}" presName="Name0" presStyleCnt="0">
        <dgm:presLayoutVars>
          <dgm:chMax val="7"/>
          <dgm:chPref val="7"/>
          <dgm:dir/>
        </dgm:presLayoutVars>
      </dgm:prSet>
      <dgm:spPr/>
    </dgm:pt>
    <dgm:pt modelId="{8F04B4C5-9646-4190-8508-13916A64B7BA}" type="pres">
      <dgm:prSet presAssocID="{732D0517-E486-4C48-A881-F22968060274}" presName="Name1" presStyleCnt="0"/>
      <dgm:spPr/>
    </dgm:pt>
    <dgm:pt modelId="{108AD705-D149-41DB-AF9D-72546FA5382A}" type="pres">
      <dgm:prSet presAssocID="{732D0517-E486-4C48-A881-F22968060274}" presName="cycle" presStyleCnt="0"/>
      <dgm:spPr/>
    </dgm:pt>
    <dgm:pt modelId="{EBE2C694-45FF-4196-93B4-1DA0AD81274A}" type="pres">
      <dgm:prSet presAssocID="{732D0517-E486-4C48-A881-F22968060274}" presName="srcNode" presStyleLbl="node1" presStyleIdx="0" presStyleCnt="4"/>
      <dgm:spPr/>
    </dgm:pt>
    <dgm:pt modelId="{ECDEFB6D-D034-4B2E-BDEC-E55EE3760702}" type="pres">
      <dgm:prSet presAssocID="{732D0517-E486-4C48-A881-F22968060274}" presName="conn" presStyleLbl="parChTrans1D2" presStyleIdx="0" presStyleCnt="1"/>
      <dgm:spPr/>
    </dgm:pt>
    <dgm:pt modelId="{A23304A6-E278-4D3D-84F9-59669392CD94}" type="pres">
      <dgm:prSet presAssocID="{732D0517-E486-4C48-A881-F22968060274}" presName="extraNode" presStyleLbl="node1" presStyleIdx="0" presStyleCnt="4"/>
      <dgm:spPr/>
    </dgm:pt>
    <dgm:pt modelId="{3EB401C0-98B8-452B-8727-C1D4A710C881}" type="pres">
      <dgm:prSet presAssocID="{732D0517-E486-4C48-A881-F22968060274}" presName="dstNode" presStyleLbl="node1" presStyleIdx="0" presStyleCnt="4"/>
      <dgm:spPr/>
    </dgm:pt>
    <dgm:pt modelId="{367F139E-4894-4AA9-92B3-34ECB835E9BE}" type="pres">
      <dgm:prSet presAssocID="{DB25AEAC-C2E2-4712-9B2D-C9A182B33A95}" presName="text_1" presStyleLbl="node1" presStyleIdx="0" presStyleCnt="4">
        <dgm:presLayoutVars>
          <dgm:bulletEnabled val="1"/>
        </dgm:presLayoutVars>
      </dgm:prSet>
      <dgm:spPr/>
    </dgm:pt>
    <dgm:pt modelId="{B2C8E2B2-36A6-48C0-8C27-C7D4EB1AC402}" type="pres">
      <dgm:prSet presAssocID="{DB25AEAC-C2E2-4712-9B2D-C9A182B33A95}" presName="accent_1" presStyleCnt="0"/>
      <dgm:spPr/>
    </dgm:pt>
    <dgm:pt modelId="{9EFBBD21-FD9E-4F85-BDA0-2D9BA15C7243}" type="pres">
      <dgm:prSet presAssocID="{DB25AEAC-C2E2-4712-9B2D-C9A182B33A95}" presName="accentRepeatNode" presStyleLbl="solidFgAcc1" presStyleIdx="0" presStyleCnt="4"/>
      <dgm:spPr/>
    </dgm:pt>
    <dgm:pt modelId="{CC12A310-D7E3-46AD-90E4-540919A780B9}" type="pres">
      <dgm:prSet presAssocID="{CA5646C4-B7D8-4621-81FB-58D42A55AC63}" presName="text_2" presStyleLbl="node1" presStyleIdx="1" presStyleCnt="4">
        <dgm:presLayoutVars>
          <dgm:bulletEnabled val="1"/>
        </dgm:presLayoutVars>
      </dgm:prSet>
      <dgm:spPr/>
    </dgm:pt>
    <dgm:pt modelId="{49D3FB43-DDB4-4CDE-B9DF-3700BA81CC09}" type="pres">
      <dgm:prSet presAssocID="{CA5646C4-B7D8-4621-81FB-58D42A55AC63}" presName="accent_2" presStyleCnt="0"/>
      <dgm:spPr/>
    </dgm:pt>
    <dgm:pt modelId="{886508B4-3DAB-4CF6-A36A-33B9762E4B01}" type="pres">
      <dgm:prSet presAssocID="{CA5646C4-B7D8-4621-81FB-58D42A55AC63}" presName="accentRepeatNode" presStyleLbl="solidFgAcc1" presStyleIdx="1" presStyleCnt="4"/>
      <dgm:spPr/>
    </dgm:pt>
    <dgm:pt modelId="{40AB804A-EB88-4B19-B85E-972A2BB73162}" type="pres">
      <dgm:prSet presAssocID="{5C5E2C36-D854-4651-A5C8-1636084F1B9C}" presName="text_3" presStyleLbl="node1" presStyleIdx="2" presStyleCnt="4">
        <dgm:presLayoutVars>
          <dgm:bulletEnabled val="1"/>
        </dgm:presLayoutVars>
      </dgm:prSet>
      <dgm:spPr/>
    </dgm:pt>
    <dgm:pt modelId="{2664785B-8830-4A9F-930C-6B13A2403067}" type="pres">
      <dgm:prSet presAssocID="{5C5E2C36-D854-4651-A5C8-1636084F1B9C}" presName="accent_3" presStyleCnt="0"/>
      <dgm:spPr/>
    </dgm:pt>
    <dgm:pt modelId="{9331441A-D708-4074-A6BD-777145F7DA51}" type="pres">
      <dgm:prSet presAssocID="{5C5E2C36-D854-4651-A5C8-1636084F1B9C}" presName="accentRepeatNode" presStyleLbl="solidFgAcc1" presStyleIdx="2" presStyleCnt="4"/>
      <dgm:spPr>
        <a:ln>
          <a:solidFill>
            <a:schemeClr val="accent3"/>
          </a:solidFill>
        </a:ln>
      </dgm:spPr>
    </dgm:pt>
    <dgm:pt modelId="{3D8B4D4D-54AC-427A-8142-1B7600AC0D2A}" type="pres">
      <dgm:prSet presAssocID="{1E6923CB-4A4E-4E57-BD1F-2B3DB14F5743}" presName="text_4" presStyleLbl="node1" presStyleIdx="3" presStyleCnt="4">
        <dgm:presLayoutVars>
          <dgm:bulletEnabled val="1"/>
        </dgm:presLayoutVars>
      </dgm:prSet>
      <dgm:spPr/>
    </dgm:pt>
    <dgm:pt modelId="{93DC4442-1DA6-4369-9E12-79EAE69FD9AF}" type="pres">
      <dgm:prSet presAssocID="{1E6923CB-4A4E-4E57-BD1F-2B3DB14F5743}" presName="accent_4" presStyleCnt="0"/>
      <dgm:spPr/>
    </dgm:pt>
    <dgm:pt modelId="{EAEC096A-54D9-4FE5-AE1E-7640BB0AC4B9}" type="pres">
      <dgm:prSet presAssocID="{1E6923CB-4A4E-4E57-BD1F-2B3DB14F5743}" presName="accentRepeatNode" presStyleLbl="solidFgAcc1" presStyleIdx="3" presStyleCnt="4"/>
      <dgm:spPr>
        <a:ln>
          <a:solidFill>
            <a:schemeClr val="accent2"/>
          </a:solidFill>
        </a:ln>
      </dgm:spPr>
    </dgm:pt>
  </dgm:ptLst>
  <dgm:cxnLst>
    <dgm:cxn modelId="{E940DF38-AF93-456A-B7BE-6E35CC84E5A3}" type="presOf" srcId="{732D0517-E486-4C48-A881-F22968060274}" destId="{6FF920D0-139F-4F3C-BA14-5473165BF672}" srcOrd="0" destOrd="0" presId="urn:microsoft.com/office/officeart/2008/layout/VerticalCurvedList"/>
    <dgm:cxn modelId="{2E714744-9E1F-4920-8302-77A3677A6447}" srcId="{732D0517-E486-4C48-A881-F22968060274}" destId="{5C5E2C36-D854-4651-A5C8-1636084F1B9C}" srcOrd="2" destOrd="0" parTransId="{905B3A39-CB4B-4473-8036-C57EBE346C21}" sibTransId="{FCA97A15-6F69-4A63-AA27-C9BB26FFC153}"/>
    <dgm:cxn modelId="{F88C6246-CE0E-41A4-842E-A3458E0BA5CD}" type="presOf" srcId="{5C5E2C36-D854-4651-A5C8-1636084F1B9C}" destId="{40AB804A-EB88-4B19-B85E-972A2BB73162}" srcOrd="0" destOrd="0" presId="urn:microsoft.com/office/officeart/2008/layout/VerticalCurvedList"/>
    <dgm:cxn modelId="{251E0C47-CFA6-4B93-B738-6696B4C4B68D}" srcId="{732D0517-E486-4C48-A881-F22968060274}" destId="{1E6923CB-4A4E-4E57-BD1F-2B3DB14F5743}" srcOrd="3" destOrd="0" parTransId="{88F62D76-A573-4069-9A8F-AC64217D1FB0}" sibTransId="{34E4E641-45DA-423D-B80C-F3D82A0DE792}"/>
    <dgm:cxn modelId="{07A04869-434B-4FB9-B6AE-49940211E8E1}" srcId="{732D0517-E486-4C48-A881-F22968060274}" destId="{CA5646C4-B7D8-4621-81FB-58D42A55AC63}" srcOrd="1" destOrd="0" parTransId="{006F1032-69E7-4191-8EC5-1D82E08EEB92}" sibTransId="{99C47D9B-EB2E-4607-A2AC-888012909A50}"/>
    <dgm:cxn modelId="{D2E0E57B-A7CE-47BD-896A-B06270B5BA6F}" type="presOf" srcId="{DB25AEAC-C2E2-4712-9B2D-C9A182B33A95}" destId="{367F139E-4894-4AA9-92B3-34ECB835E9BE}" srcOrd="0" destOrd="0" presId="urn:microsoft.com/office/officeart/2008/layout/VerticalCurvedList"/>
    <dgm:cxn modelId="{3EDCA387-8B5B-494A-9C46-1ABDA9F017F3}" type="presOf" srcId="{1E6923CB-4A4E-4E57-BD1F-2B3DB14F5743}" destId="{3D8B4D4D-54AC-427A-8142-1B7600AC0D2A}" srcOrd="0" destOrd="0" presId="urn:microsoft.com/office/officeart/2008/layout/VerticalCurvedList"/>
    <dgm:cxn modelId="{C4420898-00DD-4CDB-B5CE-9355B0585896}" type="presOf" srcId="{CA5646C4-B7D8-4621-81FB-58D42A55AC63}" destId="{CC12A310-D7E3-46AD-90E4-540919A780B9}" srcOrd="0" destOrd="0" presId="urn:microsoft.com/office/officeart/2008/layout/VerticalCurvedList"/>
    <dgm:cxn modelId="{DABF4DB8-290B-49C2-A9FD-B8E12AE6B370}" type="presOf" srcId="{B59137B9-4D60-4295-8A47-41432EE47E24}" destId="{ECDEFB6D-D034-4B2E-BDEC-E55EE3760702}" srcOrd="0" destOrd="0" presId="urn:microsoft.com/office/officeart/2008/layout/VerticalCurvedList"/>
    <dgm:cxn modelId="{75723EE0-5B30-4934-90B5-2D3F3A048300}" srcId="{732D0517-E486-4C48-A881-F22968060274}" destId="{DB25AEAC-C2E2-4712-9B2D-C9A182B33A95}" srcOrd="0" destOrd="0" parTransId="{586EBD96-798F-47B0-A877-8EB16322088E}" sibTransId="{B59137B9-4D60-4295-8A47-41432EE47E24}"/>
    <dgm:cxn modelId="{1AE09564-D37A-4EE6-8FC4-63A5EDCCBCDE}" type="presParOf" srcId="{6FF920D0-139F-4F3C-BA14-5473165BF672}" destId="{8F04B4C5-9646-4190-8508-13916A64B7BA}" srcOrd="0" destOrd="0" presId="urn:microsoft.com/office/officeart/2008/layout/VerticalCurvedList"/>
    <dgm:cxn modelId="{792F2691-CDC0-419C-952B-397AABEA99F2}" type="presParOf" srcId="{8F04B4C5-9646-4190-8508-13916A64B7BA}" destId="{108AD705-D149-41DB-AF9D-72546FA5382A}" srcOrd="0" destOrd="0" presId="urn:microsoft.com/office/officeart/2008/layout/VerticalCurvedList"/>
    <dgm:cxn modelId="{0F040BFE-0C13-4352-A3B2-F2E14DB1C7B1}" type="presParOf" srcId="{108AD705-D149-41DB-AF9D-72546FA5382A}" destId="{EBE2C694-45FF-4196-93B4-1DA0AD81274A}" srcOrd="0" destOrd="0" presId="urn:microsoft.com/office/officeart/2008/layout/VerticalCurvedList"/>
    <dgm:cxn modelId="{FFFB5196-149E-43B6-8824-2F7122C3D2A1}" type="presParOf" srcId="{108AD705-D149-41DB-AF9D-72546FA5382A}" destId="{ECDEFB6D-D034-4B2E-BDEC-E55EE3760702}" srcOrd="1" destOrd="0" presId="urn:microsoft.com/office/officeart/2008/layout/VerticalCurvedList"/>
    <dgm:cxn modelId="{76057C33-6E57-403E-A866-5F0CA70A280A}" type="presParOf" srcId="{108AD705-D149-41DB-AF9D-72546FA5382A}" destId="{A23304A6-E278-4D3D-84F9-59669392CD94}" srcOrd="2" destOrd="0" presId="urn:microsoft.com/office/officeart/2008/layout/VerticalCurvedList"/>
    <dgm:cxn modelId="{F7FF5638-718E-4B04-A4EC-BADCDB28AFED}" type="presParOf" srcId="{108AD705-D149-41DB-AF9D-72546FA5382A}" destId="{3EB401C0-98B8-452B-8727-C1D4A710C881}" srcOrd="3" destOrd="0" presId="urn:microsoft.com/office/officeart/2008/layout/VerticalCurvedList"/>
    <dgm:cxn modelId="{3C46BC1F-9EBE-4606-8B1F-F686A7121482}" type="presParOf" srcId="{8F04B4C5-9646-4190-8508-13916A64B7BA}" destId="{367F139E-4894-4AA9-92B3-34ECB835E9BE}" srcOrd="1" destOrd="0" presId="urn:microsoft.com/office/officeart/2008/layout/VerticalCurvedList"/>
    <dgm:cxn modelId="{D73AA1E4-7F12-423D-9C98-5390F24A1351}" type="presParOf" srcId="{8F04B4C5-9646-4190-8508-13916A64B7BA}" destId="{B2C8E2B2-36A6-48C0-8C27-C7D4EB1AC402}" srcOrd="2" destOrd="0" presId="urn:microsoft.com/office/officeart/2008/layout/VerticalCurvedList"/>
    <dgm:cxn modelId="{196FAEB5-52CA-461E-A838-952CF45355AB}" type="presParOf" srcId="{B2C8E2B2-36A6-48C0-8C27-C7D4EB1AC402}" destId="{9EFBBD21-FD9E-4F85-BDA0-2D9BA15C7243}" srcOrd="0" destOrd="0" presId="urn:microsoft.com/office/officeart/2008/layout/VerticalCurvedList"/>
    <dgm:cxn modelId="{C18301EA-67C0-4ACC-86EC-6CD6BFD93AAD}" type="presParOf" srcId="{8F04B4C5-9646-4190-8508-13916A64B7BA}" destId="{CC12A310-D7E3-46AD-90E4-540919A780B9}" srcOrd="3" destOrd="0" presId="urn:microsoft.com/office/officeart/2008/layout/VerticalCurvedList"/>
    <dgm:cxn modelId="{B1796BD0-333C-415B-B482-CFDF7FE08ED8}" type="presParOf" srcId="{8F04B4C5-9646-4190-8508-13916A64B7BA}" destId="{49D3FB43-DDB4-4CDE-B9DF-3700BA81CC09}" srcOrd="4" destOrd="0" presId="urn:microsoft.com/office/officeart/2008/layout/VerticalCurvedList"/>
    <dgm:cxn modelId="{D28AABCB-CA3E-4999-80B5-A6BA660D32B8}" type="presParOf" srcId="{49D3FB43-DDB4-4CDE-B9DF-3700BA81CC09}" destId="{886508B4-3DAB-4CF6-A36A-33B9762E4B01}" srcOrd="0" destOrd="0" presId="urn:microsoft.com/office/officeart/2008/layout/VerticalCurvedList"/>
    <dgm:cxn modelId="{559F8640-5FB3-4ADD-8E17-1C08A69DF539}" type="presParOf" srcId="{8F04B4C5-9646-4190-8508-13916A64B7BA}" destId="{40AB804A-EB88-4B19-B85E-972A2BB73162}" srcOrd="5" destOrd="0" presId="urn:microsoft.com/office/officeart/2008/layout/VerticalCurvedList"/>
    <dgm:cxn modelId="{A81730DF-C387-42AB-AD61-A0E13862CD69}" type="presParOf" srcId="{8F04B4C5-9646-4190-8508-13916A64B7BA}" destId="{2664785B-8830-4A9F-930C-6B13A2403067}" srcOrd="6" destOrd="0" presId="urn:microsoft.com/office/officeart/2008/layout/VerticalCurvedList"/>
    <dgm:cxn modelId="{C42C977A-B865-4E09-8747-BBB059ED0B2D}" type="presParOf" srcId="{2664785B-8830-4A9F-930C-6B13A2403067}" destId="{9331441A-D708-4074-A6BD-777145F7DA51}" srcOrd="0" destOrd="0" presId="urn:microsoft.com/office/officeart/2008/layout/VerticalCurvedList"/>
    <dgm:cxn modelId="{3B77D8A4-17CF-42C6-8091-EE53D7774363}" type="presParOf" srcId="{8F04B4C5-9646-4190-8508-13916A64B7BA}" destId="{3D8B4D4D-54AC-427A-8142-1B7600AC0D2A}" srcOrd="7" destOrd="0" presId="urn:microsoft.com/office/officeart/2008/layout/VerticalCurvedList"/>
    <dgm:cxn modelId="{49E2E58F-11E3-43B0-8E9A-88B916B989E5}" type="presParOf" srcId="{8F04B4C5-9646-4190-8508-13916A64B7BA}" destId="{93DC4442-1DA6-4369-9E12-79EAE69FD9AF}" srcOrd="8" destOrd="0" presId="urn:microsoft.com/office/officeart/2008/layout/VerticalCurvedList"/>
    <dgm:cxn modelId="{E5022E55-6FB7-438C-91E1-00A21004D07E}" type="presParOf" srcId="{93DC4442-1DA6-4369-9E12-79EAE69FD9AF}" destId="{EAEC096A-54D9-4FE5-AE1E-7640BB0AC4B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A4BF9-35CA-4B47-80EE-3BB0C8FFCDFB}" type="doc">
      <dgm:prSet loTypeId="urn:microsoft.com/office/officeart/2005/8/layout/chevron1" loCatId="process" qsTypeId="urn:microsoft.com/office/officeart/2005/8/quickstyle/simple1" qsCatId="simple" csTypeId="urn:microsoft.com/office/officeart/2005/8/colors/accent1_2" csCatId="accent1" phldr="1"/>
      <dgm:spPr/>
    </dgm:pt>
    <dgm:pt modelId="{3F513550-10FB-490F-A9CF-2688865A2BA7}">
      <dgm:prSet phldrT="[Text]" custT="1"/>
      <dgm:spPr>
        <a:solidFill>
          <a:schemeClr val="accent2">
            <a:lumMod val="40000"/>
            <a:lumOff val="60000"/>
          </a:schemeClr>
        </a:solidFill>
      </dgm:spPr>
      <dgm:t>
        <a:bodyPr/>
        <a:lstStyle/>
        <a:p>
          <a:pPr>
            <a:buSzPts val="1200"/>
            <a:buChar char="●"/>
          </a:pPr>
          <a:r>
            <a:rPr lang="en-US" sz="1200" dirty="0">
              <a:solidFill>
                <a:schemeClr val="tx1"/>
              </a:solidFill>
            </a:rPr>
            <a:t>For each attribute in the dataset, the algorithm forms a node</a:t>
          </a:r>
        </a:p>
      </dgm:t>
    </dgm:pt>
    <dgm:pt modelId="{7315EE1C-E7F1-4B09-901C-C3A62349EEB1}" type="parTrans" cxnId="{C7636683-02C8-455F-985F-BA77F79459E5}">
      <dgm:prSet/>
      <dgm:spPr/>
      <dgm:t>
        <a:bodyPr/>
        <a:lstStyle/>
        <a:p>
          <a:endParaRPr lang="en-US" sz="2000"/>
        </a:p>
      </dgm:t>
    </dgm:pt>
    <dgm:pt modelId="{FC37E762-741A-4802-96B5-ED85CC869977}" type="sibTrans" cxnId="{C7636683-02C8-455F-985F-BA77F79459E5}">
      <dgm:prSet/>
      <dgm:spPr/>
      <dgm:t>
        <a:bodyPr/>
        <a:lstStyle/>
        <a:p>
          <a:endParaRPr lang="en-US" sz="2000"/>
        </a:p>
      </dgm:t>
    </dgm:pt>
    <dgm:pt modelId="{74ED4A3F-24FB-464A-A03A-1308B88F4EDA}">
      <dgm:prSet phldrT="[Text]" custT="1"/>
      <dgm:spPr>
        <a:solidFill>
          <a:schemeClr val="accent1"/>
        </a:solidFill>
      </dgm:spPr>
      <dgm:t>
        <a:bodyPr/>
        <a:lstStyle/>
        <a:p>
          <a:pPr>
            <a:buClr>
              <a:schemeClr val="dk1"/>
            </a:buClr>
            <a:buSzPts val="1200"/>
            <a:buChar char="●"/>
          </a:pPr>
          <a:r>
            <a:rPr lang="en-US" sz="1200" dirty="0">
              <a:solidFill>
                <a:schemeClr val="bg1"/>
              </a:solidFill>
            </a:rPr>
            <a:t>Start at the root node and work our way down the tree </a:t>
          </a:r>
        </a:p>
      </dgm:t>
    </dgm:pt>
    <dgm:pt modelId="{46898972-DF7B-41D4-98B1-AEE84F9C7C15}" type="parTrans" cxnId="{F15A2A94-655B-40E6-A1A7-41941D9C3B90}">
      <dgm:prSet/>
      <dgm:spPr/>
      <dgm:t>
        <a:bodyPr/>
        <a:lstStyle/>
        <a:p>
          <a:endParaRPr lang="en-US" sz="2000"/>
        </a:p>
      </dgm:t>
    </dgm:pt>
    <dgm:pt modelId="{A2985893-C295-488D-801B-99E2AF8F9B37}" type="sibTrans" cxnId="{F15A2A94-655B-40E6-A1A7-41941D9C3B90}">
      <dgm:prSet/>
      <dgm:spPr/>
      <dgm:t>
        <a:bodyPr/>
        <a:lstStyle/>
        <a:p>
          <a:endParaRPr lang="en-US" sz="2000"/>
        </a:p>
      </dgm:t>
    </dgm:pt>
    <dgm:pt modelId="{A4710FF4-A5DF-4A98-A885-0459C6392FC8}">
      <dgm:prSet phldrT="[Text]" custT="1"/>
      <dgm:spPr>
        <a:solidFill>
          <a:schemeClr val="accent2">
            <a:lumMod val="50000"/>
          </a:schemeClr>
        </a:solidFill>
      </dgm:spPr>
      <dgm:t>
        <a:bodyPr/>
        <a:lstStyle/>
        <a:p>
          <a:pPr>
            <a:buClr>
              <a:schemeClr val="dk1"/>
            </a:buClr>
            <a:buSzPts val="1200"/>
            <a:buChar char="●"/>
          </a:pPr>
          <a:r>
            <a:rPr lang="en-US" sz="1200" dirty="0">
              <a:solidFill>
                <a:schemeClr val="bg1"/>
              </a:solidFill>
            </a:rPr>
            <a:t>Process continues until a leaf node is reached</a:t>
          </a:r>
        </a:p>
      </dgm:t>
    </dgm:pt>
    <dgm:pt modelId="{CD16065B-799B-4187-9097-D1C47052E209}" type="parTrans" cxnId="{1CA7A7BD-B7F6-47DF-92E1-89D6D07F300F}">
      <dgm:prSet/>
      <dgm:spPr/>
      <dgm:t>
        <a:bodyPr/>
        <a:lstStyle/>
        <a:p>
          <a:endParaRPr lang="en-US" sz="2000"/>
        </a:p>
      </dgm:t>
    </dgm:pt>
    <dgm:pt modelId="{3D430532-2EDC-4D2F-BF99-F244B85B212A}" type="sibTrans" cxnId="{1CA7A7BD-B7F6-47DF-92E1-89D6D07F300F}">
      <dgm:prSet/>
      <dgm:spPr/>
      <dgm:t>
        <a:bodyPr/>
        <a:lstStyle/>
        <a:p>
          <a:endParaRPr lang="en-US" sz="2000"/>
        </a:p>
      </dgm:t>
    </dgm:pt>
    <dgm:pt modelId="{3ABD8204-9B7E-4CAC-8F25-FEF1A20BA6D1}" type="pres">
      <dgm:prSet presAssocID="{5C5A4BF9-35CA-4B47-80EE-3BB0C8FFCDFB}" presName="Name0" presStyleCnt="0">
        <dgm:presLayoutVars>
          <dgm:dir/>
          <dgm:animLvl val="lvl"/>
          <dgm:resizeHandles val="exact"/>
        </dgm:presLayoutVars>
      </dgm:prSet>
      <dgm:spPr/>
    </dgm:pt>
    <dgm:pt modelId="{31C2CA94-83DE-4265-B6A9-66F7B44159B3}" type="pres">
      <dgm:prSet presAssocID="{3F513550-10FB-490F-A9CF-2688865A2BA7}" presName="parTxOnly" presStyleLbl="node1" presStyleIdx="0" presStyleCnt="3">
        <dgm:presLayoutVars>
          <dgm:chMax val="0"/>
          <dgm:chPref val="0"/>
          <dgm:bulletEnabled val="1"/>
        </dgm:presLayoutVars>
      </dgm:prSet>
      <dgm:spPr/>
    </dgm:pt>
    <dgm:pt modelId="{58319254-63BF-4496-B405-71DBCC2345AF}" type="pres">
      <dgm:prSet presAssocID="{FC37E762-741A-4802-96B5-ED85CC869977}" presName="parTxOnlySpace" presStyleCnt="0"/>
      <dgm:spPr/>
    </dgm:pt>
    <dgm:pt modelId="{2BAEE9BC-7562-4D12-A03F-C5268F556631}" type="pres">
      <dgm:prSet presAssocID="{74ED4A3F-24FB-464A-A03A-1308B88F4EDA}" presName="parTxOnly" presStyleLbl="node1" presStyleIdx="1" presStyleCnt="3">
        <dgm:presLayoutVars>
          <dgm:chMax val="0"/>
          <dgm:chPref val="0"/>
          <dgm:bulletEnabled val="1"/>
        </dgm:presLayoutVars>
      </dgm:prSet>
      <dgm:spPr/>
    </dgm:pt>
    <dgm:pt modelId="{F81FC606-E0E6-4081-ADE4-CF98817C4657}" type="pres">
      <dgm:prSet presAssocID="{A2985893-C295-488D-801B-99E2AF8F9B37}" presName="parTxOnlySpace" presStyleCnt="0"/>
      <dgm:spPr/>
    </dgm:pt>
    <dgm:pt modelId="{F2AA0FA9-A811-4F0D-8D63-C18E19BF8EF0}" type="pres">
      <dgm:prSet presAssocID="{A4710FF4-A5DF-4A98-A885-0459C6392FC8}" presName="parTxOnly" presStyleLbl="node1" presStyleIdx="2" presStyleCnt="3">
        <dgm:presLayoutVars>
          <dgm:chMax val="0"/>
          <dgm:chPref val="0"/>
          <dgm:bulletEnabled val="1"/>
        </dgm:presLayoutVars>
      </dgm:prSet>
      <dgm:spPr/>
    </dgm:pt>
  </dgm:ptLst>
  <dgm:cxnLst>
    <dgm:cxn modelId="{27D34D09-B550-4BB9-B88E-D94D9817F786}" type="presOf" srcId="{5C5A4BF9-35CA-4B47-80EE-3BB0C8FFCDFB}" destId="{3ABD8204-9B7E-4CAC-8F25-FEF1A20BA6D1}" srcOrd="0" destOrd="0" presId="urn:microsoft.com/office/officeart/2005/8/layout/chevron1"/>
    <dgm:cxn modelId="{F6ADF96A-BEA2-4306-BBFA-C67BD89907A1}" type="presOf" srcId="{A4710FF4-A5DF-4A98-A885-0459C6392FC8}" destId="{F2AA0FA9-A811-4F0D-8D63-C18E19BF8EF0}" srcOrd="0" destOrd="0" presId="urn:microsoft.com/office/officeart/2005/8/layout/chevron1"/>
    <dgm:cxn modelId="{B86DDB56-361E-4723-8EE4-2A56A9F7ABB4}" type="presOf" srcId="{3F513550-10FB-490F-A9CF-2688865A2BA7}" destId="{31C2CA94-83DE-4265-B6A9-66F7B44159B3}" srcOrd="0" destOrd="0" presId="urn:microsoft.com/office/officeart/2005/8/layout/chevron1"/>
    <dgm:cxn modelId="{C7636683-02C8-455F-985F-BA77F79459E5}" srcId="{5C5A4BF9-35CA-4B47-80EE-3BB0C8FFCDFB}" destId="{3F513550-10FB-490F-A9CF-2688865A2BA7}" srcOrd="0" destOrd="0" parTransId="{7315EE1C-E7F1-4B09-901C-C3A62349EEB1}" sibTransId="{FC37E762-741A-4802-96B5-ED85CC869977}"/>
    <dgm:cxn modelId="{F15A2A94-655B-40E6-A1A7-41941D9C3B90}" srcId="{5C5A4BF9-35CA-4B47-80EE-3BB0C8FFCDFB}" destId="{74ED4A3F-24FB-464A-A03A-1308B88F4EDA}" srcOrd="1" destOrd="0" parTransId="{46898972-DF7B-41D4-98B1-AEE84F9C7C15}" sibTransId="{A2985893-C295-488D-801B-99E2AF8F9B37}"/>
    <dgm:cxn modelId="{1CA7A7BD-B7F6-47DF-92E1-89D6D07F300F}" srcId="{5C5A4BF9-35CA-4B47-80EE-3BB0C8FFCDFB}" destId="{A4710FF4-A5DF-4A98-A885-0459C6392FC8}" srcOrd="2" destOrd="0" parTransId="{CD16065B-799B-4187-9097-D1C47052E209}" sibTransId="{3D430532-2EDC-4D2F-BF99-F244B85B212A}"/>
    <dgm:cxn modelId="{093D95E2-B723-45EF-9DDB-D75962387875}" type="presOf" srcId="{74ED4A3F-24FB-464A-A03A-1308B88F4EDA}" destId="{2BAEE9BC-7562-4D12-A03F-C5268F556631}" srcOrd="0" destOrd="0" presId="urn:microsoft.com/office/officeart/2005/8/layout/chevron1"/>
    <dgm:cxn modelId="{7906CD65-67A6-4C63-BC1B-831DDA1E216F}" type="presParOf" srcId="{3ABD8204-9B7E-4CAC-8F25-FEF1A20BA6D1}" destId="{31C2CA94-83DE-4265-B6A9-66F7B44159B3}" srcOrd="0" destOrd="0" presId="urn:microsoft.com/office/officeart/2005/8/layout/chevron1"/>
    <dgm:cxn modelId="{1356C607-CED8-465A-AD27-59659177D033}" type="presParOf" srcId="{3ABD8204-9B7E-4CAC-8F25-FEF1A20BA6D1}" destId="{58319254-63BF-4496-B405-71DBCC2345AF}" srcOrd="1" destOrd="0" presId="urn:microsoft.com/office/officeart/2005/8/layout/chevron1"/>
    <dgm:cxn modelId="{10D08D7D-477E-422F-9980-342639C73C81}" type="presParOf" srcId="{3ABD8204-9B7E-4CAC-8F25-FEF1A20BA6D1}" destId="{2BAEE9BC-7562-4D12-A03F-C5268F556631}" srcOrd="2" destOrd="0" presId="urn:microsoft.com/office/officeart/2005/8/layout/chevron1"/>
    <dgm:cxn modelId="{C42E0F81-EA08-43C8-83FB-76AED360B4DB}" type="presParOf" srcId="{3ABD8204-9B7E-4CAC-8F25-FEF1A20BA6D1}" destId="{F81FC606-E0E6-4081-ADE4-CF98817C4657}" srcOrd="3" destOrd="0" presId="urn:microsoft.com/office/officeart/2005/8/layout/chevron1"/>
    <dgm:cxn modelId="{6124B0E3-88ED-4B47-88B9-C8F06F5A2C0D}" type="presParOf" srcId="{3ABD8204-9B7E-4CAC-8F25-FEF1A20BA6D1}" destId="{F2AA0FA9-A811-4F0D-8D63-C18E19BF8EF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C22687-DC14-43C8-A296-CCE65CD8AAC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0FBDBE5B-2719-41AB-BCA5-5273DBB8C263}">
      <dgm:prSet phldrT="[Text]"/>
      <dgm:spPr/>
      <dgm:t>
        <a:bodyPr/>
        <a:lstStyle/>
        <a:p>
          <a:pPr>
            <a:buSzPts val="1200"/>
            <a:buChar char="●"/>
          </a:pPr>
          <a:r>
            <a:rPr lang="en-US" dirty="0"/>
            <a:t>Another parameter used to calculate the impurity of a node</a:t>
          </a:r>
        </a:p>
      </dgm:t>
    </dgm:pt>
    <dgm:pt modelId="{090A0EAE-5DF2-44E5-BA75-5D10BF7E95F2}" type="parTrans" cxnId="{8B9DA834-133C-4414-847C-2194CA31205E}">
      <dgm:prSet/>
      <dgm:spPr/>
      <dgm:t>
        <a:bodyPr/>
        <a:lstStyle/>
        <a:p>
          <a:endParaRPr lang="en-US"/>
        </a:p>
      </dgm:t>
    </dgm:pt>
    <dgm:pt modelId="{D69F95F4-61A5-4019-A7C3-A9095756F0A5}" type="sibTrans" cxnId="{8B9DA834-133C-4414-847C-2194CA31205E}">
      <dgm:prSet/>
      <dgm:spPr/>
      <dgm:t>
        <a:bodyPr/>
        <a:lstStyle/>
        <a:p>
          <a:endParaRPr lang="en-US"/>
        </a:p>
      </dgm:t>
    </dgm:pt>
    <dgm:pt modelId="{4893E17C-50F0-42EC-BF08-C940A5F12DDB}">
      <dgm:prSet phldrT="[Text]"/>
      <dgm:spPr/>
      <dgm:t>
        <a:bodyPr/>
        <a:lstStyle/>
        <a:p>
          <a:r>
            <a:rPr lang="en-US" dirty="0"/>
            <a:t> </a:t>
          </a:r>
        </a:p>
      </dgm:t>
    </dgm:pt>
    <dgm:pt modelId="{D9456F42-4A20-410A-B45A-D72BA2EFC6A2}" type="parTrans" cxnId="{86DEB4FE-079B-4905-A0E6-550512BF38EA}">
      <dgm:prSet/>
      <dgm:spPr/>
      <dgm:t>
        <a:bodyPr/>
        <a:lstStyle/>
        <a:p>
          <a:endParaRPr lang="en-US"/>
        </a:p>
      </dgm:t>
    </dgm:pt>
    <dgm:pt modelId="{FCD41B4A-4FE4-4D22-AB6B-12202A0A38DD}" type="sibTrans" cxnId="{86DEB4FE-079B-4905-A0E6-550512BF38EA}">
      <dgm:prSet/>
      <dgm:spPr/>
      <dgm:t>
        <a:bodyPr/>
        <a:lstStyle/>
        <a:p>
          <a:endParaRPr lang="en-US"/>
        </a:p>
      </dgm:t>
    </dgm:pt>
    <dgm:pt modelId="{B3361BDE-A74A-43B9-8BEB-E2A712ECEF11}">
      <dgm:prSet phldrT="[Text]"/>
      <dgm:spPr/>
      <dgm:t>
        <a:bodyPr/>
        <a:lstStyle/>
        <a:p>
          <a:pPr>
            <a:buSzPts val="1200"/>
            <a:buChar char="●"/>
          </a:pPr>
          <a:r>
            <a:rPr lang="en-US" dirty="0"/>
            <a:t>Computationally faster than Entropy </a:t>
          </a:r>
        </a:p>
      </dgm:t>
    </dgm:pt>
    <dgm:pt modelId="{F74132DB-F2F7-449C-943B-1366900D3EE4}" type="parTrans" cxnId="{0DFBD5C7-4F10-4C80-9068-E799C8F3B9FC}">
      <dgm:prSet/>
      <dgm:spPr/>
      <dgm:t>
        <a:bodyPr/>
        <a:lstStyle/>
        <a:p>
          <a:endParaRPr lang="en-US"/>
        </a:p>
      </dgm:t>
    </dgm:pt>
    <dgm:pt modelId="{3BD3FF9C-772F-49CE-83CD-8A3D51ECEEA3}" type="sibTrans" cxnId="{0DFBD5C7-4F10-4C80-9068-E799C8F3B9FC}">
      <dgm:prSet/>
      <dgm:spPr/>
      <dgm:t>
        <a:bodyPr/>
        <a:lstStyle/>
        <a:p>
          <a:endParaRPr lang="en-US"/>
        </a:p>
      </dgm:t>
    </dgm:pt>
    <dgm:pt modelId="{A4C7CBC5-8CDA-4305-AC9E-31DCDF8C670D}">
      <dgm:prSet phldrT="[Text]"/>
      <dgm:spPr/>
      <dgm:t>
        <a:bodyPr/>
        <a:lstStyle/>
        <a:p>
          <a:r>
            <a:rPr lang="en-US" dirty="0"/>
            <a:t> </a:t>
          </a:r>
        </a:p>
      </dgm:t>
    </dgm:pt>
    <dgm:pt modelId="{68ACCDD2-D300-4C4C-821A-1C26FEF13DF9}" type="parTrans" cxnId="{BFDE58E1-9104-4049-9C4D-1F10E6195C17}">
      <dgm:prSet/>
      <dgm:spPr/>
      <dgm:t>
        <a:bodyPr/>
        <a:lstStyle/>
        <a:p>
          <a:endParaRPr lang="en-US"/>
        </a:p>
      </dgm:t>
    </dgm:pt>
    <dgm:pt modelId="{2F11FE9F-65C5-4B8A-8F57-8496F0D38E5C}" type="sibTrans" cxnId="{BFDE58E1-9104-4049-9C4D-1F10E6195C17}">
      <dgm:prSet/>
      <dgm:spPr/>
      <dgm:t>
        <a:bodyPr/>
        <a:lstStyle/>
        <a:p>
          <a:endParaRPr lang="en-US"/>
        </a:p>
      </dgm:t>
    </dgm:pt>
    <dgm:pt modelId="{88856597-147E-465D-929E-D8552FBA1FDA}">
      <dgm:prSet phldrT="[Text]"/>
      <dgm:spPr/>
      <dgm:t>
        <a:bodyPr/>
        <a:lstStyle/>
        <a:p>
          <a:pPr>
            <a:buSzPts val="1200"/>
            <a:buChar char="●"/>
          </a:pPr>
          <a:r>
            <a:rPr lang="en-US" dirty="0"/>
            <a:t>Range is [0,0.5] compared to [0,1] in Entropy</a:t>
          </a:r>
        </a:p>
      </dgm:t>
    </dgm:pt>
    <dgm:pt modelId="{DF9B1E86-A5CA-4DFE-BC9B-810B8E774415}" type="parTrans" cxnId="{532C2B5B-04FF-46FD-A6B6-238DD23D3A69}">
      <dgm:prSet/>
      <dgm:spPr/>
      <dgm:t>
        <a:bodyPr/>
        <a:lstStyle/>
        <a:p>
          <a:endParaRPr lang="en-US"/>
        </a:p>
      </dgm:t>
    </dgm:pt>
    <dgm:pt modelId="{F517FE57-8114-4D6A-8A4A-2CBD294C6450}" type="sibTrans" cxnId="{532C2B5B-04FF-46FD-A6B6-238DD23D3A69}">
      <dgm:prSet/>
      <dgm:spPr/>
      <dgm:t>
        <a:bodyPr/>
        <a:lstStyle/>
        <a:p>
          <a:endParaRPr lang="en-US"/>
        </a:p>
      </dgm:t>
    </dgm:pt>
    <dgm:pt modelId="{CAA8EA95-3D17-47B3-9ABA-D47574CAFD43}">
      <dgm:prSet phldrT="[Text]"/>
      <dgm:spPr/>
      <dgm:t>
        <a:bodyPr/>
        <a:lstStyle/>
        <a:p>
          <a:r>
            <a:rPr lang="en-US" dirty="0"/>
            <a:t> </a:t>
          </a:r>
        </a:p>
      </dgm:t>
    </dgm:pt>
    <dgm:pt modelId="{38A94BC8-8712-4669-A7D3-39481574F15C}" type="sibTrans" cxnId="{29CECB9B-E782-4EA4-AABE-ED9B4C3B4DB4}">
      <dgm:prSet/>
      <dgm:spPr/>
      <dgm:t>
        <a:bodyPr/>
        <a:lstStyle/>
        <a:p>
          <a:endParaRPr lang="en-US"/>
        </a:p>
      </dgm:t>
    </dgm:pt>
    <dgm:pt modelId="{219CE2B6-1407-4109-BF39-2730F788BD12}" type="parTrans" cxnId="{29CECB9B-E782-4EA4-AABE-ED9B4C3B4DB4}">
      <dgm:prSet/>
      <dgm:spPr/>
      <dgm:t>
        <a:bodyPr/>
        <a:lstStyle/>
        <a:p>
          <a:endParaRPr lang="en-US"/>
        </a:p>
      </dgm:t>
    </dgm:pt>
    <dgm:pt modelId="{9B81A2A4-FACA-4E23-BB7A-16C9F3AF0EEE}" type="pres">
      <dgm:prSet presAssocID="{5CC22687-DC14-43C8-A296-CCE65CD8AAC5}" presName="Name0" presStyleCnt="0">
        <dgm:presLayoutVars>
          <dgm:chMax/>
          <dgm:chPref/>
          <dgm:dir/>
        </dgm:presLayoutVars>
      </dgm:prSet>
      <dgm:spPr/>
    </dgm:pt>
    <dgm:pt modelId="{7AB35694-B68B-4F25-9F9F-4530B064A3BB}" type="pres">
      <dgm:prSet presAssocID="{CAA8EA95-3D17-47B3-9ABA-D47574CAFD43}" presName="parenttextcomposite" presStyleCnt="0"/>
      <dgm:spPr/>
    </dgm:pt>
    <dgm:pt modelId="{D5F3C15C-CB63-4E94-94B5-DFCCB5B12FA7}" type="pres">
      <dgm:prSet presAssocID="{CAA8EA95-3D17-47B3-9ABA-D47574CAFD43}" presName="parenttext" presStyleLbl="revTx" presStyleIdx="0" presStyleCnt="3">
        <dgm:presLayoutVars>
          <dgm:chMax/>
          <dgm:chPref val="2"/>
          <dgm:bulletEnabled val="1"/>
        </dgm:presLayoutVars>
      </dgm:prSet>
      <dgm:spPr/>
    </dgm:pt>
    <dgm:pt modelId="{AAFB5A36-E846-4737-82FA-658914B4609B}" type="pres">
      <dgm:prSet presAssocID="{CAA8EA95-3D17-47B3-9ABA-D47574CAFD43}" presName="composite" presStyleCnt="0"/>
      <dgm:spPr/>
    </dgm:pt>
    <dgm:pt modelId="{6652FB27-D6CC-4E96-A647-0640B41FFCC2}" type="pres">
      <dgm:prSet presAssocID="{CAA8EA95-3D17-47B3-9ABA-D47574CAFD43}" presName="chevron1" presStyleLbl="alignNode1" presStyleIdx="0" presStyleCnt="21"/>
      <dgm:spPr/>
    </dgm:pt>
    <dgm:pt modelId="{9F157719-8077-41B6-BAE2-D7DA55387506}" type="pres">
      <dgm:prSet presAssocID="{CAA8EA95-3D17-47B3-9ABA-D47574CAFD43}" presName="chevron2" presStyleLbl="alignNode1" presStyleIdx="1" presStyleCnt="21"/>
      <dgm:spPr/>
    </dgm:pt>
    <dgm:pt modelId="{6761B836-29C9-455E-8A49-A8AF5C6DF2DE}" type="pres">
      <dgm:prSet presAssocID="{CAA8EA95-3D17-47B3-9ABA-D47574CAFD43}" presName="chevron3" presStyleLbl="alignNode1" presStyleIdx="2" presStyleCnt="21"/>
      <dgm:spPr/>
    </dgm:pt>
    <dgm:pt modelId="{1D139057-95BC-4103-B0F2-79FA1FD07783}" type="pres">
      <dgm:prSet presAssocID="{CAA8EA95-3D17-47B3-9ABA-D47574CAFD43}" presName="chevron4" presStyleLbl="alignNode1" presStyleIdx="3" presStyleCnt="21"/>
      <dgm:spPr/>
    </dgm:pt>
    <dgm:pt modelId="{C96370B3-5E2B-44BE-B5C4-5E1BDF5F31BE}" type="pres">
      <dgm:prSet presAssocID="{CAA8EA95-3D17-47B3-9ABA-D47574CAFD43}" presName="chevron5" presStyleLbl="alignNode1" presStyleIdx="4" presStyleCnt="21"/>
      <dgm:spPr/>
    </dgm:pt>
    <dgm:pt modelId="{BCE22753-AA13-4B6D-988F-820D19803130}" type="pres">
      <dgm:prSet presAssocID="{CAA8EA95-3D17-47B3-9ABA-D47574CAFD43}" presName="chevron6" presStyleLbl="alignNode1" presStyleIdx="5" presStyleCnt="21"/>
      <dgm:spPr/>
    </dgm:pt>
    <dgm:pt modelId="{E55928E4-B573-44C3-BA01-FA602FB7209D}" type="pres">
      <dgm:prSet presAssocID="{CAA8EA95-3D17-47B3-9ABA-D47574CAFD43}" presName="chevron7" presStyleLbl="alignNode1" presStyleIdx="6" presStyleCnt="21"/>
      <dgm:spPr/>
    </dgm:pt>
    <dgm:pt modelId="{34C081AD-4CFD-4DB5-873F-A12564515335}" type="pres">
      <dgm:prSet presAssocID="{CAA8EA95-3D17-47B3-9ABA-D47574CAFD43}" presName="childtext" presStyleLbl="solidFgAcc1" presStyleIdx="0" presStyleCnt="3">
        <dgm:presLayoutVars>
          <dgm:chMax/>
          <dgm:chPref val="0"/>
          <dgm:bulletEnabled val="1"/>
        </dgm:presLayoutVars>
      </dgm:prSet>
      <dgm:spPr/>
    </dgm:pt>
    <dgm:pt modelId="{A8FDF915-9822-4995-AFAA-0A4B10D788AF}" type="pres">
      <dgm:prSet presAssocID="{38A94BC8-8712-4669-A7D3-39481574F15C}" presName="sibTrans" presStyleCnt="0"/>
      <dgm:spPr/>
    </dgm:pt>
    <dgm:pt modelId="{197613A1-F1A4-4C8B-96EA-725B8FCBD360}" type="pres">
      <dgm:prSet presAssocID="{4893E17C-50F0-42EC-BF08-C940A5F12DDB}" presName="parenttextcomposite" presStyleCnt="0"/>
      <dgm:spPr/>
    </dgm:pt>
    <dgm:pt modelId="{2E57CA95-CB9A-4015-B50F-8DDF3C262538}" type="pres">
      <dgm:prSet presAssocID="{4893E17C-50F0-42EC-BF08-C940A5F12DDB}" presName="parenttext" presStyleLbl="revTx" presStyleIdx="1" presStyleCnt="3">
        <dgm:presLayoutVars>
          <dgm:chMax/>
          <dgm:chPref val="2"/>
          <dgm:bulletEnabled val="1"/>
        </dgm:presLayoutVars>
      </dgm:prSet>
      <dgm:spPr/>
    </dgm:pt>
    <dgm:pt modelId="{D8B5DB12-8648-46BC-9D82-96DB0CA33C95}" type="pres">
      <dgm:prSet presAssocID="{4893E17C-50F0-42EC-BF08-C940A5F12DDB}" presName="composite" presStyleCnt="0"/>
      <dgm:spPr/>
    </dgm:pt>
    <dgm:pt modelId="{EE4FC608-BDC3-4ACB-96A8-860F2A8E7BC9}" type="pres">
      <dgm:prSet presAssocID="{4893E17C-50F0-42EC-BF08-C940A5F12DDB}" presName="chevron1" presStyleLbl="alignNode1" presStyleIdx="7" presStyleCnt="21"/>
      <dgm:spPr/>
    </dgm:pt>
    <dgm:pt modelId="{E4878B09-47EA-43E0-8C41-2EC382D640F0}" type="pres">
      <dgm:prSet presAssocID="{4893E17C-50F0-42EC-BF08-C940A5F12DDB}" presName="chevron2" presStyleLbl="alignNode1" presStyleIdx="8" presStyleCnt="21"/>
      <dgm:spPr/>
    </dgm:pt>
    <dgm:pt modelId="{7F21C3A5-67D9-4911-905D-2B0A394C1A47}" type="pres">
      <dgm:prSet presAssocID="{4893E17C-50F0-42EC-BF08-C940A5F12DDB}" presName="chevron3" presStyleLbl="alignNode1" presStyleIdx="9" presStyleCnt="21"/>
      <dgm:spPr/>
    </dgm:pt>
    <dgm:pt modelId="{2745AC9C-C66E-47A7-A050-0A702640A132}" type="pres">
      <dgm:prSet presAssocID="{4893E17C-50F0-42EC-BF08-C940A5F12DDB}" presName="chevron4" presStyleLbl="alignNode1" presStyleIdx="10" presStyleCnt="21"/>
      <dgm:spPr/>
    </dgm:pt>
    <dgm:pt modelId="{9B9C4CBC-46B4-418C-8E06-86937EFD7EB1}" type="pres">
      <dgm:prSet presAssocID="{4893E17C-50F0-42EC-BF08-C940A5F12DDB}" presName="chevron5" presStyleLbl="alignNode1" presStyleIdx="11" presStyleCnt="21"/>
      <dgm:spPr/>
    </dgm:pt>
    <dgm:pt modelId="{438AC52B-33CE-43C5-9451-BC7FEEB71F80}" type="pres">
      <dgm:prSet presAssocID="{4893E17C-50F0-42EC-BF08-C940A5F12DDB}" presName="chevron6" presStyleLbl="alignNode1" presStyleIdx="12" presStyleCnt="21"/>
      <dgm:spPr/>
    </dgm:pt>
    <dgm:pt modelId="{2EBC52A0-7289-4D98-8D8E-CB6F35869419}" type="pres">
      <dgm:prSet presAssocID="{4893E17C-50F0-42EC-BF08-C940A5F12DDB}" presName="chevron7" presStyleLbl="alignNode1" presStyleIdx="13" presStyleCnt="21"/>
      <dgm:spPr/>
    </dgm:pt>
    <dgm:pt modelId="{A516B6C3-68ED-45E4-9FC2-182DF331468E}" type="pres">
      <dgm:prSet presAssocID="{4893E17C-50F0-42EC-BF08-C940A5F12DDB}" presName="childtext" presStyleLbl="solidFgAcc1" presStyleIdx="1" presStyleCnt="3">
        <dgm:presLayoutVars>
          <dgm:chMax/>
          <dgm:chPref val="0"/>
          <dgm:bulletEnabled val="1"/>
        </dgm:presLayoutVars>
      </dgm:prSet>
      <dgm:spPr/>
    </dgm:pt>
    <dgm:pt modelId="{A34CD6F1-FE2C-4E68-BAE7-E18B0329DA96}" type="pres">
      <dgm:prSet presAssocID="{FCD41B4A-4FE4-4D22-AB6B-12202A0A38DD}" presName="sibTrans" presStyleCnt="0"/>
      <dgm:spPr/>
    </dgm:pt>
    <dgm:pt modelId="{CC76C85F-49BB-4B24-92D5-0297C173D217}" type="pres">
      <dgm:prSet presAssocID="{A4C7CBC5-8CDA-4305-AC9E-31DCDF8C670D}" presName="parenttextcomposite" presStyleCnt="0"/>
      <dgm:spPr/>
    </dgm:pt>
    <dgm:pt modelId="{1E511305-C87C-455F-AC6F-B7400D39DEB5}" type="pres">
      <dgm:prSet presAssocID="{A4C7CBC5-8CDA-4305-AC9E-31DCDF8C670D}" presName="parenttext" presStyleLbl="revTx" presStyleIdx="2" presStyleCnt="3">
        <dgm:presLayoutVars>
          <dgm:chMax/>
          <dgm:chPref val="2"/>
          <dgm:bulletEnabled val="1"/>
        </dgm:presLayoutVars>
      </dgm:prSet>
      <dgm:spPr/>
    </dgm:pt>
    <dgm:pt modelId="{97F01505-EDCB-4F8E-90E6-6E4D3CCA7276}" type="pres">
      <dgm:prSet presAssocID="{A4C7CBC5-8CDA-4305-AC9E-31DCDF8C670D}" presName="composite" presStyleCnt="0"/>
      <dgm:spPr/>
    </dgm:pt>
    <dgm:pt modelId="{26B15C0B-0B2E-4D47-8182-C29E7E74E4DF}" type="pres">
      <dgm:prSet presAssocID="{A4C7CBC5-8CDA-4305-AC9E-31DCDF8C670D}" presName="chevron1" presStyleLbl="alignNode1" presStyleIdx="14" presStyleCnt="21"/>
      <dgm:spPr/>
    </dgm:pt>
    <dgm:pt modelId="{17F6FD42-7254-492E-A75C-6D6404D75355}" type="pres">
      <dgm:prSet presAssocID="{A4C7CBC5-8CDA-4305-AC9E-31DCDF8C670D}" presName="chevron2" presStyleLbl="alignNode1" presStyleIdx="15" presStyleCnt="21"/>
      <dgm:spPr/>
    </dgm:pt>
    <dgm:pt modelId="{D4F66883-81EA-4394-9800-D09F52609945}" type="pres">
      <dgm:prSet presAssocID="{A4C7CBC5-8CDA-4305-AC9E-31DCDF8C670D}" presName="chevron3" presStyleLbl="alignNode1" presStyleIdx="16" presStyleCnt="21"/>
      <dgm:spPr/>
    </dgm:pt>
    <dgm:pt modelId="{4ED28EE8-B890-4F23-817C-2BEF46AEDECA}" type="pres">
      <dgm:prSet presAssocID="{A4C7CBC5-8CDA-4305-AC9E-31DCDF8C670D}" presName="chevron4" presStyleLbl="alignNode1" presStyleIdx="17" presStyleCnt="21"/>
      <dgm:spPr/>
    </dgm:pt>
    <dgm:pt modelId="{79DEFEB7-C165-4A39-BEA7-10FF1CF2D5CE}" type="pres">
      <dgm:prSet presAssocID="{A4C7CBC5-8CDA-4305-AC9E-31DCDF8C670D}" presName="chevron5" presStyleLbl="alignNode1" presStyleIdx="18" presStyleCnt="21"/>
      <dgm:spPr/>
    </dgm:pt>
    <dgm:pt modelId="{CABA4182-3CE3-466C-82FD-D5B08F0CC13A}" type="pres">
      <dgm:prSet presAssocID="{A4C7CBC5-8CDA-4305-AC9E-31DCDF8C670D}" presName="chevron6" presStyleLbl="alignNode1" presStyleIdx="19" presStyleCnt="21"/>
      <dgm:spPr/>
    </dgm:pt>
    <dgm:pt modelId="{5BBFCF57-43F1-46C9-A3F2-6476E1237133}" type="pres">
      <dgm:prSet presAssocID="{A4C7CBC5-8CDA-4305-AC9E-31DCDF8C670D}" presName="chevron7" presStyleLbl="alignNode1" presStyleIdx="20" presStyleCnt="21"/>
      <dgm:spPr/>
    </dgm:pt>
    <dgm:pt modelId="{F441D222-82F6-44EE-ABCB-EFD1DE4FC422}" type="pres">
      <dgm:prSet presAssocID="{A4C7CBC5-8CDA-4305-AC9E-31DCDF8C670D}" presName="childtext" presStyleLbl="solidFgAcc1" presStyleIdx="2" presStyleCnt="3">
        <dgm:presLayoutVars>
          <dgm:chMax/>
          <dgm:chPref val="0"/>
          <dgm:bulletEnabled val="1"/>
        </dgm:presLayoutVars>
      </dgm:prSet>
      <dgm:spPr/>
    </dgm:pt>
  </dgm:ptLst>
  <dgm:cxnLst>
    <dgm:cxn modelId="{B7082F02-8062-4F3E-A469-C14C455E2A0E}" type="presOf" srcId="{4893E17C-50F0-42EC-BF08-C940A5F12DDB}" destId="{2E57CA95-CB9A-4015-B50F-8DDF3C262538}" srcOrd="0" destOrd="0" presId="urn:microsoft.com/office/officeart/2008/layout/VerticalAccentList"/>
    <dgm:cxn modelId="{2FC9ED33-3353-4305-B884-AC630AC10D99}" type="presOf" srcId="{CAA8EA95-3D17-47B3-9ABA-D47574CAFD43}" destId="{D5F3C15C-CB63-4E94-94B5-DFCCB5B12FA7}" srcOrd="0" destOrd="0" presId="urn:microsoft.com/office/officeart/2008/layout/VerticalAccentList"/>
    <dgm:cxn modelId="{8B9DA834-133C-4414-847C-2194CA31205E}" srcId="{CAA8EA95-3D17-47B3-9ABA-D47574CAFD43}" destId="{0FBDBE5B-2719-41AB-BCA5-5273DBB8C263}" srcOrd="0" destOrd="0" parTransId="{090A0EAE-5DF2-44E5-BA75-5D10BF7E95F2}" sibTransId="{D69F95F4-61A5-4019-A7C3-A9095756F0A5}"/>
    <dgm:cxn modelId="{532C2B5B-04FF-46FD-A6B6-238DD23D3A69}" srcId="{A4C7CBC5-8CDA-4305-AC9E-31DCDF8C670D}" destId="{88856597-147E-465D-929E-D8552FBA1FDA}" srcOrd="0" destOrd="0" parTransId="{DF9B1E86-A5CA-4DFE-BC9B-810B8E774415}" sibTransId="{F517FE57-8114-4D6A-8A4A-2CBD294C6450}"/>
    <dgm:cxn modelId="{959D2B5E-661C-42CD-BAA6-FC027D4E5D9E}" type="presOf" srcId="{5CC22687-DC14-43C8-A296-CCE65CD8AAC5}" destId="{9B81A2A4-FACA-4E23-BB7A-16C9F3AF0EEE}" srcOrd="0" destOrd="0" presId="urn:microsoft.com/office/officeart/2008/layout/VerticalAccentList"/>
    <dgm:cxn modelId="{77A01656-3C73-494F-8103-9C2BE88253E0}" type="presOf" srcId="{A4C7CBC5-8CDA-4305-AC9E-31DCDF8C670D}" destId="{1E511305-C87C-455F-AC6F-B7400D39DEB5}" srcOrd="0" destOrd="0" presId="urn:microsoft.com/office/officeart/2008/layout/VerticalAccentList"/>
    <dgm:cxn modelId="{185C997D-039D-4AC4-BE7E-92C57D15D94B}" type="presOf" srcId="{0FBDBE5B-2719-41AB-BCA5-5273DBB8C263}" destId="{34C081AD-4CFD-4DB5-873F-A12564515335}" srcOrd="0" destOrd="0" presId="urn:microsoft.com/office/officeart/2008/layout/VerticalAccentList"/>
    <dgm:cxn modelId="{29CECB9B-E782-4EA4-AABE-ED9B4C3B4DB4}" srcId="{5CC22687-DC14-43C8-A296-CCE65CD8AAC5}" destId="{CAA8EA95-3D17-47B3-9ABA-D47574CAFD43}" srcOrd="0" destOrd="0" parTransId="{219CE2B6-1407-4109-BF39-2730F788BD12}" sibTransId="{38A94BC8-8712-4669-A7D3-39481574F15C}"/>
    <dgm:cxn modelId="{EA10D8C4-A6A4-4EF5-9ACD-A69F68600C12}" type="presOf" srcId="{88856597-147E-465D-929E-D8552FBA1FDA}" destId="{F441D222-82F6-44EE-ABCB-EFD1DE4FC422}" srcOrd="0" destOrd="0" presId="urn:microsoft.com/office/officeart/2008/layout/VerticalAccentList"/>
    <dgm:cxn modelId="{0DFBD5C7-4F10-4C80-9068-E799C8F3B9FC}" srcId="{4893E17C-50F0-42EC-BF08-C940A5F12DDB}" destId="{B3361BDE-A74A-43B9-8BEB-E2A712ECEF11}" srcOrd="0" destOrd="0" parTransId="{F74132DB-F2F7-449C-943B-1366900D3EE4}" sibTransId="{3BD3FF9C-772F-49CE-83CD-8A3D51ECEEA3}"/>
    <dgm:cxn modelId="{BFDE58E1-9104-4049-9C4D-1F10E6195C17}" srcId="{5CC22687-DC14-43C8-A296-CCE65CD8AAC5}" destId="{A4C7CBC5-8CDA-4305-AC9E-31DCDF8C670D}" srcOrd="2" destOrd="0" parTransId="{68ACCDD2-D300-4C4C-821A-1C26FEF13DF9}" sibTransId="{2F11FE9F-65C5-4B8A-8F57-8496F0D38E5C}"/>
    <dgm:cxn modelId="{EA4DDEE2-8B5D-48A9-9F8A-9C76292ECE69}" type="presOf" srcId="{B3361BDE-A74A-43B9-8BEB-E2A712ECEF11}" destId="{A516B6C3-68ED-45E4-9FC2-182DF331468E}" srcOrd="0" destOrd="0" presId="urn:microsoft.com/office/officeart/2008/layout/VerticalAccentList"/>
    <dgm:cxn modelId="{86DEB4FE-079B-4905-A0E6-550512BF38EA}" srcId="{5CC22687-DC14-43C8-A296-CCE65CD8AAC5}" destId="{4893E17C-50F0-42EC-BF08-C940A5F12DDB}" srcOrd="1" destOrd="0" parTransId="{D9456F42-4A20-410A-B45A-D72BA2EFC6A2}" sibTransId="{FCD41B4A-4FE4-4D22-AB6B-12202A0A38DD}"/>
    <dgm:cxn modelId="{27E6DF6A-582C-4AA3-9E6B-78E732E87C7D}" type="presParOf" srcId="{9B81A2A4-FACA-4E23-BB7A-16C9F3AF0EEE}" destId="{7AB35694-B68B-4F25-9F9F-4530B064A3BB}" srcOrd="0" destOrd="0" presId="urn:microsoft.com/office/officeart/2008/layout/VerticalAccentList"/>
    <dgm:cxn modelId="{245F51E7-68FB-4519-89AD-38A02C52FC4C}" type="presParOf" srcId="{7AB35694-B68B-4F25-9F9F-4530B064A3BB}" destId="{D5F3C15C-CB63-4E94-94B5-DFCCB5B12FA7}" srcOrd="0" destOrd="0" presId="urn:microsoft.com/office/officeart/2008/layout/VerticalAccentList"/>
    <dgm:cxn modelId="{00BD5434-2408-45E6-85E9-B6A2473F92EF}" type="presParOf" srcId="{9B81A2A4-FACA-4E23-BB7A-16C9F3AF0EEE}" destId="{AAFB5A36-E846-4737-82FA-658914B4609B}" srcOrd="1" destOrd="0" presId="urn:microsoft.com/office/officeart/2008/layout/VerticalAccentList"/>
    <dgm:cxn modelId="{5B818787-6E45-41B7-9265-324E51E2B770}" type="presParOf" srcId="{AAFB5A36-E846-4737-82FA-658914B4609B}" destId="{6652FB27-D6CC-4E96-A647-0640B41FFCC2}" srcOrd="0" destOrd="0" presId="urn:microsoft.com/office/officeart/2008/layout/VerticalAccentList"/>
    <dgm:cxn modelId="{93B994E9-084F-4F1C-A9D9-0C738121DE7F}" type="presParOf" srcId="{AAFB5A36-E846-4737-82FA-658914B4609B}" destId="{9F157719-8077-41B6-BAE2-D7DA55387506}" srcOrd="1" destOrd="0" presId="urn:microsoft.com/office/officeart/2008/layout/VerticalAccentList"/>
    <dgm:cxn modelId="{551F025D-3136-4B78-A2A5-DB1A7B72147C}" type="presParOf" srcId="{AAFB5A36-E846-4737-82FA-658914B4609B}" destId="{6761B836-29C9-455E-8A49-A8AF5C6DF2DE}" srcOrd="2" destOrd="0" presId="urn:microsoft.com/office/officeart/2008/layout/VerticalAccentList"/>
    <dgm:cxn modelId="{D67D04DB-A229-4928-A9F1-79233BE826A0}" type="presParOf" srcId="{AAFB5A36-E846-4737-82FA-658914B4609B}" destId="{1D139057-95BC-4103-B0F2-79FA1FD07783}" srcOrd="3" destOrd="0" presId="urn:microsoft.com/office/officeart/2008/layout/VerticalAccentList"/>
    <dgm:cxn modelId="{EF8617D5-283A-4815-9FCE-AABD7196016B}" type="presParOf" srcId="{AAFB5A36-E846-4737-82FA-658914B4609B}" destId="{C96370B3-5E2B-44BE-B5C4-5E1BDF5F31BE}" srcOrd="4" destOrd="0" presId="urn:microsoft.com/office/officeart/2008/layout/VerticalAccentList"/>
    <dgm:cxn modelId="{5D57ABC2-FEB2-45E8-856B-532255634B47}" type="presParOf" srcId="{AAFB5A36-E846-4737-82FA-658914B4609B}" destId="{BCE22753-AA13-4B6D-988F-820D19803130}" srcOrd="5" destOrd="0" presId="urn:microsoft.com/office/officeart/2008/layout/VerticalAccentList"/>
    <dgm:cxn modelId="{6ADC8870-7884-459E-A570-C20C3584BB18}" type="presParOf" srcId="{AAFB5A36-E846-4737-82FA-658914B4609B}" destId="{E55928E4-B573-44C3-BA01-FA602FB7209D}" srcOrd="6" destOrd="0" presId="urn:microsoft.com/office/officeart/2008/layout/VerticalAccentList"/>
    <dgm:cxn modelId="{CC4A9E39-CE1A-4BBA-9E96-7D6FE934F1CD}" type="presParOf" srcId="{AAFB5A36-E846-4737-82FA-658914B4609B}" destId="{34C081AD-4CFD-4DB5-873F-A12564515335}" srcOrd="7" destOrd="0" presId="urn:microsoft.com/office/officeart/2008/layout/VerticalAccentList"/>
    <dgm:cxn modelId="{32101310-BBB1-4010-B996-F63F6E82AE72}" type="presParOf" srcId="{9B81A2A4-FACA-4E23-BB7A-16C9F3AF0EEE}" destId="{A8FDF915-9822-4995-AFAA-0A4B10D788AF}" srcOrd="2" destOrd="0" presId="urn:microsoft.com/office/officeart/2008/layout/VerticalAccentList"/>
    <dgm:cxn modelId="{C7C27AE9-A249-4A0C-BF83-0A5BBA4832D0}" type="presParOf" srcId="{9B81A2A4-FACA-4E23-BB7A-16C9F3AF0EEE}" destId="{197613A1-F1A4-4C8B-96EA-725B8FCBD360}" srcOrd="3" destOrd="0" presId="urn:microsoft.com/office/officeart/2008/layout/VerticalAccentList"/>
    <dgm:cxn modelId="{8F0A7C99-B70B-451D-92E5-E8168B9501A4}" type="presParOf" srcId="{197613A1-F1A4-4C8B-96EA-725B8FCBD360}" destId="{2E57CA95-CB9A-4015-B50F-8DDF3C262538}" srcOrd="0" destOrd="0" presId="urn:microsoft.com/office/officeart/2008/layout/VerticalAccentList"/>
    <dgm:cxn modelId="{E4DCC998-EE83-4F0B-A6EE-9849E590F72E}" type="presParOf" srcId="{9B81A2A4-FACA-4E23-BB7A-16C9F3AF0EEE}" destId="{D8B5DB12-8648-46BC-9D82-96DB0CA33C95}" srcOrd="4" destOrd="0" presId="urn:microsoft.com/office/officeart/2008/layout/VerticalAccentList"/>
    <dgm:cxn modelId="{7C6CDE40-F1DC-47D6-8EFC-2D32942C6B86}" type="presParOf" srcId="{D8B5DB12-8648-46BC-9D82-96DB0CA33C95}" destId="{EE4FC608-BDC3-4ACB-96A8-860F2A8E7BC9}" srcOrd="0" destOrd="0" presId="urn:microsoft.com/office/officeart/2008/layout/VerticalAccentList"/>
    <dgm:cxn modelId="{F3DE6A62-FCA3-43E8-8C61-A89C7B4FFCFB}" type="presParOf" srcId="{D8B5DB12-8648-46BC-9D82-96DB0CA33C95}" destId="{E4878B09-47EA-43E0-8C41-2EC382D640F0}" srcOrd="1" destOrd="0" presId="urn:microsoft.com/office/officeart/2008/layout/VerticalAccentList"/>
    <dgm:cxn modelId="{A783AC13-6BDA-49A6-AECF-AAF1F5A5BC4C}" type="presParOf" srcId="{D8B5DB12-8648-46BC-9D82-96DB0CA33C95}" destId="{7F21C3A5-67D9-4911-905D-2B0A394C1A47}" srcOrd="2" destOrd="0" presId="urn:microsoft.com/office/officeart/2008/layout/VerticalAccentList"/>
    <dgm:cxn modelId="{FBD264FB-7D0F-4860-AFA4-2A6183666497}" type="presParOf" srcId="{D8B5DB12-8648-46BC-9D82-96DB0CA33C95}" destId="{2745AC9C-C66E-47A7-A050-0A702640A132}" srcOrd="3" destOrd="0" presId="urn:microsoft.com/office/officeart/2008/layout/VerticalAccentList"/>
    <dgm:cxn modelId="{277831E7-CE39-4F19-8557-89B808042B7C}" type="presParOf" srcId="{D8B5DB12-8648-46BC-9D82-96DB0CA33C95}" destId="{9B9C4CBC-46B4-418C-8E06-86937EFD7EB1}" srcOrd="4" destOrd="0" presId="urn:microsoft.com/office/officeart/2008/layout/VerticalAccentList"/>
    <dgm:cxn modelId="{0753D8FE-6485-455C-AD95-8CC12C60DDD7}" type="presParOf" srcId="{D8B5DB12-8648-46BC-9D82-96DB0CA33C95}" destId="{438AC52B-33CE-43C5-9451-BC7FEEB71F80}" srcOrd="5" destOrd="0" presId="urn:microsoft.com/office/officeart/2008/layout/VerticalAccentList"/>
    <dgm:cxn modelId="{93C596E3-B8F8-497D-97EA-87B05BF80E1D}" type="presParOf" srcId="{D8B5DB12-8648-46BC-9D82-96DB0CA33C95}" destId="{2EBC52A0-7289-4D98-8D8E-CB6F35869419}" srcOrd="6" destOrd="0" presId="urn:microsoft.com/office/officeart/2008/layout/VerticalAccentList"/>
    <dgm:cxn modelId="{7192011D-2A5A-4D35-A773-FBD66FA5AA40}" type="presParOf" srcId="{D8B5DB12-8648-46BC-9D82-96DB0CA33C95}" destId="{A516B6C3-68ED-45E4-9FC2-182DF331468E}" srcOrd="7" destOrd="0" presId="urn:microsoft.com/office/officeart/2008/layout/VerticalAccentList"/>
    <dgm:cxn modelId="{D85EDFCB-E36C-4EE6-ACD0-1D5D8DB33000}" type="presParOf" srcId="{9B81A2A4-FACA-4E23-BB7A-16C9F3AF0EEE}" destId="{A34CD6F1-FE2C-4E68-BAE7-E18B0329DA96}" srcOrd="5" destOrd="0" presId="urn:microsoft.com/office/officeart/2008/layout/VerticalAccentList"/>
    <dgm:cxn modelId="{FAC4EA55-BE7E-453F-A36B-04A791CF5EB5}" type="presParOf" srcId="{9B81A2A4-FACA-4E23-BB7A-16C9F3AF0EEE}" destId="{CC76C85F-49BB-4B24-92D5-0297C173D217}" srcOrd="6" destOrd="0" presId="urn:microsoft.com/office/officeart/2008/layout/VerticalAccentList"/>
    <dgm:cxn modelId="{0C3BD541-A30C-4135-9E45-CD3B233769B5}" type="presParOf" srcId="{CC76C85F-49BB-4B24-92D5-0297C173D217}" destId="{1E511305-C87C-455F-AC6F-B7400D39DEB5}" srcOrd="0" destOrd="0" presId="urn:microsoft.com/office/officeart/2008/layout/VerticalAccentList"/>
    <dgm:cxn modelId="{53D18CCE-DE52-44BE-8447-1C1D28F9D910}" type="presParOf" srcId="{9B81A2A4-FACA-4E23-BB7A-16C9F3AF0EEE}" destId="{97F01505-EDCB-4F8E-90E6-6E4D3CCA7276}" srcOrd="7" destOrd="0" presId="urn:microsoft.com/office/officeart/2008/layout/VerticalAccentList"/>
    <dgm:cxn modelId="{AED99786-E0AB-4FB4-9F99-C40F86969B20}" type="presParOf" srcId="{97F01505-EDCB-4F8E-90E6-6E4D3CCA7276}" destId="{26B15C0B-0B2E-4D47-8182-C29E7E74E4DF}" srcOrd="0" destOrd="0" presId="urn:microsoft.com/office/officeart/2008/layout/VerticalAccentList"/>
    <dgm:cxn modelId="{1C79F68D-033F-4E7B-AC37-3E5B4ACE45F4}" type="presParOf" srcId="{97F01505-EDCB-4F8E-90E6-6E4D3CCA7276}" destId="{17F6FD42-7254-492E-A75C-6D6404D75355}" srcOrd="1" destOrd="0" presId="urn:microsoft.com/office/officeart/2008/layout/VerticalAccentList"/>
    <dgm:cxn modelId="{54FD04CF-5652-4706-919D-A0C4E5FE31A0}" type="presParOf" srcId="{97F01505-EDCB-4F8E-90E6-6E4D3CCA7276}" destId="{D4F66883-81EA-4394-9800-D09F52609945}" srcOrd="2" destOrd="0" presId="urn:microsoft.com/office/officeart/2008/layout/VerticalAccentList"/>
    <dgm:cxn modelId="{FAE8ACBB-017B-45E5-9AD3-6B929CE4AC8B}" type="presParOf" srcId="{97F01505-EDCB-4F8E-90E6-6E4D3CCA7276}" destId="{4ED28EE8-B890-4F23-817C-2BEF46AEDECA}" srcOrd="3" destOrd="0" presId="urn:microsoft.com/office/officeart/2008/layout/VerticalAccentList"/>
    <dgm:cxn modelId="{864ECDEF-4204-44F5-B36A-4F520BABA9F6}" type="presParOf" srcId="{97F01505-EDCB-4F8E-90E6-6E4D3CCA7276}" destId="{79DEFEB7-C165-4A39-BEA7-10FF1CF2D5CE}" srcOrd="4" destOrd="0" presId="urn:microsoft.com/office/officeart/2008/layout/VerticalAccentList"/>
    <dgm:cxn modelId="{6AE00E55-5E3D-49BF-A72E-4B868D4AE1BA}" type="presParOf" srcId="{97F01505-EDCB-4F8E-90E6-6E4D3CCA7276}" destId="{CABA4182-3CE3-466C-82FD-D5B08F0CC13A}" srcOrd="5" destOrd="0" presId="urn:microsoft.com/office/officeart/2008/layout/VerticalAccentList"/>
    <dgm:cxn modelId="{B0A4D8CA-3F24-442D-B0C9-9FBF8CE69156}" type="presParOf" srcId="{97F01505-EDCB-4F8E-90E6-6E4D3CCA7276}" destId="{5BBFCF57-43F1-46C9-A3F2-6476E1237133}" srcOrd="6" destOrd="0" presId="urn:microsoft.com/office/officeart/2008/layout/VerticalAccentList"/>
    <dgm:cxn modelId="{8C4CFE83-D7AB-4322-83F0-12E2E23DED1C}" type="presParOf" srcId="{97F01505-EDCB-4F8E-90E6-6E4D3CCA7276}" destId="{F441D222-82F6-44EE-ABCB-EFD1DE4FC422}"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88E50F-7833-444D-9A30-8B2314DF6F9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1C7B9BA-2159-484F-A06C-FF121E3888D2}">
      <dgm:prSet phldrT="[Text]" custT="1"/>
      <dgm:spPr>
        <a:solidFill>
          <a:schemeClr val="accent3"/>
        </a:solidFill>
      </dgm:spPr>
      <dgm:t>
        <a:bodyPr/>
        <a:lstStyle/>
        <a:p>
          <a:pPr>
            <a:buClr>
              <a:schemeClr val="dk1"/>
            </a:buClr>
            <a:buSzPts val="1200"/>
            <a:buChar char="●"/>
          </a:pPr>
          <a:r>
            <a:rPr lang="en-US" sz="1400" dirty="0">
              <a:solidFill>
                <a:schemeClr val="bg1"/>
              </a:solidFill>
            </a:rPr>
            <a:t>One of the most popular bagging algorithms</a:t>
          </a:r>
        </a:p>
      </dgm:t>
    </dgm:pt>
    <dgm:pt modelId="{A06A5980-6CF9-4227-BD76-C76658EAA1C5}" type="parTrans" cxnId="{C27C9BEC-61EC-44B8-85CE-FE9EF79CFDAE}">
      <dgm:prSet/>
      <dgm:spPr/>
      <dgm:t>
        <a:bodyPr/>
        <a:lstStyle/>
        <a:p>
          <a:endParaRPr lang="en-US" sz="1600"/>
        </a:p>
      </dgm:t>
    </dgm:pt>
    <dgm:pt modelId="{7F644533-2839-4767-AACF-C4021223DF6C}" type="sibTrans" cxnId="{C27C9BEC-61EC-44B8-85CE-FE9EF79CFDAE}">
      <dgm:prSet/>
      <dgm:spPr>
        <a:solidFill>
          <a:schemeClr val="accent3"/>
        </a:solidFill>
        <a:ln>
          <a:solidFill>
            <a:schemeClr val="accent3"/>
          </a:solidFill>
        </a:ln>
      </dgm:spPr>
      <dgm:t>
        <a:bodyPr/>
        <a:lstStyle/>
        <a:p>
          <a:endParaRPr lang="en-US" sz="1600"/>
        </a:p>
      </dgm:t>
    </dgm:pt>
    <dgm:pt modelId="{A27F03D5-8266-4232-A8FD-EC6B4C7845C4}">
      <dgm:prSet phldrT="[Text]" custT="1"/>
      <dgm:spPr>
        <a:solidFill>
          <a:schemeClr val="accent3">
            <a:lumMod val="40000"/>
            <a:lumOff val="60000"/>
          </a:schemeClr>
        </a:solidFill>
      </dgm:spPr>
      <dgm:t>
        <a:bodyPr/>
        <a:lstStyle/>
        <a:p>
          <a:pPr>
            <a:buClr>
              <a:schemeClr val="dk1"/>
            </a:buClr>
            <a:buSzPts val="1200"/>
            <a:buChar char="●"/>
          </a:pPr>
          <a:r>
            <a:rPr lang="en-US" sz="1400" dirty="0">
              <a:solidFill>
                <a:schemeClr val="dk1"/>
              </a:solidFill>
            </a:rPr>
            <a:t>Variance &amp; Bias Reduction</a:t>
          </a:r>
          <a:endParaRPr lang="en-US" sz="1400" dirty="0"/>
        </a:p>
      </dgm:t>
    </dgm:pt>
    <dgm:pt modelId="{411995B8-D435-4F98-9612-C128F046EED6}" type="parTrans" cxnId="{561DD117-0CBF-4336-8BE6-F2FEA9A88D3F}">
      <dgm:prSet/>
      <dgm:spPr/>
      <dgm:t>
        <a:bodyPr/>
        <a:lstStyle/>
        <a:p>
          <a:endParaRPr lang="en-US" sz="1600"/>
        </a:p>
      </dgm:t>
    </dgm:pt>
    <dgm:pt modelId="{EEE806BC-ADD5-4861-9AC1-BDBE6169DD83}" type="sibTrans" cxnId="{561DD117-0CBF-4336-8BE6-F2FEA9A88D3F}">
      <dgm:prSet/>
      <dgm:spPr/>
      <dgm:t>
        <a:bodyPr/>
        <a:lstStyle/>
        <a:p>
          <a:endParaRPr lang="en-US" sz="1600"/>
        </a:p>
      </dgm:t>
    </dgm:pt>
    <dgm:pt modelId="{4A1A6513-E7AB-4A16-BF21-6D8DA3EA6BDD}">
      <dgm:prSet phldrT="[Text]" custT="1"/>
      <dgm:spPr>
        <a:solidFill>
          <a:schemeClr val="accent3">
            <a:lumMod val="75000"/>
          </a:schemeClr>
        </a:solidFill>
      </dgm:spPr>
      <dgm:t>
        <a:bodyPr/>
        <a:lstStyle/>
        <a:p>
          <a:pPr>
            <a:buClr>
              <a:schemeClr val="dk1"/>
            </a:buClr>
            <a:buSzPts val="1200"/>
            <a:buChar char="●"/>
          </a:pPr>
          <a:r>
            <a:rPr lang="en-US" sz="1400" dirty="0">
              <a:solidFill>
                <a:schemeClr val="bg1"/>
              </a:solidFill>
            </a:rPr>
            <a:t>Able to work with a very large number of predictors</a:t>
          </a:r>
        </a:p>
      </dgm:t>
    </dgm:pt>
    <dgm:pt modelId="{34685A4A-257D-4DB4-BA98-B4B0B6852748}" type="parTrans" cxnId="{16E108BC-2901-4DE7-81BD-4CAFC2E6F981}">
      <dgm:prSet/>
      <dgm:spPr/>
      <dgm:t>
        <a:bodyPr/>
        <a:lstStyle/>
        <a:p>
          <a:endParaRPr lang="en-US" sz="1600"/>
        </a:p>
      </dgm:t>
    </dgm:pt>
    <dgm:pt modelId="{C47458D7-A1F6-4451-8129-F4D1149C64CF}" type="sibTrans" cxnId="{16E108BC-2901-4DE7-81BD-4CAFC2E6F981}">
      <dgm:prSet/>
      <dgm:spPr/>
      <dgm:t>
        <a:bodyPr/>
        <a:lstStyle/>
        <a:p>
          <a:endParaRPr lang="en-US" sz="1600"/>
        </a:p>
      </dgm:t>
    </dgm:pt>
    <dgm:pt modelId="{9DD2614A-6952-48EB-87AD-EA7FC7693153}">
      <dgm:prSet custT="1"/>
      <dgm:spPr>
        <a:solidFill>
          <a:schemeClr val="accent3">
            <a:lumMod val="60000"/>
            <a:lumOff val="40000"/>
          </a:schemeClr>
        </a:solidFill>
      </dgm:spPr>
      <dgm:t>
        <a:bodyPr/>
        <a:lstStyle/>
        <a:p>
          <a:pPr>
            <a:buClr>
              <a:schemeClr val="dk1"/>
            </a:buClr>
            <a:buSzPts val="1200"/>
            <a:buChar char="●"/>
          </a:pPr>
          <a:r>
            <a:rPr lang="en-US" sz="1400" dirty="0">
              <a:solidFill>
                <a:schemeClr val="dk1"/>
              </a:solidFill>
            </a:rPr>
            <a:t>Strong Prediction Performance</a:t>
          </a:r>
          <a:endParaRPr lang="en-US" sz="1400" dirty="0"/>
        </a:p>
      </dgm:t>
    </dgm:pt>
    <dgm:pt modelId="{85FAF25E-18E0-4620-9720-20194841E554}" type="parTrans" cxnId="{56FB46FF-8A54-4BCA-A7D4-D5F5813DF222}">
      <dgm:prSet/>
      <dgm:spPr/>
      <dgm:t>
        <a:bodyPr/>
        <a:lstStyle/>
        <a:p>
          <a:endParaRPr lang="en-US" sz="1600"/>
        </a:p>
      </dgm:t>
    </dgm:pt>
    <dgm:pt modelId="{A9B637AE-8E43-4892-B2FC-80DFBA2857D4}" type="sibTrans" cxnId="{56FB46FF-8A54-4BCA-A7D4-D5F5813DF222}">
      <dgm:prSet/>
      <dgm:spPr/>
      <dgm:t>
        <a:bodyPr/>
        <a:lstStyle/>
        <a:p>
          <a:endParaRPr lang="en-US" sz="1600"/>
        </a:p>
      </dgm:t>
    </dgm:pt>
    <dgm:pt modelId="{FF44CFEA-8BCA-4CA3-8780-27871F0AB466}" type="pres">
      <dgm:prSet presAssocID="{1888E50F-7833-444D-9A30-8B2314DF6F9A}" presName="Name0" presStyleCnt="0">
        <dgm:presLayoutVars>
          <dgm:chMax val="7"/>
          <dgm:chPref val="7"/>
          <dgm:dir/>
        </dgm:presLayoutVars>
      </dgm:prSet>
      <dgm:spPr/>
    </dgm:pt>
    <dgm:pt modelId="{799148D3-B804-40B5-BA9D-D3B1D98AD400}" type="pres">
      <dgm:prSet presAssocID="{1888E50F-7833-444D-9A30-8B2314DF6F9A}" presName="Name1" presStyleCnt="0"/>
      <dgm:spPr/>
    </dgm:pt>
    <dgm:pt modelId="{52AD6742-6604-4907-8AE1-027B786EF8D0}" type="pres">
      <dgm:prSet presAssocID="{1888E50F-7833-444D-9A30-8B2314DF6F9A}" presName="cycle" presStyleCnt="0"/>
      <dgm:spPr/>
    </dgm:pt>
    <dgm:pt modelId="{2AA35E72-EA1F-4477-A910-9D1F7CA5CC83}" type="pres">
      <dgm:prSet presAssocID="{1888E50F-7833-444D-9A30-8B2314DF6F9A}" presName="srcNode" presStyleLbl="node1" presStyleIdx="0" presStyleCnt="4"/>
      <dgm:spPr/>
    </dgm:pt>
    <dgm:pt modelId="{AA91914E-5918-436D-A9C8-A669C7D9883C}" type="pres">
      <dgm:prSet presAssocID="{1888E50F-7833-444D-9A30-8B2314DF6F9A}" presName="conn" presStyleLbl="parChTrans1D2" presStyleIdx="0" presStyleCnt="1"/>
      <dgm:spPr/>
    </dgm:pt>
    <dgm:pt modelId="{55C85C5B-4295-4FC5-AAEA-46A7FFFBDA42}" type="pres">
      <dgm:prSet presAssocID="{1888E50F-7833-444D-9A30-8B2314DF6F9A}" presName="extraNode" presStyleLbl="node1" presStyleIdx="0" presStyleCnt="4"/>
      <dgm:spPr/>
    </dgm:pt>
    <dgm:pt modelId="{AAF0D26D-FF8D-44CF-A382-A47C64A67EB4}" type="pres">
      <dgm:prSet presAssocID="{1888E50F-7833-444D-9A30-8B2314DF6F9A}" presName="dstNode" presStyleLbl="node1" presStyleIdx="0" presStyleCnt="4"/>
      <dgm:spPr/>
    </dgm:pt>
    <dgm:pt modelId="{4EC281CD-5D2C-4302-9713-6E0A9F718CE4}" type="pres">
      <dgm:prSet presAssocID="{E1C7B9BA-2159-484F-A06C-FF121E3888D2}" presName="text_1" presStyleLbl="node1" presStyleIdx="0" presStyleCnt="4">
        <dgm:presLayoutVars>
          <dgm:bulletEnabled val="1"/>
        </dgm:presLayoutVars>
      </dgm:prSet>
      <dgm:spPr/>
    </dgm:pt>
    <dgm:pt modelId="{3614C3C8-8DF6-40FE-9460-3A3F193DF923}" type="pres">
      <dgm:prSet presAssocID="{E1C7B9BA-2159-484F-A06C-FF121E3888D2}" presName="accent_1" presStyleCnt="0"/>
      <dgm:spPr/>
    </dgm:pt>
    <dgm:pt modelId="{1642E687-609F-495F-ACC9-9823B2A78C4F}" type="pres">
      <dgm:prSet presAssocID="{E1C7B9BA-2159-484F-A06C-FF121E3888D2}" presName="accentRepeatNode" presStyleLbl="solidFgAcc1" presStyleIdx="0" presStyleCnt="4"/>
      <dgm:spPr>
        <a:ln>
          <a:solidFill>
            <a:srgbClr val="28C4CC"/>
          </a:solidFill>
        </a:ln>
      </dgm:spPr>
    </dgm:pt>
    <dgm:pt modelId="{D63B7AEE-5068-4E81-8237-BF20838987FD}" type="pres">
      <dgm:prSet presAssocID="{A27F03D5-8266-4232-A8FD-EC6B4C7845C4}" presName="text_2" presStyleLbl="node1" presStyleIdx="1" presStyleCnt="4">
        <dgm:presLayoutVars>
          <dgm:bulletEnabled val="1"/>
        </dgm:presLayoutVars>
      </dgm:prSet>
      <dgm:spPr/>
    </dgm:pt>
    <dgm:pt modelId="{42F5F007-6BEF-4D24-B80C-9EEBF98D6166}" type="pres">
      <dgm:prSet presAssocID="{A27F03D5-8266-4232-A8FD-EC6B4C7845C4}" presName="accent_2" presStyleCnt="0"/>
      <dgm:spPr/>
    </dgm:pt>
    <dgm:pt modelId="{EF09F0E7-C12A-4DD0-A2FB-A8A830402326}" type="pres">
      <dgm:prSet presAssocID="{A27F03D5-8266-4232-A8FD-EC6B4C7845C4}" presName="accentRepeatNode" presStyleLbl="solidFgAcc1" presStyleIdx="1" presStyleCnt="4"/>
      <dgm:spPr>
        <a:ln>
          <a:solidFill>
            <a:srgbClr val="A6EAEE"/>
          </a:solidFill>
        </a:ln>
      </dgm:spPr>
    </dgm:pt>
    <dgm:pt modelId="{62567262-D8FB-4E98-912C-9E11D3A16154}" type="pres">
      <dgm:prSet presAssocID="{4A1A6513-E7AB-4A16-BF21-6D8DA3EA6BDD}" presName="text_3" presStyleLbl="node1" presStyleIdx="2" presStyleCnt="4">
        <dgm:presLayoutVars>
          <dgm:bulletEnabled val="1"/>
        </dgm:presLayoutVars>
      </dgm:prSet>
      <dgm:spPr/>
    </dgm:pt>
    <dgm:pt modelId="{8289B00B-5D66-44EF-9099-6537D2E6A30D}" type="pres">
      <dgm:prSet presAssocID="{4A1A6513-E7AB-4A16-BF21-6D8DA3EA6BDD}" presName="accent_3" presStyleCnt="0"/>
      <dgm:spPr/>
    </dgm:pt>
    <dgm:pt modelId="{87D633B7-FFA1-4F18-8373-18464775BBE1}" type="pres">
      <dgm:prSet presAssocID="{4A1A6513-E7AB-4A16-BF21-6D8DA3EA6BDD}" presName="accentRepeatNode" presStyleLbl="solidFgAcc1" presStyleIdx="2" presStyleCnt="4"/>
      <dgm:spPr>
        <a:ln>
          <a:solidFill>
            <a:srgbClr val="1E9399"/>
          </a:solidFill>
        </a:ln>
      </dgm:spPr>
    </dgm:pt>
    <dgm:pt modelId="{5CA106CB-12E3-404E-86EC-F8700BA3496E}" type="pres">
      <dgm:prSet presAssocID="{9DD2614A-6952-48EB-87AD-EA7FC7693153}" presName="text_4" presStyleLbl="node1" presStyleIdx="3" presStyleCnt="4">
        <dgm:presLayoutVars>
          <dgm:bulletEnabled val="1"/>
        </dgm:presLayoutVars>
      </dgm:prSet>
      <dgm:spPr/>
    </dgm:pt>
    <dgm:pt modelId="{2CEA7DC9-5E5C-4837-B974-057B0CF2814C}" type="pres">
      <dgm:prSet presAssocID="{9DD2614A-6952-48EB-87AD-EA7FC7693153}" presName="accent_4" presStyleCnt="0"/>
      <dgm:spPr/>
    </dgm:pt>
    <dgm:pt modelId="{2D77A597-ED16-4703-9543-EF50B56B81E3}" type="pres">
      <dgm:prSet presAssocID="{9DD2614A-6952-48EB-87AD-EA7FC7693153}" presName="accentRepeatNode" presStyleLbl="solidFgAcc1" presStyleIdx="3" presStyleCnt="4"/>
      <dgm:spPr>
        <a:ln>
          <a:solidFill>
            <a:schemeClr val="accent3">
              <a:lumMod val="60000"/>
              <a:lumOff val="40000"/>
            </a:schemeClr>
          </a:solidFill>
        </a:ln>
      </dgm:spPr>
    </dgm:pt>
  </dgm:ptLst>
  <dgm:cxnLst>
    <dgm:cxn modelId="{C662590A-3FC0-4BDD-B172-14DC73BB59EA}" type="presOf" srcId="{1888E50F-7833-444D-9A30-8B2314DF6F9A}" destId="{FF44CFEA-8BCA-4CA3-8780-27871F0AB466}" srcOrd="0" destOrd="0" presId="urn:microsoft.com/office/officeart/2008/layout/VerticalCurvedList"/>
    <dgm:cxn modelId="{561DD117-0CBF-4336-8BE6-F2FEA9A88D3F}" srcId="{1888E50F-7833-444D-9A30-8B2314DF6F9A}" destId="{A27F03D5-8266-4232-A8FD-EC6B4C7845C4}" srcOrd="1" destOrd="0" parTransId="{411995B8-D435-4F98-9612-C128F046EED6}" sibTransId="{EEE806BC-ADD5-4861-9AC1-BDBE6169DD83}"/>
    <dgm:cxn modelId="{2CDF295D-8BE9-4458-B7DC-8A74D6CFB074}" type="presOf" srcId="{A27F03D5-8266-4232-A8FD-EC6B4C7845C4}" destId="{D63B7AEE-5068-4E81-8237-BF20838987FD}" srcOrd="0" destOrd="0" presId="urn:microsoft.com/office/officeart/2008/layout/VerticalCurvedList"/>
    <dgm:cxn modelId="{46E52249-CD6B-4FED-BEF8-84655B335B2D}" type="presOf" srcId="{7F644533-2839-4767-AACF-C4021223DF6C}" destId="{AA91914E-5918-436D-A9C8-A669C7D9883C}" srcOrd="0" destOrd="0" presId="urn:microsoft.com/office/officeart/2008/layout/VerticalCurvedList"/>
    <dgm:cxn modelId="{579C7381-A396-4777-BBAF-2C57307B824D}" type="presOf" srcId="{9DD2614A-6952-48EB-87AD-EA7FC7693153}" destId="{5CA106CB-12E3-404E-86EC-F8700BA3496E}" srcOrd="0" destOrd="0" presId="urn:microsoft.com/office/officeart/2008/layout/VerticalCurvedList"/>
    <dgm:cxn modelId="{72A3A9B5-39AC-4D60-823C-9B931CB7218E}" type="presOf" srcId="{E1C7B9BA-2159-484F-A06C-FF121E3888D2}" destId="{4EC281CD-5D2C-4302-9713-6E0A9F718CE4}" srcOrd="0" destOrd="0" presId="urn:microsoft.com/office/officeart/2008/layout/VerticalCurvedList"/>
    <dgm:cxn modelId="{16E108BC-2901-4DE7-81BD-4CAFC2E6F981}" srcId="{1888E50F-7833-444D-9A30-8B2314DF6F9A}" destId="{4A1A6513-E7AB-4A16-BF21-6D8DA3EA6BDD}" srcOrd="2" destOrd="0" parTransId="{34685A4A-257D-4DB4-BA98-B4B0B6852748}" sibTransId="{C47458D7-A1F6-4451-8129-F4D1149C64CF}"/>
    <dgm:cxn modelId="{D09DCAD4-01C3-48A3-908C-469C85903FEA}" type="presOf" srcId="{4A1A6513-E7AB-4A16-BF21-6D8DA3EA6BDD}" destId="{62567262-D8FB-4E98-912C-9E11D3A16154}" srcOrd="0" destOrd="0" presId="urn:microsoft.com/office/officeart/2008/layout/VerticalCurvedList"/>
    <dgm:cxn modelId="{C27C9BEC-61EC-44B8-85CE-FE9EF79CFDAE}" srcId="{1888E50F-7833-444D-9A30-8B2314DF6F9A}" destId="{E1C7B9BA-2159-484F-A06C-FF121E3888D2}" srcOrd="0" destOrd="0" parTransId="{A06A5980-6CF9-4227-BD76-C76658EAA1C5}" sibTransId="{7F644533-2839-4767-AACF-C4021223DF6C}"/>
    <dgm:cxn modelId="{56FB46FF-8A54-4BCA-A7D4-D5F5813DF222}" srcId="{1888E50F-7833-444D-9A30-8B2314DF6F9A}" destId="{9DD2614A-6952-48EB-87AD-EA7FC7693153}" srcOrd="3" destOrd="0" parTransId="{85FAF25E-18E0-4620-9720-20194841E554}" sibTransId="{A9B637AE-8E43-4892-B2FC-80DFBA2857D4}"/>
    <dgm:cxn modelId="{90D998A6-3271-46A0-808A-8F67469BC344}" type="presParOf" srcId="{FF44CFEA-8BCA-4CA3-8780-27871F0AB466}" destId="{799148D3-B804-40B5-BA9D-D3B1D98AD400}" srcOrd="0" destOrd="0" presId="urn:microsoft.com/office/officeart/2008/layout/VerticalCurvedList"/>
    <dgm:cxn modelId="{6C3393C0-F90C-4263-BCDD-B30E11EDE008}" type="presParOf" srcId="{799148D3-B804-40B5-BA9D-D3B1D98AD400}" destId="{52AD6742-6604-4907-8AE1-027B786EF8D0}" srcOrd="0" destOrd="0" presId="urn:microsoft.com/office/officeart/2008/layout/VerticalCurvedList"/>
    <dgm:cxn modelId="{5F3B9E30-39BE-43A5-AE68-9D181118AB3A}" type="presParOf" srcId="{52AD6742-6604-4907-8AE1-027B786EF8D0}" destId="{2AA35E72-EA1F-4477-A910-9D1F7CA5CC83}" srcOrd="0" destOrd="0" presId="urn:microsoft.com/office/officeart/2008/layout/VerticalCurvedList"/>
    <dgm:cxn modelId="{22FD3B40-3CA2-4601-A58D-85BD6F7893A3}" type="presParOf" srcId="{52AD6742-6604-4907-8AE1-027B786EF8D0}" destId="{AA91914E-5918-436D-A9C8-A669C7D9883C}" srcOrd="1" destOrd="0" presId="urn:microsoft.com/office/officeart/2008/layout/VerticalCurvedList"/>
    <dgm:cxn modelId="{F5F401C6-E415-4372-BC89-706410E9F544}" type="presParOf" srcId="{52AD6742-6604-4907-8AE1-027B786EF8D0}" destId="{55C85C5B-4295-4FC5-AAEA-46A7FFFBDA42}" srcOrd="2" destOrd="0" presId="urn:microsoft.com/office/officeart/2008/layout/VerticalCurvedList"/>
    <dgm:cxn modelId="{4B75EC9B-2177-4114-BFFC-E7D8B085D62C}" type="presParOf" srcId="{52AD6742-6604-4907-8AE1-027B786EF8D0}" destId="{AAF0D26D-FF8D-44CF-A382-A47C64A67EB4}" srcOrd="3" destOrd="0" presId="urn:microsoft.com/office/officeart/2008/layout/VerticalCurvedList"/>
    <dgm:cxn modelId="{CB35B79C-4B79-451B-B229-714D7C61FD1D}" type="presParOf" srcId="{799148D3-B804-40B5-BA9D-D3B1D98AD400}" destId="{4EC281CD-5D2C-4302-9713-6E0A9F718CE4}" srcOrd="1" destOrd="0" presId="urn:microsoft.com/office/officeart/2008/layout/VerticalCurvedList"/>
    <dgm:cxn modelId="{FD89AAB4-5CC3-4B7C-8438-8DE8F4B7AE22}" type="presParOf" srcId="{799148D3-B804-40B5-BA9D-D3B1D98AD400}" destId="{3614C3C8-8DF6-40FE-9460-3A3F193DF923}" srcOrd="2" destOrd="0" presId="urn:microsoft.com/office/officeart/2008/layout/VerticalCurvedList"/>
    <dgm:cxn modelId="{994F4BFF-7191-439E-9FDF-353511D85038}" type="presParOf" srcId="{3614C3C8-8DF6-40FE-9460-3A3F193DF923}" destId="{1642E687-609F-495F-ACC9-9823B2A78C4F}" srcOrd="0" destOrd="0" presId="urn:microsoft.com/office/officeart/2008/layout/VerticalCurvedList"/>
    <dgm:cxn modelId="{362CB28D-C565-438A-B959-358449799986}" type="presParOf" srcId="{799148D3-B804-40B5-BA9D-D3B1D98AD400}" destId="{D63B7AEE-5068-4E81-8237-BF20838987FD}" srcOrd="3" destOrd="0" presId="urn:microsoft.com/office/officeart/2008/layout/VerticalCurvedList"/>
    <dgm:cxn modelId="{ED1A56FF-F591-4AC8-859C-42EFD886F70F}" type="presParOf" srcId="{799148D3-B804-40B5-BA9D-D3B1D98AD400}" destId="{42F5F007-6BEF-4D24-B80C-9EEBF98D6166}" srcOrd="4" destOrd="0" presId="urn:microsoft.com/office/officeart/2008/layout/VerticalCurvedList"/>
    <dgm:cxn modelId="{D1FE6670-1E00-4F8A-8202-8D9D6F3ACE7C}" type="presParOf" srcId="{42F5F007-6BEF-4D24-B80C-9EEBF98D6166}" destId="{EF09F0E7-C12A-4DD0-A2FB-A8A830402326}" srcOrd="0" destOrd="0" presId="urn:microsoft.com/office/officeart/2008/layout/VerticalCurvedList"/>
    <dgm:cxn modelId="{B72B9DB1-C44B-44FE-92D6-CB277A7C92E2}" type="presParOf" srcId="{799148D3-B804-40B5-BA9D-D3B1D98AD400}" destId="{62567262-D8FB-4E98-912C-9E11D3A16154}" srcOrd="5" destOrd="0" presId="urn:microsoft.com/office/officeart/2008/layout/VerticalCurvedList"/>
    <dgm:cxn modelId="{52FD4C6F-BF86-4F9F-935E-C316EED39D6F}" type="presParOf" srcId="{799148D3-B804-40B5-BA9D-D3B1D98AD400}" destId="{8289B00B-5D66-44EF-9099-6537D2E6A30D}" srcOrd="6" destOrd="0" presId="urn:microsoft.com/office/officeart/2008/layout/VerticalCurvedList"/>
    <dgm:cxn modelId="{6E252417-FB3C-4E1F-89FD-0F498CE677E0}" type="presParOf" srcId="{8289B00B-5D66-44EF-9099-6537D2E6A30D}" destId="{87D633B7-FFA1-4F18-8373-18464775BBE1}" srcOrd="0" destOrd="0" presId="urn:microsoft.com/office/officeart/2008/layout/VerticalCurvedList"/>
    <dgm:cxn modelId="{96FA34D9-9CAA-40EC-B47D-D65B77819922}" type="presParOf" srcId="{799148D3-B804-40B5-BA9D-D3B1D98AD400}" destId="{5CA106CB-12E3-404E-86EC-F8700BA3496E}" srcOrd="7" destOrd="0" presId="urn:microsoft.com/office/officeart/2008/layout/VerticalCurvedList"/>
    <dgm:cxn modelId="{498DF99A-ADBB-437C-88AA-81ED6BC686A2}" type="presParOf" srcId="{799148D3-B804-40B5-BA9D-D3B1D98AD400}" destId="{2CEA7DC9-5E5C-4837-B974-057B0CF2814C}" srcOrd="8" destOrd="0" presId="urn:microsoft.com/office/officeart/2008/layout/VerticalCurvedList"/>
    <dgm:cxn modelId="{A87B7878-E49F-4DEA-938A-2C01CE57962A}" type="presParOf" srcId="{2CEA7DC9-5E5C-4837-B974-057B0CF2814C}" destId="{2D77A597-ED16-4703-9543-EF50B56B81E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88E50F-7833-444D-9A30-8B2314DF6F9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1C7B9BA-2159-484F-A06C-FF121E3888D2}">
      <dgm:prSet phldrT="[Text]" custT="1"/>
      <dgm:spPr>
        <a:solidFill>
          <a:schemeClr val="accent3"/>
        </a:solidFill>
      </dgm:spPr>
      <dgm:t>
        <a:bodyPr/>
        <a:lstStyle/>
        <a:p>
          <a:pPr>
            <a:buClr>
              <a:schemeClr val="dk1"/>
            </a:buClr>
            <a:buSzPts val="1200"/>
            <a:buChar char="●"/>
          </a:pPr>
          <a:r>
            <a:rPr lang="en-US" sz="1600" dirty="0">
              <a:solidFill>
                <a:schemeClr val="bg1"/>
              </a:solidFill>
            </a:rPr>
            <a:t>Overfitting Model = Accuracy of prediction goes down </a:t>
          </a:r>
        </a:p>
      </dgm:t>
    </dgm:pt>
    <dgm:pt modelId="{A06A5980-6CF9-4227-BD76-C76658EAA1C5}" type="parTrans" cxnId="{C27C9BEC-61EC-44B8-85CE-FE9EF79CFDAE}">
      <dgm:prSet/>
      <dgm:spPr/>
      <dgm:t>
        <a:bodyPr/>
        <a:lstStyle/>
        <a:p>
          <a:endParaRPr lang="en-US" sz="1600"/>
        </a:p>
      </dgm:t>
    </dgm:pt>
    <dgm:pt modelId="{7F644533-2839-4767-AACF-C4021223DF6C}" type="sibTrans" cxnId="{C27C9BEC-61EC-44B8-85CE-FE9EF79CFDAE}">
      <dgm:prSet/>
      <dgm:spPr>
        <a:solidFill>
          <a:srgbClr val="BDBFBF"/>
        </a:solidFill>
        <a:ln>
          <a:solidFill>
            <a:schemeClr val="bg1">
              <a:lumMod val="75000"/>
            </a:schemeClr>
          </a:solidFill>
        </a:ln>
      </dgm:spPr>
      <dgm:t>
        <a:bodyPr/>
        <a:lstStyle/>
        <a:p>
          <a:endParaRPr lang="en-US" sz="1600"/>
        </a:p>
      </dgm:t>
    </dgm:pt>
    <dgm:pt modelId="{A27F03D5-8266-4232-A8FD-EC6B4C7845C4}">
      <dgm:prSet phldrT="[Text]" custT="1"/>
      <dgm:spPr>
        <a:solidFill>
          <a:schemeClr val="accent1"/>
        </a:solidFill>
      </dgm:spPr>
      <dgm:t>
        <a:bodyPr/>
        <a:lstStyle/>
        <a:p>
          <a:pPr>
            <a:buClr>
              <a:schemeClr val="dk1"/>
            </a:buClr>
            <a:buSzPts val="1200"/>
            <a:buChar char="●"/>
          </a:pPr>
          <a:r>
            <a:rPr lang="en-US" sz="1600" dirty="0">
              <a:solidFill>
                <a:schemeClr val="bg1"/>
              </a:solidFill>
            </a:rPr>
            <a:t>Pruning: Remove sub-nodes of a decision node </a:t>
          </a:r>
        </a:p>
      </dgm:t>
    </dgm:pt>
    <dgm:pt modelId="{411995B8-D435-4F98-9612-C128F046EED6}" type="parTrans" cxnId="{561DD117-0CBF-4336-8BE6-F2FEA9A88D3F}">
      <dgm:prSet/>
      <dgm:spPr/>
      <dgm:t>
        <a:bodyPr/>
        <a:lstStyle/>
        <a:p>
          <a:endParaRPr lang="en-US" sz="1600"/>
        </a:p>
      </dgm:t>
    </dgm:pt>
    <dgm:pt modelId="{EEE806BC-ADD5-4861-9AC1-BDBE6169DD83}" type="sibTrans" cxnId="{561DD117-0CBF-4336-8BE6-F2FEA9A88D3F}">
      <dgm:prSet/>
      <dgm:spPr/>
      <dgm:t>
        <a:bodyPr/>
        <a:lstStyle/>
        <a:p>
          <a:endParaRPr lang="en-US" sz="1600"/>
        </a:p>
      </dgm:t>
    </dgm:pt>
    <dgm:pt modelId="{FF44CFEA-8BCA-4CA3-8780-27871F0AB466}" type="pres">
      <dgm:prSet presAssocID="{1888E50F-7833-444D-9A30-8B2314DF6F9A}" presName="Name0" presStyleCnt="0">
        <dgm:presLayoutVars>
          <dgm:chMax val="7"/>
          <dgm:chPref val="7"/>
          <dgm:dir/>
        </dgm:presLayoutVars>
      </dgm:prSet>
      <dgm:spPr/>
    </dgm:pt>
    <dgm:pt modelId="{799148D3-B804-40B5-BA9D-D3B1D98AD400}" type="pres">
      <dgm:prSet presAssocID="{1888E50F-7833-444D-9A30-8B2314DF6F9A}" presName="Name1" presStyleCnt="0"/>
      <dgm:spPr/>
    </dgm:pt>
    <dgm:pt modelId="{52AD6742-6604-4907-8AE1-027B786EF8D0}" type="pres">
      <dgm:prSet presAssocID="{1888E50F-7833-444D-9A30-8B2314DF6F9A}" presName="cycle" presStyleCnt="0"/>
      <dgm:spPr/>
    </dgm:pt>
    <dgm:pt modelId="{2AA35E72-EA1F-4477-A910-9D1F7CA5CC83}" type="pres">
      <dgm:prSet presAssocID="{1888E50F-7833-444D-9A30-8B2314DF6F9A}" presName="srcNode" presStyleLbl="node1" presStyleIdx="0" presStyleCnt="2"/>
      <dgm:spPr/>
    </dgm:pt>
    <dgm:pt modelId="{AA91914E-5918-436D-A9C8-A669C7D9883C}" type="pres">
      <dgm:prSet presAssocID="{1888E50F-7833-444D-9A30-8B2314DF6F9A}" presName="conn" presStyleLbl="parChTrans1D2" presStyleIdx="0" presStyleCnt="1"/>
      <dgm:spPr/>
    </dgm:pt>
    <dgm:pt modelId="{55C85C5B-4295-4FC5-AAEA-46A7FFFBDA42}" type="pres">
      <dgm:prSet presAssocID="{1888E50F-7833-444D-9A30-8B2314DF6F9A}" presName="extraNode" presStyleLbl="node1" presStyleIdx="0" presStyleCnt="2"/>
      <dgm:spPr/>
    </dgm:pt>
    <dgm:pt modelId="{AAF0D26D-FF8D-44CF-A382-A47C64A67EB4}" type="pres">
      <dgm:prSet presAssocID="{1888E50F-7833-444D-9A30-8B2314DF6F9A}" presName="dstNode" presStyleLbl="node1" presStyleIdx="0" presStyleCnt="2"/>
      <dgm:spPr/>
    </dgm:pt>
    <dgm:pt modelId="{4EC281CD-5D2C-4302-9713-6E0A9F718CE4}" type="pres">
      <dgm:prSet presAssocID="{E1C7B9BA-2159-484F-A06C-FF121E3888D2}" presName="text_1" presStyleLbl="node1" presStyleIdx="0" presStyleCnt="2">
        <dgm:presLayoutVars>
          <dgm:bulletEnabled val="1"/>
        </dgm:presLayoutVars>
      </dgm:prSet>
      <dgm:spPr/>
    </dgm:pt>
    <dgm:pt modelId="{3614C3C8-8DF6-40FE-9460-3A3F193DF923}" type="pres">
      <dgm:prSet presAssocID="{E1C7B9BA-2159-484F-A06C-FF121E3888D2}" presName="accent_1" presStyleCnt="0"/>
      <dgm:spPr/>
    </dgm:pt>
    <dgm:pt modelId="{1642E687-609F-495F-ACC9-9823B2A78C4F}" type="pres">
      <dgm:prSet presAssocID="{E1C7B9BA-2159-484F-A06C-FF121E3888D2}" presName="accentRepeatNode" presStyleLbl="solidFgAcc1" presStyleIdx="0" presStyleCnt="2"/>
      <dgm:spPr>
        <a:ln>
          <a:solidFill>
            <a:srgbClr val="28C4CC"/>
          </a:solidFill>
        </a:ln>
      </dgm:spPr>
    </dgm:pt>
    <dgm:pt modelId="{D63B7AEE-5068-4E81-8237-BF20838987FD}" type="pres">
      <dgm:prSet presAssocID="{A27F03D5-8266-4232-A8FD-EC6B4C7845C4}" presName="text_2" presStyleLbl="node1" presStyleIdx="1" presStyleCnt="2">
        <dgm:presLayoutVars>
          <dgm:bulletEnabled val="1"/>
        </dgm:presLayoutVars>
      </dgm:prSet>
      <dgm:spPr/>
    </dgm:pt>
    <dgm:pt modelId="{42F5F007-6BEF-4D24-B80C-9EEBF98D6166}" type="pres">
      <dgm:prSet presAssocID="{A27F03D5-8266-4232-A8FD-EC6B4C7845C4}" presName="accent_2" presStyleCnt="0"/>
      <dgm:spPr/>
    </dgm:pt>
    <dgm:pt modelId="{EF09F0E7-C12A-4DD0-A2FB-A8A830402326}" type="pres">
      <dgm:prSet presAssocID="{A27F03D5-8266-4232-A8FD-EC6B4C7845C4}" presName="accentRepeatNode" presStyleLbl="solidFgAcc1" presStyleIdx="1" presStyleCnt="2"/>
      <dgm:spPr>
        <a:ln>
          <a:solidFill>
            <a:srgbClr val="1CADE4"/>
          </a:solidFill>
        </a:ln>
      </dgm:spPr>
    </dgm:pt>
  </dgm:ptLst>
  <dgm:cxnLst>
    <dgm:cxn modelId="{C662590A-3FC0-4BDD-B172-14DC73BB59EA}" type="presOf" srcId="{1888E50F-7833-444D-9A30-8B2314DF6F9A}" destId="{FF44CFEA-8BCA-4CA3-8780-27871F0AB466}" srcOrd="0" destOrd="0" presId="urn:microsoft.com/office/officeart/2008/layout/VerticalCurvedList"/>
    <dgm:cxn modelId="{561DD117-0CBF-4336-8BE6-F2FEA9A88D3F}" srcId="{1888E50F-7833-444D-9A30-8B2314DF6F9A}" destId="{A27F03D5-8266-4232-A8FD-EC6B4C7845C4}" srcOrd="1" destOrd="0" parTransId="{411995B8-D435-4F98-9612-C128F046EED6}" sibTransId="{EEE806BC-ADD5-4861-9AC1-BDBE6169DD83}"/>
    <dgm:cxn modelId="{2CDF295D-8BE9-4458-B7DC-8A74D6CFB074}" type="presOf" srcId="{A27F03D5-8266-4232-A8FD-EC6B4C7845C4}" destId="{D63B7AEE-5068-4E81-8237-BF20838987FD}" srcOrd="0" destOrd="0" presId="urn:microsoft.com/office/officeart/2008/layout/VerticalCurvedList"/>
    <dgm:cxn modelId="{46E52249-CD6B-4FED-BEF8-84655B335B2D}" type="presOf" srcId="{7F644533-2839-4767-AACF-C4021223DF6C}" destId="{AA91914E-5918-436D-A9C8-A669C7D9883C}" srcOrd="0" destOrd="0" presId="urn:microsoft.com/office/officeart/2008/layout/VerticalCurvedList"/>
    <dgm:cxn modelId="{72A3A9B5-39AC-4D60-823C-9B931CB7218E}" type="presOf" srcId="{E1C7B9BA-2159-484F-A06C-FF121E3888D2}" destId="{4EC281CD-5D2C-4302-9713-6E0A9F718CE4}" srcOrd="0" destOrd="0" presId="urn:microsoft.com/office/officeart/2008/layout/VerticalCurvedList"/>
    <dgm:cxn modelId="{C27C9BEC-61EC-44B8-85CE-FE9EF79CFDAE}" srcId="{1888E50F-7833-444D-9A30-8B2314DF6F9A}" destId="{E1C7B9BA-2159-484F-A06C-FF121E3888D2}" srcOrd="0" destOrd="0" parTransId="{A06A5980-6CF9-4227-BD76-C76658EAA1C5}" sibTransId="{7F644533-2839-4767-AACF-C4021223DF6C}"/>
    <dgm:cxn modelId="{90D998A6-3271-46A0-808A-8F67469BC344}" type="presParOf" srcId="{FF44CFEA-8BCA-4CA3-8780-27871F0AB466}" destId="{799148D3-B804-40B5-BA9D-D3B1D98AD400}" srcOrd="0" destOrd="0" presId="urn:microsoft.com/office/officeart/2008/layout/VerticalCurvedList"/>
    <dgm:cxn modelId="{6C3393C0-F90C-4263-BCDD-B30E11EDE008}" type="presParOf" srcId="{799148D3-B804-40B5-BA9D-D3B1D98AD400}" destId="{52AD6742-6604-4907-8AE1-027B786EF8D0}" srcOrd="0" destOrd="0" presId="urn:microsoft.com/office/officeart/2008/layout/VerticalCurvedList"/>
    <dgm:cxn modelId="{5F3B9E30-39BE-43A5-AE68-9D181118AB3A}" type="presParOf" srcId="{52AD6742-6604-4907-8AE1-027B786EF8D0}" destId="{2AA35E72-EA1F-4477-A910-9D1F7CA5CC83}" srcOrd="0" destOrd="0" presId="urn:microsoft.com/office/officeart/2008/layout/VerticalCurvedList"/>
    <dgm:cxn modelId="{22FD3B40-3CA2-4601-A58D-85BD6F7893A3}" type="presParOf" srcId="{52AD6742-6604-4907-8AE1-027B786EF8D0}" destId="{AA91914E-5918-436D-A9C8-A669C7D9883C}" srcOrd="1" destOrd="0" presId="urn:microsoft.com/office/officeart/2008/layout/VerticalCurvedList"/>
    <dgm:cxn modelId="{F5F401C6-E415-4372-BC89-706410E9F544}" type="presParOf" srcId="{52AD6742-6604-4907-8AE1-027B786EF8D0}" destId="{55C85C5B-4295-4FC5-AAEA-46A7FFFBDA42}" srcOrd="2" destOrd="0" presId="urn:microsoft.com/office/officeart/2008/layout/VerticalCurvedList"/>
    <dgm:cxn modelId="{4B75EC9B-2177-4114-BFFC-E7D8B085D62C}" type="presParOf" srcId="{52AD6742-6604-4907-8AE1-027B786EF8D0}" destId="{AAF0D26D-FF8D-44CF-A382-A47C64A67EB4}" srcOrd="3" destOrd="0" presId="urn:microsoft.com/office/officeart/2008/layout/VerticalCurvedList"/>
    <dgm:cxn modelId="{CB35B79C-4B79-451B-B229-714D7C61FD1D}" type="presParOf" srcId="{799148D3-B804-40B5-BA9D-D3B1D98AD400}" destId="{4EC281CD-5D2C-4302-9713-6E0A9F718CE4}" srcOrd="1" destOrd="0" presId="urn:microsoft.com/office/officeart/2008/layout/VerticalCurvedList"/>
    <dgm:cxn modelId="{FD89AAB4-5CC3-4B7C-8438-8DE8F4B7AE22}" type="presParOf" srcId="{799148D3-B804-40B5-BA9D-D3B1D98AD400}" destId="{3614C3C8-8DF6-40FE-9460-3A3F193DF923}" srcOrd="2" destOrd="0" presId="urn:microsoft.com/office/officeart/2008/layout/VerticalCurvedList"/>
    <dgm:cxn modelId="{994F4BFF-7191-439E-9FDF-353511D85038}" type="presParOf" srcId="{3614C3C8-8DF6-40FE-9460-3A3F193DF923}" destId="{1642E687-609F-495F-ACC9-9823B2A78C4F}" srcOrd="0" destOrd="0" presId="urn:microsoft.com/office/officeart/2008/layout/VerticalCurvedList"/>
    <dgm:cxn modelId="{362CB28D-C565-438A-B959-358449799986}" type="presParOf" srcId="{799148D3-B804-40B5-BA9D-D3B1D98AD400}" destId="{D63B7AEE-5068-4E81-8237-BF20838987FD}" srcOrd="3" destOrd="0" presId="urn:microsoft.com/office/officeart/2008/layout/VerticalCurvedList"/>
    <dgm:cxn modelId="{ED1A56FF-F591-4AC8-859C-42EFD886F70F}" type="presParOf" srcId="{799148D3-B804-40B5-BA9D-D3B1D98AD400}" destId="{42F5F007-6BEF-4D24-B80C-9EEBF98D6166}" srcOrd="4" destOrd="0" presId="urn:microsoft.com/office/officeart/2008/layout/VerticalCurvedList"/>
    <dgm:cxn modelId="{D1FE6670-1E00-4F8A-8202-8D9D6F3ACE7C}" type="presParOf" srcId="{42F5F007-6BEF-4D24-B80C-9EEBF98D6166}" destId="{EF09F0E7-C12A-4DD0-A2FB-A8A83040232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AB85EF-FFDD-41BB-8BB5-90F068807446}" type="doc">
      <dgm:prSet loTypeId="urn:microsoft.com/office/officeart/2005/8/layout/chevron1" loCatId="process" qsTypeId="urn:microsoft.com/office/officeart/2005/8/quickstyle/simple1" qsCatId="simple" csTypeId="urn:microsoft.com/office/officeart/2005/8/colors/accent1_2" csCatId="accent1" phldr="1"/>
      <dgm:spPr/>
    </dgm:pt>
    <dgm:pt modelId="{1D021C72-7076-4F1D-A99A-EEF44CFA4D6A}">
      <dgm:prSet phldrT="[Text]"/>
      <dgm:spPr>
        <a:solidFill>
          <a:schemeClr val="accent2">
            <a:lumMod val="50000"/>
          </a:schemeClr>
        </a:solidFill>
      </dgm:spPr>
      <dgm:t>
        <a:bodyPr/>
        <a:lstStyle/>
        <a:p>
          <a:pPr>
            <a:buSzPts val="1200"/>
            <a:buChar char="●"/>
          </a:pPr>
          <a:r>
            <a:rPr lang="en-US" dirty="0"/>
            <a:t>Unstable Nature: Sensitive to small changes in data </a:t>
          </a:r>
        </a:p>
      </dgm:t>
    </dgm:pt>
    <dgm:pt modelId="{45244F73-A185-4F80-9399-DC7CA8707A11}" type="parTrans" cxnId="{A81F5190-FC56-4987-931F-A0EA7FE81110}">
      <dgm:prSet/>
      <dgm:spPr/>
      <dgm:t>
        <a:bodyPr/>
        <a:lstStyle/>
        <a:p>
          <a:endParaRPr lang="en-US"/>
        </a:p>
      </dgm:t>
    </dgm:pt>
    <dgm:pt modelId="{DFF1A3BE-BD67-4442-A397-5940346F28B3}" type="sibTrans" cxnId="{A81F5190-FC56-4987-931F-A0EA7FE81110}">
      <dgm:prSet/>
      <dgm:spPr/>
      <dgm:t>
        <a:bodyPr/>
        <a:lstStyle/>
        <a:p>
          <a:endParaRPr lang="en-US"/>
        </a:p>
      </dgm:t>
    </dgm:pt>
    <dgm:pt modelId="{DE13C4F5-F2E8-4682-9F92-A74D2D7C3F50}">
      <dgm:prSet phldrT="[Text]"/>
      <dgm:spPr>
        <a:solidFill>
          <a:schemeClr val="accent2"/>
        </a:solidFill>
      </dgm:spPr>
      <dgm:t>
        <a:bodyPr/>
        <a:lstStyle/>
        <a:p>
          <a:pPr>
            <a:buSzPts val="1200"/>
            <a:buChar char="●"/>
          </a:pPr>
          <a:r>
            <a:rPr lang="en-US" dirty="0"/>
            <a:t>Potential for high variance if there is overfitting in the training set</a:t>
          </a:r>
        </a:p>
      </dgm:t>
    </dgm:pt>
    <dgm:pt modelId="{0C5BE0D9-90FD-4811-B216-F0AC8E3CE4F6}" type="parTrans" cxnId="{39608480-A3BF-486C-962E-9571FEF25EB7}">
      <dgm:prSet/>
      <dgm:spPr/>
      <dgm:t>
        <a:bodyPr/>
        <a:lstStyle/>
        <a:p>
          <a:endParaRPr lang="en-US"/>
        </a:p>
      </dgm:t>
    </dgm:pt>
    <dgm:pt modelId="{89AA589A-ED33-4414-9498-4736257E61C6}" type="sibTrans" cxnId="{39608480-A3BF-486C-962E-9571FEF25EB7}">
      <dgm:prSet/>
      <dgm:spPr/>
      <dgm:t>
        <a:bodyPr/>
        <a:lstStyle/>
        <a:p>
          <a:endParaRPr lang="en-US"/>
        </a:p>
      </dgm:t>
    </dgm:pt>
    <dgm:pt modelId="{1080C58F-35E2-48C8-BB4D-C7B22F7EA81A}">
      <dgm:prSet phldrT="[Text]"/>
      <dgm:spPr>
        <a:solidFill>
          <a:schemeClr val="accent2">
            <a:lumMod val="60000"/>
            <a:lumOff val="40000"/>
          </a:schemeClr>
        </a:solidFill>
      </dgm:spPr>
      <dgm:t>
        <a:bodyPr/>
        <a:lstStyle/>
        <a:p>
          <a:pPr>
            <a:buSzPts val="1200"/>
            <a:buChar char="●"/>
          </a:pPr>
          <a:r>
            <a:rPr lang="en-US" dirty="0"/>
            <a:t>Less effective in predicting outcome of continuous variables </a:t>
          </a:r>
        </a:p>
      </dgm:t>
    </dgm:pt>
    <dgm:pt modelId="{D6426C5C-DB99-438B-B541-830B566BC4A4}" type="parTrans" cxnId="{7CA5C8BB-8C3E-4407-8A44-511A68A31123}">
      <dgm:prSet/>
      <dgm:spPr/>
      <dgm:t>
        <a:bodyPr/>
        <a:lstStyle/>
        <a:p>
          <a:endParaRPr lang="en-US"/>
        </a:p>
      </dgm:t>
    </dgm:pt>
    <dgm:pt modelId="{3F940F50-9BA0-4871-8D7E-33F14C3B5A96}" type="sibTrans" cxnId="{7CA5C8BB-8C3E-4407-8A44-511A68A31123}">
      <dgm:prSet/>
      <dgm:spPr/>
      <dgm:t>
        <a:bodyPr/>
        <a:lstStyle/>
        <a:p>
          <a:endParaRPr lang="en-US"/>
        </a:p>
      </dgm:t>
    </dgm:pt>
    <dgm:pt modelId="{A808D983-5302-46D5-9698-E5C56D829A28}" type="pres">
      <dgm:prSet presAssocID="{7CAB85EF-FFDD-41BB-8BB5-90F068807446}" presName="Name0" presStyleCnt="0">
        <dgm:presLayoutVars>
          <dgm:dir/>
          <dgm:animLvl val="lvl"/>
          <dgm:resizeHandles val="exact"/>
        </dgm:presLayoutVars>
      </dgm:prSet>
      <dgm:spPr/>
    </dgm:pt>
    <dgm:pt modelId="{31A3C817-3A42-40FA-A4F4-09AB69238501}" type="pres">
      <dgm:prSet presAssocID="{1D021C72-7076-4F1D-A99A-EEF44CFA4D6A}" presName="parTxOnly" presStyleLbl="node1" presStyleIdx="0" presStyleCnt="3">
        <dgm:presLayoutVars>
          <dgm:chMax val="0"/>
          <dgm:chPref val="0"/>
          <dgm:bulletEnabled val="1"/>
        </dgm:presLayoutVars>
      </dgm:prSet>
      <dgm:spPr/>
    </dgm:pt>
    <dgm:pt modelId="{603E1D4E-AEEA-4B2D-A44B-242F4B8351C3}" type="pres">
      <dgm:prSet presAssocID="{DFF1A3BE-BD67-4442-A397-5940346F28B3}" presName="parTxOnlySpace" presStyleCnt="0"/>
      <dgm:spPr/>
    </dgm:pt>
    <dgm:pt modelId="{EE547DFF-FFFA-4EDA-A6A4-FFFEE824CD9F}" type="pres">
      <dgm:prSet presAssocID="{DE13C4F5-F2E8-4682-9F92-A74D2D7C3F50}" presName="parTxOnly" presStyleLbl="node1" presStyleIdx="1" presStyleCnt="3">
        <dgm:presLayoutVars>
          <dgm:chMax val="0"/>
          <dgm:chPref val="0"/>
          <dgm:bulletEnabled val="1"/>
        </dgm:presLayoutVars>
      </dgm:prSet>
      <dgm:spPr/>
    </dgm:pt>
    <dgm:pt modelId="{A18668CC-BD24-4D51-A789-4A708A84B351}" type="pres">
      <dgm:prSet presAssocID="{89AA589A-ED33-4414-9498-4736257E61C6}" presName="parTxOnlySpace" presStyleCnt="0"/>
      <dgm:spPr/>
    </dgm:pt>
    <dgm:pt modelId="{3DE9A4FF-4327-4AEB-B631-C97CB5120FDE}" type="pres">
      <dgm:prSet presAssocID="{1080C58F-35E2-48C8-BB4D-C7B22F7EA81A}" presName="parTxOnly" presStyleLbl="node1" presStyleIdx="2" presStyleCnt="3">
        <dgm:presLayoutVars>
          <dgm:chMax val="0"/>
          <dgm:chPref val="0"/>
          <dgm:bulletEnabled val="1"/>
        </dgm:presLayoutVars>
      </dgm:prSet>
      <dgm:spPr/>
    </dgm:pt>
  </dgm:ptLst>
  <dgm:cxnLst>
    <dgm:cxn modelId="{B30B604C-DD90-409D-89D2-34C90F53B206}" type="presOf" srcId="{1D021C72-7076-4F1D-A99A-EEF44CFA4D6A}" destId="{31A3C817-3A42-40FA-A4F4-09AB69238501}" srcOrd="0" destOrd="0" presId="urn:microsoft.com/office/officeart/2005/8/layout/chevron1"/>
    <dgm:cxn modelId="{8C9BBC52-A026-45D4-9521-C94BF8264E89}" type="presOf" srcId="{1080C58F-35E2-48C8-BB4D-C7B22F7EA81A}" destId="{3DE9A4FF-4327-4AEB-B631-C97CB5120FDE}" srcOrd="0" destOrd="0" presId="urn:microsoft.com/office/officeart/2005/8/layout/chevron1"/>
    <dgm:cxn modelId="{39608480-A3BF-486C-962E-9571FEF25EB7}" srcId="{7CAB85EF-FFDD-41BB-8BB5-90F068807446}" destId="{DE13C4F5-F2E8-4682-9F92-A74D2D7C3F50}" srcOrd="1" destOrd="0" parTransId="{0C5BE0D9-90FD-4811-B216-F0AC8E3CE4F6}" sibTransId="{89AA589A-ED33-4414-9498-4736257E61C6}"/>
    <dgm:cxn modelId="{A81F5190-FC56-4987-931F-A0EA7FE81110}" srcId="{7CAB85EF-FFDD-41BB-8BB5-90F068807446}" destId="{1D021C72-7076-4F1D-A99A-EEF44CFA4D6A}" srcOrd="0" destOrd="0" parTransId="{45244F73-A185-4F80-9399-DC7CA8707A11}" sibTransId="{DFF1A3BE-BD67-4442-A397-5940346F28B3}"/>
    <dgm:cxn modelId="{7CA5C8BB-8C3E-4407-8A44-511A68A31123}" srcId="{7CAB85EF-FFDD-41BB-8BB5-90F068807446}" destId="{1080C58F-35E2-48C8-BB4D-C7B22F7EA81A}" srcOrd="2" destOrd="0" parTransId="{D6426C5C-DB99-438B-B541-830B566BC4A4}" sibTransId="{3F940F50-9BA0-4871-8D7E-33F14C3B5A96}"/>
    <dgm:cxn modelId="{07942FE2-2BE0-43F6-8BD9-D512960C54C8}" type="presOf" srcId="{7CAB85EF-FFDD-41BB-8BB5-90F068807446}" destId="{A808D983-5302-46D5-9698-E5C56D829A28}" srcOrd="0" destOrd="0" presId="urn:microsoft.com/office/officeart/2005/8/layout/chevron1"/>
    <dgm:cxn modelId="{B212D8E7-9C63-4C87-B89B-EE0AA72D38A9}" type="presOf" srcId="{DE13C4F5-F2E8-4682-9F92-A74D2D7C3F50}" destId="{EE547DFF-FFFA-4EDA-A6A4-FFFEE824CD9F}" srcOrd="0" destOrd="0" presId="urn:microsoft.com/office/officeart/2005/8/layout/chevron1"/>
    <dgm:cxn modelId="{11021C4A-DBF8-493C-8F61-A271BB0807A5}" type="presParOf" srcId="{A808D983-5302-46D5-9698-E5C56D829A28}" destId="{31A3C817-3A42-40FA-A4F4-09AB69238501}" srcOrd="0" destOrd="0" presId="urn:microsoft.com/office/officeart/2005/8/layout/chevron1"/>
    <dgm:cxn modelId="{DEDBBAB0-2316-4A57-B8E0-E59EC95DF5BE}" type="presParOf" srcId="{A808D983-5302-46D5-9698-E5C56D829A28}" destId="{603E1D4E-AEEA-4B2D-A44B-242F4B8351C3}" srcOrd="1" destOrd="0" presId="urn:microsoft.com/office/officeart/2005/8/layout/chevron1"/>
    <dgm:cxn modelId="{4FB9460B-0427-41CA-8E92-61E490D50545}" type="presParOf" srcId="{A808D983-5302-46D5-9698-E5C56D829A28}" destId="{EE547DFF-FFFA-4EDA-A6A4-FFFEE824CD9F}" srcOrd="2" destOrd="0" presId="urn:microsoft.com/office/officeart/2005/8/layout/chevron1"/>
    <dgm:cxn modelId="{0F2B33D4-F006-4E3A-801E-4B866E5652CD}" type="presParOf" srcId="{A808D983-5302-46D5-9698-E5C56D829A28}" destId="{A18668CC-BD24-4D51-A789-4A708A84B351}" srcOrd="3" destOrd="0" presId="urn:microsoft.com/office/officeart/2005/8/layout/chevron1"/>
    <dgm:cxn modelId="{D8ACA5FE-3001-43DF-ACFC-3A335212230D}" type="presParOf" srcId="{A808D983-5302-46D5-9698-E5C56D829A28}" destId="{3DE9A4FF-4327-4AEB-B631-C97CB5120FDE}"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EFB6D-D034-4B2E-BDEC-E55EE3760702}">
      <dsp:nvSpPr>
        <dsp:cNvPr id="0" name=""/>
        <dsp:cNvSpPr/>
      </dsp:nvSpPr>
      <dsp:spPr>
        <a:xfrm>
          <a:off x="-4109043" y="-630630"/>
          <a:ext cx="4896323" cy="4896323"/>
        </a:xfrm>
        <a:prstGeom prst="blockArc">
          <a:avLst>
            <a:gd name="adj1" fmla="val 18900000"/>
            <a:gd name="adj2" fmla="val 2700000"/>
            <a:gd name="adj3" fmla="val 441"/>
          </a:avLst>
        </a:pr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7F139E-4894-4AA9-92B3-34ECB835E9BE}">
      <dsp:nvSpPr>
        <dsp:cNvPr id="0" name=""/>
        <dsp:cNvSpPr/>
      </dsp:nvSpPr>
      <dsp:spPr>
        <a:xfrm>
          <a:off x="412513" y="279463"/>
          <a:ext cx="7699308" cy="559217"/>
        </a:xfrm>
        <a:prstGeom prst="rect">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79" tIns="55880" rIns="55880" bIns="55880" numCol="1" spcCol="1270" anchor="ctr" anchorCtr="0">
          <a:noAutofit/>
        </a:bodyPr>
        <a:lstStyle/>
        <a:p>
          <a:pPr marL="0" lvl="0" indent="0" algn="l" defTabSz="977900">
            <a:lnSpc>
              <a:spcPct val="90000"/>
            </a:lnSpc>
            <a:spcBef>
              <a:spcPct val="0"/>
            </a:spcBef>
            <a:spcAft>
              <a:spcPct val="35000"/>
            </a:spcAft>
            <a:buSzPts val="1200"/>
            <a:buNone/>
          </a:pPr>
          <a:r>
            <a:rPr lang="en-US" sz="2200" kern="1200"/>
            <a:t>Decision support mechanism (supervised learning algorithm)</a:t>
          </a:r>
          <a:endParaRPr lang="en-US" sz="2200" kern="1200" dirty="0"/>
        </a:p>
      </dsp:txBody>
      <dsp:txXfrm>
        <a:off x="412513" y="279463"/>
        <a:ext cx="7699308" cy="559217"/>
      </dsp:txXfrm>
    </dsp:sp>
    <dsp:sp modelId="{9EFBBD21-FD9E-4F85-BDA0-2D9BA15C7243}">
      <dsp:nvSpPr>
        <dsp:cNvPr id="0" name=""/>
        <dsp:cNvSpPr/>
      </dsp:nvSpPr>
      <dsp:spPr>
        <a:xfrm>
          <a:off x="63002" y="209561"/>
          <a:ext cx="699022" cy="699022"/>
        </a:xfrm>
        <a:prstGeom prst="ellipse">
          <a:avLst/>
        </a:prstGeom>
        <a:solidFill>
          <a:schemeClr val="lt1">
            <a:hueOff val="0"/>
            <a:satOff val="0"/>
            <a:lumOff val="0"/>
            <a:alphaOff val="0"/>
          </a:schemeClr>
        </a:solidFill>
        <a:ln w="1587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12A310-D7E3-46AD-90E4-540919A780B9}">
      <dsp:nvSpPr>
        <dsp:cNvPr id="0" name=""/>
        <dsp:cNvSpPr/>
      </dsp:nvSpPr>
      <dsp:spPr>
        <a:xfrm>
          <a:off x="733126" y="1118435"/>
          <a:ext cx="7378695" cy="559217"/>
        </a:xfrm>
        <a:prstGeom prst="rect">
          <a:avLst/>
        </a:prstGeom>
        <a:solidFill>
          <a:schemeClr val="accent1">
            <a:shade val="50000"/>
            <a:hueOff val="264907"/>
            <a:satOff val="-6609"/>
            <a:lumOff val="231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79" tIns="55880" rIns="55880" bIns="55880" numCol="1" spcCol="1270" anchor="ctr" anchorCtr="0">
          <a:noAutofit/>
        </a:bodyPr>
        <a:lstStyle/>
        <a:p>
          <a:pPr marL="0" lvl="0" indent="0" algn="l" defTabSz="977900">
            <a:lnSpc>
              <a:spcPct val="90000"/>
            </a:lnSpc>
            <a:spcBef>
              <a:spcPct val="0"/>
            </a:spcBef>
            <a:spcAft>
              <a:spcPct val="35000"/>
            </a:spcAft>
            <a:buSzPts val="1200"/>
            <a:buNone/>
          </a:pPr>
          <a:r>
            <a:rPr lang="en-US" sz="2200" kern="1200"/>
            <a:t>One of the most popular machine learning algorithms </a:t>
          </a:r>
          <a:endParaRPr lang="en-US" sz="2200" kern="1200" dirty="0"/>
        </a:p>
      </dsp:txBody>
      <dsp:txXfrm>
        <a:off x="733126" y="1118435"/>
        <a:ext cx="7378695" cy="559217"/>
      </dsp:txXfrm>
    </dsp:sp>
    <dsp:sp modelId="{886508B4-3DAB-4CF6-A36A-33B9762E4B01}">
      <dsp:nvSpPr>
        <dsp:cNvPr id="0" name=""/>
        <dsp:cNvSpPr/>
      </dsp:nvSpPr>
      <dsp:spPr>
        <a:xfrm>
          <a:off x="383615" y="1048533"/>
          <a:ext cx="699022" cy="699022"/>
        </a:xfrm>
        <a:prstGeom prst="ellipse">
          <a:avLst/>
        </a:prstGeom>
        <a:solidFill>
          <a:schemeClr val="lt1">
            <a:hueOff val="0"/>
            <a:satOff val="0"/>
            <a:lumOff val="0"/>
            <a:alphaOff val="0"/>
          </a:schemeClr>
        </a:solidFill>
        <a:ln w="15875" cap="flat" cmpd="sng" algn="ctr">
          <a:solidFill>
            <a:schemeClr val="accent1">
              <a:shade val="50000"/>
              <a:hueOff val="264907"/>
              <a:satOff val="-6609"/>
              <a:lumOff val="23126"/>
              <a:alphaOff val="0"/>
            </a:schemeClr>
          </a:solidFill>
          <a:prstDash val="solid"/>
        </a:ln>
        <a:effectLst/>
      </dsp:spPr>
      <dsp:style>
        <a:lnRef idx="2">
          <a:scrgbClr r="0" g="0" b="0"/>
        </a:lnRef>
        <a:fillRef idx="1">
          <a:scrgbClr r="0" g="0" b="0"/>
        </a:fillRef>
        <a:effectRef idx="0">
          <a:scrgbClr r="0" g="0" b="0"/>
        </a:effectRef>
        <a:fontRef idx="minor"/>
      </dsp:style>
    </dsp:sp>
    <dsp:sp modelId="{40AB804A-EB88-4B19-B85E-972A2BB73162}">
      <dsp:nvSpPr>
        <dsp:cNvPr id="0" name=""/>
        <dsp:cNvSpPr/>
      </dsp:nvSpPr>
      <dsp:spPr>
        <a:xfrm>
          <a:off x="733126" y="1957408"/>
          <a:ext cx="7378695" cy="559217"/>
        </a:xfrm>
        <a:prstGeom prst="rect">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79" tIns="55880" rIns="55880" bIns="55880" numCol="1" spcCol="1270" anchor="ctr" anchorCtr="0">
          <a:noAutofit/>
        </a:bodyPr>
        <a:lstStyle/>
        <a:p>
          <a:pPr marL="0" lvl="0" indent="0" algn="l" defTabSz="977900">
            <a:lnSpc>
              <a:spcPct val="90000"/>
            </a:lnSpc>
            <a:spcBef>
              <a:spcPct val="0"/>
            </a:spcBef>
            <a:spcAft>
              <a:spcPct val="35000"/>
            </a:spcAft>
            <a:buSzPts val="1200"/>
            <a:buNone/>
          </a:pPr>
          <a:r>
            <a:rPr lang="en-US" sz="2200" kern="1200"/>
            <a:t>Uses a tree like structure to solve a particular problem</a:t>
          </a:r>
          <a:endParaRPr lang="en-US" sz="2200" kern="1200" dirty="0"/>
        </a:p>
      </dsp:txBody>
      <dsp:txXfrm>
        <a:off x="733126" y="1957408"/>
        <a:ext cx="7378695" cy="559217"/>
      </dsp:txXfrm>
    </dsp:sp>
    <dsp:sp modelId="{9331441A-D708-4074-A6BD-777145F7DA51}">
      <dsp:nvSpPr>
        <dsp:cNvPr id="0" name=""/>
        <dsp:cNvSpPr/>
      </dsp:nvSpPr>
      <dsp:spPr>
        <a:xfrm>
          <a:off x="383615" y="1887505"/>
          <a:ext cx="699022" cy="699022"/>
        </a:xfrm>
        <a:prstGeom prst="ellipse">
          <a:avLst/>
        </a:prstGeom>
        <a:solidFill>
          <a:schemeClr val="lt1">
            <a:hueOff val="0"/>
            <a:satOff val="0"/>
            <a:lumOff val="0"/>
            <a:alphaOff val="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3D8B4D4D-54AC-427A-8142-1B7600AC0D2A}">
      <dsp:nvSpPr>
        <dsp:cNvPr id="0" name=""/>
        <dsp:cNvSpPr/>
      </dsp:nvSpPr>
      <dsp:spPr>
        <a:xfrm>
          <a:off x="412513" y="2796380"/>
          <a:ext cx="7699308" cy="559217"/>
        </a:xfrm>
        <a:prstGeom prst="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79" tIns="55880" rIns="55880" bIns="55880" numCol="1" spcCol="1270" anchor="ctr" anchorCtr="0">
          <a:noAutofit/>
        </a:bodyPr>
        <a:lstStyle/>
        <a:p>
          <a:pPr marL="0" lvl="0" indent="0" algn="l" defTabSz="977900">
            <a:lnSpc>
              <a:spcPct val="90000"/>
            </a:lnSpc>
            <a:spcBef>
              <a:spcPct val="0"/>
            </a:spcBef>
            <a:spcAft>
              <a:spcPct val="35000"/>
            </a:spcAft>
            <a:buSzPts val="1200"/>
            <a:buNone/>
          </a:pPr>
          <a:r>
            <a:rPr lang="en-US" sz="2200" kern="1200" dirty="0"/>
            <a:t>Can be used for both classification and regression purposes</a:t>
          </a:r>
        </a:p>
      </dsp:txBody>
      <dsp:txXfrm>
        <a:off x="412513" y="2796380"/>
        <a:ext cx="7699308" cy="559217"/>
      </dsp:txXfrm>
    </dsp:sp>
    <dsp:sp modelId="{EAEC096A-54D9-4FE5-AE1E-7640BB0AC4B9}">
      <dsp:nvSpPr>
        <dsp:cNvPr id="0" name=""/>
        <dsp:cNvSpPr/>
      </dsp:nvSpPr>
      <dsp:spPr>
        <a:xfrm>
          <a:off x="63002" y="2726478"/>
          <a:ext cx="699022" cy="699022"/>
        </a:xfrm>
        <a:prstGeom prst="ellipse">
          <a:avLst/>
        </a:prstGeom>
        <a:solidFill>
          <a:schemeClr val="lt1">
            <a:hueOff val="0"/>
            <a:satOff val="0"/>
            <a:lumOff val="0"/>
            <a:alphaOff val="0"/>
          </a:schemeClr>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2CA94-83DE-4265-B6A9-66F7B44159B3}">
      <dsp:nvSpPr>
        <dsp:cNvPr id="0" name=""/>
        <dsp:cNvSpPr/>
      </dsp:nvSpPr>
      <dsp:spPr>
        <a:xfrm>
          <a:off x="1661" y="1256805"/>
          <a:ext cx="2024611" cy="809844"/>
        </a:xfrm>
        <a:prstGeom prst="chevron">
          <a:avLst/>
        </a:prstGeom>
        <a:solidFill>
          <a:schemeClr val="accent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SzPts val="1200"/>
            <a:buNone/>
          </a:pPr>
          <a:r>
            <a:rPr lang="en-US" sz="1200" kern="1200" dirty="0">
              <a:solidFill>
                <a:schemeClr val="tx1"/>
              </a:solidFill>
            </a:rPr>
            <a:t>For each attribute in the dataset, the algorithm forms a node</a:t>
          </a:r>
        </a:p>
      </dsp:txBody>
      <dsp:txXfrm>
        <a:off x="406583" y="1256805"/>
        <a:ext cx="1214767" cy="809844"/>
      </dsp:txXfrm>
    </dsp:sp>
    <dsp:sp modelId="{2BAEE9BC-7562-4D12-A03F-C5268F556631}">
      <dsp:nvSpPr>
        <dsp:cNvPr id="0" name=""/>
        <dsp:cNvSpPr/>
      </dsp:nvSpPr>
      <dsp:spPr>
        <a:xfrm>
          <a:off x="1823812" y="1256805"/>
          <a:ext cx="2024611" cy="809844"/>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Clr>
              <a:schemeClr val="dk1"/>
            </a:buClr>
            <a:buSzPts val="1200"/>
            <a:buNone/>
          </a:pPr>
          <a:r>
            <a:rPr lang="en-US" sz="1200" kern="1200" dirty="0">
              <a:solidFill>
                <a:schemeClr val="bg1"/>
              </a:solidFill>
            </a:rPr>
            <a:t>Start at the root node and work our way down the tree </a:t>
          </a:r>
        </a:p>
      </dsp:txBody>
      <dsp:txXfrm>
        <a:off x="2228734" y="1256805"/>
        <a:ext cx="1214767" cy="809844"/>
      </dsp:txXfrm>
    </dsp:sp>
    <dsp:sp modelId="{F2AA0FA9-A811-4F0D-8D63-C18E19BF8EF0}">
      <dsp:nvSpPr>
        <dsp:cNvPr id="0" name=""/>
        <dsp:cNvSpPr/>
      </dsp:nvSpPr>
      <dsp:spPr>
        <a:xfrm>
          <a:off x="3645962" y="1256805"/>
          <a:ext cx="2024611" cy="809844"/>
        </a:xfrm>
        <a:prstGeom prst="chevron">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Clr>
              <a:schemeClr val="dk1"/>
            </a:buClr>
            <a:buSzPts val="1200"/>
            <a:buNone/>
          </a:pPr>
          <a:r>
            <a:rPr lang="en-US" sz="1200" kern="1200" dirty="0">
              <a:solidFill>
                <a:schemeClr val="bg1"/>
              </a:solidFill>
            </a:rPr>
            <a:t>Process continues until a leaf node is reached</a:t>
          </a:r>
        </a:p>
      </dsp:txBody>
      <dsp:txXfrm>
        <a:off x="4050884" y="1256805"/>
        <a:ext cx="1214767" cy="809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3C15C-CB63-4E94-94B5-DFCCB5B12FA7}">
      <dsp:nvSpPr>
        <dsp:cNvPr id="0" name=""/>
        <dsp:cNvSpPr/>
      </dsp:nvSpPr>
      <dsp:spPr>
        <a:xfrm>
          <a:off x="3231113" y="456"/>
          <a:ext cx="3945690" cy="35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a:t> </a:t>
          </a:r>
        </a:p>
      </dsp:txBody>
      <dsp:txXfrm>
        <a:off x="3231113" y="456"/>
        <a:ext cx="3945690" cy="358699"/>
      </dsp:txXfrm>
    </dsp:sp>
    <dsp:sp modelId="{6652FB27-D6CC-4E96-A647-0640B41FFCC2}">
      <dsp:nvSpPr>
        <dsp:cNvPr id="0" name=""/>
        <dsp:cNvSpPr/>
      </dsp:nvSpPr>
      <dsp:spPr>
        <a:xfrm>
          <a:off x="3231113"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157719-8077-41B6-BAE2-D7DA55387506}">
      <dsp:nvSpPr>
        <dsp:cNvPr id="0" name=""/>
        <dsp:cNvSpPr/>
      </dsp:nvSpPr>
      <dsp:spPr>
        <a:xfrm>
          <a:off x="3785702"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1B836-29C9-455E-8A49-A8AF5C6DF2DE}">
      <dsp:nvSpPr>
        <dsp:cNvPr id="0" name=""/>
        <dsp:cNvSpPr/>
      </dsp:nvSpPr>
      <dsp:spPr>
        <a:xfrm>
          <a:off x="4340729"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39057-95BC-4103-B0F2-79FA1FD07783}">
      <dsp:nvSpPr>
        <dsp:cNvPr id="0" name=""/>
        <dsp:cNvSpPr/>
      </dsp:nvSpPr>
      <dsp:spPr>
        <a:xfrm>
          <a:off x="4895317"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370B3-5E2B-44BE-B5C4-5E1BDF5F31BE}">
      <dsp:nvSpPr>
        <dsp:cNvPr id="0" name=""/>
        <dsp:cNvSpPr/>
      </dsp:nvSpPr>
      <dsp:spPr>
        <a:xfrm>
          <a:off x="5450345"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22753-AA13-4B6D-988F-820D19803130}">
      <dsp:nvSpPr>
        <dsp:cNvPr id="0" name=""/>
        <dsp:cNvSpPr/>
      </dsp:nvSpPr>
      <dsp:spPr>
        <a:xfrm>
          <a:off x="6004933"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928E4-B573-44C3-BA01-FA602FB7209D}">
      <dsp:nvSpPr>
        <dsp:cNvPr id="0" name=""/>
        <dsp:cNvSpPr/>
      </dsp:nvSpPr>
      <dsp:spPr>
        <a:xfrm>
          <a:off x="6559961" y="35915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081AD-4CFD-4DB5-873F-A12564515335}">
      <dsp:nvSpPr>
        <dsp:cNvPr id="0" name=""/>
        <dsp:cNvSpPr/>
      </dsp:nvSpPr>
      <dsp:spPr>
        <a:xfrm>
          <a:off x="3231113" y="432223"/>
          <a:ext cx="3996984" cy="584546"/>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SzPts val="1200"/>
            <a:buNone/>
          </a:pPr>
          <a:r>
            <a:rPr lang="en-US" sz="1600" kern="1200" dirty="0"/>
            <a:t>Another parameter used to calculate the impurity of a node</a:t>
          </a:r>
        </a:p>
      </dsp:txBody>
      <dsp:txXfrm>
        <a:off x="3231113" y="432223"/>
        <a:ext cx="3996984" cy="584546"/>
      </dsp:txXfrm>
    </dsp:sp>
    <dsp:sp modelId="{2E57CA95-CB9A-4015-B50F-8DDF3C262538}">
      <dsp:nvSpPr>
        <dsp:cNvPr id="0" name=""/>
        <dsp:cNvSpPr/>
      </dsp:nvSpPr>
      <dsp:spPr>
        <a:xfrm>
          <a:off x="3231113" y="1117036"/>
          <a:ext cx="3945690" cy="35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a:t> </a:t>
          </a:r>
        </a:p>
      </dsp:txBody>
      <dsp:txXfrm>
        <a:off x="3231113" y="1117036"/>
        <a:ext cx="3945690" cy="358699"/>
      </dsp:txXfrm>
    </dsp:sp>
    <dsp:sp modelId="{EE4FC608-BDC3-4ACB-96A8-860F2A8E7BC9}">
      <dsp:nvSpPr>
        <dsp:cNvPr id="0" name=""/>
        <dsp:cNvSpPr/>
      </dsp:nvSpPr>
      <dsp:spPr>
        <a:xfrm>
          <a:off x="3231113"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78B09-47EA-43E0-8C41-2EC382D640F0}">
      <dsp:nvSpPr>
        <dsp:cNvPr id="0" name=""/>
        <dsp:cNvSpPr/>
      </dsp:nvSpPr>
      <dsp:spPr>
        <a:xfrm>
          <a:off x="3785702"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1C3A5-67D9-4911-905D-2B0A394C1A47}">
      <dsp:nvSpPr>
        <dsp:cNvPr id="0" name=""/>
        <dsp:cNvSpPr/>
      </dsp:nvSpPr>
      <dsp:spPr>
        <a:xfrm>
          <a:off x="4340729"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5AC9C-C66E-47A7-A050-0A702640A132}">
      <dsp:nvSpPr>
        <dsp:cNvPr id="0" name=""/>
        <dsp:cNvSpPr/>
      </dsp:nvSpPr>
      <dsp:spPr>
        <a:xfrm>
          <a:off x="4895317"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9C4CBC-46B4-418C-8E06-86937EFD7EB1}">
      <dsp:nvSpPr>
        <dsp:cNvPr id="0" name=""/>
        <dsp:cNvSpPr/>
      </dsp:nvSpPr>
      <dsp:spPr>
        <a:xfrm>
          <a:off x="5450345"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AC52B-33CE-43C5-9451-BC7FEEB71F80}">
      <dsp:nvSpPr>
        <dsp:cNvPr id="0" name=""/>
        <dsp:cNvSpPr/>
      </dsp:nvSpPr>
      <dsp:spPr>
        <a:xfrm>
          <a:off x="6004933"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BC52A0-7289-4D98-8D8E-CB6F35869419}">
      <dsp:nvSpPr>
        <dsp:cNvPr id="0" name=""/>
        <dsp:cNvSpPr/>
      </dsp:nvSpPr>
      <dsp:spPr>
        <a:xfrm>
          <a:off x="6559961" y="1475735"/>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6B6C3-68ED-45E4-9FC2-182DF331468E}">
      <dsp:nvSpPr>
        <dsp:cNvPr id="0" name=""/>
        <dsp:cNvSpPr/>
      </dsp:nvSpPr>
      <dsp:spPr>
        <a:xfrm>
          <a:off x="3231113" y="1548804"/>
          <a:ext cx="3996984" cy="584546"/>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SzPts val="1200"/>
            <a:buNone/>
          </a:pPr>
          <a:r>
            <a:rPr lang="en-US" sz="1600" kern="1200" dirty="0"/>
            <a:t>Computationally faster than Entropy </a:t>
          </a:r>
        </a:p>
      </dsp:txBody>
      <dsp:txXfrm>
        <a:off x="3231113" y="1548804"/>
        <a:ext cx="3996984" cy="584546"/>
      </dsp:txXfrm>
    </dsp:sp>
    <dsp:sp modelId="{1E511305-C87C-455F-AC6F-B7400D39DEB5}">
      <dsp:nvSpPr>
        <dsp:cNvPr id="0" name=""/>
        <dsp:cNvSpPr/>
      </dsp:nvSpPr>
      <dsp:spPr>
        <a:xfrm>
          <a:off x="3231113" y="2233617"/>
          <a:ext cx="3945690" cy="35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a:t> </a:t>
          </a:r>
        </a:p>
      </dsp:txBody>
      <dsp:txXfrm>
        <a:off x="3231113" y="2233617"/>
        <a:ext cx="3945690" cy="358699"/>
      </dsp:txXfrm>
    </dsp:sp>
    <dsp:sp modelId="{26B15C0B-0B2E-4D47-8182-C29E7E74E4DF}">
      <dsp:nvSpPr>
        <dsp:cNvPr id="0" name=""/>
        <dsp:cNvSpPr/>
      </dsp:nvSpPr>
      <dsp:spPr>
        <a:xfrm>
          <a:off x="3231113"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6FD42-7254-492E-A75C-6D6404D75355}">
      <dsp:nvSpPr>
        <dsp:cNvPr id="0" name=""/>
        <dsp:cNvSpPr/>
      </dsp:nvSpPr>
      <dsp:spPr>
        <a:xfrm>
          <a:off x="3785702"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66883-81EA-4394-9800-D09F52609945}">
      <dsp:nvSpPr>
        <dsp:cNvPr id="0" name=""/>
        <dsp:cNvSpPr/>
      </dsp:nvSpPr>
      <dsp:spPr>
        <a:xfrm>
          <a:off x="4340729"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28EE8-B890-4F23-817C-2BEF46AEDECA}">
      <dsp:nvSpPr>
        <dsp:cNvPr id="0" name=""/>
        <dsp:cNvSpPr/>
      </dsp:nvSpPr>
      <dsp:spPr>
        <a:xfrm>
          <a:off x="4895317"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EFEB7-C165-4A39-BEA7-10FF1CF2D5CE}">
      <dsp:nvSpPr>
        <dsp:cNvPr id="0" name=""/>
        <dsp:cNvSpPr/>
      </dsp:nvSpPr>
      <dsp:spPr>
        <a:xfrm>
          <a:off x="5450345"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A4182-3CE3-466C-82FD-D5B08F0CC13A}">
      <dsp:nvSpPr>
        <dsp:cNvPr id="0" name=""/>
        <dsp:cNvSpPr/>
      </dsp:nvSpPr>
      <dsp:spPr>
        <a:xfrm>
          <a:off x="6004933"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BFCF57-43F1-46C9-A3F2-6476E1237133}">
      <dsp:nvSpPr>
        <dsp:cNvPr id="0" name=""/>
        <dsp:cNvSpPr/>
      </dsp:nvSpPr>
      <dsp:spPr>
        <a:xfrm>
          <a:off x="6559961" y="2592316"/>
          <a:ext cx="923291" cy="730683"/>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1D222-82F6-44EE-ABCB-EFD1DE4FC422}">
      <dsp:nvSpPr>
        <dsp:cNvPr id="0" name=""/>
        <dsp:cNvSpPr/>
      </dsp:nvSpPr>
      <dsp:spPr>
        <a:xfrm>
          <a:off x="3231113" y="2665384"/>
          <a:ext cx="3996984" cy="584546"/>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SzPts val="1200"/>
            <a:buNone/>
          </a:pPr>
          <a:r>
            <a:rPr lang="en-US" sz="1600" kern="1200" dirty="0"/>
            <a:t>Range is [0,0.5] compared to [0,1] in Entropy</a:t>
          </a:r>
        </a:p>
      </dsp:txBody>
      <dsp:txXfrm>
        <a:off x="3231113" y="2665384"/>
        <a:ext cx="3996984" cy="584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1914E-5918-436D-A9C8-A669C7D9883C}">
      <dsp:nvSpPr>
        <dsp:cNvPr id="0" name=""/>
        <dsp:cNvSpPr/>
      </dsp:nvSpPr>
      <dsp:spPr>
        <a:xfrm>
          <a:off x="-4073032" y="-625156"/>
          <a:ext cx="4853545" cy="4853545"/>
        </a:xfrm>
        <a:prstGeom prst="blockArc">
          <a:avLst>
            <a:gd name="adj1" fmla="val 18900000"/>
            <a:gd name="adj2" fmla="val 2700000"/>
            <a:gd name="adj3" fmla="val 445"/>
          </a:avLst>
        </a:prstGeom>
        <a:solidFill>
          <a:schemeClr val="accent3"/>
        </a:solidFill>
        <a:ln w="15875" cap="flat" cmpd="sng" algn="ctr">
          <a:solidFill>
            <a:schemeClr val="accent3"/>
          </a:solidFill>
          <a:prstDash val="solid"/>
        </a:ln>
        <a:effectLst/>
      </dsp:spPr>
      <dsp:style>
        <a:lnRef idx="2">
          <a:scrgbClr r="0" g="0" b="0"/>
        </a:lnRef>
        <a:fillRef idx="0">
          <a:scrgbClr r="0" g="0" b="0"/>
        </a:fillRef>
        <a:effectRef idx="0">
          <a:scrgbClr r="0" g="0" b="0"/>
        </a:effectRef>
        <a:fontRef idx="minor"/>
      </dsp:style>
    </dsp:sp>
    <dsp:sp modelId="{4EC281CD-5D2C-4302-9713-6E0A9F718CE4}">
      <dsp:nvSpPr>
        <dsp:cNvPr id="0" name=""/>
        <dsp:cNvSpPr/>
      </dsp:nvSpPr>
      <dsp:spPr>
        <a:xfrm>
          <a:off x="408980" y="277016"/>
          <a:ext cx="4665525" cy="554321"/>
        </a:xfrm>
        <a:prstGeom prst="rect">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993" tIns="35560" rIns="35560" bIns="35560" numCol="1" spcCol="1270" anchor="ctr" anchorCtr="0">
          <a:noAutofit/>
        </a:bodyPr>
        <a:lstStyle/>
        <a:p>
          <a:pPr marL="0" lvl="0" indent="0" algn="l" defTabSz="622300">
            <a:lnSpc>
              <a:spcPct val="90000"/>
            </a:lnSpc>
            <a:spcBef>
              <a:spcPct val="0"/>
            </a:spcBef>
            <a:spcAft>
              <a:spcPct val="35000"/>
            </a:spcAft>
            <a:buClr>
              <a:schemeClr val="dk1"/>
            </a:buClr>
            <a:buSzPts val="1200"/>
            <a:buNone/>
          </a:pPr>
          <a:r>
            <a:rPr lang="en-US" sz="1400" kern="1200" dirty="0">
              <a:solidFill>
                <a:schemeClr val="bg1"/>
              </a:solidFill>
            </a:rPr>
            <a:t>One of the most popular bagging algorithms</a:t>
          </a:r>
        </a:p>
      </dsp:txBody>
      <dsp:txXfrm>
        <a:off x="408980" y="277016"/>
        <a:ext cx="4665525" cy="554321"/>
      </dsp:txXfrm>
    </dsp:sp>
    <dsp:sp modelId="{1642E687-609F-495F-ACC9-9823B2A78C4F}">
      <dsp:nvSpPr>
        <dsp:cNvPr id="0" name=""/>
        <dsp:cNvSpPr/>
      </dsp:nvSpPr>
      <dsp:spPr>
        <a:xfrm>
          <a:off x="62529" y="207726"/>
          <a:ext cx="692901" cy="692901"/>
        </a:xfrm>
        <a:prstGeom prst="ellipse">
          <a:avLst/>
        </a:prstGeom>
        <a:solidFill>
          <a:schemeClr val="lt1">
            <a:hueOff val="0"/>
            <a:satOff val="0"/>
            <a:lumOff val="0"/>
            <a:alphaOff val="0"/>
          </a:schemeClr>
        </a:solidFill>
        <a:ln w="15875" cap="flat" cmpd="sng" algn="ctr">
          <a:solidFill>
            <a:srgbClr val="28C4CC"/>
          </a:solidFill>
          <a:prstDash val="solid"/>
        </a:ln>
        <a:effectLst/>
      </dsp:spPr>
      <dsp:style>
        <a:lnRef idx="2">
          <a:scrgbClr r="0" g="0" b="0"/>
        </a:lnRef>
        <a:fillRef idx="1">
          <a:scrgbClr r="0" g="0" b="0"/>
        </a:fillRef>
        <a:effectRef idx="0">
          <a:scrgbClr r="0" g="0" b="0"/>
        </a:effectRef>
        <a:fontRef idx="minor"/>
      </dsp:style>
    </dsp:sp>
    <dsp:sp modelId="{D63B7AEE-5068-4E81-8237-BF20838987FD}">
      <dsp:nvSpPr>
        <dsp:cNvPr id="0" name=""/>
        <dsp:cNvSpPr/>
      </dsp:nvSpPr>
      <dsp:spPr>
        <a:xfrm>
          <a:off x="726785" y="1108642"/>
          <a:ext cx="4347719" cy="554321"/>
        </a:xfrm>
        <a:prstGeom prst="rect">
          <a:avLst/>
        </a:prstGeom>
        <a:solidFill>
          <a:schemeClr val="accent3">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993" tIns="35560" rIns="35560" bIns="35560" numCol="1" spcCol="1270" anchor="ctr" anchorCtr="0">
          <a:noAutofit/>
        </a:bodyPr>
        <a:lstStyle/>
        <a:p>
          <a:pPr marL="0" lvl="0" indent="0" algn="l" defTabSz="622300">
            <a:lnSpc>
              <a:spcPct val="90000"/>
            </a:lnSpc>
            <a:spcBef>
              <a:spcPct val="0"/>
            </a:spcBef>
            <a:spcAft>
              <a:spcPct val="35000"/>
            </a:spcAft>
            <a:buClr>
              <a:schemeClr val="dk1"/>
            </a:buClr>
            <a:buSzPts val="1200"/>
            <a:buNone/>
          </a:pPr>
          <a:r>
            <a:rPr lang="en-US" sz="1400" kern="1200" dirty="0">
              <a:solidFill>
                <a:schemeClr val="dk1"/>
              </a:solidFill>
            </a:rPr>
            <a:t>Variance &amp; Bias Reduction</a:t>
          </a:r>
          <a:endParaRPr lang="en-US" sz="1400" kern="1200" dirty="0"/>
        </a:p>
      </dsp:txBody>
      <dsp:txXfrm>
        <a:off x="726785" y="1108642"/>
        <a:ext cx="4347719" cy="554321"/>
      </dsp:txXfrm>
    </dsp:sp>
    <dsp:sp modelId="{EF09F0E7-C12A-4DD0-A2FB-A8A830402326}">
      <dsp:nvSpPr>
        <dsp:cNvPr id="0" name=""/>
        <dsp:cNvSpPr/>
      </dsp:nvSpPr>
      <dsp:spPr>
        <a:xfrm>
          <a:off x="380334" y="1039352"/>
          <a:ext cx="692901" cy="692901"/>
        </a:xfrm>
        <a:prstGeom prst="ellipse">
          <a:avLst/>
        </a:prstGeom>
        <a:solidFill>
          <a:schemeClr val="lt1">
            <a:hueOff val="0"/>
            <a:satOff val="0"/>
            <a:lumOff val="0"/>
            <a:alphaOff val="0"/>
          </a:schemeClr>
        </a:solidFill>
        <a:ln w="15875" cap="flat" cmpd="sng" algn="ctr">
          <a:solidFill>
            <a:srgbClr val="A6EAEE"/>
          </a:solidFill>
          <a:prstDash val="solid"/>
        </a:ln>
        <a:effectLst/>
      </dsp:spPr>
      <dsp:style>
        <a:lnRef idx="2">
          <a:scrgbClr r="0" g="0" b="0"/>
        </a:lnRef>
        <a:fillRef idx="1">
          <a:scrgbClr r="0" g="0" b="0"/>
        </a:fillRef>
        <a:effectRef idx="0">
          <a:scrgbClr r="0" g="0" b="0"/>
        </a:effectRef>
        <a:fontRef idx="minor"/>
      </dsp:style>
    </dsp:sp>
    <dsp:sp modelId="{62567262-D8FB-4E98-912C-9E11D3A16154}">
      <dsp:nvSpPr>
        <dsp:cNvPr id="0" name=""/>
        <dsp:cNvSpPr/>
      </dsp:nvSpPr>
      <dsp:spPr>
        <a:xfrm>
          <a:off x="726785" y="1940268"/>
          <a:ext cx="4347719" cy="554321"/>
        </a:xfrm>
        <a:prstGeom prst="rect">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993" tIns="35560" rIns="35560" bIns="35560" numCol="1" spcCol="1270" anchor="ctr" anchorCtr="0">
          <a:noAutofit/>
        </a:bodyPr>
        <a:lstStyle/>
        <a:p>
          <a:pPr marL="0" lvl="0" indent="0" algn="l" defTabSz="622300">
            <a:lnSpc>
              <a:spcPct val="90000"/>
            </a:lnSpc>
            <a:spcBef>
              <a:spcPct val="0"/>
            </a:spcBef>
            <a:spcAft>
              <a:spcPct val="35000"/>
            </a:spcAft>
            <a:buClr>
              <a:schemeClr val="dk1"/>
            </a:buClr>
            <a:buSzPts val="1200"/>
            <a:buNone/>
          </a:pPr>
          <a:r>
            <a:rPr lang="en-US" sz="1400" kern="1200" dirty="0">
              <a:solidFill>
                <a:schemeClr val="bg1"/>
              </a:solidFill>
            </a:rPr>
            <a:t>Able to work with a very large number of predictors</a:t>
          </a:r>
        </a:p>
      </dsp:txBody>
      <dsp:txXfrm>
        <a:off x="726785" y="1940268"/>
        <a:ext cx="4347719" cy="554321"/>
      </dsp:txXfrm>
    </dsp:sp>
    <dsp:sp modelId="{87D633B7-FFA1-4F18-8373-18464775BBE1}">
      <dsp:nvSpPr>
        <dsp:cNvPr id="0" name=""/>
        <dsp:cNvSpPr/>
      </dsp:nvSpPr>
      <dsp:spPr>
        <a:xfrm>
          <a:off x="380334" y="1870978"/>
          <a:ext cx="692901" cy="692901"/>
        </a:xfrm>
        <a:prstGeom prst="ellipse">
          <a:avLst/>
        </a:prstGeom>
        <a:solidFill>
          <a:schemeClr val="lt1">
            <a:hueOff val="0"/>
            <a:satOff val="0"/>
            <a:lumOff val="0"/>
            <a:alphaOff val="0"/>
          </a:schemeClr>
        </a:solidFill>
        <a:ln w="15875" cap="flat" cmpd="sng" algn="ctr">
          <a:solidFill>
            <a:srgbClr val="1E9399"/>
          </a:solidFill>
          <a:prstDash val="solid"/>
        </a:ln>
        <a:effectLst/>
      </dsp:spPr>
      <dsp:style>
        <a:lnRef idx="2">
          <a:scrgbClr r="0" g="0" b="0"/>
        </a:lnRef>
        <a:fillRef idx="1">
          <a:scrgbClr r="0" g="0" b="0"/>
        </a:fillRef>
        <a:effectRef idx="0">
          <a:scrgbClr r="0" g="0" b="0"/>
        </a:effectRef>
        <a:fontRef idx="minor"/>
      </dsp:style>
    </dsp:sp>
    <dsp:sp modelId="{5CA106CB-12E3-404E-86EC-F8700BA3496E}">
      <dsp:nvSpPr>
        <dsp:cNvPr id="0" name=""/>
        <dsp:cNvSpPr/>
      </dsp:nvSpPr>
      <dsp:spPr>
        <a:xfrm>
          <a:off x="408980" y="2771895"/>
          <a:ext cx="4665525" cy="554321"/>
        </a:xfrm>
        <a:prstGeom prst="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993" tIns="35560" rIns="35560" bIns="35560" numCol="1" spcCol="1270" anchor="ctr" anchorCtr="0">
          <a:noAutofit/>
        </a:bodyPr>
        <a:lstStyle/>
        <a:p>
          <a:pPr marL="0" lvl="0" indent="0" algn="l" defTabSz="622300">
            <a:lnSpc>
              <a:spcPct val="90000"/>
            </a:lnSpc>
            <a:spcBef>
              <a:spcPct val="0"/>
            </a:spcBef>
            <a:spcAft>
              <a:spcPct val="35000"/>
            </a:spcAft>
            <a:buClr>
              <a:schemeClr val="dk1"/>
            </a:buClr>
            <a:buSzPts val="1200"/>
            <a:buNone/>
          </a:pPr>
          <a:r>
            <a:rPr lang="en-US" sz="1400" kern="1200" dirty="0">
              <a:solidFill>
                <a:schemeClr val="dk1"/>
              </a:solidFill>
            </a:rPr>
            <a:t>Strong Prediction Performance</a:t>
          </a:r>
          <a:endParaRPr lang="en-US" sz="1400" kern="1200" dirty="0"/>
        </a:p>
      </dsp:txBody>
      <dsp:txXfrm>
        <a:off x="408980" y="2771895"/>
        <a:ext cx="4665525" cy="554321"/>
      </dsp:txXfrm>
    </dsp:sp>
    <dsp:sp modelId="{2D77A597-ED16-4703-9543-EF50B56B81E3}">
      <dsp:nvSpPr>
        <dsp:cNvPr id="0" name=""/>
        <dsp:cNvSpPr/>
      </dsp:nvSpPr>
      <dsp:spPr>
        <a:xfrm>
          <a:off x="62529" y="2702604"/>
          <a:ext cx="692901" cy="692901"/>
        </a:xfrm>
        <a:prstGeom prst="ellipse">
          <a:avLst/>
        </a:prstGeom>
        <a:solidFill>
          <a:schemeClr val="l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1914E-5918-436D-A9C8-A669C7D9883C}">
      <dsp:nvSpPr>
        <dsp:cNvPr id="0" name=""/>
        <dsp:cNvSpPr/>
      </dsp:nvSpPr>
      <dsp:spPr>
        <a:xfrm>
          <a:off x="-2543880" y="-394938"/>
          <a:ext cx="3054632" cy="3054632"/>
        </a:xfrm>
        <a:prstGeom prst="blockArc">
          <a:avLst>
            <a:gd name="adj1" fmla="val 18900000"/>
            <a:gd name="adj2" fmla="val 2700000"/>
            <a:gd name="adj3" fmla="val 707"/>
          </a:avLst>
        </a:prstGeom>
        <a:solidFill>
          <a:srgbClr val="BDBFBF"/>
        </a:solidFill>
        <a:ln w="15875" cap="flat" cmpd="sng" algn="ctr">
          <a:solidFill>
            <a:schemeClr val="bg1">
              <a:lumMod val="75000"/>
            </a:schemeClr>
          </a:solidFill>
          <a:prstDash val="solid"/>
        </a:ln>
        <a:effectLst/>
      </dsp:spPr>
      <dsp:style>
        <a:lnRef idx="2">
          <a:scrgbClr r="0" g="0" b="0"/>
        </a:lnRef>
        <a:fillRef idx="0">
          <a:scrgbClr r="0" g="0" b="0"/>
        </a:fillRef>
        <a:effectRef idx="0">
          <a:scrgbClr r="0" g="0" b="0"/>
        </a:effectRef>
        <a:fontRef idx="minor"/>
      </dsp:style>
    </dsp:sp>
    <dsp:sp modelId="{4EC281CD-5D2C-4302-9713-6E0A9F718CE4}">
      <dsp:nvSpPr>
        <dsp:cNvPr id="0" name=""/>
        <dsp:cNvSpPr/>
      </dsp:nvSpPr>
      <dsp:spPr>
        <a:xfrm>
          <a:off x="416318" y="323543"/>
          <a:ext cx="6114577" cy="646995"/>
        </a:xfrm>
        <a:prstGeom prst="rect">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553" tIns="40640" rIns="40640" bIns="40640" numCol="1" spcCol="1270" anchor="ctr" anchorCtr="0">
          <a:noAutofit/>
        </a:bodyPr>
        <a:lstStyle/>
        <a:p>
          <a:pPr marL="0" lvl="0" indent="0" algn="l" defTabSz="711200">
            <a:lnSpc>
              <a:spcPct val="90000"/>
            </a:lnSpc>
            <a:spcBef>
              <a:spcPct val="0"/>
            </a:spcBef>
            <a:spcAft>
              <a:spcPct val="35000"/>
            </a:spcAft>
            <a:buClr>
              <a:schemeClr val="dk1"/>
            </a:buClr>
            <a:buSzPts val="1200"/>
            <a:buNone/>
          </a:pPr>
          <a:r>
            <a:rPr lang="en-US" sz="1600" kern="1200" dirty="0">
              <a:solidFill>
                <a:schemeClr val="bg1"/>
              </a:solidFill>
            </a:rPr>
            <a:t>Overfitting Model = Accuracy of prediction goes down </a:t>
          </a:r>
        </a:p>
      </dsp:txBody>
      <dsp:txXfrm>
        <a:off x="416318" y="323543"/>
        <a:ext cx="6114577" cy="646995"/>
      </dsp:txXfrm>
    </dsp:sp>
    <dsp:sp modelId="{1642E687-609F-495F-ACC9-9823B2A78C4F}">
      <dsp:nvSpPr>
        <dsp:cNvPr id="0" name=""/>
        <dsp:cNvSpPr/>
      </dsp:nvSpPr>
      <dsp:spPr>
        <a:xfrm>
          <a:off x="11946" y="242668"/>
          <a:ext cx="808744" cy="808744"/>
        </a:xfrm>
        <a:prstGeom prst="ellipse">
          <a:avLst/>
        </a:prstGeom>
        <a:solidFill>
          <a:schemeClr val="lt1">
            <a:hueOff val="0"/>
            <a:satOff val="0"/>
            <a:lumOff val="0"/>
            <a:alphaOff val="0"/>
          </a:schemeClr>
        </a:solidFill>
        <a:ln w="15875" cap="flat" cmpd="sng" algn="ctr">
          <a:solidFill>
            <a:srgbClr val="28C4CC"/>
          </a:solidFill>
          <a:prstDash val="solid"/>
        </a:ln>
        <a:effectLst/>
      </dsp:spPr>
      <dsp:style>
        <a:lnRef idx="2">
          <a:scrgbClr r="0" g="0" b="0"/>
        </a:lnRef>
        <a:fillRef idx="1">
          <a:scrgbClr r="0" g="0" b="0"/>
        </a:fillRef>
        <a:effectRef idx="0">
          <a:scrgbClr r="0" g="0" b="0"/>
        </a:effectRef>
        <a:fontRef idx="minor"/>
      </dsp:style>
    </dsp:sp>
    <dsp:sp modelId="{D63B7AEE-5068-4E81-8237-BF20838987FD}">
      <dsp:nvSpPr>
        <dsp:cNvPr id="0" name=""/>
        <dsp:cNvSpPr/>
      </dsp:nvSpPr>
      <dsp:spPr>
        <a:xfrm>
          <a:off x="416318" y="1294217"/>
          <a:ext cx="6114577" cy="646995"/>
        </a:xfrm>
        <a:prstGeom prst="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553" tIns="40640" rIns="40640" bIns="40640" numCol="1" spcCol="1270" anchor="ctr" anchorCtr="0">
          <a:noAutofit/>
        </a:bodyPr>
        <a:lstStyle/>
        <a:p>
          <a:pPr marL="0" lvl="0" indent="0" algn="l" defTabSz="711200">
            <a:lnSpc>
              <a:spcPct val="90000"/>
            </a:lnSpc>
            <a:spcBef>
              <a:spcPct val="0"/>
            </a:spcBef>
            <a:spcAft>
              <a:spcPct val="35000"/>
            </a:spcAft>
            <a:buClr>
              <a:schemeClr val="dk1"/>
            </a:buClr>
            <a:buSzPts val="1200"/>
            <a:buNone/>
          </a:pPr>
          <a:r>
            <a:rPr lang="en-US" sz="1600" kern="1200" dirty="0">
              <a:solidFill>
                <a:schemeClr val="bg1"/>
              </a:solidFill>
            </a:rPr>
            <a:t>Pruning: Remove sub-nodes of a decision node </a:t>
          </a:r>
        </a:p>
      </dsp:txBody>
      <dsp:txXfrm>
        <a:off x="416318" y="1294217"/>
        <a:ext cx="6114577" cy="646995"/>
      </dsp:txXfrm>
    </dsp:sp>
    <dsp:sp modelId="{EF09F0E7-C12A-4DD0-A2FB-A8A830402326}">
      <dsp:nvSpPr>
        <dsp:cNvPr id="0" name=""/>
        <dsp:cNvSpPr/>
      </dsp:nvSpPr>
      <dsp:spPr>
        <a:xfrm>
          <a:off x="11946" y="1213343"/>
          <a:ext cx="808744" cy="808744"/>
        </a:xfrm>
        <a:prstGeom prst="ellipse">
          <a:avLst/>
        </a:prstGeom>
        <a:solidFill>
          <a:schemeClr val="lt1">
            <a:hueOff val="0"/>
            <a:satOff val="0"/>
            <a:lumOff val="0"/>
            <a:alphaOff val="0"/>
          </a:schemeClr>
        </a:solidFill>
        <a:ln w="15875" cap="flat" cmpd="sng" algn="ctr">
          <a:solidFill>
            <a:srgbClr val="1CADE4"/>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3C817-3A42-40FA-A4F4-09AB69238501}">
      <dsp:nvSpPr>
        <dsp:cNvPr id="0" name=""/>
        <dsp:cNvSpPr/>
      </dsp:nvSpPr>
      <dsp:spPr>
        <a:xfrm>
          <a:off x="2474" y="1209033"/>
          <a:ext cx="3014526" cy="1205810"/>
        </a:xfrm>
        <a:prstGeom prst="chevron">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SzPts val="1200"/>
            <a:buNone/>
          </a:pPr>
          <a:r>
            <a:rPr lang="en-US" sz="1700" kern="1200" dirty="0"/>
            <a:t>Unstable Nature: Sensitive to small changes in data </a:t>
          </a:r>
        </a:p>
      </dsp:txBody>
      <dsp:txXfrm>
        <a:off x="605379" y="1209033"/>
        <a:ext cx="1808716" cy="1205810"/>
      </dsp:txXfrm>
    </dsp:sp>
    <dsp:sp modelId="{EE547DFF-FFFA-4EDA-A6A4-FFFEE824CD9F}">
      <dsp:nvSpPr>
        <dsp:cNvPr id="0" name=""/>
        <dsp:cNvSpPr/>
      </dsp:nvSpPr>
      <dsp:spPr>
        <a:xfrm>
          <a:off x="2715548" y="1209033"/>
          <a:ext cx="3014526" cy="1205810"/>
        </a:xfrm>
        <a:prstGeom prst="chevron">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SzPts val="1200"/>
            <a:buNone/>
          </a:pPr>
          <a:r>
            <a:rPr lang="en-US" sz="1700" kern="1200" dirty="0"/>
            <a:t>Potential for high variance if there is overfitting in the training set</a:t>
          </a:r>
        </a:p>
      </dsp:txBody>
      <dsp:txXfrm>
        <a:off x="3318453" y="1209033"/>
        <a:ext cx="1808716" cy="1205810"/>
      </dsp:txXfrm>
    </dsp:sp>
    <dsp:sp modelId="{3DE9A4FF-4327-4AEB-B631-C97CB5120FDE}">
      <dsp:nvSpPr>
        <dsp:cNvPr id="0" name=""/>
        <dsp:cNvSpPr/>
      </dsp:nvSpPr>
      <dsp:spPr>
        <a:xfrm>
          <a:off x="5428622" y="1209033"/>
          <a:ext cx="3014526" cy="1205810"/>
        </a:xfrm>
        <a:prstGeom prst="chevron">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SzPts val="1200"/>
            <a:buNone/>
          </a:pPr>
          <a:r>
            <a:rPr lang="en-US" sz="1700" kern="1200" dirty="0"/>
            <a:t>Less effective in predicting outcome of continuous variables </a:t>
          </a:r>
        </a:p>
      </dsp:txBody>
      <dsp:txXfrm>
        <a:off x="6031527" y="1209033"/>
        <a:ext cx="1808716" cy="12058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c6550509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c6550509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Random forests is one of the most popular bagging algorithms.  It uses a combination of decision trees and introduces further randomization in the training of these trees. With random forests, you create random subsets of the features and build smaller trees based on each.  Then, you combine these subtrees and average the results. </a:t>
            </a:r>
            <a:endParaRPr/>
          </a:p>
          <a:p>
            <a:pPr marL="0" lvl="0" indent="0" algn="l" rtl="0">
              <a:lnSpc>
                <a:spcPct val="115000"/>
              </a:lnSpc>
              <a:spcBef>
                <a:spcPts val="1200"/>
              </a:spcBef>
              <a:spcAft>
                <a:spcPts val="0"/>
              </a:spcAft>
              <a:buClr>
                <a:schemeClr val="dk1"/>
              </a:buClr>
              <a:buSzPts val="1100"/>
              <a:buFont typeface="Arial"/>
              <a:buNone/>
            </a:pPr>
            <a:r>
              <a:rPr lang="en"/>
              <a:t>Why Random Forests Work:</a:t>
            </a:r>
            <a:endParaRPr/>
          </a:p>
          <a:p>
            <a:pPr marL="0" lvl="0" indent="0" algn="l" rtl="0">
              <a:lnSpc>
                <a:spcPct val="115000"/>
              </a:lnSpc>
              <a:spcBef>
                <a:spcPts val="0"/>
              </a:spcBef>
              <a:spcAft>
                <a:spcPts val="0"/>
              </a:spcAft>
              <a:buClr>
                <a:schemeClr val="dk1"/>
              </a:buClr>
              <a:buSzPts val="1100"/>
              <a:buFont typeface="Arial"/>
              <a:buNone/>
            </a:pPr>
            <a:r>
              <a:rPr lang="en"/>
              <a:t>Variance reduction: the trees are more independent because of the combination of bootstrap samples and random draws of predictors.</a:t>
            </a:r>
            <a:endParaRPr/>
          </a:p>
          <a:p>
            <a:pPr marL="0" lvl="0" indent="0" algn="l" rtl="0">
              <a:lnSpc>
                <a:spcPct val="115000"/>
              </a:lnSpc>
              <a:spcBef>
                <a:spcPts val="0"/>
              </a:spcBef>
              <a:spcAft>
                <a:spcPts val="0"/>
              </a:spcAft>
              <a:buClr>
                <a:schemeClr val="dk1"/>
              </a:buClr>
              <a:buSzPts val="1100"/>
              <a:buFont typeface="Arial"/>
              <a:buNone/>
            </a:pPr>
            <a:r>
              <a:rPr lang="en"/>
              <a:t>By working with a random sample of predictors at each possible split, the fitted values across trees are more independent. Consequently, the gains from averaging over a large number of trees (variance reduction) can be more dramatic.</a:t>
            </a:r>
            <a:endParaRPr/>
          </a:p>
          <a:p>
            <a:pPr marL="0" lvl="0" indent="0" algn="l" rtl="0">
              <a:lnSpc>
                <a:spcPct val="115000"/>
              </a:lnSpc>
              <a:spcBef>
                <a:spcPts val="0"/>
              </a:spcBef>
              <a:spcAft>
                <a:spcPts val="0"/>
              </a:spcAft>
              <a:buClr>
                <a:schemeClr val="dk1"/>
              </a:buClr>
              <a:buSzPts val="1100"/>
              <a:buFont typeface="Arial"/>
              <a:buNone/>
            </a:pPr>
            <a:r>
              <a:rPr lang="en"/>
              <a:t>Bias reduction: a very large number of predictors can be considered, and local feature predictors can play a role in tree construction.</a:t>
            </a:r>
            <a:endParaRPr/>
          </a:p>
          <a:p>
            <a:pPr marL="0" lvl="0" indent="0" algn="l" rtl="0">
              <a:lnSpc>
                <a:spcPct val="115000"/>
              </a:lnSpc>
              <a:spcBef>
                <a:spcPts val="0"/>
              </a:spcBef>
              <a:spcAft>
                <a:spcPts val="0"/>
              </a:spcAft>
              <a:buClr>
                <a:schemeClr val="dk1"/>
              </a:buClr>
              <a:buSzPts val="1100"/>
              <a:buFont typeface="Arial"/>
              <a:buNone/>
            </a:pPr>
            <a:r>
              <a:rPr lang="en"/>
              <a:t>Random forests are able to work with a very large number of predictors, even more, predictors than there are observations. An obvious gain with random forests is that more information may be brought to reduce bias of fitted values and estimated splits. Random forests have demonstrated strong prediction performance in practice across a wide range of datasets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c6550509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c6550509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Data classification is a machine learning methodology that helps assign known class labels to unknown data. This methodology is a supervised learning technique that uses a training dataset labeled with known class labels. The classification method develops a classification model using a decision tree, by using information from the training data and a class purity algorithm. The resulting model can be used to assign a known class to new unknown data.</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t>Classification trees involve a sequence of if-else questions about individual features. The objective is to infer class labels.  Splits should divide observations within a node so that the class types within a split are mostly of one kind</a:t>
            </a:r>
            <a:endParaRPr/>
          </a:p>
          <a:p>
            <a:pPr marL="0" lvl="0" indent="0" algn="l" rtl="0">
              <a:lnSpc>
                <a:spcPct val="115000"/>
              </a:lnSpc>
              <a:spcBef>
                <a:spcPts val="1200"/>
              </a:spcBef>
              <a:spcAft>
                <a:spcPts val="0"/>
              </a:spcAft>
              <a:buClr>
                <a:schemeClr val="dk1"/>
              </a:buClr>
              <a:buSzPts val="1100"/>
              <a:buFont typeface="Arial"/>
              <a:buNone/>
            </a:pPr>
            <a:r>
              <a:rPr lang="en"/>
              <a:t>Some advantages of classification trees are that they are able to capture non-linear relationships between features and labels and they don’t require feature scaling (ex: Standardization, ..)</a:t>
            </a:r>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c6550509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c6550509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c6550509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c655050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c6550509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c6550509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Regression trees are used when the target variable is continuous.  They represent a compromise between the linear model &amp; the completely nonparametric approach.  Tree based methods share the transparency of linear models in that it is relatively easy to see how they work &amp; understand how they will predict for new inputs.  One of the primary advantages of a regression tree is that it is easier to interpret than a linear model.  There are two main purposes for regression trees: prediction and Explanation.</a:t>
            </a:r>
            <a:endParaRPr/>
          </a:p>
          <a:p>
            <a:pPr marL="0" lvl="0" indent="0" algn="l" rtl="0">
              <a:lnSpc>
                <a:spcPct val="115000"/>
              </a:lnSpc>
              <a:spcBef>
                <a:spcPts val="1200"/>
              </a:spcBef>
              <a:spcAft>
                <a:spcPts val="0"/>
              </a:spcAft>
              <a:buClr>
                <a:schemeClr val="dk1"/>
              </a:buClr>
              <a:buSzPts val="1100"/>
              <a:buFont typeface="Arial"/>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c6550509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c6550509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c6550509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c6550509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chemeClr val="dk1"/>
              </a:buClr>
              <a:buSzPts val="1100"/>
              <a:buNone/>
            </a:pPr>
            <a:r>
              <a:rPr lang="en-US" sz="1100" dirty="0">
                <a:solidFill>
                  <a:schemeClr val="dk1"/>
                </a:solidFill>
              </a:rPr>
              <a:t>As we saw in the classification case, information gain is a function of entropy. When the target is a continuous variable, a different measure to minimize impurity in the data is used. Such measures may include mean squared error (MSE), mean absolute error (MAE), or half Poisson deviance (when the target is a count or a frequency).</a:t>
            </a:r>
          </a:p>
          <a:p>
            <a:pPr marL="158750" lvl="0" indent="0" algn="l" rtl="0">
              <a:spcBef>
                <a:spcPts val="0"/>
              </a:spcBef>
              <a:spcAft>
                <a:spcPts val="0"/>
              </a:spcAft>
              <a:buClr>
                <a:schemeClr val="dk1"/>
              </a:buClr>
              <a:buSzPts val="1100"/>
              <a:buNone/>
            </a:pPr>
            <a:r>
              <a:rPr lang="en-US" sz="1100" dirty="0">
                <a:solidFill>
                  <a:schemeClr val="dk1"/>
                </a:solidFill>
              </a:rPr>
              <a:t>We will use MSE in this example given:</a:t>
            </a:r>
          </a:p>
          <a:p>
            <a:pPr marL="914400" lvl="1" indent="-298450" algn="l" rtl="0">
              <a:spcBef>
                <a:spcPts val="0"/>
              </a:spcBef>
              <a:spcAft>
                <a:spcPts val="0"/>
              </a:spcAft>
              <a:buClr>
                <a:schemeClr val="dk1"/>
              </a:buClr>
              <a:buSzPts val="1100"/>
              <a:buChar char="○"/>
            </a:pPr>
            <a:r>
              <a:rPr lang="en-US" sz="1100" dirty="0">
                <a:solidFill>
                  <a:schemeClr val="dk1"/>
                </a:solidFill>
              </a:rPr>
              <a:t>Target: MEDV</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[Jump to </a:t>
            </a:r>
            <a:r>
              <a:rPr lang="en-US" sz="1100" dirty="0" err="1">
                <a:solidFill>
                  <a:schemeClr val="dk1"/>
                </a:solidFill>
              </a:rPr>
              <a:t>Jupyter</a:t>
            </a:r>
            <a:r>
              <a:rPr lang="en-US" sz="1100" dirty="0">
                <a:solidFill>
                  <a:schemeClr val="dk1"/>
                </a:solidFill>
              </a:rPr>
              <a:t> Notebook]</a:t>
            </a:r>
          </a:p>
          <a:p>
            <a:pPr marL="45720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895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c6550509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c6550509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r>
              <a:rPr lang="en">
                <a:solidFill>
                  <a:schemeClr val="dk1"/>
                </a:solidFill>
              </a:rPr>
              <a:t>Missing values can be handled easily by tree methods</a:t>
            </a:r>
            <a:r>
              <a:rPr lang="en" sz="1800">
                <a:solidFill>
                  <a:srgbClr val="595959"/>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Simply exclude such point for the computation provided we weight appropriately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4 main options when you have missing values in your training set: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Build a tree model that discretizes the predictors into factors and treats missing values as another level. This would be appropriate if we think the missing values are informative in some way.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Fill in or estimate missing values, then build a tree.  You can use methods to estimate the missing data similar to other regression problems.  This is not always easy to implement and there are concerns about bias caused by these methods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Third, you can allow the algorithm to handle the missing values naturally.  If a value is missing, it will simply be excluded from the criterion.  We will follow the tree down until we reach a split that involves a missing value and then take a majority verdict in that node.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Last, we can leave the missing cases out entirely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c6550509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c6550509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Overfitting is a practical problem while building a Decision-Tree model. The problem of overfitting is considered when the algorithm continues to go deeper and deeper to reduce the training-set error but results with an increased test-set error. So, accuracy of prediction for our model goes down. It generally happens when we build many branches due to outliers and irregularities in data.</a:t>
            </a:r>
            <a:endParaRPr/>
          </a:p>
          <a:p>
            <a:pPr marL="0" lvl="0" indent="0" algn="l" rtl="0">
              <a:lnSpc>
                <a:spcPct val="115000"/>
              </a:lnSpc>
              <a:spcBef>
                <a:spcPts val="1200"/>
              </a:spcBef>
              <a:spcAft>
                <a:spcPts val="0"/>
              </a:spcAft>
              <a:buClr>
                <a:schemeClr val="dk1"/>
              </a:buClr>
              <a:buSzPts val="1100"/>
              <a:buFont typeface="Arial"/>
              <a:buNone/>
            </a:pPr>
            <a:r>
              <a:rPr lang="en"/>
              <a:t>There are two approaches that can be used to avoid overfitting: Pre-Pruning &amp; Post-Pruning.</a:t>
            </a:r>
            <a:endParaRPr/>
          </a:p>
          <a:p>
            <a:pPr marL="0" lvl="0" indent="0" algn="l" rtl="0">
              <a:lnSpc>
                <a:spcPct val="115000"/>
              </a:lnSpc>
              <a:spcBef>
                <a:spcPts val="0"/>
              </a:spcBef>
              <a:spcAft>
                <a:spcPts val="0"/>
              </a:spcAft>
              <a:buClr>
                <a:schemeClr val="dk1"/>
              </a:buClr>
              <a:buSzPts val="1100"/>
              <a:buFont typeface="Arial"/>
              <a:buNone/>
            </a:pPr>
            <a:r>
              <a:rPr lang="en"/>
              <a:t>Pruning: When we remove sub-nodes of a decision node, this process is called pruning. It is the opposite process of splitting.</a:t>
            </a:r>
            <a:endParaRPr/>
          </a:p>
          <a:p>
            <a:pPr marL="0" lvl="0" indent="0" algn="l" rtl="0">
              <a:lnSpc>
                <a:spcPct val="115000"/>
              </a:lnSpc>
              <a:spcBef>
                <a:spcPts val="1200"/>
              </a:spcBef>
              <a:spcAft>
                <a:spcPts val="0"/>
              </a:spcAft>
              <a:buClr>
                <a:schemeClr val="dk1"/>
              </a:buClr>
              <a:buSzPts val="1100"/>
              <a:buFont typeface="Arial"/>
              <a:buNone/>
            </a:pPr>
            <a:r>
              <a:rPr lang="en"/>
              <a:t>In pre-pruning, we stop the tree construction a bit early. We prefer not to split a node if its goodness measure is below a threshold value. But it is difficult to choose an appropriate stopping point.</a:t>
            </a:r>
            <a:endParaRPr/>
          </a:p>
          <a:p>
            <a:pPr marL="0" lvl="0" indent="0" algn="l" rtl="0">
              <a:lnSpc>
                <a:spcPct val="115000"/>
              </a:lnSpc>
              <a:spcBef>
                <a:spcPts val="1200"/>
              </a:spcBef>
              <a:spcAft>
                <a:spcPts val="0"/>
              </a:spcAft>
              <a:buClr>
                <a:schemeClr val="dk1"/>
              </a:buClr>
              <a:buSzPts val="1100"/>
              <a:buFont typeface="Arial"/>
              <a:buNone/>
            </a:pPr>
            <a:r>
              <a:rPr lang="en"/>
              <a:t>In post-pruning (also called post-trimming), we go deeper and deeper in the tree to build a complete tree. If the tree shows the overfitting problem then pruning is done as a post-pruning step. We use the cross-validation data to check the effect of our pruning. Using cross-validation data, we test whether expanding a node will result in improve or not. If it shows an improvement, then we can continue by expanding that node. But if it shows a reduction in accuracy then it should not be expanded. So, the node should be converted to a leaf node. Post-trimming is the most common approach because it’s often difficult to estimate when to stop growing the tree. The important thing is to define the criteria which determines the correct final tree size.</a:t>
            </a:r>
            <a:endParaRPr/>
          </a:p>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c6550509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c6550509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Some Limitations of CARTs include:</a:t>
            </a:r>
            <a:endParaRPr/>
          </a:p>
          <a:p>
            <a:pPr marL="0" lvl="0" indent="0" algn="l" rtl="0">
              <a:lnSpc>
                <a:spcPct val="115000"/>
              </a:lnSpc>
              <a:spcBef>
                <a:spcPts val="1200"/>
              </a:spcBef>
              <a:spcAft>
                <a:spcPts val="0"/>
              </a:spcAft>
              <a:buClr>
                <a:schemeClr val="dk1"/>
              </a:buClr>
              <a:buSzPts val="1100"/>
              <a:buFont typeface="Arial"/>
              <a:buNone/>
            </a:pPr>
            <a:r>
              <a:rPr lang="en"/>
              <a:t>Unstable Nature: One of the limitations of decision trees is that they are largely unstable compared to other decision predictors. A small change in the data can result in a major change in the structure of the decision tree, which can convey a different result from what users will get in a normal event. The resulting change in the outcome can be managed by machine learning algorithms, such as boosting and bagging.</a:t>
            </a:r>
            <a:endParaRPr/>
          </a:p>
          <a:p>
            <a:pPr marL="0" lvl="0" indent="0" algn="l" rtl="0">
              <a:lnSpc>
                <a:spcPct val="115000"/>
              </a:lnSpc>
              <a:spcBef>
                <a:spcPts val="1200"/>
              </a:spcBef>
              <a:spcAft>
                <a:spcPts val="0"/>
              </a:spcAft>
              <a:buClr>
                <a:schemeClr val="dk1"/>
              </a:buClr>
              <a:buSzPts val="1100"/>
              <a:buFont typeface="Arial"/>
              <a:buNone/>
            </a:pPr>
            <a:r>
              <a:rPr lang="en"/>
              <a:t>Potential for high variance if there is overfitting in the training set.  If this is the case, use prunining methods mentioned earlier to reduce this.</a:t>
            </a:r>
            <a:endParaRPr/>
          </a:p>
          <a:p>
            <a:pPr marL="0" lvl="0" indent="0" algn="l" rtl="0">
              <a:lnSpc>
                <a:spcPct val="115000"/>
              </a:lnSpc>
              <a:spcBef>
                <a:spcPts val="1200"/>
              </a:spcBef>
              <a:spcAft>
                <a:spcPts val="0"/>
              </a:spcAft>
              <a:buClr>
                <a:schemeClr val="dk1"/>
              </a:buClr>
              <a:buSzPts val="1100"/>
              <a:buFont typeface="Arial"/>
              <a:buNone/>
            </a:pPr>
            <a:r>
              <a:rPr lang="en"/>
              <a:t>Less effective in predicting the outcome of a continuous variable: In addition, decision trees are less effective in making predictions when the main goal is to predict the outcome of a continuous variable. This is because decision trees tend to lose information when categorizing variables into multiple categories.</a:t>
            </a:r>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c6550509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c6550509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Decision trees are a decision support mechanism that model likelihood of a strategy reaching some state. </a:t>
            </a:r>
            <a:r>
              <a:rPr lang="en" dirty="0">
                <a:solidFill>
                  <a:schemeClr val="dk1"/>
                </a:solidFill>
                <a:latin typeface="Times New Roman"/>
                <a:ea typeface="Times New Roman"/>
                <a:cs typeface="Times New Roman"/>
                <a:sym typeface="Times New Roman"/>
              </a:rPr>
              <a:t> </a:t>
            </a:r>
            <a:r>
              <a:rPr lang="en" dirty="0">
                <a:solidFill>
                  <a:schemeClr val="dk1"/>
                </a:solidFill>
              </a:rPr>
              <a:t>A Decision Tree algorithm is one of the most popular machine learning algorithms. It uses a tree like structure and their possible combinations to solve a particular problem. It belongs to the class of supervised learning algorithms where it can be used for both classification and regression purposes. Nowadays, Decision Tree algorithm is known by its modern name CART which stands for Classification and Regression Trees. </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c6550509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c6550509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c6550509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c6550509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chemeClr val="dk1"/>
                </a:solidFill>
              </a:rPr>
              <a:t>Decision trees are one of the best forms of learning algorithms based on various learning methods. They boost predictive models with accuracy, ease in interpretation, and stability.</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Primary advantage of decision trees are that they are easy to read, understand, interpret, explain &amp; use as they follow a basic format, even if you don’t have a lot of statistical knowledge</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Compared to other decision techniques, decision trees take less effort for data preparation.</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Another advantage of decision trees is that, once the variables have been created, there is less data cleaning required. Cases of missing values and outliers have less significance on the decision tree’s data.  </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Decision trees are often used with other decision techniques &amp; algorithms</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They can easily handle both categorical  &amp; numerical data</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Decision trees are used for handling non-linear data sets effectively</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Tree models are well suited to finding interactions. If we split on one variable &amp; then on another within the partitions of the first variable, we are finding an interaction between the 2 variables. As we construct further splits within splits, we are finding higher &amp; higher order interactions</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Decision trees are useful to make various predictions. For example, to predict if an email is SPAM or not, to predict health outcomes, to predict what group an individual belongs to based on a variety of factors that are specified in the decision tree model.</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c6550509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c6550509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tree like structure composed of nodes, branches, and leafs.  </a:t>
            </a:r>
            <a:endParaRPr dirty="0"/>
          </a:p>
          <a:p>
            <a:pPr marL="0" lvl="0" indent="0" algn="l" rtl="0">
              <a:spcBef>
                <a:spcPts val="0"/>
              </a:spcBef>
              <a:spcAft>
                <a:spcPts val="0"/>
              </a:spcAft>
              <a:buNone/>
            </a:pPr>
            <a:r>
              <a:rPr lang="en" sz="700" dirty="0">
                <a:solidFill>
                  <a:schemeClr val="dk1"/>
                </a:solidFill>
                <a:latin typeface="Times New Roman"/>
                <a:ea typeface="Times New Roman"/>
                <a:cs typeface="Times New Roman"/>
                <a:sym typeface="Times New Roman"/>
              </a:rPr>
              <a:t> </a:t>
            </a:r>
            <a:r>
              <a:rPr lang="en" dirty="0">
                <a:solidFill>
                  <a:schemeClr val="dk1"/>
                </a:solidFill>
              </a:rPr>
              <a:t>In a Decision Tree algorithm, there is a tree like structure in which each internal node represents a test on an attribute, each branch represents the outcome of the test, and each leaf node represents a class label. The paths from the root node to leaf node represent classification rules.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Root Node: It represents the entire population or sample. This further gets divided into two or more homogeneous sets.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Decision Node: When a sub-node splits into further sub-nodes, then it is called a decision node.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Leaf/Terminal Node: Nodes that do not split are called Leaf or Terminal nodes.</a:t>
            </a: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Branch/Sub-Tree: A sub-section of an entire tree is called a branch or sub-tree.</a:t>
            </a:r>
            <a:endParaRPr dirty="0">
              <a:solidFill>
                <a:schemeClr val="dk1"/>
              </a:solidFill>
            </a:endParaRPr>
          </a:p>
          <a:p>
            <a:pPr marL="0" lvl="0" indent="0" algn="l" rtl="0">
              <a:spcBef>
                <a:spcPts val="0"/>
              </a:spcBef>
              <a:spcAft>
                <a:spcPts val="0"/>
              </a:spcAft>
              <a:buNone/>
            </a:pPr>
            <a:r>
              <a:rPr lang="en" dirty="0">
                <a:solidFill>
                  <a:schemeClr val="dk1"/>
                </a:solidFill>
              </a:rPr>
              <a:t>Each node of the tree represents a rule whose result splits the options into several branches. As the tree is traversed downward a final leaf node is finally reached. This leaf node determines the class assigned to the data</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c6550509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c6550509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The Decision Tree algorithm intuition is as follows: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For each attribute in the dataset, the Decision-Tree algorithm forms a node. The most important attribute is placed at the root node.</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For evaluating the task in hand, we start at the root node and we work our way down the tree by following the corresponding node that meets our condition or decision.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This process continues until a leaf node is reached. It contains the prediction or the outcome of the Decision Tree.</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This is using the recursive partitioning regression algorithm, where we are minimizing the residual sum of squares</a:t>
            </a:r>
            <a:endParaRPr sz="12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6550509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6550509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Splitting: process of dividing a node into 2 or more sub-nodes</a:t>
            </a:r>
            <a:r>
              <a:rPr lang="en" sz="1800" dirty="0">
                <a:solidFill>
                  <a:srgbClr val="595959"/>
                </a:solidFill>
              </a:rPr>
              <a:t>. </a:t>
            </a:r>
            <a:r>
              <a:rPr lang="en" dirty="0">
                <a:solidFill>
                  <a:schemeClr val="dk1"/>
                </a:solidFill>
              </a:rPr>
              <a:t>Splitting of a node happens based on the Information Gain. Which features gives the highest information gain based on that splitting of nodes occurs.</a:t>
            </a: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Information gain is used to decide which feature to split on at each step in building the tree. At each step we should choose the split that results in the purest child nodes.  Decision tree considers that every node contains information aims at maximizing Information Gain obtained after each split.  </a:t>
            </a:r>
            <a:endParaRPr sz="1200" dirty="0">
              <a:solidFill>
                <a:schemeClr val="dk1"/>
              </a:solidFill>
            </a:endParaRPr>
          </a:p>
          <a:p>
            <a:pPr marL="0" lvl="0" indent="0" algn="l" rtl="0">
              <a:lnSpc>
                <a:spcPct val="100000"/>
              </a:lnSpc>
              <a:spcBef>
                <a:spcPts val="0"/>
              </a:spcBef>
              <a:spcAft>
                <a:spcPts val="0"/>
              </a:spcAft>
              <a:buNone/>
            </a:pPr>
            <a:r>
              <a:rPr lang="en" sz="1150" dirty="0">
                <a:solidFill>
                  <a:schemeClr val="dk1"/>
                </a:solidFill>
              </a:rPr>
              <a:t>By using information gain as a criterion, we try to estimate the information contained by each attribute. To understand the concept of Information Gain, we need to know another concept called Entropy.</a:t>
            </a:r>
            <a:endParaRPr sz="1150" dirty="0">
              <a:solidFill>
                <a:schemeClr val="dk1"/>
              </a:solidFill>
            </a:endParaRPr>
          </a:p>
          <a:p>
            <a:pPr marL="0" lvl="0" indent="0" algn="l" rtl="0">
              <a:lnSpc>
                <a:spcPct val="100000"/>
              </a:lnSpc>
              <a:spcBef>
                <a:spcPts val="0"/>
              </a:spcBef>
              <a:spcAft>
                <a:spcPts val="0"/>
              </a:spcAft>
              <a:buNone/>
            </a:pPr>
            <a:r>
              <a:rPr lang="en" sz="1150" dirty="0">
                <a:solidFill>
                  <a:schemeClr val="dk1"/>
                </a:solidFill>
              </a:rPr>
              <a:t> </a:t>
            </a:r>
            <a:r>
              <a:rPr lang="en" sz="1050" dirty="0">
                <a:solidFill>
                  <a:schemeClr val="dk1"/>
                </a:solidFill>
                <a:highlight>
                  <a:srgbClr val="FFFFFF"/>
                </a:highlight>
              </a:rPr>
              <a:t>Decision Tree algorithm uses entropy to calculate information gain. The attribute with the highest information gain is chosen as the splitting attribute at the node.</a:t>
            </a:r>
            <a:endParaRPr sz="1150" dirty="0">
              <a:solidFill>
                <a:schemeClr val="dk1"/>
              </a:solidFill>
            </a:endParaRPr>
          </a:p>
          <a:p>
            <a:pPr marL="0" lvl="0" indent="0" algn="l" rtl="0">
              <a:lnSpc>
                <a:spcPct val="100000"/>
              </a:lnSpc>
              <a:spcBef>
                <a:spcPts val="0"/>
              </a:spcBef>
              <a:spcAft>
                <a:spcPts val="0"/>
              </a:spcAft>
              <a:buNone/>
            </a:pPr>
            <a:r>
              <a:rPr lang="en" sz="700" dirty="0">
                <a:solidFill>
                  <a:schemeClr val="dk1"/>
                </a:solidFill>
                <a:latin typeface="Times New Roman"/>
                <a:ea typeface="Times New Roman"/>
                <a:cs typeface="Times New Roman"/>
                <a:sym typeface="Times New Roman"/>
              </a:rPr>
              <a:t> </a:t>
            </a:r>
            <a:r>
              <a:rPr lang="en" dirty="0">
                <a:solidFill>
                  <a:schemeClr val="dk1"/>
                </a:solidFill>
              </a:rPr>
              <a:t>Entropy measures the impurity in the given dataset. In Physics and Mathematics, entropy is referred to as the randomness or uncertainty of a random variable X. In information theory, it refers to the impurity in a group of examples. Information gain is the decrease in entropy. Information gain computes the difference between entropy before split and average entropy after split of the dataset based on given attribute values.</a:t>
            </a:r>
            <a:endParaRPr dirty="0">
              <a:solidFill>
                <a:schemeClr val="dk1"/>
              </a:solidFill>
            </a:endParaRPr>
          </a:p>
          <a:p>
            <a:pPr marL="0" lvl="0" indent="0" algn="l" rtl="0">
              <a:lnSpc>
                <a:spcPct val="100000"/>
              </a:lnSpc>
              <a:spcBef>
                <a:spcPts val="0"/>
              </a:spcBef>
              <a:spcAft>
                <a:spcPts val="0"/>
              </a:spcAft>
              <a:buNone/>
            </a:pPr>
            <a:r>
              <a:rPr lang="en" sz="700" dirty="0">
                <a:solidFill>
                  <a:schemeClr val="dk1"/>
                </a:solidFill>
                <a:latin typeface="Times New Roman"/>
                <a:ea typeface="Times New Roman"/>
                <a:cs typeface="Times New Roman"/>
                <a:sym typeface="Times New Roman"/>
              </a:rPr>
              <a:t> </a:t>
            </a:r>
            <a:r>
              <a:rPr lang="en" dirty="0">
                <a:solidFill>
                  <a:schemeClr val="dk1"/>
                </a:solidFill>
              </a:rPr>
              <a:t>After every step entropy is calculated for every node. Entropy is used to check the purity of a node. The value of entropy ranges between [0,1]. Entropy = 1 means highly impure and Entropy = 0 means pure node. The optimum split is chosen by the feature with less entropy.</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Looking at the formula for Entropy, c is the number of classes and pi is the probability associated with the ith class.</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c6550509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c6550509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chemeClr val="dk1"/>
                </a:solidFill>
              </a:rPr>
              <a:t>Gini index is another parameter which is used in decision trees to calculate the impurity of a node. Its</a:t>
            </a:r>
            <a:r>
              <a:rPr lang="en" sz="1800" dirty="0">
                <a:solidFill>
                  <a:srgbClr val="595959"/>
                </a:solidFill>
              </a:rPr>
              <a:t> </a:t>
            </a:r>
            <a:r>
              <a:rPr lang="en" dirty="0">
                <a:solidFill>
                  <a:schemeClr val="dk1"/>
                </a:solidFill>
              </a:rPr>
              <a:t>value ranges between [0, 0.5]. Gini index = 0 means pure node and Gini index = 0.5 means impure node. The attribute with minimum Gini index is chosen as the splitting attribute.</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Gini is often considered better than entropy because it is computationally faster.  Entropy uses logarithms, so it is a bit more complex.  </a:t>
            </a: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Similar to the formula for Entropy,</a:t>
            </a:r>
            <a:r>
              <a:rPr lang="en" sz="1200" dirty="0">
                <a:solidFill>
                  <a:schemeClr val="dk1"/>
                </a:solidFill>
              </a:rPr>
              <a:t> </a:t>
            </a:r>
            <a:r>
              <a:rPr lang="en" sz="1150" dirty="0">
                <a:solidFill>
                  <a:schemeClr val="dk1"/>
                </a:solidFill>
                <a:highlight>
                  <a:srgbClr val="FFFFFF"/>
                </a:highlight>
              </a:rPr>
              <a:t>c</a:t>
            </a:r>
            <a:r>
              <a:rPr lang="en" sz="1250" dirty="0">
                <a:solidFill>
                  <a:schemeClr val="dk1"/>
                </a:solidFill>
                <a:highlight>
                  <a:srgbClr val="FFFFFF"/>
                </a:highlight>
              </a:rPr>
              <a:t> </a:t>
            </a:r>
            <a:r>
              <a:rPr lang="en" sz="1150" dirty="0">
                <a:solidFill>
                  <a:schemeClr val="dk1"/>
                </a:solidFill>
                <a:highlight>
                  <a:srgbClr val="FFFFFF"/>
                </a:highlight>
              </a:rPr>
              <a:t>is the number of classes and pi is the probability associated with the ith class.</a:t>
            </a:r>
            <a:endParaRPr sz="1150" dirty="0">
              <a:solidFill>
                <a:schemeClr val="dk1"/>
              </a:solidFill>
              <a:highlight>
                <a:srgbClr val="FFFFFF"/>
              </a:highlight>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c6550509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c6550509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Cross validation is a model evaluation method that is better than residuals. The problem with residual evaluations is that they do not give an indication of how well the learner will do when it is asked to make new predictions for data it has not already seen. CV is a more realistic estimate of how the tree will perform in practice</a:t>
            </a:r>
            <a:endParaRPr/>
          </a:p>
          <a:p>
            <a:pPr marL="0" lvl="0" indent="0" algn="l" rtl="0">
              <a:lnSpc>
                <a:spcPct val="115000"/>
              </a:lnSpc>
              <a:spcBef>
                <a:spcPts val="1200"/>
              </a:spcBef>
              <a:spcAft>
                <a:spcPts val="0"/>
              </a:spcAft>
              <a:buClr>
                <a:schemeClr val="dk1"/>
              </a:buClr>
              <a:buSzPts val="1100"/>
              <a:buFont typeface="Arial"/>
              <a:buNone/>
            </a:pPr>
            <a:r>
              <a:rPr lang="en"/>
              <a:t>There are a few types of cross validation:</a:t>
            </a:r>
            <a:endParaRPr/>
          </a:p>
          <a:p>
            <a:pPr marL="0" lvl="0" indent="0" algn="l" rtl="0">
              <a:lnSpc>
                <a:spcPct val="115000"/>
              </a:lnSpc>
              <a:spcBef>
                <a:spcPts val="1200"/>
              </a:spcBef>
              <a:spcAft>
                <a:spcPts val="0"/>
              </a:spcAft>
              <a:buClr>
                <a:schemeClr val="dk1"/>
              </a:buClr>
              <a:buSzPts val="1100"/>
              <a:buFont typeface="Arial"/>
              <a:buNone/>
            </a:pPr>
            <a:r>
              <a:rPr lang="en"/>
              <a:t>Hold-Out Method: involves randomly dividing the available set of observations into two parts, a training set and a validation set or hold-out set. The model is fit on the training set, and the fitted model is used to predict the responses for the observations in the validation set. The resulting validation set error rate—typically assessed using mean squared error—provides an estimate of the test error rate.  The advantage of this method is that it is usually preferable to the residual method and takes no longer to compute. However, its evaluation can have a high variance. The evaluation may depend heavily on which data points end up in the training set and which end up in the test set, and thus the evaluation may be significantly different depending on how the division is made.</a:t>
            </a:r>
            <a:endParaRPr/>
          </a:p>
          <a:p>
            <a:pPr marL="0" lvl="0" indent="0" algn="l" rtl="0">
              <a:lnSpc>
                <a:spcPct val="115000"/>
              </a:lnSpc>
              <a:spcBef>
                <a:spcPts val="1200"/>
              </a:spcBef>
              <a:spcAft>
                <a:spcPts val="0"/>
              </a:spcAft>
              <a:buNone/>
            </a:pPr>
            <a:r>
              <a:rPr lang="en"/>
              <a:t>K-fold cross validation: The data set is divided into k subsets, and the holdout method is repeated k times. Each time, one of the k subsets is used as the test set and the other k-1 subsets are put together to form a training set. Then the average error across all k trials is computed. The advantage of this method is that it matters less how the data gets divided. Every data point gets to be in a test set exactly once, and gets to be in a training set k-1 times. Another example is that you can independently choose how large each test set is and how many trials you average over. The disadvantage of this method is that the training algorithm has to be rerun from scratch k times, which means it takes k times as much computation to make an evaluation.</a:t>
            </a:r>
            <a:endParaRPr/>
          </a:p>
          <a:p>
            <a:pPr marL="0" lvl="0" indent="0" algn="l" rtl="0">
              <a:lnSpc>
                <a:spcPct val="115000"/>
              </a:lnSpc>
              <a:spcBef>
                <a:spcPts val="1200"/>
              </a:spcBef>
              <a:spcAft>
                <a:spcPts val="0"/>
              </a:spcAft>
              <a:buNone/>
            </a:pPr>
            <a:r>
              <a:rPr lang="en"/>
              <a:t>Leave one out: special case of k-fold, With K = to N, the number of data points in the set.  That means that N separate times, the function approximator is trained on all the data except for one point and a prediction is made for that point. </a:t>
            </a:r>
            <a:r>
              <a:rPr lang="en">
                <a:solidFill>
                  <a:schemeClr val="dk1"/>
                </a:solidFill>
              </a:rPr>
              <a:t>Disadvantage of this is at first pass it seems very expensive to compute, since the model has to be fit n times. This can be very time consuming if n is large, and if each individual model is slow to fit.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c6550509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c6550509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t>There are statistical techniques, such as bagging/bootstrap and boosting, that can be applied to reduce the variance of a decision tree.  </a:t>
            </a:r>
            <a:endParaRPr dirty="0"/>
          </a:p>
          <a:p>
            <a:pPr marL="0" lvl="0" indent="0" algn="l" rtl="0">
              <a:lnSpc>
                <a:spcPct val="115000"/>
              </a:lnSpc>
              <a:spcBef>
                <a:spcPts val="1200"/>
              </a:spcBef>
              <a:spcAft>
                <a:spcPts val="0"/>
              </a:spcAft>
              <a:buClr>
                <a:schemeClr val="dk1"/>
              </a:buClr>
              <a:buSzPts val="1100"/>
              <a:buFont typeface="Arial"/>
              <a:buNone/>
            </a:pPr>
            <a:r>
              <a:rPr lang="en" dirty="0"/>
              <a:t>Bagging is a type of bootstrap aggregation, which  is a procedure used to reduce the variance of the model.   Bagging is composed of two parts: Bootstrapping &amp; aggregation.</a:t>
            </a:r>
            <a:endParaRPr dirty="0"/>
          </a:p>
          <a:p>
            <a:pPr marL="0" lvl="0" indent="0" algn="l" rtl="0">
              <a:lnSpc>
                <a:spcPct val="115000"/>
              </a:lnSpc>
              <a:spcBef>
                <a:spcPts val="1200"/>
              </a:spcBef>
              <a:spcAft>
                <a:spcPts val="0"/>
              </a:spcAft>
              <a:buClr>
                <a:schemeClr val="dk1"/>
              </a:buClr>
              <a:buSzPts val="1100"/>
              <a:buFont typeface="Arial"/>
              <a:buNone/>
            </a:pPr>
            <a:r>
              <a:rPr lang="en" dirty="0"/>
              <a:t>Bootstrapping - Bootstrapping is a sampling method, where a sample is chosen out of a set, using the replacement method. The learning algorithm is then run on the samples selected. The bootstrapping technique uses sampling with replacements to make the selection procedure completely random. When a sample is selected without replacement, the subsequent selections of variables are always dependent on the previous selections, hence making the criteria non-random.</a:t>
            </a:r>
            <a:endParaRPr dirty="0"/>
          </a:p>
          <a:p>
            <a:pPr marL="0" lvl="0" indent="0" algn="l" rtl="0">
              <a:lnSpc>
                <a:spcPct val="115000"/>
              </a:lnSpc>
              <a:spcBef>
                <a:spcPts val="1200"/>
              </a:spcBef>
              <a:spcAft>
                <a:spcPts val="0"/>
              </a:spcAft>
              <a:buClr>
                <a:schemeClr val="dk1"/>
              </a:buClr>
              <a:buSzPts val="1100"/>
              <a:buFont typeface="Arial"/>
              <a:buNone/>
            </a:pPr>
            <a:r>
              <a:rPr lang="en" dirty="0"/>
              <a:t>Aggregation - Model predictions undergo aggregation to combine them for the final prediction to consider all the outcomes possible. The aggregation can be done based on the total number of outcomes or on the probability of predictions derived from the bootstrapping of every model in the procedure. </a:t>
            </a:r>
            <a:r>
              <a:rPr lang="en" dirty="0">
                <a:solidFill>
                  <a:schemeClr val="dk1"/>
                </a:solidFill>
              </a:rPr>
              <a:t>When using a decision tree for classification, it aggregates based off majority voting.  For regressions, it aggregates through averaging.</a:t>
            </a:r>
            <a:endParaRPr dirty="0"/>
          </a:p>
          <a:p>
            <a:pPr marL="0" lvl="0" indent="0" algn="l" rtl="0">
              <a:lnSpc>
                <a:spcPct val="115000"/>
              </a:lnSpc>
              <a:spcBef>
                <a:spcPts val="1200"/>
              </a:spcBef>
              <a:spcAft>
                <a:spcPts val="0"/>
              </a:spcAft>
              <a:buClr>
                <a:schemeClr val="dk1"/>
              </a:buClr>
              <a:buSzPts val="1100"/>
              <a:buFont typeface="Arial"/>
              <a:buNone/>
            </a:pPr>
            <a:r>
              <a:rPr lang="en" dirty="0"/>
              <a:t>The biggest advantage of bagging is that using multiple learning (training) samples can work better than a single strong one.  It also provides stability &amp; increases the accuracy of machine learning algorithms and can be used in both classification and regression.  And, of course, it helps to reduce the variance and avoid overfitting.</a:t>
            </a:r>
            <a:endParaRPr dirty="0"/>
          </a:p>
          <a:p>
            <a:pPr marL="0" lvl="0" indent="0" algn="l" rtl="0">
              <a:lnSpc>
                <a:spcPct val="115000"/>
              </a:lnSpc>
              <a:spcBef>
                <a:spcPts val="1200"/>
              </a:spcBef>
              <a:spcAft>
                <a:spcPts val="0"/>
              </a:spcAft>
              <a:buClr>
                <a:schemeClr val="dk1"/>
              </a:buClr>
              <a:buSzPts val="1100"/>
              <a:buFont typeface="Arial"/>
              <a:buNone/>
            </a:pPr>
            <a:r>
              <a:rPr lang="en" dirty="0"/>
              <a:t>Boosting refers to an ensemble method in which several models are trained sequentially with each model learning from the errors of its predecessors. Boosting means that each tree is dependent on prior trees. The algorithm learns by fitting the residual of the trees that preceded it. Thus, boosting in a decision tree ensemble tends to improve accuracy.</a:t>
            </a:r>
            <a:endParaRPr dirty="0"/>
          </a:p>
          <a:p>
            <a:pPr marL="0" lvl="0" indent="0" algn="l" rtl="0">
              <a:spcBef>
                <a:spcPts val="120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6039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95710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81421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808457"/>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6928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422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52321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276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15461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05300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70295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6/6/2021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220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6/6/2021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9088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33546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6/6/2021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794244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diagramColors" Target="../diagrams/colors4.xml"/><Relationship Id="rId12" Type="http://schemas.openxmlformats.org/officeDocument/2006/relationships/image" Target="../media/image24.svg"/><Relationship Id="rId2" Type="http://schemas.openxmlformats.org/officeDocument/2006/relationships/notesSlide" Target="../notesSlides/notesSlide10.xml"/><Relationship Id="rId16" Type="http://schemas.openxmlformats.org/officeDocument/2006/relationships/image" Target="../media/image28.svg"/><Relationship Id="rId1" Type="http://schemas.openxmlformats.org/officeDocument/2006/relationships/slideLayout" Target="../slideLayouts/slideLayout12.xml"/><Relationship Id="rId6" Type="http://schemas.openxmlformats.org/officeDocument/2006/relationships/diagramQuickStyle" Target="../diagrams/quickStyle4.xml"/><Relationship Id="rId11" Type="http://schemas.openxmlformats.org/officeDocument/2006/relationships/image" Target="../media/image23.png"/><Relationship Id="rId5" Type="http://schemas.openxmlformats.org/officeDocument/2006/relationships/diagramLayout" Target="../diagrams/layout4.xml"/><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diagramData" Target="../diagrams/data4.xml"/><Relationship Id="rId9" Type="http://schemas.openxmlformats.org/officeDocument/2006/relationships/image" Target="../media/image21.png"/><Relationship Id="rId1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svg"/><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5.xml"/><Relationship Id="rId11" Type="http://schemas.openxmlformats.org/officeDocument/2006/relationships/image" Target="../media/image38.svg"/><Relationship Id="rId5" Type="http://schemas.openxmlformats.org/officeDocument/2006/relationships/diagramQuickStyle" Target="../diagrams/quickStyle5.xml"/><Relationship Id="rId10" Type="http://schemas.openxmlformats.org/officeDocument/2006/relationships/image" Target="../media/image37.png"/><Relationship Id="rId4" Type="http://schemas.openxmlformats.org/officeDocument/2006/relationships/diagramLayout" Target="../diagrams/layout5.xml"/><Relationship Id="rId9"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Decision Trees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Gina Champion, Shyam Varanasi, Adam Duke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Forests</a:t>
            </a:r>
            <a:endParaRPr/>
          </a:p>
        </p:txBody>
      </p:sp>
      <p:pic>
        <p:nvPicPr>
          <p:cNvPr id="130" name="Google Shape;130;p22"/>
          <p:cNvPicPr preferRelativeResize="0"/>
          <p:nvPr/>
        </p:nvPicPr>
        <p:blipFill rotWithShape="1">
          <a:blip r:embed="rId3">
            <a:alphaModFix/>
          </a:blip>
          <a:srcRect l="2686" r="2273"/>
          <a:stretch/>
        </p:blipFill>
        <p:spPr>
          <a:xfrm>
            <a:off x="5078029" y="1124874"/>
            <a:ext cx="4013676" cy="3233654"/>
          </a:xfrm>
          <a:prstGeom prst="rect">
            <a:avLst/>
          </a:prstGeom>
          <a:noFill/>
          <a:ln>
            <a:noFill/>
          </a:ln>
        </p:spPr>
      </p:pic>
      <p:graphicFrame>
        <p:nvGraphicFramePr>
          <p:cNvPr id="3" name="Diagram 2">
            <a:extLst>
              <a:ext uri="{FF2B5EF4-FFF2-40B4-BE49-F238E27FC236}">
                <a16:creationId xmlns:a16="http://schemas.microsoft.com/office/drawing/2014/main" id="{5F9A3C9C-8B3D-4C2F-A54E-3D915C5A89A7}"/>
              </a:ext>
            </a:extLst>
          </p:cNvPr>
          <p:cNvGraphicFramePr/>
          <p:nvPr>
            <p:extLst>
              <p:ext uri="{D42A27DB-BD31-4B8C-83A1-F6EECF244321}">
                <p14:modId xmlns:p14="http://schemas.microsoft.com/office/powerpoint/2010/main" val="1060331479"/>
              </p:ext>
            </p:extLst>
          </p:nvPr>
        </p:nvGraphicFramePr>
        <p:xfrm>
          <a:off x="-44386" y="940085"/>
          <a:ext cx="5122415" cy="3603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Graphic 8" descr="Body builder with solid fill">
            <a:extLst>
              <a:ext uri="{FF2B5EF4-FFF2-40B4-BE49-F238E27FC236}">
                <a16:creationId xmlns:a16="http://schemas.microsoft.com/office/drawing/2014/main" id="{C97DCB39-F13E-46DA-A652-E00A10F1F8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005" y="3703085"/>
            <a:ext cx="568171" cy="568171"/>
          </a:xfrm>
          <a:prstGeom prst="rect">
            <a:avLst/>
          </a:prstGeom>
        </p:spPr>
      </p:pic>
      <p:pic>
        <p:nvPicPr>
          <p:cNvPr id="11" name="Graphic 10" descr="Trophy with solid fill">
            <a:extLst>
              <a:ext uri="{FF2B5EF4-FFF2-40B4-BE49-F238E27FC236}">
                <a16:creationId xmlns:a16="http://schemas.microsoft.com/office/drawing/2014/main" id="{A5357AC1-823D-4A8A-A749-2CDA6C109FB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83" y="1228699"/>
            <a:ext cx="568171" cy="568171"/>
          </a:xfrm>
          <a:prstGeom prst="rect">
            <a:avLst/>
          </a:prstGeom>
        </p:spPr>
      </p:pic>
      <p:pic>
        <p:nvPicPr>
          <p:cNvPr id="13" name="Graphic 12" descr="Downward trend graph with solid fill">
            <a:extLst>
              <a:ext uri="{FF2B5EF4-FFF2-40B4-BE49-F238E27FC236}">
                <a16:creationId xmlns:a16="http://schemas.microsoft.com/office/drawing/2014/main" id="{F6FA5D7A-6CBE-49B3-86E5-871B7D2081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2027" y="2021805"/>
            <a:ext cx="654007" cy="568171"/>
          </a:xfrm>
          <a:prstGeom prst="rect">
            <a:avLst/>
          </a:prstGeom>
        </p:spPr>
      </p:pic>
      <p:pic>
        <p:nvPicPr>
          <p:cNvPr id="15" name="Graphic 14" descr="Abacus with solid fill">
            <a:extLst>
              <a:ext uri="{FF2B5EF4-FFF2-40B4-BE49-F238E27FC236}">
                <a16:creationId xmlns:a16="http://schemas.microsoft.com/office/drawing/2014/main" id="{D6057A2D-2218-4568-8DE8-16BAF944990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3694" y="2877873"/>
            <a:ext cx="568170" cy="5681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Classification Trees</a:t>
            </a:r>
            <a:endParaRPr dirty="0"/>
          </a:p>
        </p:txBody>
      </p:sp>
      <p:pic>
        <p:nvPicPr>
          <p:cNvPr id="138" name="Google Shape;138;p23"/>
          <p:cNvPicPr preferRelativeResize="0"/>
          <p:nvPr/>
        </p:nvPicPr>
        <p:blipFill>
          <a:blip r:embed="rId3">
            <a:alphaModFix/>
          </a:blip>
          <a:stretch>
            <a:fillRect/>
          </a:stretch>
        </p:blipFill>
        <p:spPr>
          <a:xfrm>
            <a:off x="4074850" y="1710985"/>
            <a:ext cx="4757450" cy="2482542"/>
          </a:xfrm>
          <a:prstGeom prst="rect">
            <a:avLst/>
          </a:prstGeom>
          <a:noFill/>
          <a:ln>
            <a:noFill/>
          </a:ln>
        </p:spPr>
      </p:pic>
      <p:grpSp>
        <p:nvGrpSpPr>
          <p:cNvPr id="6" name="Group 5">
            <a:extLst>
              <a:ext uri="{FF2B5EF4-FFF2-40B4-BE49-F238E27FC236}">
                <a16:creationId xmlns:a16="http://schemas.microsoft.com/office/drawing/2014/main" id="{F29C5659-7835-4C66-9C18-D278B8D3574E}"/>
              </a:ext>
            </a:extLst>
          </p:cNvPr>
          <p:cNvGrpSpPr/>
          <p:nvPr/>
        </p:nvGrpSpPr>
        <p:grpSpPr>
          <a:xfrm>
            <a:off x="167157" y="1143388"/>
            <a:ext cx="1753023" cy="1371600"/>
            <a:chOff x="1509146" y="1819962"/>
            <a:chExt cx="1753023" cy="1371600"/>
          </a:xfrm>
        </p:grpSpPr>
        <p:sp>
          <p:nvSpPr>
            <p:cNvPr id="7" name="Hexagon 6">
              <a:extLst>
                <a:ext uri="{FF2B5EF4-FFF2-40B4-BE49-F238E27FC236}">
                  <a16:creationId xmlns:a16="http://schemas.microsoft.com/office/drawing/2014/main" id="{3F5A6DC3-6CCA-4622-99AB-8F3D782856ED}"/>
                </a:ext>
              </a:extLst>
            </p:cNvPr>
            <p:cNvSpPr/>
            <p:nvPr/>
          </p:nvSpPr>
          <p:spPr>
            <a:xfrm>
              <a:off x="1616249" y="1819962"/>
              <a:ext cx="1645920" cy="13716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Box 7">
              <a:extLst>
                <a:ext uri="{FF2B5EF4-FFF2-40B4-BE49-F238E27FC236}">
                  <a16:creationId xmlns:a16="http://schemas.microsoft.com/office/drawing/2014/main" id="{315B3450-FDD5-4369-A1C8-7F50D45DF7B6}"/>
                </a:ext>
              </a:extLst>
            </p:cNvPr>
            <p:cNvSpPr txBox="1"/>
            <p:nvPr/>
          </p:nvSpPr>
          <p:spPr>
            <a:xfrm>
              <a:off x="1509146" y="2046464"/>
              <a:ext cx="1645920" cy="954107"/>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dk1"/>
                  </a:solidFill>
                </a:rPr>
                <a:t>Sequence of if-else questions about individual features</a:t>
              </a:r>
            </a:p>
          </p:txBody>
        </p:sp>
      </p:grpSp>
      <p:grpSp>
        <p:nvGrpSpPr>
          <p:cNvPr id="9" name="Group 8">
            <a:extLst>
              <a:ext uri="{FF2B5EF4-FFF2-40B4-BE49-F238E27FC236}">
                <a16:creationId xmlns:a16="http://schemas.microsoft.com/office/drawing/2014/main" id="{4FFF8FCE-08E4-4501-AF7E-E40A756F1EDD}"/>
              </a:ext>
            </a:extLst>
          </p:cNvPr>
          <p:cNvGrpSpPr/>
          <p:nvPr/>
        </p:nvGrpSpPr>
        <p:grpSpPr>
          <a:xfrm>
            <a:off x="1585809" y="1885950"/>
            <a:ext cx="1727353" cy="1371600"/>
            <a:chOff x="1534816" y="1819962"/>
            <a:chExt cx="1727353" cy="1371600"/>
          </a:xfrm>
        </p:grpSpPr>
        <p:sp>
          <p:nvSpPr>
            <p:cNvPr id="10" name="Hexagon 9">
              <a:extLst>
                <a:ext uri="{FF2B5EF4-FFF2-40B4-BE49-F238E27FC236}">
                  <a16:creationId xmlns:a16="http://schemas.microsoft.com/office/drawing/2014/main" id="{6EF29079-3729-42FB-8931-180E8F42A0A4}"/>
                </a:ext>
              </a:extLst>
            </p:cNvPr>
            <p:cNvSpPr/>
            <p:nvPr/>
          </p:nvSpPr>
          <p:spPr>
            <a:xfrm>
              <a:off x="1616249" y="1819962"/>
              <a:ext cx="1645920" cy="1371600"/>
            </a:xfrm>
            <a:prstGeom prst="hexagon">
              <a:avLst/>
            </a:prstGeom>
            <a:solidFill>
              <a:srgbClr val="1E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1" name="TextBox 10">
              <a:extLst>
                <a:ext uri="{FF2B5EF4-FFF2-40B4-BE49-F238E27FC236}">
                  <a16:creationId xmlns:a16="http://schemas.microsoft.com/office/drawing/2014/main" id="{7A2FE269-3689-4ECD-9F0D-8412F39E82BE}"/>
                </a:ext>
              </a:extLst>
            </p:cNvPr>
            <p:cNvSpPr txBox="1"/>
            <p:nvPr/>
          </p:nvSpPr>
          <p:spPr>
            <a:xfrm>
              <a:off x="1534816" y="2240253"/>
              <a:ext cx="1645920" cy="523220"/>
            </a:xfrm>
            <a:prstGeom prst="rect">
              <a:avLst/>
            </a:prstGeom>
            <a:noFill/>
          </p:spPr>
          <p:txBody>
            <a:bodyPr wrap="square">
              <a:spAutoFit/>
            </a:bodyPr>
            <a:lstStyle/>
            <a:p>
              <a:pPr marL="152400" lvl="0" algn="ctr" rtl="0">
                <a:spcBef>
                  <a:spcPts val="0"/>
                </a:spcBef>
                <a:spcAft>
                  <a:spcPts val="0"/>
                </a:spcAft>
                <a:buSzPts val="1200"/>
              </a:pPr>
              <a:r>
                <a:rPr lang="en-US" sz="1400" dirty="0">
                  <a:solidFill>
                    <a:schemeClr val="bg1"/>
                  </a:solidFill>
                </a:rPr>
                <a:t>Objective: </a:t>
              </a:r>
            </a:p>
            <a:p>
              <a:pPr marL="152400" lvl="0" algn="ctr" rtl="0">
                <a:spcBef>
                  <a:spcPts val="0"/>
                </a:spcBef>
                <a:spcAft>
                  <a:spcPts val="0"/>
                </a:spcAft>
                <a:buSzPts val="1200"/>
              </a:pPr>
              <a:r>
                <a:rPr lang="en-US" sz="1400" dirty="0">
                  <a:solidFill>
                    <a:schemeClr val="bg1"/>
                  </a:solidFill>
                </a:rPr>
                <a:t>infer class labels</a:t>
              </a:r>
            </a:p>
          </p:txBody>
        </p:sp>
      </p:grpSp>
      <p:grpSp>
        <p:nvGrpSpPr>
          <p:cNvPr id="12" name="Group 11">
            <a:extLst>
              <a:ext uri="{FF2B5EF4-FFF2-40B4-BE49-F238E27FC236}">
                <a16:creationId xmlns:a16="http://schemas.microsoft.com/office/drawing/2014/main" id="{C66369E0-0F84-4885-B2A0-C9FD234E1A86}"/>
              </a:ext>
            </a:extLst>
          </p:cNvPr>
          <p:cNvGrpSpPr/>
          <p:nvPr/>
        </p:nvGrpSpPr>
        <p:grpSpPr>
          <a:xfrm>
            <a:off x="167157" y="2571750"/>
            <a:ext cx="1727353" cy="1371600"/>
            <a:chOff x="1534816" y="1819962"/>
            <a:chExt cx="1727353" cy="1371600"/>
          </a:xfrm>
        </p:grpSpPr>
        <p:sp>
          <p:nvSpPr>
            <p:cNvPr id="13" name="Hexagon 12">
              <a:extLst>
                <a:ext uri="{FF2B5EF4-FFF2-40B4-BE49-F238E27FC236}">
                  <a16:creationId xmlns:a16="http://schemas.microsoft.com/office/drawing/2014/main" id="{BFDD14BA-01F9-47FF-A70E-F680EC837AB7}"/>
                </a:ext>
              </a:extLst>
            </p:cNvPr>
            <p:cNvSpPr/>
            <p:nvPr/>
          </p:nvSpPr>
          <p:spPr>
            <a:xfrm>
              <a:off x="1616249" y="1819962"/>
              <a:ext cx="1645920" cy="1371600"/>
            </a:xfrm>
            <a:prstGeom prst="hex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C84C06C0-ECA3-423E-8EC5-F051AD844078}"/>
                </a:ext>
              </a:extLst>
            </p:cNvPr>
            <p:cNvSpPr txBox="1"/>
            <p:nvPr/>
          </p:nvSpPr>
          <p:spPr>
            <a:xfrm>
              <a:off x="1534816" y="2183491"/>
              <a:ext cx="1645920" cy="738664"/>
            </a:xfrm>
            <a:prstGeom prst="rect">
              <a:avLst/>
            </a:prstGeom>
            <a:noFill/>
          </p:spPr>
          <p:txBody>
            <a:bodyPr wrap="square">
              <a:spAutoFit/>
            </a:bodyPr>
            <a:lstStyle/>
            <a:p>
              <a:pPr marL="152400" lvl="0" algn="ctr" rtl="0">
                <a:spcBef>
                  <a:spcPts val="0"/>
                </a:spcBef>
                <a:spcAft>
                  <a:spcPts val="0"/>
                </a:spcAft>
                <a:buSzPts val="1200"/>
              </a:pPr>
              <a:r>
                <a:rPr lang="en-US" sz="1400" dirty="0"/>
                <a:t>Able to capture non-linear relationships</a:t>
              </a:r>
            </a:p>
          </p:txBody>
        </p:sp>
      </p:grpSp>
      <p:grpSp>
        <p:nvGrpSpPr>
          <p:cNvPr id="15" name="Group 14">
            <a:extLst>
              <a:ext uri="{FF2B5EF4-FFF2-40B4-BE49-F238E27FC236}">
                <a16:creationId xmlns:a16="http://schemas.microsoft.com/office/drawing/2014/main" id="{D45FB2BC-10C0-460B-ACAC-7CAA8ABFDE79}"/>
              </a:ext>
            </a:extLst>
          </p:cNvPr>
          <p:cNvGrpSpPr/>
          <p:nvPr/>
        </p:nvGrpSpPr>
        <p:grpSpPr>
          <a:xfrm>
            <a:off x="1585809" y="3306778"/>
            <a:ext cx="1727353" cy="1371600"/>
            <a:chOff x="1534816" y="1819962"/>
            <a:chExt cx="1727353" cy="1371600"/>
          </a:xfrm>
        </p:grpSpPr>
        <p:sp>
          <p:nvSpPr>
            <p:cNvPr id="16" name="Hexagon 15">
              <a:extLst>
                <a:ext uri="{FF2B5EF4-FFF2-40B4-BE49-F238E27FC236}">
                  <a16:creationId xmlns:a16="http://schemas.microsoft.com/office/drawing/2014/main" id="{74EFCDAB-5598-4DA0-B75E-775DE1DAA3F4}"/>
                </a:ext>
              </a:extLst>
            </p:cNvPr>
            <p:cNvSpPr/>
            <p:nvPr/>
          </p:nvSpPr>
          <p:spPr>
            <a:xfrm>
              <a:off x="1616249" y="1819962"/>
              <a:ext cx="1645920" cy="1371600"/>
            </a:xfrm>
            <a:prstGeom prst="hex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TextBox 16">
              <a:extLst>
                <a:ext uri="{FF2B5EF4-FFF2-40B4-BE49-F238E27FC236}">
                  <a16:creationId xmlns:a16="http://schemas.microsoft.com/office/drawing/2014/main" id="{72BC9A19-1A49-4BE0-B3BA-27583DF96DA7}"/>
                </a:ext>
              </a:extLst>
            </p:cNvPr>
            <p:cNvSpPr txBox="1"/>
            <p:nvPr/>
          </p:nvSpPr>
          <p:spPr>
            <a:xfrm>
              <a:off x="1534816" y="2183491"/>
              <a:ext cx="1645920" cy="523220"/>
            </a:xfrm>
            <a:prstGeom prst="rect">
              <a:avLst/>
            </a:prstGeom>
            <a:noFill/>
          </p:spPr>
          <p:txBody>
            <a:bodyPr wrap="square">
              <a:spAutoFit/>
            </a:bodyPr>
            <a:lstStyle/>
            <a:p>
              <a:pPr marL="152400" lvl="0" algn="ctr" rtl="0">
                <a:spcBef>
                  <a:spcPts val="0"/>
                </a:spcBef>
                <a:spcAft>
                  <a:spcPts val="0"/>
                </a:spcAft>
                <a:buSzPts val="1200"/>
              </a:pPr>
              <a:r>
                <a:rPr lang="en-US" sz="1400" dirty="0"/>
                <a:t>Doesn’t require feature scaling</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 of Classification Trees in Practice</a:t>
            </a:r>
            <a:endParaRPr dirty="0"/>
          </a:p>
        </p:txBody>
      </p:sp>
      <p:pic>
        <p:nvPicPr>
          <p:cNvPr id="147" name="Google Shape;147;p24"/>
          <p:cNvPicPr preferRelativeResize="0"/>
          <p:nvPr/>
        </p:nvPicPr>
        <p:blipFill rotWithShape="1">
          <a:blip r:embed="rId3">
            <a:alphaModFix/>
          </a:blip>
          <a:srcRect l="9488" t="13515" r="6115" b="20034"/>
          <a:stretch/>
        </p:blipFill>
        <p:spPr>
          <a:xfrm>
            <a:off x="982" y="3142293"/>
            <a:ext cx="3684789" cy="1556182"/>
          </a:xfrm>
          <a:prstGeom prst="rect">
            <a:avLst/>
          </a:prstGeom>
          <a:noFill/>
          <a:ln>
            <a:noFill/>
          </a:ln>
        </p:spPr>
      </p:pic>
      <p:sp>
        <p:nvSpPr>
          <p:cNvPr id="2" name="Rectangle: Rounded Corners 1">
            <a:extLst>
              <a:ext uri="{FF2B5EF4-FFF2-40B4-BE49-F238E27FC236}">
                <a16:creationId xmlns:a16="http://schemas.microsoft.com/office/drawing/2014/main" id="{CD1011DE-C366-4F1C-BD7D-D64F88F43625}"/>
              </a:ext>
            </a:extLst>
          </p:cNvPr>
          <p:cNvSpPr/>
          <p:nvPr/>
        </p:nvSpPr>
        <p:spPr>
          <a:xfrm>
            <a:off x="435006" y="1233498"/>
            <a:ext cx="8397294" cy="46163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Trees can be used in a wide variety of applications </a:t>
            </a:r>
          </a:p>
        </p:txBody>
      </p:sp>
      <p:grpSp>
        <p:nvGrpSpPr>
          <p:cNvPr id="8" name="Group 7">
            <a:extLst>
              <a:ext uri="{FF2B5EF4-FFF2-40B4-BE49-F238E27FC236}">
                <a16:creationId xmlns:a16="http://schemas.microsoft.com/office/drawing/2014/main" id="{6FF5B684-EABE-4530-9378-307F8E532C67}"/>
              </a:ext>
            </a:extLst>
          </p:cNvPr>
          <p:cNvGrpSpPr/>
          <p:nvPr/>
        </p:nvGrpSpPr>
        <p:grpSpPr>
          <a:xfrm>
            <a:off x="311700" y="1695137"/>
            <a:ext cx="1766657" cy="1245945"/>
            <a:chOff x="534623" y="2334827"/>
            <a:chExt cx="1766657" cy="1245945"/>
          </a:xfrm>
        </p:grpSpPr>
        <p:cxnSp>
          <p:nvCxnSpPr>
            <p:cNvPr id="9" name="Straight Connector 8">
              <a:extLst>
                <a:ext uri="{FF2B5EF4-FFF2-40B4-BE49-F238E27FC236}">
                  <a16:creationId xmlns:a16="http://schemas.microsoft.com/office/drawing/2014/main" id="{E41D81DC-7507-4529-B973-F884169D6DFD}"/>
                </a:ext>
              </a:extLst>
            </p:cNvPr>
            <p:cNvCxnSpPr>
              <a:cxnSpLocks/>
            </p:cNvCxnSpPr>
            <p:nvPr/>
          </p:nvCxnSpPr>
          <p:spPr>
            <a:xfrm>
              <a:off x="1416479" y="2334827"/>
              <a:ext cx="0" cy="488770"/>
            </a:xfrm>
            <a:prstGeom prst="line">
              <a:avLst/>
            </a:prstGeom>
            <a:ln w="38100">
              <a:solidFill>
                <a:srgbClr val="A4DEF4"/>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9C27B2-45DB-4194-8638-C1B1EA6BE5EE}"/>
                </a:ext>
              </a:extLst>
            </p:cNvPr>
            <p:cNvSpPr txBox="1"/>
            <p:nvPr/>
          </p:nvSpPr>
          <p:spPr>
            <a:xfrm>
              <a:off x="534623" y="2842108"/>
              <a:ext cx="1766657" cy="738664"/>
            </a:xfrm>
            <a:prstGeom prst="rect">
              <a:avLst/>
            </a:prstGeom>
            <a:noFill/>
          </p:spPr>
          <p:txBody>
            <a:bodyPr wrap="square" rtlCol="0">
              <a:spAutoFit/>
            </a:bodyPr>
            <a:lstStyle/>
            <a:p>
              <a:pPr algn="ctr"/>
              <a:r>
                <a:rPr lang="en-US" sz="1400" dirty="0"/>
                <a:t>Predicting whether or not a new mortgage prospect will default</a:t>
              </a:r>
            </a:p>
          </p:txBody>
        </p:sp>
      </p:grpSp>
      <p:grpSp>
        <p:nvGrpSpPr>
          <p:cNvPr id="11" name="Group 10">
            <a:extLst>
              <a:ext uri="{FF2B5EF4-FFF2-40B4-BE49-F238E27FC236}">
                <a16:creationId xmlns:a16="http://schemas.microsoft.com/office/drawing/2014/main" id="{9D17B2F1-4A73-45BA-8C7F-C73DF4A356ED}"/>
              </a:ext>
            </a:extLst>
          </p:cNvPr>
          <p:cNvGrpSpPr/>
          <p:nvPr/>
        </p:nvGrpSpPr>
        <p:grpSpPr>
          <a:xfrm>
            <a:off x="3393731" y="1671886"/>
            <a:ext cx="2649418" cy="1646861"/>
            <a:chOff x="534623" y="2334827"/>
            <a:chExt cx="2649418" cy="1646861"/>
          </a:xfrm>
        </p:grpSpPr>
        <p:cxnSp>
          <p:nvCxnSpPr>
            <p:cNvPr id="12" name="Straight Connector 11">
              <a:extLst>
                <a:ext uri="{FF2B5EF4-FFF2-40B4-BE49-F238E27FC236}">
                  <a16:creationId xmlns:a16="http://schemas.microsoft.com/office/drawing/2014/main" id="{85311FF8-E7AE-4AD8-B19F-DB0F4FB88048}"/>
                </a:ext>
              </a:extLst>
            </p:cNvPr>
            <p:cNvCxnSpPr/>
            <p:nvPr/>
          </p:nvCxnSpPr>
          <p:spPr>
            <a:xfrm>
              <a:off x="1851486" y="2334827"/>
              <a:ext cx="0" cy="692458"/>
            </a:xfrm>
            <a:prstGeom prst="line">
              <a:avLst/>
            </a:prstGeom>
            <a:ln w="38100">
              <a:solidFill>
                <a:srgbClr val="A4DEF4"/>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98185AE-573A-4609-98E1-32D9A733E226}"/>
                </a:ext>
              </a:extLst>
            </p:cNvPr>
            <p:cNvSpPr txBox="1"/>
            <p:nvPr/>
          </p:nvSpPr>
          <p:spPr>
            <a:xfrm>
              <a:off x="534623" y="3027581"/>
              <a:ext cx="2649418" cy="954107"/>
            </a:xfrm>
            <a:prstGeom prst="rect">
              <a:avLst/>
            </a:prstGeom>
            <a:noFill/>
          </p:spPr>
          <p:txBody>
            <a:bodyPr wrap="square" rtlCol="0">
              <a:spAutoFit/>
            </a:bodyPr>
            <a:lstStyle/>
            <a:p>
              <a:pPr algn="ctr"/>
              <a:r>
                <a:rPr lang="en-US" sz="1400" dirty="0"/>
                <a:t>Identifying whether or not to send a consumer a push-notification to complete a purchase</a:t>
              </a:r>
            </a:p>
          </p:txBody>
        </p:sp>
      </p:grpSp>
      <p:grpSp>
        <p:nvGrpSpPr>
          <p:cNvPr id="14" name="Group 13">
            <a:extLst>
              <a:ext uri="{FF2B5EF4-FFF2-40B4-BE49-F238E27FC236}">
                <a16:creationId xmlns:a16="http://schemas.microsoft.com/office/drawing/2014/main" id="{7D90D747-3C02-4976-BAAB-BBDB0181C268}"/>
              </a:ext>
            </a:extLst>
          </p:cNvPr>
          <p:cNvGrpSpPr/>
          <p:nvPr/>
        </p:nvGrpSpPr>
        <p:grpSpPr>
          <a:xfrm>
            <a:off x="7111525" y="1695137"/>
            <a:ext cx="1766657" cy="1431418"/>
            <a:chOff x="534623" y="2334827"/>
            <a:chExt cx="1766657" cy="1431418"/>
          </a:xfrm>
        </p:grpSpPr>
        <p:cxnSp>
          <p:nvCxnSpPr>
            <p:cNvPr id="15" name="Straight Connector 14">
              <a:extLst>
                <a:ext uri="{FF2B5EF4-FFF2-40B4-BE49-F238E27FC236}">
                  <a16:creationId xmlns:a16="http://schemas.microsoft.com/office/drawing/2014/main" id="{FDC28641-F542-4266-86DE-3D34E65E502D}"/>
                </a:ext>
              </a:extLst>
            </p:cNvPr>
            <p:cNvCxnSpPr/>
            <p:nvPr/>
          </p:nvCxnSpPr>
          <p:spPr>
            <a:xfrm>
              <a:off x="1416479" y="2334827"/>
              <a:ext cx="0" cy="692458"/>
            </a:xfrm>
            <a:prstGeom prst="line">
              <a:avLst/>
            </a:prstGeom>
            <a:ln w="38100">
              <a:solidFill>
                <a:srgbClr val="A4DEF4"/>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31AB64-52A6-46A5-801B-8559CA930B9B}"/>
                </a:ext>
              </a:extLst>
            </p:cNvPr>
            <p:cNvSpPr txBox="1"/>
            <p:nvPr/>
          </p:nvSpPr>
          <p:spPr>
            <a:xfrm>
              <a:off x="534623" y="3027581"/>
              <a:ext cx="1766657" cy="738664"/>
            </a:xfrm>
            <a:prstGeom prst="rect">
              <a:avLst/>
            </a:prstGeom>
            <a:noFill/>
          </p:spPr>
          <p:txBody>
            <a:bodyPr wrap="square" rtlCol="0">
              <a:spAutoFit/>
            </a:bodyPr>
            <a:lstStyle/>
            <a:p>
              <a:pPr algn="ctr"/>
              <a:r>
                <a:rPr lang="en" sz="1400" dirty="0">
                  <a:solidFill>
                    <a:schemeClr val="dk1"/>
                  </a:solidFill>
                </a:rPr>
                <a:t>Can be used for multinomial classification as well</a:t>
              </a:r>
              <a:endParaRPr lang="en-US" sz="1400" dirty="0"/>
            </a:p>
          </p:txBody>
        </p:sp>
      </p:grpSp>
      <p:sp>
        <p:nvSpPr>
          <p:cNvPr id="18" name="TextBox 17">
            <a:extLst>
              <a:ext uri="{FF2B5EF4-FFF2-40B4-BE49-F238E27FC236}">
                <a16:creationId xmlns:a16="http://schemas.microsoft.com/office/drawing/2014/main" id="{DCAF6FDB-B697-4831-9ED4-1508CD204AC8}"/>
              </a:ext>
            </a:extLst>
          </p:cNvPr>
          <p:cNvSpPr txBox="1"/>
          <p:nvPr/>
        </p:nvSpPr>
        <p:spPr>
          <a:xfrm>
            <a:off x="6848417" y="3540670"/>
            <a:ext cx="2289927" cy="738664"/>
          </a:xfrm>
          <a:prstGeom prst="rect">
            <a:avLst/>
          </a:prstGeom>
          <a:noFill/>
        </p:spPr>
        <p:txBody>
          <a:bodyPr wrap="square" rtlCol="0">
            <a:spAutoFit/>
          </a:bodyPr>
          <a:lstStyle/>
          <a:p>
            <a:pPr algn="ctr"/>
            <a:r>
              <a:rPr lang="en-US" sz="1400" i="1" dirty="0">
                <a:solidFill>
                  <a:schemeClr val="dk1"/>
                </a:solidFill>
              </a:rPr>
              <a:t>Which flavor of ice cream will sell at the highest volume each season</a:t>
            </a:r>
          </a:p>
        </p:txBody>
      </p:sp>
      <p:sp>
        <p:nvSpPr>
          <p:cNvPr id="6" name="Arrow: Down 5">
            <a:extLst>
              <a:ext uri="{FF2B5EF4-FFF2-40B4-BE49-F238E27FC236}">
                <a16:creationId xmlns:a16="http://schemas.microsoft.com/office/drawing/2014/main" id="{5A6DA0B1-589E-40CB-94B8-618CDFAFCB4F}"/>
              </a:ext>
            </a:extLst>
          </p:cNvPr>
          <p:cNvSpPr/>
          <p:nvPr/>
        </p:nvSpPr>
        <p:spPr>
          <a:xfrm>
            <a:off x="7848637" y="3065303"/>
            <a:ext cx="289485" cy="503520"/>
          </a:xfrm>
          <a:prstGeom prst="downArrow">
            <a:avLst/>
          </a:prstGeom>
          <a:solidFill>
            <a:schemeClr val="accent1">
              <a:lumMod val="40000"/>
              <a:lumOff val="60000"/>
            </a:schemeClr>
          </a:solidFill>
          <a:ln>
            <a:solidFill>
              <a:srgbClr val="A4DE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Coding Example: Classification</a:t>
            </a:r>
            <a:endParaRPr/>
          </a:p>
        </p:txBody>
      </p:sp>
      <p:sp>
        <p:nvSpPr>
          <p:cNvPr id="6" name="Rectangle: Rounded Corners 5">
            <a:extLst>
              <a:ext uri="{FF2B5EF4-FFF2-40B4-BE49-F238E27FC236}">
                <a16:creationId xmlns:a16="http://schemas.microsoft.com/office/drawing/2014/main" id="{70BAA7F2-5E8B-4D92-95D6-8423F3066ECC}"/>
              </a:ext>
            </a:extLst>
          </p:cNvPr>
          <p:cNvSpPr/>
          <p:nvPr/>
        </p:nvSpPr>
        <p:spPr>
          <a:xfrm>
            <a:off x="311700" y="1260627"/>
            <a:ext cx="2209558" cy="772357"/>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Situation</a:t>
            </a:r>
          </a:p>
        </p:txBody>
      </p:sp>
      <p:sp>
        <p:nvSpPr>
          <p:cNvPr id="7" name="Rectangle: Rounded Corners 6">
            <a:extLst>
              <a:ext uri="{FF2B5EF4-FFF2-40B4-BE49-F238E27FC236}">
                <a16:creationId xmlns:a16="http://schemas.microsoft.com/office/drawing/2014/main" id="{02D6EF7C-5720-4D21-A0F0-C4F84964D9EB}"/>
              </a:ext>
            </a:extLst>
          </p:cNvPr>
          <p:cNvSpPr/>
          <p:nvPr/>
        </p:nvSpPr>
        <p:spPr>
          <a:xfrm>
            <a:off x="3400639" y="1260627"/>
            <a:ext cx="2209558" cy="77235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Factors</a:t>
            </a:r>
          </a:p>
        </p:txBody>
      </p:sp>
      <p:sp>
        <p:nvSpPr>
          <p:cNvPr id="8" name="Rectangle: Rounded Corners 7">
            <a:extLst>
              <a:ext uri="{FF2B5EF4-FFF2-40B4-BE49-F238E27FC236}">
                <a16:creationId xmlns:a16="http://schemas.microsoft.com/office/drawing/2014/main" id="{99CB2D23-241D-44BF-A7A4-13F5EE319BD8}"/>
              </a:ext>
            </a:extLst>
          </p:cNvPr>
          <p:cNvSpPr/>
          <p:nvPr/>
        </p:nvSpPr>
        <p:spPr>
          <a:xfrm>
            <a:off x="6489577" y="1260627"/>
            <a:ext cx="2209558" cy="77235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Response</a:t>
            </a:r>
          </a:p>
        </p:txBody>
      </p:sp>
      <p:grpSp>
        <p:nvGrpSpPr>
          <p:cNvPr id="9" name="Group 8">
            <a:extLst>
              <a:ext uri="{FF2B5EF4-FFF2-40B4-BE49-F238E27FC236}">
                <a16:creationId xmlns:a16="http://schemas.microsoft.com/office/drawing/2014/main" id="{13A03D71-442C-4920-B747-1D31E81026FD}"/>
              </a:ext>
            </a:extLst>
          </p:cNvPr>
          <p:cNvGrpSpPr/>
          <p:nvPr/>
        </p:nvGrpSpPr>
        <p:grpSpPr>
          <a:xfrm>
            <a:off x="401456" y="1953085"/>
            <a:ext cx="2128678" cy="1700127"/>
            <a:chOff x="401456" y="2032984"/>
            <a:chExt cx="2128678" cy="1700127"/>
          </a:xfrm>
        </p:grpSpPr>
        <p:cxnSp>
          <p:nvCxnSpPr>
            <p:cNvPr id="10" name="Straight Connector 9">
              <a:extLst>
                <a:ext uri="{FF2B5EF4-FFF2-40B4-BE49-F238E27FC236}">
                  <a16:creationId xmlns:a16="http://schemas.microsoft.com/office/drawing/2014/main" id="{6E9F1D6A-A420-462A-9066-84FFF23C9A5E}"/>
                </a:ext>
              </a:extLst>
            </p:cNvPr>
            <p:cNvCxnSpPr>
              <a:stCxn id="6" idx="2"/>
            </p:cNvCxnSpPr>
            <p:nvPr/>
          </p:nvCxnSpPr>
          <p:spPr>
            <a:xfrm>
              <a:off x="1416479" y="2032984"/>
              <a:ext cx="0" cy="692458"/>
            </a:xfrm>
            <a:prstGeom prst="line">
              <a:avLst/>
            </a:prstGeom>
            <a:ln w="38100">
              <a:solidFill>
                <a:srgbClr val="A9D8B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88CA99B-3E5A-499D-9650-41897033B2FD}"/>
                </a:ext>
              </a:extLst>
            </p:cNvPr>
            <p:cNvSpPr txBox="1"/>
            <p:nvPr/>
          </p:nvSpPr>
          <p:spPr>
            <a:xfrm>
              <a:off x="401456" y="2779004"/>
              <a:ext cx="2128678" cy="954107"/>
            </a:xfrm>
            <a:prstGeom prst="rect">
              <a:avLst/>
            </a:prstGeom>
            <a:noFill/>
          </p:spPr>
          <p:txBody>
            <a:bodyPr wrap="square" rtlCol="0">
              <a:spAutoFit/>
            </a:bodyPr>
            <a:lstStyle/>
            <a:p>
              <a:pPr algn="ctr"/>
              <a:r>
                <a:rPr lang="en-US" sz="1400" dirty="0"/>
                <a:t>Using Strokes-Gained data to predict whether or not a professional golfer will win on tour</a:t>
              </a:r>
            </a:p>
          </p:txBody>
        </p:sp>
      </p:grpSp>
      <p:grpSp>
        <p:nvGrpSpPr>
          <p:cNvPr id="12" name="Group 11">
            <a:extLst>
              <a:ext uri="{FF2B5EF4-FFF2-40B4-BE49-F238E27FC236}">
                <a16:creationId xmlns:a16="http://schemas.microsoft.com/office/drawing/2014/main" id="{279E9AD9-4F24-45A8-802A-BA66ED2D7AAB}"/>
              </a:ext>
            </a:extLst>
          </p:cNvPr>
          <p:cNvGrpSpPr/>
          <p:nvPr/>
        </p:nvGrpSpPr>
        <p:grpSpPr>
          <a:xfrm>
            <a:off x="3469191" y="1953085"/>
            <a:ext cx="2209551" cy="1862305"/>
            <a:chOff x="383700" y="2334827"/>
            <a:chExt cx="2209551" cy="1862305"/>
          </a:xfrm>
        </p:grpSpPr>
        <p:cxnSp>
          <p:nvCxnSpPr>
            <p:cNvPr id="13" name="Straight Connector 12">
              <a:extLst>
                <a:ext uri="{FF2B5EF4-FFF2-40B4-BE49-F238E27FC236}">
                  <a16:creationId xmlns:a16="http://schemas.microsoft.com/office/drawing/2014/main" id="{A536A05C-C733-43B2-855E-9146E1008728}"/>
                </a:ext>
              </a:extLst>
            </p:cNvPr>
            <p:cNvCxnSpPr/>
            <p:nvPr/>
          </p:nvCxnSpPr>
          <p:spPr>
            <a:xfrm>
              <a:off x="1416479" y="2334827"/>
              <a:ext cx="0" cy="692458"/>
            </a:xfrm>
            <a:prstGeom prst="line">
              <a:avLst/>
            </a:prstGeom>
            <a:ln w="3810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27C77F-C3D8-4218-811D-0D277344F834}"/>
                </a:ext>
              </a:extLst>
            </p:cNvPr>
            <p:cNvSpPr txBox="1"/>
            <p:nvPr/>
          </p:nvSpPr>
          <p:spPr>
            <a:xfrm>
              <a:off x="383700" y="3027581"/>
              <a:ext cx="2209551" cy="1169551"/>
            </a:xfrm>
            <a:prstGeom prst="rect">
              <a:avLst/>
            </a:prstGeom>
            <a:noFill/>
          </p:spPr>
          <p:txBody>
            <a:bodyPr wrap="square" rtlCol="0">
              <a:spAutoFit/>
            </a:bodyPr>
            <a:lstStyle/>
            <a:p>
              <a:pPr algn="ctr"/>
              <a:r>
                <a:rPr lang="en-US" sz="1400" dirty="0"/>
                <a:t>Strokes Gained - Putting, Strokes Gained - Around the Green, Strokes Gained - Approach, and Strokes Gained - Off the Tee</a:t>
              </a:r>
            </a:p>
          </p:txBody>
        </p:sp>
      </p:grpSp>
      <p:grpSp>
        <p:nvGrpSpPr>
          <p:cNvPr id="15" name="Group 14">
            <a:extLst>
              <a:ext uri="{FF2B5EF4-FFF2-40B4-BE49-F238E27FC236}">
                <a16:creationId xmlns:a16="http://schemas.microsoft.com/office/drawing/2014/main" id="{3BC41B94-CC60-4189-8A4E-89F426EE078F}"/>
              </a:ext>
            </a:extLst>
          </p:cNvPr>
          <p:cNvGrpSpPr/>
          <p:nvPr/>
        </p:nvGrpSpPr>
        <p:grpSpPr>
          <a:xfrm>
            <a:off x="6435821" y="1953085"/>
            <a:ext cx="2209551" cy="1431418"/>
            <a:chOff x="259417" y="2334827"/>
            <a:chExt cx="2209551" cy="1431418"/>
          </a:xfrm>
        </p:grpSpPr>
        <p:cxnSp>
          <p:nvCxnSpPr>
            <p:cNvPr id="16" name="Straight Connector 15">
              <a:extLst>
                <a:ext uri="{FF2B5EF4-FFF2-40B4-BE49-F238E27FC236}">
                  <a16:creationId xmlns:a16="http://schemas.microsoft.com/office/drawing/2014/main" id="{B04773D2-CA85-4FF7-B121-5EB7193EDBCA}"/>
                </a:ext>
              </a:extLst>
            </p:cNvPr>
            <p:cNvCxnSpPr/>
            <p:nvPr/>
          </p:nvCxnSpPr>
          <p:spPr>
            <a:xfrm>
              <a:off x="1416479" y="2334827"/>
              <a:ext cx="0" cy="692458"/>
            </a:xfrm>
            <a:prstGeom prst="line">
              <a:avLst/>
            </a:prstGeom>
            <a:ln w="38100">
              <a:solidFill>
                <a:srgbClr val="318B7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AD6A947-9899-4243-96CA-9342F702EDF4}"/>
                </a:ext>
              </a:extLst>
            </p:cNvPr>
            <p:cNvSpPr txBox="1"/>
            <p:nvPr/>
          </p:nvSpPr>
          <p:spPr>
            <a:xfrm>
              <a:off x="259417" y="3027581"/>
              <a:ext cx="2209551" cy="738664"/>
            </a:xfrm>
            <a:prstGeom prst="rect">
              <a:avLst/>
            </a:prstGeom>
            <a:noFill/>
          </p:spPr>
          <p:txBody>
            <a:bodyPr wrap="square" rtlCol="0">
              <a:spAutoFit/>
            </a:bodyPr>
            <a:lstStyle/>
            <a:p>
              <a:pPr algn="ctr"/>
              <a:r>
                <a:rPr lang="en-US" sz="1400" dirty="0"/>
                <a:t>Player wins a tournament (1) or doesn’t win a tournament (0)</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37A5-D3DF-1D44-86A6-F13AEB292EAF}"/>
              </a:ext>
            </a:extLst>
          </p:cNvPr>
          <p:cNvSpPr>
            <a:spLocks noGrp="1"/>
          </p:cNvSpPr>
          <p:nvPr>
            <p:ph type="title"/>
          </p:nvPr>
        </p:nvSpPr>
        <p:spPr/>
        <p:txBody>
          <a:bodyPr>
            <a:normAutofit fontScale="90000"/>
          </a:bodyPr>
          <a:lstStyle/>
          <a:p>
            <a:r>
              <a:rPr lang="en-US" dirty="0"/>
              <a:t>Coding Example - Classification</a:t>
            </a:r>
          </a:p>
        </p:txBody>
      </p:sp>
      <p:sp>
        <p:nvSpPr>
          <p:cNvPr id="3" name="Text Placeholder 2">
            <a:extLst>
              <a:ext uri="{FF2B5EF4-FFF2-40B4-BE49-F238E27FC236}">
                <a16:creationId xmlns:a16="http://schemas.microsoft.com/office/drawing/2014/main" id="{859EF6CB-2445-0E44-8303-87D59803E4B2}"/>
              </a:ext>
            </a:extLst>
          </p:cNvPr>
          <p:cNvSpPr>
            <a:spLocks noGrp="1"/>
          </p:cNvSpPr>
          <p:nvPr>
            <p:ph type="body" idx="1"/>
          </p:nvPr>
        </p:nvSpPr>
        <p:spPr>
          <a:xfrm>
            <a:off x="196770" y="1092040"/>
            <a:ext cx="8520600" cy="3416400"/>
          </a:xfrm>
        </p:spPr>
        <p:txBody>
          <a:bodyPr/>
          <a:lstStyle/>
          <a:p>
            <a:r>
              <a:rPr lang="en-US" dirty="0"/>
              <a:t>Using </a:t>
            </a:r>
            <a:r>
              <a:rPr lang="en-US" i="1" dirty="0"/>
              <a:t>tree</a:t>
            </a:r>
            <a:r>
              <a:rPr lang="en-US" dirty="0"/>
              <a:t> package for decision tree classification in R</a:t>
            </a:r>
          </a:p>
          <a:p>
            <a:r>
              <a:rPr lang="en-US" dirty="0"/>
              <a:t>Fit formula similar to </a:t>
            </a:r>
            <a:r>
              <a:rPr lang="en-US" dirty="0" err="1"/>
              <a:t>glm</a:t>
            </a:r>
            <a:r>
              <a:rPr lang="en-US" dirty="0"/>
              <a:t>() function</a:t>
            </a:r>
          </a:p>
        </p:txBody>
      </p:sp>
      <p:pic>
        <p:nvPicPr>
          <p:cNvPr id="1026" name="Picture 2">
            <a:extLst>
              <a:ext uri="{FF2B5EF4-FFF2-40B4-BE49-F238E27FC236}">
                <a16:creationId xmlns:a16="http://schemas.microsoft.com/office/drawing/2014/main" id="{B0343E15-D2D1-1F42-935B-F2E5B9457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70" y="2301815"/>
            <a:ext cx="9144000" cy="220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34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9AA6-7622-564A-B64C-D756B07D40F7}"/>
              </a:ext>
            </a:extLst>
          </p:cNvPr>
          <p:cNvSpPr>
            <a:spLocks noGrp="1"/>
          </p:cNvSpPr>
          <p:nvPr>
            <p:ph type="title"/>
          </p:nvPr>
        </p:nvSpPr>
        <p:spPr/>
        <p:txBody>
          <a:bodyPr>
            <a:normAutofit fontScale="90000"/>
          </a:bodyPr>
          <a:lstStyle/>
          <a:p>
            <a:r>
              <a:rPr lang="en-US" dirty="0"/>
              <a:t>Coding Example - Classification</a:t>
            </a:r>
          </a:p>
        </p:txBody>
      </p:sp>
      <p:sp>
        <p:nvSpPr>
          <p:cNvPr id="3" name="Text Placeholder 2">
            <a:extLst>
              <a:ext uri="{FF2B5EF4-FFF2-40B4-BE49-F238E27FC236}">
                <a16:creationId xmlns:a16="http://schemas.microsoft.com/office/drawing/2014/main" id="{CD50D808-B550-044D-9F6B-606DB0AA6F8A}"/>
              </a:ext>
            </a:extLst>
          </p:cNvPr>
          <p:cNvSpPr>
            <a:spLocks noGrp="1"/>
          </p:cNvSpPr>
          <p:nvPr>
            <p:ph type="body" idx="1"/>
          </p:nvPr>
        </p:nvSpPr>
        <p:spPr>
          <a:xfrm>
            <a:off x="219103" y="1282075"/>
            <a:ext cx="3770289" cy="3416400"/>
          </a:xfrm>
        </p:spPr>
        <p:txBody>
          <a:bodyPr/>
          <a:lstStyle/>
          <a:p>
            <a:r>
              <a:rPr lang="en-US" dirty="0"/>
              <a:t>Tree output visualizes different decisions and criteria</a:t>
            </a:r>
          </a:p>
          <a:p>
            <a:pPr marL="114300" indent="0">
              <a:buNone/>
            </a:pPr>
            <a:endParaRPr lang="en-US" dirty="0"/>
          </a:p>
          <a:p>
            <a:r>
              <a:rPr lang="en-US" dirty="0"/>
              <a:t>Allows for easy interpretation on which factors “matter” and can easily be used to predict for an interactive experience</a:t>
            </a:r>
          </a:p>
          <a:p>
            <a:pPr marL="114300" indent="0">
              <a:buNone/>
            </a:pPr>
            <a:br>
              <a:rPr lang="en-US" dirty="0"/>
            </a:br>
            <a:endParaRPr lang="en-US" dirty="0"/>
          </a:p>
        </p:txBody>
      </p:sp>
      <p:pic>
        <p:nvPicPr>
          <p:cNvPr id="2050" name="Picture 2">
            <a:extLst>
              <a:ext uri="{FF2B5EF4-FFF2-40B4-BE49-F238E27FC236}">
                <a16:creationId xmlns:a16="http://schemas.microsoft.com/office/drawing/2014/main" id="{DCE82235-A346-8A4B-8A06-3C79C0D98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392" y="1282075"/>
            <a:ext cx="5071878" cy="34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7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Regression Trees</a:t>
            </a:r>
            <a:endParaRPr dirty="0"/>
          </a:p>
        </p:txBody>
      </p:sp>
      <p:pic>
        <p:nvPicPr>
          <p:cNvPr id="163" name="Google Shape;163;p26"/>
          <p:cNvPicPr preferRelativeResize="0"/>
          <p:nvPr/>
        </p:nvPicPr>
        <p:blipFill>
          <a:blip r:embed="rId3">
            <a:alphaModFix/>
          </a:blip>
          <a:stretch>
            <a:fillRect/>
          </a:stretch>
        </p:blipFill>
        <p:spPr>
          <a:xfrm>
            <a:off x="4418039" y="943071"/>
            <a:ext cx="4570884" cy="3416400"/>
          </a:xfrm>
          <a:prstGeom prst="rect">
            <a:avLst/>
          </a:prstGeom>
          <a:noFill/>
          <a:ln>
            <a:noFill/>
          </a:ln>
        </p:spPr>
      </p:pic>
      <p:grpSp>
        <p:nvGrpSpPr>
          <p:cNvPr id="6" name="Group 5">
            <a:extLst>
              <a:ext uri="{FF2B5EF4-FFF2-40B4-BE49-F238E27FC236}">
                <a16:creationId xmlns:a16="http://schemas.microsoft.com/office/drawing/2014/main" id="{136C6928-857D-4CD6-AA7D-DEDBAC779EE2}"/>
              </a:ext>
            </a:extLst>
          </p:cNvPr>
          <p:cNvGrpSpPr/>
          <p:nvPr/>
        </p:nvGrpSpPr>
        <p:grpSpPr>
          <a:xfrm>
            <a:off x="311700" y="1663620"/>
            <a:ext cx="3221865" cy="948688"/>
            <a:chOff x="1542618" y="1819962"/>
            <a:chExt cx="1719551" cy="1371600"/>
          </a:xfrm>
        </p:grpSpPr>
        <p:sp>
          <p:nvSpPr>
            <p:cNvPr id="7" name="Hexagon 6">
              <a:extLst>
                <a:ext uri="{FF2B5EF4-FFF2-40B4-BE49-F238E27FC236}">
                  <a16:creationId xmlns:a16="http://schemas.microsoft.com/office/drawing/2014/main" id="{1A119EF1-FE42-45D6-ABF9-22E55BE8E1B3}"/>
                </a:ext>
              </a:extLst>
            </p:cNvPr>
            <p:cNvSpPr/>
            <p:nvPr/>
          </p:nvSpPr>
          <p:spPr>
            <a:xfrm>
              <a:off x="1616249" y="1819962"/>
              <a:ext cx="1645920" cy="13716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7517A6-7951-4432-8D7C-8EAA891461B3}"/>
                </a:ext>
              </a:extLst>
            </p:cNvPr>
            <p:cNvSpPr txBox="1"/>
            <p:nvPr/>
          </p:nvSpPr>
          <p:spPr>
            <a:xfrm>
              <a:off x="1542618" y="1988828"/>
              <a:ext cx="1645920" cy="1033866"/>
            </a:xfrm>
            <a:prstGeom prst="roundRect">
              <a:avLst/>
            </a:prstGeom>
            <a:noFill/>
          </p:spPr>
          <p:txBody>
            <a:bodyPr wrap="square">
              <a:spAutoFit/>
            </a:bodyPr>
            <a:lstStyle/>
            <a:p>
              <a:pPr marL="158750" lvl="0" algn="ctr" rtl="0">
                <a:spcBef>
                  <a:spcPts val="1200"/>
                </a:spcBef>
                <a:spcAft>
                  <a:spcPts val="0"/>
                </a:spcAft>
                <a:buClr>
                  <a:schemeClr val="dk1"/>
                </a:buClr>
                <a:buSzPts val="1100"/>
              </a:pPr>
              <a:r>
                <a:rPr lang="en-US" dirty="0">
                  <a:solidFill>
                    <a:schemeClr val="dk1"/>
                  </a:solidFill>
                </a:rPr>
                <a:t>Simpler to interpret than a linear regression</a:t>
              </a:r>
            </a:p>
          </p:txBody>
        </p:sp>
      </p:grpSp>
      <p:grpSp>
        <p:nvGrpSpPr>
          <p:cNvPr id="14" name="Group 13">
            <a:extLst>
              <a:ext uri="{FF2B5EF4-FFF2-40B4-BE49-F238E27FC236}">
                <a16:creationId xmlns:a16="http://schemas.microsoft.com/office/drawing/2014/main" id="{EF543AC4-86DF-40D0-B58F-540F9CD232F0}"/>
              </a:ext>
            </a:extLst>
          </p:cNvPr>
          <p:cNvGrpSpPr/>
          <p:nvPr/>
        </p:nvGrpSpPr>
        <p:grpSpPr>
          <a:xfrm>
            <a:off x="311700" y="2764888"/>
            <a:ext cx="3221865" cy="948688"/>
            <a:chOff x="1542618" y="1819962"/>
            <a:chExt cx="1719551" cy="1371600"/>
          </a:xfrm>
        </p:grpSpPr>
        <p:sp>
          <p:nvSpPr>
            <p:cNvPr id="15" name="Hexagon 6">
              <a:extLst>
                <a:ext uri="{FF2B5EF4-FFF2-40B4-BE49-F238E27FC236}">
                  <a16:creationId xmlns:a16="http://schemas.microsoft.com/office/drawing/2014/main" id="{8FE7DCE3-B6D8-40C5-A586-8C8998BF550F}"/>
                </a:ext>
              </a:extLst>
            </p:cNvPr>
            <p:cNvSpPr/>
            <p:nvPr/>
          </p:nvSpPr>
          <p:spPr>
            <a:xfrm>
              <a:off x="1616249" y="1819962"/>
              <a:ext cx="1645920" cy="13716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54EEF9-82F6-4DED-A9F3-A64D2940AC56}"/>
                </a:ext>
              </a:extLst>
            </p:cNvPr>
            <p:cNvSpPr txBox="1"/>
            <p:nvPr/>
          </p:nvSpPr>
          <p:spPr>
            <a:xfrm>
              <a:off x="1542618" y="1988828"/>
              <a:ext cx="1645920" cy="1033866"/>
            </a:xfrm>
            <a:prstGeom prst="roundRect">
              <a:avLst/>
            </a:prstGeom>
            <a:noFill/>
          </p:spPr>
          <p:txBody>
            <a:bodyPr wrap="square">
              <a:spAutoFit/>
            </a:bodyPr>
            <a:lstStyle/>
            <a:p>
              <a:pPr marL="158750" lvl="0" algn="ctr" rtl="0">
                <a:spcBef>
                  <a:spcPts val="1200"/>
                </a:spcBef>
                <a:spcAft>
                  <a:spcPts val="0"/>
                </a:spcAft>
                <a:buClr>
                  <a:schemeClr val="dk1"/>
                </a:buClr>
                <a:buSzPts val="1100"/>
              </a:pPr>
              <a:r>
                <a:rPr lang="en-US" sz="1800" dirty="0">
                  <a:solidFill>
                    <a:schemeClr val="dk1"/>
                  </a:solidFill>
                </a:rPr>
                <a:t>Two main purposes: Prediction &amp; Explanation</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 of the Regression Tree in Practice</a:t>
            </a:r>
            <a:endParaRPr dirty="0"/>
          </a:p>
        </p:txBody>
      </p:sp>
      <p:grpSp>
        <p:nvGrpSpPr>
          <p:cNvPr id="12" name="Group 11">
            <a:extLst>
              <a:ext uri="{FF2B5EF4-FFF2-40B4-BE49-F238E27FC236}">
                <a16:creationId xmlns:a16="http://schemas.microsoft.com/office/drawing/2014/main" id="{A453D3F5-92F6-4BDD-B6AB-36538197F17D}"/>
              </a:ext>
            </a:extLst>
          </p:cNvPr>
          <p:cNvGrpSpPr/>
          <p:nvPr/>
        </p:nvGrpSpPr>
        <p:grpSpPr>
          <a:xfrm>
            <a:off x="522835" y="1119671"/>
            <a:ext cx="2743200" cy="2286000"/>
            <a:chOff x="1616249" y="1819962"/>
            <a:chExt cx="2743200" cy="2286000"/>
          </a:xfrm>
        </p:grpSpPr>
        <p:sp>
          <p:nvSpPr>
            <p:cNvPr id="13" name="Hexagon 12">
              <a:extLst>
                <a:ext uri="{FF2B5EF4-FFF2-40B4-BE49-F238E27FC236}">
                  <a16:creationId xmlns:a16="http://schemas.microsoft.com/office/drawing/2014/main" id="{E61C237E-877D-45D2-8F53-D6F084EDEC98}"/>
                </a:ext>
              </a:extLst>
            </p:cNvPr>
            <p:cNvSpPr/>
            <p:nvPr/>
          </p:nvSpPr>
          <p:spPr>
            <a:xfrm>
              <a:off x="1616249" y="1819962"/>
              <a:ext cx="2743200" cy="2286000"/>
            </a:xfrm>
            <a:prstGeom prst="hex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F8F4A18E-30C5-4FFD-A928-4F5911A88820}"/>
                </a:ext>
              </a:extLst>
            </p:cNvPr>
            <p:cNvSpPr txBox="1"/>
            <p:nvPr/>
          </p:nvSpPr>
          <p:spPr>
            <a:xfrm>
              <a:off x="1616249" y="2064650"/>
              <a:ext cx="2604817" cy="1569660"/>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2400" dirty="0">
                  <a:solidFill>
                    <a:schemeClr val="dk1"/>
                  </a:solidFill>
                </a:rPr>
                <a:t>Predicting a baseball player’s salary based off hitting statistics</a:t>
              </a:r>
            </a:p>
          </p:txBody>
        </p:sp>
      </p:grpSp>
      <p:grpSp>
        <p:nvGrpSpPr>
          <p:cNvPr id="15" name="Group 14">
            <a:extLst>
              <a:ext uri="{FF2B5EF4-FFF2-40B4-BE49-F238E27FC236}">
                <a16:creationId xmlns:a16="http://schemas.microsoft.com/office/drawing/2014/main" id="{FDCD72D2-49EF-40BE-AE72-F60F691BAA80}"/>
              </a:ext>
            </a:extLst>
          </p:cNvPr>
          <p:cNvGrpSpPr/>
          <p:nvPr/>
        </p:nvGrpSpPr>
        <p:grpSpPr>
          <a:xfrm>
            <a:off x="5670326" y="1119671"/>
            <a:ext cx="2743200" cy="2286000"/>
            <a:chOff x="1616249" y="1819961"/>
            <a:chExt cx="1825598" cy="1617720"/>
          </a:xfrm>
        </p:grpSpPr>
        <p:sp>
          <p:nvSpPr>
            <p:cNvPr id="16" name="Hexagon 15">
              <a:extLst>
                <a:ext uri="{FF2B5EF4-FFF2-40B4-BE49-F238E27FC236}">
                  <a16:creationId xmlns:a16="http://schemas.microsoft.com/office/drawing/2014/main" id="{38B586B8-4CFF-4318-BF9E-435E9C9D266E}"/>
                </a:ext>
              </a:extLst>
            </p:cNvPr>
            <p:cNvSpPr/>
            <p:nvPr/>
          </p:nvSpPr>
          <p:spPr>
            <a:xfrm>
              <a:off x="1616249" y="1819961"/>
              <a:ext cx="1825598" cy="161772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7" name="TextBox 16">
              <a:extLst>
                <a:ext uri="{FF2B5EF4-FFF2-40B4-BE49-F238E27FC236}">
                  <a16:creationId xmlns:a16="http://schemas.microsoft.com/office/drawing/2014/main" id="{176F6E6D-AA4E-46BA-8F04-D30D982769F3}"/>
                </a:ext>
              </a:extLst>
            </p:cNvPr>
            <p:cNvSpPr txBox="1"/>
            <p:nvPr/>
          </p:nvSpPr>
          <p:spPr>
            <a:xfrm>
              <a:off x="1633332" y="2136322"/>
              <a:ext cx="1645920" cy="849430"/>
            </a:xfrm>
            <a:prstGeom prst="rect">
              <a:avLst/>
            </a:prstGeom>
            <a:noFill/>
          </p:spPr>
          <p:txBody>
            <a:bodyPr wrap="square">
              <a:spAutoFit/>
            </a:bodyPr>
            <a:lstStyle/>
            <a:p>
              <a:pPr marL="152400" lvl="0" algn="ctr" rtl="0">
                <a:spcBef>
                  <a:spcPts val="0"/>
                </a:spcBef>
                <a:spcAft>
                  <a:spcPts val="0"/>
                </a:spcAft>
                <a:buSzPts val="1200"/>
              </a:pPr>
              <a:r>
                <a:rPr lang="en-US" sz="2400" dirty="0">
                  <a:solidFill>
                    <a:schemeClr val="bg1"/>
                  </a:solidFill>
                </a:rPr>
                <a:t>Predicting efficacy of drug based off dosage</a:t>
              </a:r>
            </a:p>
          </p:txBody>
        </p:sp>
      </p:grpSp>
      <p:grpSp>
        <p:nvGrpSpPr>
          <p:cNvPr id="18" name="Group 17">
            <a:extLst>
              <a:ext uri="{FF2B5EF4-FFF2-40B4-BE49-F238E27FC236}">
                <a16:creationId xmlns:a16="http://schemas.microsoft.com/office/drawing/2014/main" id="{A22D0550-3B03-469E-AFCD-3A6E2DD99921}"/>
              </a:ext>
            </a:extLst>
          </p:cNvPr>
          <p:cNvGrpSpPr/>
          <p:nvPr/>
        </p:nvGrpSpPr>
        <p:grpSpPr>
          <a:xfrm>
            <a:off x="3096581" y="2324814"/>
            <a:ext cx="2743200" cy="2286000"/>
            <a:chOff x="1616249" y="1819962"/>
            <a:chExt cx="2743200" cy="2286000"/>
          </a:xfrm>
        </p:grpSpPr>
        <p:sp>
          <p:nvSpPr>
            <p:cNvPr id="19" name="Hexagon 18">
              <a:extLst>
                <a:ext uri="{FF2B5EF4-FFF2-40B4-BE49-F238E27FC236}">
                  <a16:creationId xmlns:a16="http://schemas.microsoft.com/office/drawing/2014/main" id="{FF1CD589-C67B-4C98-B66E-7E652E9617D7}"/>
                </a:ext>
              </a:extLst>
            </p:cNvPr>
            <p:cNvSpPr/>
            <p:nvPr/>
          </p:nvSpPr>
          <p:spPr>
            <a:xfrm>
              <a:off x="1616249" y="1819962"/>
              <a:ext cx="2743200" cy="228600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20" name="TextBox 19">
              <a:extLst>
                <a:ext uri="{FF2B5EF4-FFF2-40B4-BE49-F238E27FC236}">
                  <a16:creationId xmlns:a16="http://schemas.microsoft.com/office/drawing/2014/main" id="{3D6D83B3-FF09-40CF-B9DA-877480F5F2AA}"/>
                </a:ext>
              </a:extLst>
            </p:cNvPr>
            <p:cNvSpPr txBox="1"/>
            <p:nvPr/>
          </p:nvSpPr>
          <p:spPr>
            <a:xfrm>
              <a:off x="1641919" y="2279277"/>
              <a:ext cx="2604817" cy="1200329"/>
            </a:xfrm>
            <a:prstGeom prst="rect">
              <a:avLst/>
            </a:prstGeom>
            <a:noFill/>
          </p:spPr>
          <p:txBody>
            <a:bodyPr wrap="square">
              <a:spAutoFit/>
            </a:bodyPr>
            <a:lstStyle/>
            <a:p>
              <a:pPr marL="152400" lvl="0" algn="ctr" rtl="0">
                <a:spcBef>
                  <a:spcPts val="0"/>
                </a:spcBef>
                <a:spcAft>
                  <a:spcPts val="0"/>
                </a:spcAft>
                <a:buSzPts val="1200"/>
              </a:pPr>
              <a:r>
                <a:rPr lang="en-US" sz="2400" dirty="0">
                  <a:solidFill>
                    <a:schemeClr val="bg1"/>
                  </a:solidFill>
                </a:rPr>
                <a:t>Predicting the price of a car based on features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Coding Example: Regression</a:t>
            </a:r>
            <a:endParaRPr dirty="0"/>
          </a:p>
        </p:txBody>
      </p:sp>
      <p:sp>
        <p:nvSpPr>
          <p:cNvPr id="8" name="Rectangle: Rounded Corners 7">
            <a:extLst>
              <a:ext uri="{FF2B5EF4-FFF2-40B4-BE49-F238E27FC236}">
                <a16:creationId xmlns:a16="http://schemas.microsoft.com/office/drawing/2014/main" id="{9980CDFB-66D6-4841-9E99-A6A5DFF5F122}"/>
              </a:ext>
            </a:extLst>
          </p:cNvPr>
          <p:cNvSpPr/>
          <p:nvPr/>
        </p:nvSpPr>
        <p:spPr>
          <a:xfrm>
            <a:off x="311700" y="1260627"/>
            <a:ext cx="2209558" cy="77235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Boston Housing</a:t>
            </a:r>
          </a:p>
        </p:txBody>
      </p:sp>
      <p:grpSp>
        <p:nvGrpSpPr>
          <p:cNvPr id="9" name="Group 8">
            <a:extLst>
              <a:ext uri="{FF2B5EF4-FFF2-40B4-BE49-F238E27FC236}">
                <a16:creationId xmlns:a16="http://schemas.microsoft.com/office/drawing/2014/main" id="{145126E8-A9F0-4173-A9BA-C15DF6C56BE7}"/>
              </a:ext>
            </a:extLst>
          </p:cNvPr>
          <p:cNvGrpSpPr/>
          <p:nvPr/>
        </p:nvGrpSpPr>
        <p:grpSpPr>
          <a:xfrm>
            <a:off x="401456" y="1988596"/>
            <a:ext cx="2128678" cy="1613728"/>
            <a:chOff x="401456" y="2068495"/>
            <a:chExt cx="2128678" cy="1613728"/>
          </a:xfrm>
        </p:grpSpPr>
        <p:cxnSp>
          <p:nvCxnSpPr>
            <p:cNvPr id="10" name="Straight Connector 9">
              <a:extLst>
                <a:ext uri="{FF2B5EF4-FFF2-40B4-BE49-F238E27FC236}">
                  <a16:creationId xmlns:a16="http://schemas.microsoft.com/office/drawing/2014/main" id="{16C67884-30E6-4863-89AA-A26905EBD4AF}"/>
                </a:ext>
              </a:extLst>
            </p:cNvPr>
            <p:cNvCxnSpPr>
              <a:cxnSpLocks/>
            </p:cNvCxnSpPr>
            <p:nvPr/>
          </p:nvCxnSpPr>
          <p:spPr>
            <a:xfrm>
              <a:off x="1416479" y="2068495"/>
              <a:ext cx="0" cy="435008"/>
            </a:xfrm>
            <a:prstGeom prst="line">
              <a:avLst/>
            </a:prstGeom>
            <a:ln w="3810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682DAA-7E65-46B7-ADF7-92D50E544FC4}"/>
                </a:ext>
              </a:extLst>
            </p:cNvPr>
            <p:cNvSpPr txBox="1"/>
            <p:nvPr/>
          </p:nvSpPr>
          <p:spPr>
            <a:xfrm>
              <a:off x="401456" y="2512672"/>
              <a:ext cx="2128678" cy="1169551"/>
            </a:xfrm>
            <a:prstGeom prst="rect">
              <a:avLst/>
            </a:prstGeom>
            <a:noFill/>
          </p:spPr>
          <p:txBody>
            <a:bodyPr wrap="square" rtlCol="0">
              <a:spAutoFit/>
            </a:bodyPr>
            <a:lstStyle/>
            <a:p>
              <a:pPr algn="ctr"/>
              <a:r>
                <a:rPr lang="en-US" sz="1400" b="1" dirty="0">
                  <a:solidFill>
                    <a:schemeClr val="accent5"/>
                  </a:solidFill>
                </a:rPr>
                <a:t>Response Variable:</a:t>
              </a:r>
            </a:p>
            <a:p>
              <a:pPr algn="ctr"/>
              <a:r>
                <a:rPr lang="en-US" sz="1400" dirty="0"/>
                <a:t>MEDV Median value of owner-occupied homes in $1000’s</a:t>
              </a:r>
            </a:p>
            <a:p>
              <a:pPr algn="ctr"/>
              <a:endParaRPr lang="en-US" sz="1400" dirty="0"/>
            </a:p>
          </p:txBody>
        </p:sp>
      </p:grpSp>
      <p:grpSp>
        <p:nvGrpSpPr>
          <p:cNvPr id="12" name="Group 11">
            <a:extLst>
              <a:ext uri="{FF2B5EF4-FFF2-40B4-BE49-F238E27FC236}">
                <a16:creationId xmlns:a16="http://schemas.microsoft.com/office/drawing/2014/main" id="{F217B6A2-CFBB-4790-9FDF-F1CADDEAA7E7}"/>
              </a:ext>
            </a:extLst>
          </p:cNvPr>
          <p:cNvGrpSpPr/>
          <p:nvPr/>
        </p:nvGrpSpPr>
        <p:grpSpPr>
          <a:xfrm>
            <a:off x="2474401" y="1275485"/>
            <a:ext cx="6669599" cy="2923877"/>
            <a:chOff x="1070250" y="1970852"/>
            <a:chExt cx="6669599" cy="2923877"/>
          </a:xfrm>
        </p:grpSpPr>
        <p:cxnSp>
          <p:nvCxnSpPr>
            <p:cNvPr id="13" name="Straight Connector 12">
              <a:extLst>
                <a:ext uri="{FF2B5EF4-FFF2-40B4-BE49-F238E27FC236}">
                  <a16:creationId xmlns:a16="http://schemas.microsoft.com/office/drawing/2014/main" id="{4E6CD546-CB35-45C8-A1A3-56DFDA89C2B5}"/>
                </a:ext>
              </a:extLst>
            </p:cNvPr>
            <p:cNvCxnSpPr>
              <a:cxnSpLocks/>
            </p:cNvCxnSpPr>
            <p:nvPr/>
          </p:nvCxnSpPr>
          <p:spPr>
            <a:xfrm>
              <a:off x="1070250" y="2379213"/>
              <a:ext cx="1463040" cy="0"/>
            </a:xfrm>
            <a:prstGeom prst="line">
              <a:avLst/>
            </a:prstGeom>
            <a:ln w="3810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016D2EE-A32B-4B91-9B5C-F55F731A591D}"/>
                </a:ext>
              </a:extLst>
            </p:cNvPr>
            <p:cNvSpPr txBox="1"/>
            <p:nvPr/>
          </p:nvSpPr>
          <p:spPr>
            <a:xfrm>
              <a:off x="2712371" y="1970852"/>
              <a:ext cx="5027478" cy="2923877"/>
            </a:xfrm>
            <a:prstGeom prst="rect">
              <a:avLst/>
            </a:prstGeom>
            <a:noFill/>
          </p:spPr>
          <p:txBody>
            <a:bodyPr wrap="square" rtlCol="0">
              <a:spAutoFit/>
            </a:bodyPr>
            <a:lstStyle/>
            <a:p>
              <a:r>
                <a:rPr lang="en-US" sz="1400" b="1" dirty="0">
                  <a:solidFill>
                    <a:schemeClr val="accent5"/>
                  </a:solidFill>
                </a:rPr>
                <a:t>13 Predictor Variables:</a:t>
              </a:r>
            </a:p>
            <a:p>
              <a:pPr marL="171450" indent="-171450">
                <a:buFont typeface="Arial" panose="020B0604020202020204" pitchFamily="34" charset="0"/>
                <a:buChar char="•"/>
              </a:pPr>
              <a:r>
                <a:rPr lang="en-US" sz="1200" dirty="0"/>
                <a:t>CRIM per capita crime rate by town</a:t>
              </a:r>
            </a:p>
            <a:p>
              <a:pPr marL="171450" indent="-171450">
                <a:buFont typeface="Arial" panose="020B0604020202020204" pitchFamily="34" charset="0"/>
                <a:buChar char="•"/>
              </a:pPr>
              <a:r>
                <a:rPr lang="en-US" sz="1200" dirty="0"/>
                <a:t>ZN proportion of residential land zoned for lots over 25,000 </a:t>
              </a:r>
              <a:r>
                <a:rPr lang="en-US" sz="1200" dirty="0" err="1"/>
                <a:t>sq.ft</a:t>
              </a:r>
              <a:r>
                <a:rPr lang="en-US" sz="1200" dirty="0"/>
                <a:t>.</a:t>
              </a:r>
            </a:p>
            <a:p>
              <a:pPr marL="171450" indent="-171450">
                <a:buFont typeface="Arial" panose="020B0604020202020204" pitchFamily="34" charset="0"/>
                <a:buChar char="•"/>
              </a:pPr>
              <a:r>
                <a:rPr lang="en-US" sz="1200" dirty="0"/>
                <a:t>INDUS proportion of non-retail business acres per town</a:t>
              </a:r>
            </a:p>
            <a:p>
              <a:pPr marL="171450" indent="-171450">
                <a:buFont typeface="Arial" panose="020B0604020202020204" pitchFamily="34" charset="0"/>
                <a:buChar char="•"/>
              </a:pPr>
              <a:r>
                <a:rPr lang="en-US" sz="1200" dirty="0"/>
                <a:t>CHAS Charles River dummy variable (= 1 if tract bounds river; 0 otherwise)</a:t>
              </a:r>
            </a:p>
            <a:p>
              <a:pPr marL="171450" indent="-171450">
                <a:buFont typeface="Arial" panose="020B0604020202020204" pitchFamily="34" charset="0"/>
                <a:buChar char="•"/>
              </a:pPr>
              <a:r>
                <a:rPr lang="en-US" sz="1200" dirty="0"/>
                <a:t>NOX nitric oxides concentration (parts per 10 million)</a:t>
              </a:r>
            </a:p>
            <a:p>
              <a:pPr marL="171450" indent="-171450">
                <a:buFont typeface="Arial" panose="020B0604020202020204" pitchFamily="34" charset="0"/>
                <a:buChar char="•"/>
              </a:pPr>
              <a:r>
                <a:rPr lang="en-US" sz="1200" dirty="0"/>
                <a:t>RM average number of rooms per dwelling</a:t>
              </a:r>
            </a:p>
            <a:p>
              <a:pPr marL="171450" indent="-171450">
                <a:buFont typeface="Arial" panose="020B0604020202020204" pitchFamily="34" charset="0"/>
                <a:buChar char="•"/>
              </a:pPr>
              <a:r>
                <a:rPr lang="en-US" sz="1200" dirty="0"/>
                <a:t>AGE proportion of owner-occupied units built prior to 1940</a:t>
              </a:r>
            </a:p>
            <a:p>
              <a:pPr marL="171450" indent="-171450">
                <a:buFont typeface="Arial" panose="020B0604020202020204" pitchFamily="34" charset="0"/>
                <a:buChar char="•"/>
              </a:pPr>
              <a:r>
                <a:rPr lang="en-US" sz="1200" dirty="0"/>
                <a:t>DIS weighted distances to five Boston employment </a:t>
              </a:r>
              <a:r>
                <a:rPr lang="en-US" sz="1200" dirty="0" err="1"/>
                <a:t>centres</a:t>
              </a:r>
              <a:endParaRPr lang="en-US" sz="1200" dirty="0"/>
            </a:p>
            <a:p>
              <a:pPr marL="171450" indent="-171450">
                <a:buFont typeface="Arial" panose="020B0604020202020204" pitchFamily="34" charset="0"/>
                <a:buChar char="•"/>
              </a:pPr>
              <a:r>
                <a:rPr lang="en-US" sz="1200" dirty="0"/>
                <a:t>RAD index of accessibility to radial highways</a:t>
              </a:r>
            </a:p>
            <a:p>
              <a:pPr marL="171450" indent="-171450">
                <a:buFont typeface="Arial" panose="020B0604020202020204" pitchFamily="34" charset="0"/>
                <a:buChar char="•"/>
              </a:pPr>
              <a:r>
                <a:rPr lang="en-US" sz="1200" dirty="0"/>
                <a:t>TAX full-value property-tax rate per $10,000</a:t>
              </a:r>
            </a:p>
            <a:p>
              <a:pPr marL="171450" indent="-171450">
                <a:buFont typeface="Arial" panose="020B0604020202020204" pitchFamily="34" charset="0"/>
                <a:buChar char="•"/>
              </a:pPr>
              <a:r>
                <a:rPr lang="en-US" sz="1200" dirty="0"/>
                <a:t>PTRATIO pupil-teacher ratio by town</a:t>
              </a:r>
            </a:p>
            <a:p>
              <a:pPr marL="171450" indent="-171450">
                <a:buFont typeface="Arial" panose="020B0604020202020204" pitchFamily="34" charset="0"/>
                <a:buChar char="•"/>
              </a:pPr>
              <a:r>
                <a:rPr lang="en-US" sz="1200" dirty="0"/>
                <a:t>B 1000(Bk - 0.63)^2 where Bk is the proportion of black people by town</a:t>
              </a:r>
            </a:p>
            <a:p>
              <a:pPr marL="171450" indent="-171450">
                <a:buFont typeface="Arial" panose="020B0604020202020204" pitchFamily="34" charset="0"/>
                <a:buChar char="•"/>
              </a:pPr>
              <a:r>
                <a:rPr lang="en-US" sz="1200" dirty="0"/>
                <a:t>LSTAT % lower status of the population</a:t>
              </a:r>
            </a:p>
            <a:p>
              <a:pPr algn="ctr"/>
              <a:endParaRPr lang="en-US" sz="1400" dirty="0"/>
            </a:p>
          </p:txBody>
        </p:sp>
      </p:grpSp>
      <p:pic>
        <p:nvPicPr>
          <p:cNvPr id="18" name="Google Shape;181;p28">
            <a:extLst>
              <a:ext uri="{FF2B5EF4-FFF2-40B4-BE49-F238E27FC236}">
                <a16:creationId xmlns:a16="http://schemas.microsoft.com/office/drawing/2014/main" id="{A3743B32-8925-4E9C-A31B-CDBA8340A806}"/>
              </a:ext>
            </a:extLst>
          </p:cNvPr>
          <p:cNvPicPr preferRelativeResize="0"/>
          <p:nvPr/>
        </p:nvPicPr>
        <p:blipFill>
          <a:blip r:embed="rId3">
            <a:alphaModFix/>
          </a:blip>
          <a:stretch>
            <a:fillRect/>
          </a:stretch>
        </p:blipFill>
        <p:spPr>
          <a:xfrm>
            <a:off x="160048" y="3441175"/>
            <a:ext cx="2886075" cy="1257300"/>
          </a:xfrm>
          <a:prstGeom prst="rect">
            <a:avLst/>
          </a:prstGeom>
          <a:noFill/>
          <a:ln>
            <a:solidFill>
              <a:schemeClr val="accent5"/>
            </a:solidFill>
          </a:ln>
        </p:spPr>
      </p:pic>
    </p:spTree>
    <p:extLst>
      <p:ext uri="{BB962C8B-B14F-4D97-AF65-F5344CB8AC3E}">
        <p14:creationId xmlns:p14="http://schemas.microsoft.com/office/powerpoint/2010/main" val="220794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Watchouts: Handling Missing Data</a:t>
            </a:r>
            <a:endParaRPr/>
          </a:p>
        </p:txBody>
      </p:sp>
      <p:sp>
        <p:nvSpPr>
          <p:cNvPr id="6" name="Rectangle: Rounded Corners 5">
            <a:extLst>
              <a:ext uri="{FF2B5EF4-FFF2-40B4-BE49-F238E27FC236}">
                <a16:creationId xmlns:a16="http://schemas.microsoft.com/office/drawing/2014/main" id="{D30BA927-F266-486A-9DE9-9FEE5B54C542}"/>
              </a:ext>
            </a:extLst>
          </p:cNvPr>
          <p:cNvSpPr/>
          <p:nvPr/>
        </p:nvSpPr>
        <p:spPr>
          <a:xfrm>
            <a:off x="435006" y="1233498"/>
            <a:ext cx="8397294" cy="4616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Missing values can be handled easily by tree methods</a:t>
            </a:r>
          </a:p>
        </p:txBody>
      </p:sp>
      <p:grpSp>
        <p:nvGrpSpPr>
          <p:cNvPr id="7" name="Group 6">
            <a:extLst>
              <a:ext uri="{FF2B5EF4-FFF2-40B4-BE49-F238E27FC236}">
                <a16:creationId xmlns:a16="http://schemas.microsoft.com/office/drawing/2014/main" id="{8220407E-5B9B-426B-A137-97146EED1B1E}"/>
              </a:ext>
            </a:extLst>
          </p:cNvPr>
          <p:cNvGrpSpPr/>
          <p:nvPr/>
        </p:nvGrpSpPr>
        <p:grpSpPr>
          <a:xfrm>
            <a:off x="72002" y="1695137"/>
            <a:ext cx="2278629" cy="1245945"/>
            <a:chOff x="294925" y="2334827"/>
            <a:chExt cx="2278629" cy="1245945"/>
          </a:xfrm>
        </p:grpSpPr>
        <p:cxnSp>
          <p:nvCxnSpPr>
            <p:cNvPr id="8" name="Straight Connector 7">
              <a:extLst>
                <a:ext uri="{FF2B5EF4-FFF2-40B4-BE49-F238E27FC236}">
                  <a16:creationId xmlns:a16="http://schemas.microsoft.com/office/drawing/2014/main" id="{3D955CD4-BFA5-4B3B-BDE0-791196856F29}"/>
                </a:ext>
              </a:extLst>
            </p:cNvPr>
            <p:cNvCxnSpPr>
              <a:cxnSpLocks/>
            </p:cNvCxnSpPr>
            <p:nvPr/>
          </p:nvCxnSpPr>
          <p:spPr>
            <a:xfrm>
              <a:off x="1416479" y="2334827"/>
              <a:ext cx="0" cy="488770"/>
            </a:xfrm>
            <a:prstGeom prst="line">
              <a:avLst/>
            </a:prstGeom>
            <a:ln w="38100">
              <a:solidFill>
                <a:schemeClr val="accent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66313E-67A9-473C-BF85-9FB2CC2342F9}"/>
                </a:ext>
              </a:extLst>
            </p:cNvPr>
            <p:cNvSpPr txBox="1"/>
            <p:nvPr/>
          </p:nvSpPr>
          <p:spPr>
            <a:xfrm>
              <a:off x="294925" y="2842108"/>
              <a:ext cx="2278629" cy="738664"/>
            </a:xfrm>
            <a:prstGeom prst="rect">
              <a:avLst/>
            </a:prstGeom>
            <a:noFill/>
          </p:spPr>
          <p:txBody>
            <a:bodyPr wrap="square" rtlCol="0">
              <a:spAutoFit/>
            </a:bodyPr>
            <a:lstStyle/>
            <a:p>
              <a:pPr algn="ctr"/>
              <a:r>
                <a:rPr lang="en-US" sz="1400" dirty="0"/>
                <a:t>Make data discrete &amp; divide into ranges, add missingness as an additional level</a:t>
              </a:r>
            </a:p>
          </p:txBody>
        </p:sp>
      </p:grpSp>
      <p:grpSp>
        <p:nvGrpSpPr>
          <p:cNvPr id="10" name="Group 9">
            <a:extLst>
              <a:ext uri="{FF2B5EF4-FFF2-40B4-BE49-F238E27FC236}">
                <a16:creationId xmlns:a16="http://schemas.microsoft.com/office/drawing/2014/main" id="{6902539C-26A3-4374-ACF4-05A1E79B955B}"/>
              </a:ext>
            </a:extLst>
          </p:cNvPr>
          <p:cNvGrpSpPr/>
          <p:nvPr/>
        </p:nvGrpSpPr>
        <p:grpSpPr>
          <a:xfrm>
            <a:off x="2362943" y="1695137"/>
            <a:ext cx="1766657" cy="2266877"/>
            <a:chOff x="534623" y="2334827"/>
            <a:chExt cx="1766657" cy="2266877"/>
          </a:xfrm>
        </p:grpSpPr>
        <p:cxnSp>
          <p:nvCxnSpPr>
            <p:cNvPr id="11" name="Straight Connector 10">
              <a:extLst>
                <a:ext uri="{FF2B5EF4-FFF2-40B4-BE49-F238E27FC236}">
                  <a16:creationId xmlns:a16="http://schemas.microsoft.com/office/drawing/2014/main" id="{FCA9DC8B-2565-4CC7-86F8-66DE5E48CB18}"/>
                </a:ext>
              </a:extLst>
            </p:cNvPr>
            <p:cNvCxnSpPr>
              <a:cxnSpLocks/>
              <a:endCxn id="12" idx="0"/>
            </p:cNvCxnSpPr>
            <p:nvPr/>
          </p:nvCxnSpPr>
          <p:spPr>
            <a:xfrm>
              <a:off x="1416479" y="2334827"/>
              <a:ext cx="1473" cy="1528213"/>
            </a:xfrm>
            <a:prstGeom prst="line">
              <a:avLst/>
            </a:prstGeom>
            <a:ln w="38100">
              <a:solidFill>
                <a:schemeClr val="accent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FF3073-1D01-4305-B41F-BCC3672141A1}"/>
                </a:ext>
              </a:extLst>
            </p:cNvPr>
            <p:cNvSpPr txBox="1"/>
            <p:nvPr/>
          </p:nvSpPr>
          <p:spPr>
            <a:xfrm>
              <a:off x="534623" y="3863040"/>
              <a:ext cx="1766657" cy="738664"/>
            </a:xfrm>
            <a:prstGeom prst="rect">
              <a:avLst/>
            </a:prstGeom>
            <a:noFill/>
          </p:spPr>
          <p:txBody>
            <a:bodyPr wrap="square" rtlCol="0">
              <a:spAutoFit/>
            </a:bodyPr>
            <a:lstStyle/>
            <a:p>
              <a:pPr algn="ctr"/>
              <a:r>
                <a:rPr lang="en-US" sz="1400" dirty="0"/>
                <a:t>Estimate missing values and then build the tree</a:t>
              </a:r>
            </a:p>
          </p:txBody>
        </p:sp>
      </p:grpSp>
      <p:grpSp>
        <p:nvGrpSpPr>
          <p:cNvPr id="13" name="Group 12">
            <a:extLst>
              <a:ext uri="{FF2B5EF4-FFF2-40B4-BE49-F238E27FC236}">
                <a16:creationId xmlns:a16="http://schemas.microsoft.com/office/drawing/2014/main" id="{F7700340-9DA9-4423-A3C5-4F0D6E6C057F}"/>
              </a:ext>
            </a:extLst>
          </p:cNvPr>
          <p:cNvGrpSpPr/>
          <p:nvPr/>
        </p:nvGrpSpPr>
        <p:grpSpPr>
          <a:xfrm>
            <a:off x="4503946" y="1695137"/>
            <a:ext cx="1766657" cy="1245945"/>
            <a:chOff x="534623" y="2334827"/>
            <a:chExt cx="1766657" cy="1245945"/>
          </a:xfrm>
        </p:grpSpPr>
        <p:cxnSp>
          <p:nvCxnSpPr>
            <p:cNvPr id="14" name="Straight Connector 13">
              <a:extLst>
                <a:ext uri="{FF2B5EF4-FFF2-40B4-BE49-F238E27FC236}">
                  <a16:creationId xmlns:a16="http://schemas.microsoft.com/office/drawing/2014/main" id="{8F9301C4-0B52-4925-82C8-207BE0FF1AA6}"/>
                </a:ext>
              </a:extLst>
            </p:cNvPr>
            <p:cNvCxnSpPr>
              <a:cxnSpLocks/>
            </p:cNvCxnSpPr>
            <p:nvPr/>
          </p:nvCxnSpPr>
          <p:spPr>
            <a:xfrm>
              <a:off x="1416479" y="2334827"/>
              <a:ext cx="0" cy="488770"/>
            </a:xfrm>
            <a:prstGeom prst="line">
              <a:avLst/>
            </a:prstGeom>
            <a:ln w="38100">
              <a:solidFill>
                <a:schemeClr val="accent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242814-4C6D-4641-ADB0-9BB0025ABDF5}"/>
                </a:ext>
              </a:extLst>
            </p:cNvPr>
            <p:cNvSpPr txBox="1"/>
            <p:nvPr/>
          </p:nvSpPr>
          <p:spPr>
            <a:xfrm>
              <a:off x="534623" y="2842108"/>
              <a:ext cx="1766657" cy="738664"/>
            </a:xfrm>
            <a:prstGeom prst="rect">
              <a:avLst/>
            </a:prstGeom>
            <a:noFill/>
          </p:spPr>
          <p:txBody>
            <a:bodyPr wrap="square" rtlCol="0">
              <a:spAutoFit/>
            </a:bodyPr>
            <a:lstStyle/>
            <a:p>
              <a:pPr algn="ctr"/>
              <a:r>
                <a:rPr lang="en-US" sz="1400" dirty="0"/>
                <a:t>Allow tree algorithm to handle missing values naturally</a:t>
              </a:r>
            </a:p>
          </p:txBody>
        </p:sp>
      </p:grpSp>
      <p:grpSp>
        <p:nvGrpSpPr>
          <p:cNvPr id="16" name="Group 15">
            <a:extLst>
              <a:ext uri="{FF2B5EF4-FFF2-40B4-BE49-F238E27FC236}">
                <a16:creationId xmlns:a16="http://schemas.microsoft.com/office/drawing/2014/main" id="{3F38B25C-2607-4950-A14B-C5F7A320A79B}"/>
              </a:ext>
            </a:extLst>
          </p:cNvPr>
          <p:cNvGrpSpPr/>
          <p:nvPr/>
        </p:nvGrpSpPr>
        <p:grpSpPr>
          <a:xfrm>
            <a:off x="6923600" y="1695137"/>
            <a:ext cx="1766657" cy="1329963"/>
            <a:chOff x="534623" y="2334827"/>
            <a:chExt cx="1766657" cy="1329963"/>
          </a:xfrm>
        </p:grpSpPr>
        <p:cxnSp>
          <p:nvCxnSpPr>
            <p:cNvPr id="17" name="Straight Connector 16">
              <a:extLst>
                <a:ext uri="{FF2B5EF4-FFF2-40B4-BE49-F238E27FC236}">
                  <a16:creationId xmlns:a16="http://schemas.microsoft.com/office/drawing/2014/main" id="{1A237C8E-2011-4562-A3FA-41584C8F4AB0}"/>
                </a:ext>
              </a:extLst>
            </p:cNvPr>
            <p:cNvCxnSpPr>
              <a:cxnSpLocks/>
              <a:endCxn id="18" idx="0"/>
            </p:cNvCxnSpPr>
            <p:nvPr/>
          </p:nvCxnSpPr>
          <p:spPr>
            <a:xfrm>
              <a:off x="1416479" y="2334827"/>
              <a:ext cx="1473" cy="1022186"/>
            </a:xfrm>
            <a:prstGeom prst="line">
              <a:avLst/>
            </a:prstGeom>
            <a:ln w="38100">
              <a:solidFill>
                <a:schemeClr val="accent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B0C5CA4-F62D-4A7B-82BF-D7AC161F87AD}"/>
                </a:ext>
              </a:extLst>
            </p:cNvPr>
            <p:cNvSpPr txBox="1"/>
            <p:nvPr/>
          </p:nvSpPr>
          <p:spPr>
            <a:xfrm>
              <a:off x="534623" y="3357013"/>
              <a:ext cx="1766657" cy="307777"/>
            </a:xfrm>
            <a:prstGeom prst="rect">
              <a:avLst/>
            </a:prstGeom>
            <a:noFill/>
          </p:spPr>
          <p:txBody>
            <a:bodyPr wrap="square" rtlCol="0">
              <a:spAutoFit/>
            </a:bodyPr>
            <a:lstStyle/>
            <a:p>
              <a:pPr algn="ctr"/>
              <a:r>
                <a:rPr lang="en-US" sz="1400" dirty="0"/>
                <a:t>Leave out entirely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Decision Trees</a:t>
            </a:r>
            <a:endParaRPr/>
          </a:p>
        </p:txBody>
      </p:sp>
      <p:graphicFrame>
        <p:nvGraphicFramePr>
          <p:cNvPr id="5" name="Diagram 4">
            <a:extLst>
              <a:ext uri="{FF2B5EF4-FFF2-40B4-BE49-F238E27FC236}">
                <a16:creationId xmlns:a16="http://schemas.microsoft.com/office/drawing/2014/main" id="{01360D19-4349-4F40-BDC3-C583B60FBE5A}"/>
              </a:ext>
            </a:extLst>
          </p:cNvPr>
          <p:cNvGraphicFramePr/>
          <p:nvPr>
            <p:extLst>
              <p:ext uri="{D42A27DB-BD31-4B8C-83A1-F6EECF244321}">
                <p14:modId xmlns:p14="http://schemas.microsoft.com/office/powerpoint/2010/main" val="2148298527"/>
              </p:ext>
            </p:extLst>
          </p:nvPr>
        </p:nvGraphicFramePr>
        <p:xfrm>
          <a:off x="311700" y="1017725"/>
          <a:ext cx="8160234" cy="3635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Deciduous tree with solid fill">
            <a:extLst>
              <a:ext uri="{FF2B5EF4-FFF2-40B4-BE49-F238E27FC236}">
                <a16:creationId xmlns:a16="http://schemas.microsoft.com/office/drawing/2014/main" id="{6B8C7FB5-7CFE-470E-A7AD-BA968B680F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44" y="2950978"/>
            <a:ext cx="556437" cy="556437"/>
          </a:xfrm>
          <a:prstGeom prst="rect">
            <a:avLst/>
          </a:prstGeom>
        </p:spPr>
      </p:pic>
      <p:pic>
        <p:nvPicPr>
          <p:cNvPr id="9" name="Graphic 8" descr="Decision chart outline">
            <a:extLst>
              <a:ext uri="{FF2B5EF4-FFF2-40B4-BE49-F238E27FC236}">
                <a16:creationId xmlns:a16="http://schemas.microsoft.com/office/drawing/2014/main" id="{195D146F-DC9B-4D0D-99D4-2DFEF8F7FD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0619" y="1284608"/>
            <a:ext cx="556438" cy="556438"/>
          </a:xfrm>
          <a:prstGeom prst="rect">
            <a:avLst/>
          </a:prstGeom>
        </p:spPr>
      </p:pic>
      <p:pic>
        <p:nvPicPr>
          <p:cNvPr id="13" name="Graphic 12" descr="Gears with solid fill">
            <a:extLst>
              <a:ext uri="{FF2B5EF4-FFF2-40B4-BE49-F238E27FC236}">
                <a16:creationId xmlns:a16="http://schemas.microsoft.com/office/drawing/2014/main" id="{DB118D92-6C8C-4530-BAB2-76F157410B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1749" y="2084137"/>
            <a:ext cx="659218" cy="659218"/>
          </a:xfrm>
          <a:prstGeom prst="rect">
            <a:avLst/>
          </a:prstGeom>
        </p:spPr>
      </p:pic>
      <p:pic>
        <p:nvPicPr>
          <p:cNvPr id="15" name="Graphic 14" descr="Clipboard Partially Checked with solid fill">
            <a:extLst>
              <a:ext uri="{FF2B5EF4-FFF2-40B4-BE49-F238E27FC236}">
                <a16:creationId xmlns:a16="http://schemas.microsoft.com/office/drawing/2014/main" id="{1888936F-7C97-4E5B-BF32-E755D5E6F3C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5" y="3792789"/>
            <a:ext cx="556437" cy="5564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Watchouts: Overfitting</a:t>
            </a:r>
            <a:endParaRPr/>
          </a:p>
        </p:txBody>
      </p:sp>
      <p:graphicFrame>
        <p:nvGraphicFramePr>
          <p:cNvPr id="6" name="Diagram 5">
            <a:extLst>
              <a:ext uri="{FF2B5EF4-FFF2-40B4-BE49-F238E27FC236}">
                <a16:creationId xmlns:a16="http://schemas.microsoft.com/office/drawing/2014/main" id="{BE6D41DA-D23A-464C-8C65-68EA23F02C01}"/>
              </a:ext>
            </a:extLst>
          </p:cNvPr>
          <p:cNvGraphicFramePr/>
          <p:nvPr>
            <p:extLst>
              <p:ext uri="{D42A27DB-BD31-4B8C-83A1-F6EECF244321}">
                <p14:modId xmlns:p14="http://schemas.microsoft.com/office/powerpoint/2010/main" val="556069131"/>
              </p:ext>
            </p:extLst>
          </p:nvPr>
        </p:nvGraphicFramePr>
        <p:xfrm>
          <a:off x="0" y="975595"/>
          <a:ext cx="6542843" cy="2264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Graphic 2" descr="Downward trend graph outline">
            <a:extLst>
              <a:ext uri="{FF2B5EF4-FFF2-40B4-BE49-F238E27FC236}">
                <a16:creationId xmlns:a16="http://schemas.microsoft.com/office/drawing/2014/main" id="{E1534B94-0843-4194-8403-C5B9EDA40E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634" y="1285678"/>
            <a:ext cx="723530" cy="723530"/>
          </a:xfrm>
          <a:prstGeom prst="rect">
            <a:avLst/>
          </a:prstGeom>
        </p:spPr>
      </p:pic>
      <p:pic>
        <p:nvPicPr>
          <p:cNvPr id="7" name="Graphic 6" descr="Scissors with solid fill">
            <a:extLst>
              <a:ext uri="{FF2B5EF4-FFF2-40B4-BE49-F238E27FC236}">
                <a16:creationId xmlns:a16="http://schemas.microsoft.com/office/drawing/2014/main" id="{3857220C-EF79-4977-BBD0-E8F055CFBA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10" y="2186681"/>
            <a:ext cx="770138" cy="770138"/>
          </a:xfrm>
          <a:prstGeom prst="rect">
            <a:avLst/>
          </a:prstGeom>
        </p:spPr>
      </p:pic>
      <p:sp>
        <p:nvSpPr>
          <p:cNvPr id="10" name="TextBox 9">
            <a:extLst>
              <a:ext uri="{FF2B5EF4-FFF2-40B4-BE49-F238E27FC236}">
                <a16:creationId xmlns:a16="http://schemas.microsoft.com/office/drawing/2014/main" id="{0FC1A948-826F-4136-91DD-B37536D39C3B}"/>
              </a:ext>
            </a:extLst>
          </p:cNvPr>
          <p:cNvSpPr txBox="1"/>
          <p:nvPr/>
        </p:nvSpPr>
        <p:spPr>
          <a:xfrm>
            <a:off x="311700" y="2967576"/>
            <a:ext cx="6394141" cy="1200329"/>
          </a:xfrm>
          <a:prstGeom prst="rect">
            <a:avLst/>
          </a:prstGeom>
          <a:noFill/>
        </p:spPr>
        <p:txBody>
          <a:bodyPr wrap="square" rtlCol="0">
            <a:spAutoFit/>
          </a:bodyPr>
          <a:lstStyle/>
          <a:p>
            <a:pPr marL="609600" lvl="1" indent="0" algn="l" rtl="0">
              <a:spcBef>
                <a:spcPts val="0"/>
              </a:spcBef>
              <a:spcAft>
                <a:spcPts val="0"/>
              </a:spcAft>
              <a:buSzPts val="1200"/>
              <a:buNone/>
            </a:pPr>
            <a:r>
              <a:rPr lang="en-US" sz="1200" b="1" dirty="0">
                <a:solidFill>
                  <a:srgbClr val="1CADE4"/>
                </a:solidFill>
              </a:rPr>
              <a:t>Pre-Pruning: </a:t>
            </a:r>
          </a:p>
          <a:p>
            <a:pPr marL="895350" lvl="1" indent="-285750" algn="l" rtl="0">
              <a:spcBef>
                <a:spcPts val="0"/>
              </a:spcBef>
              <a:spcAft>
                <a:spcPts val="0"/>
              </a:spcAft>
              <a:buSzPts val="1200"/>
              <a:buFont typeface="Arial" panose="020B0604020202020204" pitchFamily="34" charset="0"/>
              <a:buChar char="•"/>
            </a:pPr>
            <a:r>
              <a:rPr lang="en-US" sz="1200" dirty="0"/>
              <a:t>Stop tree construction early</a:t>
            </a:r>
          </a:p>
          <a:p>
            <a:pPr marL="895350" lvl="1" indent="-285750" algn="l" rtl="0">
              <a:spcBef>
                <a:spcPts val="0"/>
              </a:spcBef>
              <a:spcAft>
                <a:spcPts val="0"/>
              </a:spcAft>
              <a:buSzPts val="1200"/>
              <a:buFont typeface="Arial" panose="020B0604020202020204" pitchFamily="34" charset="0"/>
              <a:buChar char="•"/>
            </a:pPr>
            <a:r>
              <a:rPr lang="en-US" sz="1200" dirty="0"/>
              <a:t>Prevents the tree from growing earlier, before training data is perfectly classified </a:t>
            </a:r>
          </a:p>
          <a:p>
            <a:pPr marL="609600" lvl="1" indent="0" algn="l" rtl="0">
              <a:spcBef>
                <a:spcPts val="0"/>
              </a:spcBef>
              <a:spcAft>
                <a:spcPts val="0"/>
              </a:spcAft>
              <a:buSzPts val="1200"/>
              <a:buNone/>
            </a:pPr>
            <a:r>
              <a:rPr lang="en-US" sz="1200" b="1" dirty="0">
                <a:solidFill>
                  <a:srgbClr val="1CADE4"/>
                </a:solidFill>
              </a:rPr>
              <a:t>Post-Pruning: </a:t>
            </a:r>
          </a:p>
          <a:p>
            <a:pPr marL="895350" lvl="1" indent="-285750" algn="l" rtl="0">
              <a:spcBef>
                <a:spcPts val="0"/>
              </a:spcBef>
              <a:spcAft>
                <a:spcPts val="0"/>
              </a:spcAft>
              <a:buSzPts val="1200"/>
              <a:buFont typeface="Arial" panose="020B0604020202020204" pitchFamily="34" charset="0"/>
              <a:buChar char="•"/>
            </a:pPr>
            <a:r>
              <a:rPr lang="en-US" sz="1200" dirty="0"/>
              <a:t>Build a complete tree</a:t>
            </a:r>
          </a:p>
          <a:p>
            <a:pPr marL="895350" lvl="1" indent="-285750" algn="l" rtl="0">
              <a:spcBef>
                <a:spcPts val="0"/>
              </a:spcBef>
              <a:spcAft>
                <a:spcPts val="0"/>
              </a:spcAft>
              <a:buSzPts val="1200"/>
              <a:buFont typeface="Arial" panose="020B0604020202020204" pitchFamily="34" charset="0"/>
              <a:buChar char="•"/>
            </a:pPr>
            <a:r>
              <a:rPr lang="en-US" sz="1200" dirty="0"/>
              <a:t>Most common approach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17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of Decision Trees</a:t>
            </a:r>
            <a:endParaRPr/>
          </a:p>
        </p:txBody>
      </p:sp>
      <p:graphicFrame>
        <p:nvGraphicFramePr>
          <p:cNvPr id="2" name="Diagram 1">
            <a:extLst>
              <a:ext uri="{FF2B5EF4-FFF2-40B4-BE49-F238E27FC236}">
                <a16:creationId xmlns:a16="http://schemas.microsoft.com/office/drawing/2014/main" id="{C6C977B6-11FC-46E9-95E0-8D0A9D219B6E}"/>
              </a:ext>
            </a:extLst>
          </p:cNvPr>
          <p:cNvGraphicFramePr/>
          <p:nvPr>
            <p:extLst>
              <p:ext uri="{D42A27DB-BD31-4B8C-83A1-F6EECF244321}">
                <p14:modId xmlns:p14="http://schemas.microsoft.com/office/powerpoint/2010/main" val="2721763703"/>
              </p:ext>
            </p:extLst>
          </p:nvPr>
        </p:nvGraphicFramePr>
        <p:xfrm>
          <a:off x="386677" y="759811"/>
          <a:ext cx="8445623" cy="3623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Thank you!</a:t>
            </a:r>
            <a:endParaRPr dirty="0"/>
          </a:p>
        </p:txBody>
      </p:sp>
      <p:sp>
        <p:nvSpPr>
          <p:cNvPr id="2" name="TextBox 1">
            <a:extLst>
              <a:ext uri="{FF2B5EF4-FFF2-40B4-BE49-F238E27FC236}">
                <a16:creationId xmlns:a16="http://schemas.microsoft.com/office/drawing/2014/main" id="{B7E5F520-FB8A-440E-BF2C-C9E9B3BAECDE}"/>
              </a:ext>
            </a:extLst>
          </p:cNvPr>
          <p:cNvSpPr txBox="1"/>
          <p:nvPr/>
        </p:nvSpPr>
        <p:spPr>
          <a:xfrm>
            <a:off x="1198485" y="1763882"/>
            <a:ext cx="6320901" cy="1446550"/>
          </a:xfrm>
          <a:prstGeom prst="rect">
            <a:avLst/>
          </a:prstGeom>
          <a:noFill/>
        </p:spPr>
        <p:txBody>
          <a:bodyPr wrap="square" rtlCol="0">
            <a:spAutoFit/>
          </a:bodyPr>
          <a:lstStyle/>
          <a:p>
            <a:pPr algn="ctr"/>
            <a:r>
              <a:rPr lang="en-US" sz="4400" spc="600" dirty="0">
                <a:solidFill>
                  <a:schemeClr val="accent3"/>
                </a:solidFill>
              </a:rPr>
              <a:t>ANY</a:t>
            </a:r>
          </a:p>
          <a:p>
            <a:pPr algn="ctr"/>
            <a:r>
              <a:rPr lang="en-US" sz="4400" spc="600" dirty="0">
                <a:solidFill>
                  <a:schemeClr val="accent3"/>
                </a:solidFill>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Advantages of Decision Trees</a:t>
            </a:r>
            <a:endParaRPr dirty="0"/>
          </a:p>
        </p:txBody>
      </p:sp>
      <p:sp>
        <p:nvSpPr>
          <p:cNvPr id="3" name="Hexagon 2">
            <a:extLst>
              <a:ext uri="{FF2B5EF4-FFF2-40B4-BE49-F238E27FC236}">
                <a16:creationId xmlns:a16="http://schemas.microsoft.com/office/drawing/2014/main" id="{267C4B92-9B76-4265-A6EA-7A50BDFCE60B}"/>
              </a:ext>
            </a:extLst>
          </p:cNvPr>
          <p:cNvSpPr/>
          <p:nvPr/>
        </p:nvSpPr>
        <p:spPr>
          <a:xfrm>
            <a:off x="1616249" y="3241220"/>
            <a:ext cx="1645920" cy="13716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Hexagon 7">
            <a:extLst>
              <a:ext uri="{FF2B5EF4-FFF2-40B4-BE49-F238E27FC236}">
                <a16:creationId xmlns:a16="http://schemas.microsoft.com/office/drawing/2014/main" id="{20E869B6-B5C4-4904-9A06-1CB433F48721}"/>
              </a:ext>
            </a:extLst>
          </p:cNvPr>
          <p:cNvSpPr/>
          <p:nvPr/>
        </p:nvSpPr>
        <p:spPr>
          <a:xfrm>
            <a:off x="4444305" y="3241220"/>
            <a:ext cx="1645920" cy="1371600"/>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Hexagon 8">
            <a:extLst>
              <a:ext uri="{FF2B5EF4-FFF2-40B4-BE49-F238E27FC236}">
                <a16:creationId xmlns:a16="http://schemas.microsoft.com/office/drawing/2014/main" id="{CA001249-2277-4BEA-BF7D-33AE71BE50C7}"/>
              </a:ext>
            </a:extLst>
          </p:cNvPr>
          <p:cNvSpPr/>
          <p:nvPr/>
        </p:nvSpPr>
        <p:spPr>
          <a:xfrm>
            <a:off x="5875538" y="1046530"/>
            <a:ext cx="1645920" cy="1371600"/>
          </a:xfrm>
          <a:prstGeom prst="hex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Hexagon 9">
            <a:extLst>
              <a:ext uri="{FF2B5EF4-FFF2-40B4-BE49-F238E27FC236}">
                <a16:creationId xmlns:a16="http://schemas.microsoft.com/office/drawing/2014/main" id="{E671768C-C0C4-4720-A10F-C81B397DD853}"/>
              </a:ext>
            </a:extLst>
          </p:cNvPr>
          <p:cNvSpPr/>
          <p:nvPr/>
        </p:nvSpPr>
        <p:spPr>
          <a:xfrm>
            <a:off x="3013072" y="1046530"/>
            <a:ext cx="1645920" cy="137160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Hexagon 10">
            <a:extLst>
              <a:ext uri="{FF2B5EF4-FFF2-40B4-BE49-F238E27FC236}">
                <a16:creationId xmlns:a16="http://schemas.microsoft.com/office/drawing/2014/main" id="{4E04B180-16EF-4B65-872D-3F1EA00A77B8}"/>
              </a:ext>
            </a:extLst>
          </p:cNvPr>
          <p:cNvSpPr/>
          <p:nvPr/>
        </p:nvSpPr>
        <p:spPr>
          <a:xfrm>
            <a:off x="3047482" y="2509962"/>
            <a:ext cx="1645920" cy="137160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Hexagon 11">
            <a:extLst>
              <a:ext uri="{FF2B5EF4-FFF2-40B4-BE49-F238E27FC236}">
                <a16:creationId xmlns:a16="http://schemas.microsoft.com/office/drawing/2014/main" id="{1B66E521-9613-44E5-9BEA-D4E8529014D0}"/>
              </a:ext>
            </a:extLst>
          </p:cNvPr>
          <p:cNvSpPr/>
          <p:nvPr/>
        </p:nvSpPr>
        <p:spPr>
          <a:xfrm>
            <a:off x="4444305" y="1732330"/>
            <a:ext cx="1645920" cy="137160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Hexagon 12">
            <a:extLst>
              <a:ext uri="{FF2B5EF4-FFF2-40B4-BE49-F238E27FC236}">
                <a16:creationId xmlns:a16="http://schemas.microsoft.com/office/drawing/2014/main" id="{0F58822F-00D5-4D8E-8F12-ED61F54B219C}"/>
              </a:ext>
            </a:extLst>
          </p:cNvPr>
          <p:cNvSpPr/>
          <p:nvPr/>
        </p:nvSpPr>
        <p:spPr>
          <a:xfrm>
            <a:off x="5875538" y="2509962"/>
            <a:ext cx="1645920" cy="1371600"/>
          </a:xfrm>
          <a:prstGeom prst="hex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4" name="Group 13">
            <a:extLst>
              <a:ext uri="{FF2B5EF4-FFF2-40B4-BE49-F238E27FC236}">
                <a16:creationId xmlns:a16="http://schemas.microsoft.com/office/drawing/2014/main" id="{C5F67630-0913-43EC-929A-584D71C8EE26}"/>
              </a:ext>
            </a:extLst>
          </p:cNvPr>
          <p:cNvGrpSpPr/>
          <p:nvPr/>
        </p:nvGrpSpPr>
        <p:grpSpPr>
          <a:xfrm>
            <a:off x="1486652" y="1819962"/>
            <a:ext cx="1775517" cy="1371600"/>
            <a:chOff x="1486652" y="1819962"/>
            <a:chExt cx="1775517" cy="1371600"/>
          </a:xfrm>
        </p:grpSpPr>
        <p:sp>
          <p:nvSpPr>
            <p:cNvPr id="7" name="Hexagon 6">
              <a:extLst>
                <a:ext uri="{FF2B5EF4-FFF2-40B4-BE49-F238E27FC236}">
                  <a16:creationId xmlns:a16="http://schemas.microsoft.com/office/drawing/2014/main" id="{D26A700A-8C08-40D0-8215-B7218CFA00EB}"/>
                </a:ext>
              </a:extLst>
            </p:cNvPr>
            <p:cNvSpPr/>
            <p:nvPr/>
          </p:nvSpPr>
          <p:spPr>
            <a:xfrm>
              <a:off x="1616249" y="1819962"/>
              <a:ext cx="1645920" cy="13716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TextBox 14">
              <a:extLst>
                <a:ext uri="{FF2B5EF4-FFF2-40B4-BE49-F238E27FC236}">
                  <a16:creationId xmlns:a16="http://schemas.microsoft.com/office/drawing/2014/main" id="{27A8CFCF-856C-431C-A714-A21CFD961436}"/>
                </a:ext>
              </a:extLst>
            </p:cNvPr>
            <p:cNvSpPr txBox="1"/>
            <p:nvPr/>
          </p:nvSpPr>
          <p:spPr>
            <a:xfrm>
              <a:off x="1486652" y="2211735"/>
              <a:ext cx="1748901" cy="523220"/>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dk1"/>
                  </a:solidFill>
                </a:rPr>
                <a:t>Easy to explain, interpret and use</a:t>
              </a:r>
            </a:p>
          </p:txBody>
        </p:sp>
      </p:grpSp>
      <p:sp>
        <p:nvSpPr>
          <p:cNvPr id="16" name="TextBox 15">
            <a:extLst>
              <a:ext uri="{FF2B5EF4-FFF2-40B4-BE49-F238E27FC236}">
                <a16:creationId xmlns:a16="http://schemas.microsoft.com/office/drawing/2014/main" id="{3C078D71-D12C-46C7-8307-B88516081D87}"/>
              </a:ext>
            </a:extLst>
          </p:cNvPr>
          <p:cNvSpPr txBox="1"/>
          <p:nvPr/>
        </p:nvSpPr>
        <p:spPr>
          <a:xfrm>
            <a:off x="1593994" y="3431038"/>
            <a:ext cx="1534215" cy="954107"/>
          </a:xfrm>
          <a:prstGeom prst="rect">
            <a:avLst/>
          </a:prstGeom>
          <a:noFill/>
        </p:spPr>
        <p:txBody>
          <a:bodyPr wrap="square">
            <a:spAutoFit/>
          </a:bodyPr>
          <a:lstStyle/>
          <a:p>
            <a:pPr marL="158750" lvl="0" algn="ctr" rtl="0">
              <a:spcBef>
                <a:spcPts val="0"/>
              </a:spcBef>
              <a:spcAft>
                <a:spcPts val="0"/>
              </a:spcAft>
              <a:buClr>
                <a:schemeClr val="dk1"/>
              </a:buClr>
              <a:buSzPts val="1100"/>
            </a:pPr>
            <a:r>
              <a:rPr lang="en-US" sz="1400" dirty="0">
                <a:solidFill>
                  <a:schemeClr val="bg1"/>
                </a:solidFill>
              </a:rPr>
              <a:t>Require a relatively low degree of data preparation</a:t>
            </a:r>
          </a:p>
        </p:txBody>
      </p:sp>
      <p:sp>
        <p:nvSpPr>
          <p:cNvPr id="17" name="TextBox 16">
            <a:extLst>
              <a:ext uri="{FF2B5EF4-FFF2-40B4-BE49-F238E27FC236}">
                <a16:creationId xmlns:a16="http://schemas.microsoft.com/office/drawing/2014/main" id="{9BCCD261-E243-47D3-BD50-ED5EC6A65B37}"/>
              </a:ext>
            </a:extLst>
          </p:cNvPr>
          <p:cNvSpPr txBox="1"/>
          <p:nvPr/>
        </p:nvSpPr>
        <p:spPr>
          <a:xfrm>
            <a:off x="2917885" y="1063521"/>
            <a:ext cx="1645920" cy="1384995"/>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bg1"/>
                </a:solidFill>
              </a:rPr>
              <a:t>Less data cleaning required, can accommodate missing data &amp; outliers</a:t>
            </a:r>
          </a:p>
        </p:txBody>
      </p:sp>
      <p:sp>
        <p:nvSpPr>
          <p:cNvPr id="18" name="TextBox 17">
            <a:extLst>
              <a:ext uri="{FF2B5EF4-FFF2-40B4-BE49-F238E27FC236}">
                <a16:creationId xmlns:a16="http://schemas.microsoft.com/office/drawing/2014/main" id="{4180F907-6784-40CE-857E-A717FBFF83D2}"/>
              </a:ext>
            </a:extLst>
          </p:cNvPr>
          <p:cNvSpPr txBox="1"/>
          <p:nvPr/>
        </p:nvSpPr>
        <p:spPr>
          <a:xfrm>
            <a:off x="2983944" y="2592649"/>
            <a:ext cx="1579861" cy="1169551"/>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bg1"/>
                </a:solidFill>
              </a:rPr>
              <a:t>Can be combined with other decision techniques and methods</a:t>
            </a:r>
          </a:p>
        </p:txBody>
      </p:sp>
      <p:sp>
        <p:nvSpPr>
          <p:cNvPr id="19" name="TextBox 18">
            <a:extLst>
              <a:ext uri="{FF2B5EF4-FFF2-40B4-BE49-F238E27FC236}">
                <a16:creationId xmlns:a16="http://schemas.microsoft.com/office/drawing/2014/main" id="{3CF3A0C9-6088-4402-B360-715314CC3F6B}"/>
              </a:ext>
            </a:extLst>
          </p:cNvPr>
          <p:cNvSpPr txBox="1"/>
          <p:nvPr/>
        </p:nvSpPr>
        <p:spPr>
          <a:xfrm>
            <a:off x="4306676" y="2011639"/>
            <a:ext cx="1748901" cy="954107"/>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bg1"/>
                </a:solidFill>
              </a:rPr>
              <a:t>Can handle both categorical &amp; numerical variables</a:t>
            </a:r>
          </a:p>
        </p:txBody>
      </p:sp>
      <p:sp>
        <p:nvSpPr>
          <p:cNvPr id="20" name="TextBox 19">
            <a:extLst>
              <a:ext uri="{FF2B5EF4-FFF2-40B4-BE49-F238E27FC236}">
                <a16:creationId xmlns:a16="http://schemas.microsoft.com/office/drawing/2014/main" id="{ECB17566-1995-44EF-9DEB-C1AF2BA59611}"/>
              </a:ext>
            </a:extLst>
          </p:cNvPr>
          <p:cNvSpPr txBox="1"/>
          <p:nvPr/>
        </p:nvSpPr>
        <p:spPr>
          <a:xfrm>
            <a:off x="5745941" y="1502598"/>
            <a:ext cx="1748901" cy="523220"/>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dk1"/>
                </a:solidFill>
              </a:rPr>
              <a:t>Well suited to find interactions </a:t>
            </a:r>
          </a:p>
        </p:txBody>
      </p:sp>
      <p:sp>
        <p:nvSpPr>
          <p:cNvPr id="21" name="TextBox 20">
            <a:extLst>
              <a:ext uri="{FF2B5EF4-FFF2-40B4-BE49-F238E27FC236}">
                <a16:creationId xmlns:a16="http://schemas.microsoft.com/office/drawing/2014/main" id="{0CF36B5F-0BE7-4E9F-8015-7A7366DCAC46}"/>
              </a:ext>
            </a:extLst>
          </p:cNvPr>
          <p:cNvSpPr txBox="1"/>
          <p:nvPr/>
        </p:nvSpPr>
        <p:spPr>
          <a:xfrm>
            <a:off x="4295622" y="3498592"/>
            <a:ext cx="1748901" cy="738664"/>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dk1"/>
                </a:solidFill>
              </a:rPr>
              <a:t>Allow efficient learning of non-linear decisions </a:t>
            </a:r>
          </a:p>
        </p:txBody>
      </p:sp>
      <p:sp>
        <p:nvSpPr>
          <p:cNvPr id="22" name="TextBox 21">
            <a:extLst>
              <a:ext uri="{FF2B5EF4-FFF2-40B4-BE49-F238E27FC236}">
                <a16:creationId xmlns:a16="http://schemas.microsoft.com/office/drawing/2014/main" id="{42BAAAEE-0D46-4F29-9C4B-088F29E52DBF}"/>
              </a:ext>
            </a:extLst>
          </p:cNvPr>
          <p:cNvSpPr txBox="1"/>
          <p:nvPr/>
        </p:nvSpPr>
        <p:spPr>
          <a:xfrm>
            <a:off x="5737909" y="2904624"/>
            <a:ext cx="1748901" cy="523220"/>
          </a:xfrm>
          <a:prstGeom prst="rect">
            <a:avLst/>
          </a:prstGeom>
          <a:noFill/>
        </p:spPr>
        <p:txBody>
          <a:bodyPr wrap="square">
            <a:spAutoFit/>
          </a:bodyPr>
          <a:lstStyle/>
          <a:p>
            <a:pPr marL="158750" lvl="0" algn="ctr" rtl="0">
              <a:spcBef>
                <a:spcPts val="1200"/>
              </a:spcBef>
              <a:spcAft>
                <a:spcPts val="0"/>
              </a:spcAft>
              <a:buClr>
                <a:schemeClr val="dk1"/>
              </a:buClr>
              <a:buSzPts val="1100"/>
            </a:pPr>
            <a:r>
              <a:rPr lang="en-US" sz="1400" dirty="0">
                <a:solidFill>
                  <a:schemeClr val="dk1"/>
                </a:solidFill>
              </a:rPr>
              <a:t>Useful to make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Composition &amp; Key Terms</a:t>
            </a:r>
            <a:endParaRPr/>
          </a:p>
        </p:txBody>
      </p:sp>
      <p:pic>
        <p:nvPicPr>
          <p:cNvPr id="77" name="Google Shape;77;p16"/>
          <p:cNvPicPr preferRelativeResize="0"/>
          <p:nvPr/>
        </p:nvPicPr>
        <p:blipFill>
          <a:blip r:embed="rId3">
            <a:alphaModFix/>
          </a:blip>
          <a:stretch>
            <a:fillRect/>
          </a:stretch>
        </p:blipFill>
        <p:spPr>
          <a:xfrm>
            <a:off x="1003177" y="1390587"/>
            <a:ext cx="6516210" cy="2968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083FBA9-AE60-4E07-9990-9D73C9165316}"/>
              </a:ext>
            </a:extLst>
          </p:cNvPr>
          <p:cNvGraphicFramePr/>
          <p:nvPr>
            <p:extLst>
              <p:ext uri="{D42A27DB-BD31-4B8C-83A1-F6EECF244321}">
                <p14:modId xmlns:p14="http://schemas.microsoft.com/office/powerpoint/2010/main" val="2363779206"/>
              </p:ext>
            </p:extLst>
          </p:nvPr>
        </p:nvGraphicFramePr>
        <p:xfrm>
          <a:off x="222537" y="731375"/>
          <a:ext cx="5672236" cy="3323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3" name="Google Shape;83;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Recursive Partitioning Algorithm </a:t>
            </a:r>
          </a:p>
        </p:txBody>
      </p:sp>
      <p:pic>
        <p:nvPicPr>
          <p:cNvPr id="85" name="Google Shape;85;p17"/>
          <p:cNvPicPr preferRelativeResize="0"/>
          <p:nvPr/>
        </p:nvPicPr>
        <p:blipFill rotWithShape="1">
          <a:blip r:embed="rId8">
            <a:alphaModFix/>
          </a:blip>
          <a:srcRect b="13179"/>
          <a:stretch/>
        </p:blipFill>
        <p:spPr>
          <a:xfrm>
            <a:off x="6193250" y="1359437"/>
            <a:ext cx="2639050" cy="296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Splitting, Information Gain &amp; Entropy</a:t>
            </a:r>
            <a:endParaRPr/>
          </a:p>
        </p:txBody>
      </p:sp>
      <p:pic>
        <p:nvPicPr>
          <p:cNvPr id="93" name="Google Shape;93;p18"/>
          <p:cNvPicPr preferRelativeResize="0"/>
          <p:nvPr/>
        </p:nvPicPr>
        <p:blipFill rotWithShape="1">
          <a:blip r:embed="rId3">
            <a:alphaModFix/>
          </a:blip>
          <a:srcRect b="4253"/>
          <a:stretch/>
        </p:blipFill>
        <p:spPr>
          <a:xfrm>
            <a:off x="6382554" y="3878605"/>
            <a:ext cx="2565646" cy="772357"/>
          </a:xfrm>
          <a:prstGeom prst="rect">
            <a:avLst/>
          </a:prstGeom>
          <a:noFill/>
          <a:ln w="28575">
            <a:solidFill>
              <a:srgbClr val="318B71"/>
            </a:solidFill>
          </a:ln>
        </p:spPr>
      </p:pic>
      <p:sp>
        <p:nvSpPr>
          <p:cNvPr id="2" name="Rectangle: Rounded Corners 1">
            <a:extLst>
              <a:ext uri="{FF2B5EF4-FFF2-40B4-BE49-F238E27FC236}">
                <a16:creationId xmlns:a16="http://schemas.microsoft.com/office/drawing/2014/main" id="{1210118B-53AC-44CE-9CC2-99F0AEF03847}"/>
              </a:ext>
            </a:extLst>
          </p:cNvPr>
          <p:cNvSpPr/>
          <p:nvPr/>
        </p:nvSpPr>
        <p:spPr>
          <a:xfrm>
            <a:off x="311700" y="1562470"/>
            <a:ext cx="2209558" cy="772357"/>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Splitting</a:t>
            </a:r>
          </a:p>
        </p:txBody>
      </p:sp>
      <p:sp>
        <p:nvSpPr>
          <p:cNvPr id="7" name="Rectangle: Rounded Corners 6">
            <a:extLst>
              <a:ext uri="{FF2B5EF4-FFF2-40B4-BE49-F238E27FC236}">
                <a16:creationId xmlns:a16="http://schemas.microsoft.com/office/drawing/2014/main" id="{65281722-25B4-4B6F-B89A-42020CFEED7A}"/>
              </a:ext>
            </a:extLst>
          </p:cNvPr>
          <p:cNvSpPr/>
          <p:nvPr/>
        </p:nvSpPr>
        <p:spPr>
          <a:xfrm>
            <a:off x="3400639" y="1562470"/>
            <a:ext cx="2209558" cy="77235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Information Gain</a:t>
            </a:r>
          </a:p>
        </p:txBody>
      </p:sp>
      <p:sp>
        <p:nvSpPr>
          <p:cNvPr id="8" name="Rectangle: Rounded Corners 7">
            <a:extLst>
              <a:ext uri="{FF2B5EF4-FFF2-40B4-BE49-F238E27FC236}">
                <a16:creationId xmlns:a16="http://schemas.microsoft.com/office/drawing/2014/main" id="{2801C240-BA14-4192-BF56-29AF80E86C60}"/>
              </a:ext>
            </a:extLst>
          </p:cNvPr>
          <p:cNvSpPr/>
          <p:nvPr/>
        </p:nvSpPr>
        <p:spPr>
          <a:xfrm>
            <a:off x="6489577" y="1562470"/>
            <a:ext cx="2209558" cy="77235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Entropy</a:t>
            </a:r>
          </a:p>
        </p:txBody>
      </p:sp>
      <p:grpSp>
        <p:nvGrpSpPr>
          <p:cNvPr id="6" name="Group 5">
            <a:extLst>
              <a:ext uri="{FF2B5EF4-FFF2-40B4-BE49-F238E27FC236}">
                <a16:creationId xmlns:a16="http://schemas.microsoft.com/office/drawing/2014/main" id="{7458BAA8-8FA2-4AE9-8462-50F769415611}"/>
              </a:ext>
            </a:extLst>
          </p:cNvPr>
          <p:cNvGrpSpPr/>
          <p:nvPr/>
        </p:nvGrpSpPr>
        <p:grpSpPr>
          <a:xfrm>
            <a:off x="534623" y="2254928"/>
            <a:ext cx="1766657" cy="1431418"/>
            <a:chOff x="534623" y="2334827"/>
            <a:chExt cx="1766657" cy="1431418"/>
          </a:xfrm>
        </p:grpSpPr>
        <p:cxnSp>
          <p:nvCxnSpPr>
            <p:cNvPr id="4" name="Straight Connector 3">
              <a:extLst>
                <a:ext uri="{FF2B5EF4-FFF2-40B4-BE49-F238E27FC236}">
                  <a16:creationId xmlns:a16="http://schemas.microsoft.com/office/drawing/2014/main" id="{61E23457-F2FF-4C42-922E-8BF83B5FA78B}"/>
                </a:ext>
              </a:extLst>
            </p:cNvPr>
            <p:cNvCxnSpPr>
              <a:stCxn id="2" idx="2"/>
            </p:cNvCxnSpPr>
            <p:nvPr/>
          </p:nvCxnSpPr>
          <p:spPr>
            <a:xfrm>
              <a:off x="1416479" y="2334827"/>
              <a:ext cx="0" cy="692458"/>
            </a:xfrm>
            <a:prstGeom prst="line">
              <a:avLst/>
            </a:prstGeom>
            <a:ln w="38100">
              <a:solidFill>
                <a:srgbClr val="A9D8B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CC58768-91BA-45B8-A0A3-54FEAAD3786E}"/>
                </a:ext>
              </a:extLst>
            </p:cNvPr>
            <p:cNvSpPr txBox="1"/>
            <p:nvPr/>
          </p:nvSpPr>
          <p:spPr>
            <a:xfrm>
              <a:off x="534623" y="3027581"/>
              <a:ext cx="1766657" cy="738664"/>
            </a:xfrm>
            <a:prstGeom prst="rect">
              <a:avLst/>
            </a:prstGeom>
            <a:noFill/>
          </p:spPr>
          <p:txBody>
            <a:bodyPr wrap="square" rtlCol="0">
              <a:spAutoFit/>
            </a:bodyPr>
            <a:lstStyle/>
            <a:p>
              <a:pPr algn="ctr"/>
              <a:r>
                <a:rPr lang="en-US" sz="1400" dirty="0"/>
                <a:t>Process of dividing a node into 2 or more sub-nodes</a:t>
              </a:r>
            </a:p>
          </p:txBody>
        </p:sp>
      </p:grpSp>
      <p:grpSp>
        <p:nvGrpSpPr>
          <p:cNvPr id="13" name="Group 12">
            <a:extLst>
              <a:ext uri="{FF2B5EF4-FFF2-40B4-BE49-F238E27FC236}">
                <a16:creationId xmlns:a16="http://schemas.microsoft.com/office/drawing/2014/main" id="{51AD41DE-493D-471E-9D90-707B7D8B44E7}"/>
              </a:ext>
            </a:extLst>
          </p:cNvPr>
          <p:cNvGrpSpPr/>
          <p:nvPr/>
        </p:nvGrpSpPr>
        <p:grpSpPr>
          <a:xfrm>
            <a:off x="3469192" y="2254928"/>
            <a:ext cx="1923000" cy="1431418"/>
            <a:chOff x="383701" y="2334827"/>
            <a:chExt cx="1923000" cy="1431418"/>
          </a:xfrm>
        </p:grpSpPr>
        <p:cxnSp>
          <p:nvCxnSpPr>
            <p:cNvPr id="14" name="Straight Connector 13">
              <a:extLst>
                <a:ext uri="{FF2B5EF4-FFF2-40B4-BE49-F238E27FC236}">
                  <a16:creationId xmlns:a16="http://schemas.microsoft.com/office/drawing/2014/main" id="{4548610B-F75A-43EB-964E-F29211853761}"/>
                </a:ext>
              </a:extLst>
            </p:cNvPr>
            <p:cNvCxnSpPr/>
            <p:nvPr/>
          </p:nvCxnSpPr>
          <p:spPr>
            <a:xfrm>
              <a:off x="1416479" y="2334827"/>
              <a:ext cx="0" cy="692458"/>
            </a:xfrm>
            <a:prstGeom prst="line">
              <a:avLst/>
            </a:prstGeom>
            <a:ln w="3810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49B75D-243C-4777-85AB-04B45F1F5B0B}"/>
                </a:ext>
              </a:extLst>
            </p:cNvPr>
            <p:cNvSpPr txBox="1"/>
            <p:nvPr/>
          </p:nvSpPr>
          <p:spPr>
            <a:xfrm>
              <a:off x="383701" y="3027581"/>
              <a:ext cx="1923000" cy="738664"/>
            </a:xfrm>
            <a:prstGeom prst="rect">
              <a:avLst/>
            </a:prstGeom>
            <a:noFill/>
          </p:spPr>
          <p:txBody>
            <a:bodyPr wrap="square" rtlCol="0">
              <a:spAutoFit/>
            </a:bodyPr>
            <a:lstStyle/>
            <a:p>
              <a:pPr algn="ctr"/>
              <a:r>
                <a:rPr lang="en-US" sz="1400" dirty="0"/>
                <a:t>How much information is gained as we go down the tree</a:t>
              </a:r>
            </a:p>
          </p:txBody>
        </p:sp>
      </p:grpSp>
      <p:grpSp>
        <p:nvGrpSpPr>
          <p:cNvPr id="16" name="Group 15">
            <a:extLst>
              <a:ext uri="{FF2B5EF4-FFF2-40B4-BE49-F238E27FC236}">
                <a16:creationId xmlns:a16="http://schemas.microsoft.com/office/drawing/2014/main" id="{A45EA43D-2A88-453B-97E8-81FB4C8FB3ED}"/>
              </a:ext>
            </a:extLst>
          </p:cNvPr>
          <p:cNvGrpSpPr/>
          <p:nvPr/>
        </p:nvGrpSpPr>
        <p:grpSpPr>
          <a:xfrm>
            <a:off x="6382554" y="2254928"/>
            <a:ext cx="2432971" cy="1431418"/>
            <a:chOff x="206150" y="2334827"/>
            <a:chExt cx="2432971" cy="1431418"/>
          </a:xfrm>
        </p:grpSpPr>
        <p:cxnSp>
          <p:nvCxnSpPr>
            <p:cNvPr id="17" name="Straight Connector 16">
              <a:extLst>
                <a:ext uri="{FF2B5EF4-FFF2-40B4-BE49-F238E27FC236}">
                  <a16:creationId xmlns:a16="http://schemas.microsoft.com/office/drawing/2014/main" id="{E94F5E5D-2ECA-486B-AA86-6A63F1362C3A}"/>
                </a:ext>
              </a:extLst>
            </p:cNvPr>
            <p:cNvCxnSpPr/>
            <p:nvPr/>
          </p:nvCxnSpPr>
          <p:spPr>
            <a:xfrm>
              <a:off x="1416479" y="2334827"/>
              <a:ext cx="0" cy="692458"/>
            </a:xfrm>
            <a:prstGeom prst="line">
              <a:avLst/>
            </a:prstGeom>
            <a:ln w="38100">
              <a:solidFill>
                <a:srgbClr val="318B7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94A887-9E45-446A-A067-B5B93C46C882}"/>
                </a:ext>
              </a:extLst>
            </p:cNvPr>
            <p:cNvSpPr txBox="1"/>
            <p:nvPr/>
          </p:nvSpPr>
          <p:spPr>
            <a:xfrm>
              <a:off x="206150" y="3027581"/>
              <a:ext cx="2432971" cy="738664"/>
            </a:xfrm>
            <a:prstGeom prst="rect">
              <a:avLst/>
            </a:prstGeom>
            <a:noFill/>
          </p:spPr>
          <p:txBody>
            <a:bodyPr wrap="square" rtlCol="0">
              <a:spAutoFit/>
            </a:bodyPr>
            <a:lstStyle/>
            <a:p>
              <a:pPr algn="ctr"/>
              <a:r>
                <a:rPr lang="en-US" sz="1400" dirty="0"/>
                <a:t>Criteria to measure impurity of a node &amp; determines randomness in a variable</a:t>
              </a:r>
            </a:p>
          </p:txBody>
        </p:sp>
      </p:grpSp>
      <p:pic>
        <p:nvPicPr>
          <p:cNvPr id="20" name="Picture 19">
            <a:extLst>
              <a:ext uri="{FF2B5EF4-FFF2-40B4-BE49-F238E27FC236}">
                <a16:creationId xmlns:a16="http://schemas.microsoft.com/office/drawing/2014/main" id="{3EF465F8-7984-462F-9C2A-30C81C2ED970}"/>
              </a:ext>
            </a:extLst>
          </p:cNvPr>
          <p:cNvPicPr/>
          <p:nvPr/>
        </p:nvPicPr>
        <p:blipFill rotWithShape="1">
          <a:blip r:embed="rId4" cstate="print">
            <a:extLst>
              <a:ext uri="{28A0092B-C50C-407E-A947-70E740481C1C}">
                <a14:useLocalDpi xmlns:a14="http://schemas.microsoft.com/office/drawing/2010/main" val="0"/>
              </a:ext>
            </a:extLst>
          </a:blip>
          <a:srcRect l="3706" t="58165" r="7843" b="8244"/>
          <a:stretch/>
        </p:blipFill>
        <p:spPr>
          <a:xfrm>
            <a:off x="1362723" y="3932339"/>
            <a:ext cx="4732288" cy="664888"/>
          </a:xfrm>
          <a:prstGeom prst="rect">
            <a:avLst/>
          </a:prstGeom>
          <a:ln w="28575">
            <a:solidFill>
              <a:srgbClr val="62A39F"/>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Gini Index</a:t>
            </a:r>
            <a:endParaRPr/>
          </a:p>
        </p:txBody>
      </p:sp>
      <p:pic>
        <p:nvPicPr>
          <p:cNvPr id="101" name="Google Shape;101;p19"/>
          <p:cNvPicPr preferRelativeResize="0"/>
          <p:nvPr/>
        </p:nvPicPr>
        <p:blipFill rotWithShape="1">
          <a:blip r:embed="rId3">
            <a:alphaModFix/>
          </a:blip>
          <a:srcRect b="4715"/>
          <a:stretch/>
        </p:blipFill>
        <p:spPr>
          <a:xfrm>
            <a:off x="5797674" y="2095269"/>
            <a:ext cx="2857500" cy="952961"/>
          </a:xfrm>
          <a:prstGeom prst="rect">
            <a:avLst/>
          </a:prstGeom>
          <a:noFill/>
          <a:ln>
            <a:noFill/>
          </a:ln>
        </p:spPr>
      </p:pic>
      <p:graphicFrame>
        <p:nvGraphicFramePr>
          <p:cNvPr id="2" name="Diagram 1">
            <a:extLst>
              <a:ext uri="{FF2B5EF4-FFF2-40B4-BE49-F238E27FC236}">
                <a16:creationId xmlns:a16="http://schemas.microsoft.com/office/drawing/2014/main" id="{8EFB5C68-1951-4CBF-B499-FC9E188F313B}"/>
              </a:ext>
            </a:extLst>
          </p:cNvPr>
          <p:cNvGraphicFramePr/>
          <p:nvPr>
            <p:extLst>
              <p:ext uri="{D42A27DB-BD31-4B8C-83A1-F6EECF244321}">
                <p14:modId xmlns:p14="http://schemas.microsoft.com/office/powerpoint/2010/main" val="582117609"/>
              </p:ext>
            </p:extLst>
          </p:nvPr>
        </p:nvGraphicFramePr>
        <p:xfrm>
          <a:off x="-2512381" y="1017725"/>
          <a:ext cx="10714366" cy="33234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Validation</a:t>
            </a:r>
            <a:endParaRPr/>
          </a:p>
        </p:txBody>
      </p:sp>
      <p:sp>
        <p:nvSpPr>
          <p:cNvPr id="108" name="Google Shape;108;p20"/>
          <p:cNvSpPr txBox="1">
            <a:spLocks noGrp="1"/>
          </p:cNvSpPr>
          <p:nvPr>
            <p:ph type="body" idx="1"/>
          </p:nvPr>
        </p:nvSpPr>
        <p:spPr>
          <a:xfrm>
            <a:off x="0" y="983402"/>
            <a:ext cx="5885895" cy="1553593"/>
          </a:xfrm>
          <a:prstGeom prst="rect">
            <a:avLst/>
          </a:prstGeom>
        </p:spPr>
        <p:txBody>
          <a:bodyPr spcFirstLastPara="1" wrap="square" lIns="91425" tIns="91425" rIns="91425" bIns="91425" anchor="t" anchorCtr="0">
            <a:normAutofit fontScale="85000" lnSpcReduction="20000"/>
          </a:bodyPr>
          <a:lstStyle/>
          <a:p>
            <a:pPr marL="457200" lvl="0" indent="-304800" algn="l" rtl="0">
              <a:lnSpc>
                <a:spcPct val="110000"/>
              </a:lnSpc>
              <a:spcBef>
                <a:spcPts val="0"/>
              </a:spcBef>
              <a:spcAft>
                <a:spcPts val="0"/>
              </a:spcAft>
              <a:buClrTx/>
              <a:buSzPts val="1200"/>
              <a:buFont typeface="Arial" panose="020B0604020202020204" pitchFamily="34" charset="0"/>
              <a:buChar char="•"/>
            </a:pPr>
            <a:r>
              <a:rPr lang="en" sz="1800" dirty="0">
                <a:solidFill>
                  <a:schemeClr val="tx1"/>
                </a:solidFill>
              </a:rPr>
              <a:t>Model evaluation method that is better than residuals</a:t>
            </a:r>
            <a:endParaRPr sz="1800" dirty="0">
              <a:solidFill>
                <a:schemeClr val="tx1"/>
              </a:solidFill>
            </a:endParaRPr>
          </a:p>
          <a:p>
            <a:pPr marL="457200" lvl="0" indent="-304800" algn="l" rtl="0">
              <a:lnSpc>
                <a:spcPct val="110000"/>
              </a:lnSpc>
              <a:spcBef>
                <a:spcPts val="0"/>
              </a:spcBef>
              <a:spcAft>
                <a:spcPts val="0"/>
              </a:spcAft>
              <a:buClrTx/>
              <a:buSzPts val="1200"/>
              <a:buFont typeface="Arial" panose="020B0604020202020204" pitchFamily="34" charset="0"/>
              <a:buChar char="•"/>
            </a:pPr>
            <a:r>
              <a:rPr lang="en" sz="1800" dirty="0">
                <a:solidFill>
                  <a:schemeClr val="tx1"/>
                </a:solidFill>
              </a:rPr>
              <a:t>More realistic estimation of how the tree will perform in practice</a:t>
            </a:r>
            <a:endParaRPr sz="1800" dirty="0">
              <a:solidFill>
                <a:schemeClr val="tx1"/>
              </a:solidFill>
            </a:endParaRPr>
          </a:p>
          <a:p>
            <a:pPr marL="457200" lvl="0" indent="-304800" algn="l" rtl="0">
              <a:lnSpc>
                <a:spcPct val="110000"/>
              </a:lnSpc>
              <a:spcBef>
                <a:spcPts val="0"/>
              </a:spcBef>
              <a:spcAft>
                <a:spcPts val="0"/>
              </a:spcAft>
              <a:buClrTx/>
              <a:buSzPts val="1200"/>
              <a:buFont typeface="Arial" panose="020B0604020202020204" pitchFamily="34" charset="0"/>
              <a:buChar char="•"/>
            </a:pPr>
            <a:r>
              <a:rPr lang="en" sz="1800" dirty="0">
                <a:solidFill>
                  <a:schemeClr val="tx1"/>
                </a:solidFill>
              </a:rPr>
              <a:t>Types of Cross Validation:</a:t>
            </a:r>
            <a:endParaRPr sz="1800" dirty="0">
              <a:solidFill>
                <a:schemeClr val="tx1"/>
              </a:solidFill>
            </a:endParaRPr>
          </a:p>
          <a:p>
            <a:pPr marL="914400" lvl="1" indent="-304800" algn="l" rtl="0">
              <a:lnSpc>
                <a:spcPct val="110000"/>
              </a:lnSpc>
              <a:spcBef>
                <a:spcPts val="0"/>
              </a:spcBef>
              <a:spcAft>
                <a:spcPts val="0"/>
              </a:spcAft>
              <a:buClrTx/>
              <a:buSzPts val="1200"/>
              <a:buFont typeface="Arial" panose="020B0604020202020204" pitchFamily="34" charset="0"/>
              <a:buChar char="•"/>
            </a:pPr>
            <a:r>
              <a:rPr lang="en" sz="1800" dirty="0">
                <a:solidFill>
                  <a:schemeClr val="tx1"/>
                </a:solidFill>
              </a:rPr>
              <a:t>Hold out method</a:t>
            </a:r>
            <a:endParaRPr sz="1800" dirty="0">
              <a:solidFill>
                <a:schemeClr val="tx1"/>
              </a:solidFill>
            </a:endParaRPr>
          </a:p>
          <a:p>
            <a:pPr marL="914400" lvl="1" indent="-304800" algn="l" rtl="0">
              <a:lnSpc>
                <a:spcPct val="110000"/>
              </a:lnSpc>
              <a:spcBef>
                <a:spcPts val="0"/>
              </a:spcBef>
              <a:spcAft>
                <a:spcPts val="0"/>
              </a:spcAft>
              <a:buClrTx/>
              <a:buSzPts val="1200"/>
              <a:buFont typeface="Arial" panose="020B0604020202020204" pitchFamily="34" charset="0"/>
              <a:buChar char="•"/>
            </a:pPr>
            <a:r>
              <a:rPr lang="en" sz="1800" dirty="0">
                <a:solidFill>
                  <a:schemeClr val="tx1"/>
                </a:solidFill>
              </a:rPr>
              <a:t>K-Fold </a:t>
            </a:r>
            <a:endParaRPr sz="1800" dirty="0">
              <a:solidFill>
                <a:schemeClr val="tx1"/>
              </a:solidFill>
            </a:endParaRPr>
          </a:p>
          <a:p>
            <a:pPr marL="914400" lvl="1" indent="-304800" algn="l" rtl="0">
              <a:lnSpc>
                <a:spcPct val="110000"/>
              </a:lnSpc>
              <a:spcBef>
                <a:spcPts val="0"/>
              </a:spcBef>
              <a:spcAft>
                <a:spcPts val="0"/>
              </a:spcAft>
              <a:buClrTx/>
              <a:buSzPts val="1200"/>
              <a:buFont typeface="Arial" panose="020B0604020202020204" pitchFamily="34" charset="0"/>
              <a:buChar char="•"/>
            </a:pPr>
            <a:r>
              <a:rPr lang="en" sz="1800" dirty="0">
                <a:solidFill>
                  <a:schemeClr val="tx1"/>
                </a:solidFill>
              </a:rPr>
              <a:t>Leave one out </a:t>
            </a:r>
            <a:endParaRPr sz="1800" dirty="0">
              <a:solidFill>
                <a:schemeClr val="tx1"/>
              </a:solidFill>
            </a:endParaRPr>
          </a:p>
          <a:p>
            <a:pPr marL="914400" lvl="0" indent="0" algn="l" rtl="0">
              <a:spcBef>
                <a:spcPts val="1200"/>
              </a:spcBef>
              <a:spcAft>
                <a:spcPts val="1200"/>
              </a:spcAft>
              <a:buNone/>
            </a:pPr>
            <a:endParaRPr sz="1800" dirty="0"/>
          </a:p>
        </p:txBody>
      </p:sp>
      <p:pic>
        <p:nvPicPr>
          <p:cNvPr id="109" name="Google Shape;109;p20"/>
          <p:cNvPicPr preferRelativeResize="0"/>
          <p:nvPr/>
        </p:nvPicPr>
        <p:blipFill>
          <a:blip r:embed="rId3">
            <a:alphaModFix/>
          </a:blip>
          <a:stretch>
            <a:fillRect/>
          </a:stretch>
        </p:blipFill>
        <p:spPr>
          <a:xfrm>
            <a:off x="5985735" y="1055765"/>
            <a:ext cx="2717887" cy="1313638"/>
          </a:xfrm>
          <a:prstGeom prst="rect">
            <a:avLst/>
          </a:prstGeom>
          <a:noFill/>
          <a:ln w="28575">
            <a:solidFill>
              <a:schemeClr val="accent1"/>
            </a:solidFill>
          </a:ln>
        </p:spPr>
      </p:pic>
      <p:grpSp>
        <p:nvGrpSpPr>
          <p:cNvPr id="2" name="Group 1">
            <a:extLst>
              <a:ext uri="{FF2B5EF4-FFF2-40B4-BE49-F238E27FC236}">
                <a16:creationId xmlns:a16="http://schemas.microsoft.com/office/drawing/2014/main" id="{8F1653F6-9A5F-4F44-BC8B-6F4B91BB1C36}"/>
              </a:ext>
            </a:extLst>
          </p:cNvPr>
          <p:cNvGrpSpPr/>
          <p:nvPr/>
        </p:nvGrpSpPr>
        <p:grpSpPr>
          <a:xfrm>
            <a:off x="3680581" y="2771341"/>
            <a:ext cx="4964368" cy="1792148"/>
            <a:chOff x="3244700" y="1829058"/>
            <a:chExt cx="5669801" cy="3017161"/>
          </a:xfrm>
        </p:grpSpPr>
        <p:pic>
          <p:nvPicPr>
            <p:cNvPr id="110" name="Google Shape;110;p20"/>
            <p:cNvPicPr preferRelativeResize="0"/>
            <p:nvPr/>
          </p:nvPicPr>
          <p:blipFill>
            <a:blip r:embed="rId4">
              <a:alphaModFix/>
            </a:blip>
            <a:stretch>
              <a:fillRect/>
            </a:stretch>
          </p:blipFill>
          <p:spPr>
            <a:xfrm>
              <a:off x="3244700" y="1829058"/>
              <a:ext cx="5669801" cy="1422050"/>
            </a:xfrm>
            <a:prstGeom prst="rect">
              <a:avLst/>
            </a:prstGeom>
            <a:noFill/>
            <a:ln w="28575">
              <a:solidFill>
                <a:schemeClr val="tx2">
                  <a:lumMod val="60000"/>
                  <a:lumOff val="40000"/>
                </a:schemeClr>
              </a:solidFill>
            </a:ln>
          </p:spPr>
        </p:pic>
        <p:pic>
          <p:nvPicPr>
            <p:cNvPr id="111" name="Google Shape;111;p20"/>
            <p:cNvPicPr preferRelativeResize="0"/>
            <p:nvPr/>
          </p:nvPicPr>
          <p:blipFill>
            <a:blip r:embed="rId5">
              <a:alphaModFix/>
            </a:blip>
            <a:stretch>
              <a:fillRect/>
            </a:stretch>
          </p:blipFill>
          <p:spPr>
            <a:xfrm>
              <a:off x="3505431" y="3267719"/>
              <a:ext cx="4994568" cy="1578500"/>
            </a:xfrm>
            <a:prstGeom prst="rect">
              <a:avLst/>
            </a:prstGeom>
            <a:noFill/>
            <a:ln w="28575">
              <a:solidFill>
                <a:schemeClr val="tx2">
                  <a:lumMod val="60000"/>
                  <a:lumOff val="40000"/>
                </a:schemeClr>
              </a:solidFill>
            </a:ln>
          </p:spPr>
        </p:pic>
      </p:grpSp>
      <p:pic>
        <p:nvPicPr>
          <p:cNvPr id="112" name="Google Shape;112;p20"/>
          <p:cNvPicPr preferRelativeResize="0"/>
          <p:nvPr/>
        </p:nvPicPr>
        <p:blipFill>
          <a:blip r:embed="rId6">
            <a:alphaModFix/>
          </a:blip>
          <a:stretch>
            <a:fillRect/>
          </a:stretch>
        </p:blipFill>
        <p:spPr>
          <a:xfrm>
            <a:off x="499051" y="2637006"/>
            <a:ext cx="2190883" cy="2047160"/>
          </a:xfrm>
          <a:prstGeom prst="rect">
            <a:avLst/>
          </a:prstGeom>
          <a:noFill/>
          <a:ln w="28575">
            <a:solidFill>
              <a:schemeClr val="accent5"/>
            </a:solidFill>
          </a:ln>
        </p:spPr>
      </p:pic>
      <p:cxnSp>
        <p:nvCxnSpPr>
          <p:cNvPr id="4" name="Straight Arrow Connector 3">
            <a:extLst>
              <a:ext uri="{FF2B5EF4-FFF2-40B4-BE49-F238E27FC236}">
                <a16:creationId xmlns:a16="http://schemas.microsoft.com/office/drawing/2014/main" id="{EC835014-4F6E-4D9B-BD88-59A18A9F8DA4}"/>
              </a:ext>
            </a:extLst>
          </p:cNvPr>
          <p:cNvCxnSpPr>
            <a:cxnSpLocks/>
          </p:cNvCxnSpPr>
          <p:nvPr/>
        </p:nvCxnSpPr>
        <p:spPr>
          <a:xfrm>
            <a:off x="719090" y="2208969"/>
            <a:ext cx="0" cy="428037"/>
          </a:xfrm>
          <a:prstGeom prst="straightConnector1">
            <a:avLst/>
          </a:prstGeom>
          <a:ln w="28575">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0F710DD-5321-4E49-8D5D-8A0A3B4D91A2}"/>
              </a:ext>
            </a:extLst>
          </p:cNvPr>
          <p:cNvCxnSpPr>
            <a:cxnSpLocks/>
          </p:cNvCxnSpPr>
          <p:nvPr/>
        </p:nvCxnSpPr>
        <p:spPr>
          <a:xfrm>
            <a:off x="727013" y="1995909"/>
            <a:ext cx="3543146" cy="0"/>
          </a:xfrm>
          <a:prstGeom prst="straightConnector1">
            <a:avLst/>
          </a:prstGeom>
          <a:ln w="28575">
            <a:solidFill>
              <a:srgbClr val="7182B8"/>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65A100A-8180-4E40-BCA1-81CD80E8809C}"/>
              </a:ext>
            </a:extLst>
          </p:cNvPr>
          <p:cNvCxnSpPr>
            <a:cxnSpLocks/>
          </p:cNvCxnSpPr>
          <p:nvPr/>
        </p:nvCxnSpPr>
        <p:spPr>
          <a:xfrm>
            <a:off x="4261281" y="2008637"/>
            <a:ext cx="0" cy="731520"/>
          </a:xfrm>
          <a:prstGeom prst="straightConnector1">
            <a:avLst/>
          </a:prstGeom>
          <a:ln w="28575">
            <a:solidFill>
              <a:srgbClr val="7182B8"/>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213B39-3A8F-40DE-A783-0C95AB5F1787}"/>
              </a:ext>
            </a:extLst>
          </p:cNvPr>
          <p:cNvSpPr/>
          <p:nvPr/>
        </p:nvSpPr>
        <p:spPr>
          <a:xfrm>
            <a:off x="913304" y="1889377"/>
            <a:ext cx="684673" cy="18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sz="1500" dirty="0">
                <a:solidFill>
                  <a:schemeClr val="tx1"/>
                </a:solidFill>
              </a:rPr>
              <a:t>K-Fold</a:t>
            </a:r>
            <a:endParaRPr lang="en-US" sz="1500" dirty="0"/>
          </a:p>
        </p:txBody>
      </p:sp>
      <p:cxnSp>
        <p:nvCxnSpPr>
          <p:cNvPr id="22" name="Straight Arrow Connector 21">
            <a:extLst>
              <a:ext uri="{FF2B5EF4-FFF2-40B4-BE49-F238E27FC236}">
                <a16:creationId xmlns:a16="http://schemas.microsoft.com/office/drawing/2014/main" id="{4A4827DD-D4F8-4441-96AB-BF4325A30FF9}"/>
              </a:ext>
            </a:extLst>
          </p:cNvPr>
          <p:cNvCxnSpPr>
            <a:cxnSpLocks/>
          </p:cNvCxnSpPr>
          <p:nvPr/>
        </p:nvCxnSpPr>
        <p:spPr>
          <a:xfrm>
            <a:off x="727013" y="1802080"/>
            <a:ext cx="5212080" cy="0"/>
          </a:xfrm>
          <a:prstGeom prst="straightConnector1">
            <a:avLst/>
          </a:prstGeom>
          <a:ln w="28575">
            <a:solidFill>
              <a:srgbClr val="1CADE4"/>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DDC4E2F-C2FF-42EB-8597-9C77B5BE4411}"/>
              </a:ext>
            </a:extLst>
          </p:cNvPr>
          <p:cNvSpPr/>
          <p:nvPr/>
        </p:nvSpPr>
        <p:spPr>
          <a:xfrm>
            <a:off x="913304" y="1680712"/>
            <a:ext cx="1624227" cy="204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sz="1500" dirty="0">
                <a:solidFill>
                  <a:schemeClr val="tx1"/>
                </a:solidFill>
              </a:rPr>
              <a:t>Hold Out Method</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Bagging/Bootstrapping and Boosting </a:t>
            </a:r>
            <a:endParaRPr/>
          </a:p>
        </p:txBody>
      </p:sp>
      <p:pic>
        <p:nvPicPr>
          <p:cNvPr id="121" name="Google Shape;121;p21"/>
          <p:cNvPicPr preferRelativeResize="0"/>
          <p:nvPr/>
        </p:nvPicPr>
        <p:blipFill>
          <a:blip r:embed="rId3">
            <a:alphaModFix/>
          </a:blip>
          <a:stretch>
            <a:fillRect/>
          </a:stretch>
        </p:blipFill>
        <p:spPr>
          <a:xfrm>
            <a:off x="436513" y="1720548"/>
            <a:ext cx="4752975" cy="1990725"/>
          </a:xfrm>
          <a:prstGeom prst="rect">
            <a:avLst/>
          </a:prstGeom>
          <a:noFill/>
          <a:ln w="38100">
            <a:solidFill>
              <a:schemeClr val="accent5"/>
            </a:solidFill>
          </a:ln>
        </p:spPr>
      </p:pic>
      <p:pic>
        <p:nvPicPr>
          <p:cNvPr id="122" name="Google Shape;122;p21"/>
          <p:cNvPicPr preferRelativeResize="0"/>
          <p:nvPr/>
        </p:nvPicPr>
        <p:blipFill>
          <a:blip r:embed="rId4">
            <a:alphaModFix/>
          </a:blip>
          <a:stretch>
            <a:fillRect/>
          </a:stretch>
        </p:blipFill>
        <p:spPr>
          <a:xfrm>
            <a:off x="5651175" y="1247723"/>
            <a:ext cx="3181125" cy="2463550"/>
          </a:xfrm>
          <a:prstGeom prst="rect">
            <a:avLst/>
          </a:prstGeom>
          <a:noFill/>
          <a:ln w="38100">
            <a:solidFill>
              <a:srgbClr val="1CADE4"/>
            </a:solidFill>
          </a:ln>
        </p:spPr>
      </p:pic>
      <p:sp>
        <p:nvSpPr>
          <p:cNvPr id="2" name="TextBox 1">
            <a:extLst>
              <a:ext uri="{FF2B5EF4-FFF2-40B4-BE49-F238E27FC236}">
                <a16:creationId xmlns:a16="http://schemas.microsoft.com/office/drawing/2014/main" id="{ADB3AD3F-E5C0-4EBA-A44D-C8995CB9C043}"/>
              </a:ext>
            </a:extLst>
          </p:cNvPr>
          <p:cNvSpPr txBox="1"/>
          <p:nvPr/>
        </p:nvSpPr>
        <p:spPr>
          <a:xfrm>
            <a:off x="311700" y="1324990"/>
            <a:ext cx="4048217" cy="369332"/>
          </a:xfrm>
          <a:prstGeom prst="rect">
            <a:avLst/>
          </a:prstGeom>
          <a:noFill/>
        </p:spPr>
        <p:txBody>
          <a:bodyPr wrap="square" rtlCol="0">
            <a:spAutoFit/>
          </a:bodyPr>
          <a:lstStyle/>
          <a:p>
            <a:r>
              <a:rPr lang="en-US" b="1" dirty="0">
                <a:solidFill>
                  <a:schemeClr val="accent5"/>
                </a:solidFill>
              </a:rPr>
              <a:t>BAGGING: </a:t>
            </a:r>
            <a:r>
              <a:rPr lang="en-US" dirty="0">
                <a:solidFill>
                  <a:schemeClr val="accent5"/>
                </a:solidFill>
              </a:rPr>
              <a:t>Bootstrapping &amp; Aggregation</a:t>
            </a:r>
            <a:endParaRPr lang="en-US" b="1" dirty="0">
              <a:solidFill>
                <a:schemeClr val="accent5"/>
              </a:solidFill>
            </a:endParaRPr>
          </a:p>
        </p:txBody>
      </p:sp>
      <p:sp>
        <p:nvSpPr>
          <p:cNvPr id="8" name="TextBox 7">
            <a:extLst>
              <a:ext uri="{FF2B5EF4-FFF2-40B4-BE49-F238E27FC236}">
                <a16:creationId xmlns:a16="http://schemas.microsoft.com/office/drawing/2014/main" id="{44EE9F2F-A942-4179-8E89-296C2DB4CA50}"/>
              </a:ext>
            </a:extLst>
          </p:cNvPr>
          <p:cNvSpPr txBox="1"/>
          <p:nvPr/>
        </p:nvSpPr>
        <p:spPr>
          <a:xfrm>
            <a:off x="5651175" y="3711273"/>
            <a:ext cx="2758250" cy="646331"/>
          </a:xfrm>
          <a:prstGeom prst="rect">
            <a:avLst/>
          </a:prstGeom>
          <a:noFill/>
        </p:spPr>
        <p:txBody>
          <a:bodyPr wrap="square" rtlCol="0">
            <a:spAutoFit/>
          </a:bodyPr>
          <a:lstStyle/>
          <a:p>
            <a:r>
              <a:rPr lang="en-US" b="1" dirty="0">
                <a:solidFill>
                  <a:schemeClr val="accent1"/>
                </a:solidFill>
              </a:rPr>
              <a:t>BOOSTING: </a:t>
            </a:r>
            <a:r>
              <a:rPr lang="en-US" dirty="0">
                <a:solidFill>
                  <a:schemeClr val="accent1"/>
                </a:solidFill>
              </a:rPr>
              <a:t>Several models trained sequentially</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204</TotalTime>
  <Words>3849</Words>
  <Application>Microsoft Office PowerPoint</Application>
  <PresentationFormat>On-screen Show (16:9)</PresentationFormat>
  <Paragraphs>202</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Arial</vt:lpstr>
      <vt:lpstr>Calibri Light</vt:lpstr>
      <vt:lpstr>Times New Roman</vt:lpstr>
      <vt:lpstr>Retrospect</vt:lpstr>
      <vt:lpstr>Decision Trees</vt:lpstr>
      <vt:lpstr>Overview of Decision Trees</vt:lpstr>
      <vt:lpstr>Advantages of Decision Trees</vt:lpstr>
      <vt:lpstr>Composition &amp; Key Terms</vt:lpstr>
      <vt:lpstr>Recursive Partitioning Algorithm </vt:lpstr>
      <vt:lpstr>Splitting, Information Gain &amp; Entropy</vt:lpstr>
      <vt:lpstr>Gini Index</vt:lpstr>
      <vt:lpstr>Cross Validation</vt:lpstr>
      <vt:lpstr>Bagging/Bootstrapping and Boosting </vt:lpstr>
      <vt:lpstr>Random Forests</vt:lpstr>
      <vt:lpstr>Classification Trees</vt:lpstr>
      <vt:lpstr>Example of Classification Trees in Practice</vt:lpstr>
      <vt:lpstr>Coding Example: Classification</vt:lpstr>
      <vt:lpstr>Coding Example - Classification</vt:lpstr>
      <vt:lpstr>Coding Example - Classification</vt:lpstr>
      <vt:lpstr>Regression Trees</vt:lpstr>
      <vt:lpstr>Example of the Regression Tree in Practice</vt:lpstr>
      <vt:lpstr>Coding Example: Regression</vt:lpstr>
      <vt:lpstr>Watchouts: Handling Missing Data</vt:lpstr>
      <vt:lpstr>Watchouts: Overfitting</vt:lpstr>
      <vt:lpstr>Limitations of Decision Trees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Gina</dc:creator>
  <cp:lastModifiedBy>Gina Champion</cp:lastModifiedBy>
  <cp:revision>27</cp:revision>
  <dcterms:modified xsi:type="dcterms:W3CDTF">2021-06-06T23:05:35Z</dcterms:modified>
</cp:coreProperties>
</file>