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mitiq.readthedocs.io/en/stable/apidoc.html#mitiq.benchmarks.randomized_benchmarking.generate_rb_circuits" TargetMode="External" Type="http://schemas.openxmlformats.org/officeDocument/2006/relationships/hyperlink"/><Relationship Id="rId3" Target="https://mitiq.readthedocs.io/en/stable/examples/scaling.html" TargetMode="External" Type="http://schemas.openxmlformats.org/officeDocument/2006/relationships/hyperlink"/><Relationship Id="rId4" Target="https://mitiq.readthedocs.io/en/stable/guide/pec.html" TargetMode="External" Type="http://schemas.openxmlformats.org/officeDocument/2006/relationships/hyperlink"/><Relationship Id="rId5" Target="https://mitiq.readthedocs.io/en/stable/guide/zne.html" TargetMode="External" Type="http://schemas.openxmlformats.org/officeDocument/2006/relationships/hyperlink"/><Relationship Id="rId6" Target="https://mitiq.readthedocs.io/en/stable/guide/ddd.html" TargetMode="External" Type="http://schemas.openxmlformats.org/officeDocument/2006/relationships/hyperlink"/><Relationship Id="rId7" Target="https://mitiq.readthedocs.io/en/stable/guide/qse.html"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889549" y="674760"/>
            <a:ext cx="10508903" cy="5166325"/>
          </a:xfrm>
          <a:prstGeom prst="rect">
            <a:avLst/>
          </a:prstGeom>
        </p:spPr>
        <p:txBody>
          <a:bodyPr anchor="t" rtlCol="false" tIns="0" lIns="0" bIns="0" rIns="0">
            <a:spAutoFit/>
          </a:bodyPr>
          <a:lstStyle/>
          <a:p>
            <a:pPr algn="ctr">
              <a:lnSpc>
                <a:spcPts val="10291"/>
              </a:lnSpc>
              <a:spcBef>
                <a:spcPct val="0"/>
              </a:spcBef>
            </a:pPr>
            <a:r>
              <a:rPr lang="en-US" sz="7351">
                <a:solidFill>
                  <a:srgbClr val="000000"/>
                </a:solidFill>
                <a:latin typeface="Canva Sans Bold"/>
              </a:rPr>
              <a:t>QRISE 2024 </a:t>
            </a:r>
          </a:p>
          <a:p>
            <a:pPr algn="ctr">
              <a:lnSpc>
                <a:spcPts val="10291"/>
              </a:lnSpc>
              <a:spcBef>
                <a:spcPct val="0"/>
              </a:spcBef>
            </a:pPr>
            <a:r>
              <a:rPr lang="en-US" sz="7351">
                <a:solidFill>
                  <a:srgbClr val="000000"/>
                </a:solidFill>
                <a:latin typeface="Canva Sans Bold"/>
              </a:rPr>
              <a:t>UnitaryFund Challenge</a:t>
            </a:r>
          </a:p>
          <a:p>
            <a:pPr algn="ctr">
              <a:lnSpc>
                <a:spcPts val="10291"/>
              </a:lnSpc>
              <a:spcBef>
                <a:spcPct val="0"/>
              </a:spcBef>
            </a:pPr>
            <a:r>
              <a:rPr lang="en-US" sz="7351">
                <a:solidFill>
                  <a:srgbClr val="000000"/>
                </a:solidFill>
                <a:latin typeface="Canva Sans Bold"/>
              </a:rPr>
              <a:t>Mitiq</a:t>
            </a:r>
          </a:p>
          <a:p>
            <a:pPr algn="ctr">
              <a:lnSpc>
                <a:spcPts val="10291"/>
              </a:lnSpc>
              <a:spcBef>
                <a:spcPct val="0"/>
              </a:spcBef>
            </a:pPr>
          </a:p>
        </p:txBody>
      </p:sp>
      <p:sp>
        <p:nvSpPr>
          <p:cNvPr name="TextBox 3" id="3"/>
          <p:cNvSpPr txBox="true"/>
          <p:nvPr/>
        </p:nvSpPr>
        <p:spPr>
          <a:xfrm rot="0">
            <a:off x="961495" y="5878772"/>
            <a:ext cx="3603575" cy="728769"/>
          </a:xfrm>
          <a:prstGeom prst="rect">
            <a:avLst/>
          </a:prstGeom>
        </p:spPr>
        <p:txBody>
          <a:bodyPr anchor="t" rtlCol="false" tIns="0" lIns="0" bIns="0" rIns="0">
            <a:spAutoFit/>
          </a:bodyPr>
          <a:lstStyle/>
          <a:p>
            <a:pPr>
              <a:lnSpc>
                <a:spcPts val="6031"/>
              </a:lnSpc>
            </a:pPr>
            <a:r>
              <a:rPr lang="en-US" sz="4308">
                <a:solidFill>
                  <a:srgbClr val="000000"/>
                </a:solidFill>
                <a:latin typeface="Canva Sans Bold"/>
              </a:rPr>
              <a:t>Team QMitra:</a:t>
            </a:r>
          </a:p>
        </p:txBody>
      </p:sp>
      <p:sp>
        <p:nvSpPr>
          <p:cNvPr name="TextBox 4" id="4"/>
          <p:cNvSpPr txBox="true"/>
          <p:nvPr/>
        </p:nvSpPr>
        <p:spPr>
          <a:xfrm rot="0">
            <a:off x="742415" y="6877685"/>
            <a:ext cx="11549444" cy="2380615"/>
          </a:xfrm>
          <a:prstGeom prst="rect">
            <a:avLst/>
          </a:prstGeom>
        </p:spPr>
        <p:txBody>
          <a:bodyPr anchor="t" rtlCol="false" tIns="0" lIns="0" bIns="0" rIns="0">
            <a:spAutoFit/>
          </a:bodyPr>
          <a:lstStyle/>
          <a:p>
            <a:pPr algn="just" marL="734059" indent="-367030" lvl="1">
              <a:lnSpc>
                <a:spcPts val="4759"/>
              </a:lnSpc>
              <a:buAutoNum type="arabicPeriod" startAt="1"/>
            </a:pPr>
            <a:r>
              <a:rPr lang="en-US" sz="3399">
                <a:solidFill>
                  <a:srgbClr val="000000"/>
                </a:solidFill>
                <a:latin typeface="Canva Sans"/>
              </a:rPr>
              <a:t>Anand Kumar, Ph.D. (Physics) </a:t>
            </a:r>
          </a:p>
          <a:p>
            <a:pPr algn="just" marL="734059" indent="-367030" lvl="1">
              <a:lnSpc>
                <a:spcPts val="4759"/>
              </a:lnSpc>
              <a:buAutoNum type="arabicPeriod" startAt="1"/>
            </a:pPr>
            <a:r>
              <a:rPr lang="en-US" sz="3399">
                <a:solidFill>
                  <a:srgbClr val="000000"/>
                </a:solidFill>
                <a:latin typeface="Canva Sans"/>
              </a:rPr>
              <a:t>Dhawal Yogesh Bhanushali, M.Tech CSE, Masters QT</a:t>
            </a:r>
          </a:p>
          <a:p>
            <a:pPr algn="just" marL="734059" indent="-367030" lvl="1">
              <a:lnSpc>
                <a:spcPts val="4759"/>
              </a:lnSpc>
              <a:buAutoNum type="arabicPeriod" startAt="1"/>
            </a:pPr>
            <a:r>
              <a:rPr lang="en-US" sz="3399">
                <a:solidFill>
                  <a:srgbClr val="000000"/>
                </a:solidFill>
                <a:latin typeface="Canva Sans"/>
              </a:rPr>
              <a:t>Jaishree R Devaru, M.Tech</a:t>
            </a:r>
          </a:p>
          <a:p>
            <a:pPr algn="just" marL="734059" indent="-367030" lvl="1">
              <a:lnSpc>
                <a:spcPts val="4759"/>
              </a:lnSpc>
              <a:buAutoNum type="arabicPeriod" startAt="1"/>
            </a:pPr>
            <a:r>
              <a:rPr lang="en-US" sz="3399">
                <a:solidFill>
                  <a:srgbClr val="000000"/>
                </a:solidFill>
                <a:latin typeface="Canva Sans"/>
              </a:rPr>
              <a:t>Shreya Satsangi, B.Sc. Physics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544087" y="1503474"/>
            <a:ext cx="6712893" cy="945676"/>
          </a:xfrm>
          <a:prstGeom prst="rect">
            <a:avLst/>
          </a:prstGeom>
        </p:spPr>
        <p:txBody>
          <a:bodyPr anchor="t" rtlCol="false" tIns="0" lIns="0" bIns="0" rIns="0">
            <a:spAutoFit/>
          </a:bodyPr>
          <a:lstStyle/>
          <a:p>
            <a:pPr algn="ctr">
              <a:lnSpc>
                <a:spcPts val="7726"/>
              </a:lnSpc>
            </a:pPr>
            <a:r>
              <a:rPr lang="en-US" sz="5518">
                <a:solidFill>
                  <a:srgbClr val="000000"/>
                </a:solidFill>
                <a:latin typeface="Canva Sans Bold"/>
              </a:rPr>
              <a:t>Problem Statement</a:t>
            </a:r>
          </a:p>
        </p:txBody>
      </p:sp>
      <p:sp>
        <p:nvSpPr>
          <p:cNvPr name="TextBox 3" id="3"/>
          <p:cNvSpPr txBox="true"/>
          <p:nvPr/>
        </p:nvSpPr>
        <p:spPr>
          <a:xfrm rot="0">
            <a:off x="2031885" y="3464014"/>
            <a:ext cx="14546202" cy="4660240"/>
          </a:xfrm>
          <a:prstGeom prst="rect">
            <a:avLst/>
          </a:prstGeom>
        </p:spPr>
        <p:txBody>
          <a:bodyPr anchor="t" rtlCol="false" tIns="0" lIns="0" bIns="0" rIns="0">
            <a:spAutoFit/>
          </a:bodyPr>
          <a:lstStyle/>
          <a:p>
            <a:pPr>
              <a:lnSpc>
                <a:spcPts val="6161"/>
              </a:lnSpc>
              <a:spcBef>
                <a:spcPct val="0"/>
              </a:spcBef>
            </a:pPr>
            <a:r>
              <a:rPr lang="en-US" sz="4400">
                <a:solidFill>
                  <a:srgbClr val="000000"/>
                </a:solidFill>
                <a:latin typeface="Canva Sans Bold"/>
              </a:rPr>
              <a:t>We had to</a:t>
            </a:r>
            <a:r>
              <a:rPr lang="en-US" sz="4400">
                <a:solidFill>
                  <a:srgbClr val="000000"/>
                </a:solidFill>
                <a:latin typeface="Canva Sans Bold"/>
              </a:rPr>
              <a:t> explore the </a:t>
            </a:r>
            <a:r>
              <a:rPr lang="en-US" sz="4400">
                <a:solidFill>
                  <a:srgbClr val="5E17EB"/>
                </a:solidFill>
                <a:latin typeface="Canva Sans Bold"/>
              </a:rPr>
              <a:t>efficacy of stacking multiple</a:t>
            </a:r>
            <a:r>
              <a:rPr lang="en-US" sz="4400">
                <a:solidFill>
                  <a:srgbClr val="000000"/>
                </a:solidFill>
                <a:latin typeface="Canva Sans Bold"/>
              </a:rPr>
              <a:t> quantum error mitigation techniques leveraging the Mitiq Python toolkit. The goal was to compare different combinations of error mitigation strategies in simulation to achieve the lowest possible error rate.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35926" y="593485"/>
            <a:ext cx="9639178" cy="784705"/>
          </a:xfrm>
          <a:prstGeom prst="rect">
            <a:avLst/>
          </a:prstGeom>
        </p:spPr>
        <p:txBody>
          <a:bodyPr anchor="t" rtlCol="false" tIns="0" lIns="0" bIns="0" rIns="0">
            <a:spAutoFit/>
          </a:bodyPr>
          <a:lstStyle/>
          <a:p>
            <a:pPr algn="ctr">
              <a:lnSpc>
                <a:spcPts val="6426"/>
              </a:lnSpc>
            </a:pPr>
            <a:r>
              <a:rPr lang="en-US" sz="4590">
                <a:solidFill>
                  <a:srgbClr val="000000"/>
                </a:solidFill>
                <a:latin typeface="Canva Sans Bold"/>
              </a:rPr>
              <a:t>Mitigation Techniques from mitiq </a:t>
            </a:r>
          </a:p>
        </p:txBody>
      </p:sp>
      <p:sp>
        <p:nvSpPr>
          <p:cNvPr name="TextBox 3" id="3"/>
          <p:cNvSpPr txBox="true"/>
          <p:nvPr/>
        </p:nvSpPr>
        <p:spPr>
          <a:xfrm rot="0">
            <a:off x="476225" y="1946681"/>
            <a:ext cx="15696127" cy="1362711"/>
          </a:xfrm>
          <a:prstGeom prst="rect">
            <a:avLst/>
          </a:prstGeom>
        </p:spPr>
        <p:txBody>
          <a:bodyPr anchor="t" rtlCol="false" tIns="0" lIns="0" bIns="0" rIns="0">
            <a:spAutoFit/>
          </a:bodyPr>
          <a:lstStyle/>
          <a:p>
            <a:pPr>
              <a:lnSpc>
                <a:spcPts val="3639"/>
              </a:lnSpc>
              <a:spcBef>
                <a:spcPct val="0"/>
              </a:spcBef>
            </a:pPr>
            <a:r>
              <a:rPr lang="en-US" sz="2599">
                <a:solidFill>
                  <a:srgbClr val="000000"/>
                </a:solidFill>
                <a:latin typeface="Canva Sans Bold"/>
              </a:rPr>
              <a:t>ZNE: </a:t>
            </a:r>
            <a:r>
              <a:rPr lang="en-US" sz="2599">
                <a:solidFill>
                  <a:srgbClr val="000000"/>
                </a:solidFill>
                <a:latin typeface="Canva Sans"/>
              </a:rPr>
              <a:t>Zero-noise extrapolation (ZNE) functions as an error mitigation approach by computing an expectation value across various noise levels. Subsequently, it extrapolates the observed outcomes to deduce the ideal expectation value at the zero-noise threshold.</a:t>
            </a:r>
          </a:p>
        </p:txBody>
      </p:sp>
      <p:sp>
        <p:nvSpPr>
          <p:cNvPr name="TextBox 4" id="4"/>
          <p:cNvSpPr txBox="true"/>
          <p:nvPr/>
        </p:nvSpPr>
        <p:spPr>
          <a:xfrm rot="0">
            <a:off x="497446" y="3780790"/>
            <a:ext cx="17790554" cy="1362710"/>
          </a:xfrm>
          <a:prstGeom prst="rect">
            <a:avLst/>
          </a:prstGeom>
        </p:spPr>
        <p:txBody>
          <a:bodyPr anchor="t" rtlCol="false" tIns="0" lIns="0" bIns="0" rIns="0">
            <a:spAutoFit/>
          </a:bodyPr>
          <a:lstStyle/>
          <a:p>
            <a:pPr>
              <a:lnSpc>
                <a:spcPts val="3640"/>
              </a:lnSpc>
            </a:pPr>
            <a:r>
              <a:rPr lang="en-US" sz="2600">
                <a:solidFill>
                  <a:srgbClr val="000000"/>
                </a:solidFill>
                <a:latin typeface="Canva Sans Bold"/>
              </a:rPr>
              <a:t>PEC: </a:t>
            </a:r>
            <a:r>
              <a:rPr lang="en-US" sz="2600">
                <a:solidFill>
                  <a:srgbClr val="000000"/>
                </a:solidFill>
                <a:latin typeface="Canva Sans"/>
              </a:rPr>
              <a:t>Probabilistic error cancellation (PEC) is an error mitigation technique in which ideal operations are represented as linear combinations of noisy operations. In PEC, unbiased estimates of expectation values are obtained by Monte Carlo averaging over different noisy circuits.</a:t>
            </a:r>
          </a:p>
        </p:txBody>
      </p:sp>
      <p:sp>
        <p:nvSpPr>
          <p:cNvPr name="TextBox 5" id="5"/>
          <p:cNvSpPr txBox="true"/>
          <p:nvPr/>
        </p:nvSpPr>
        <p:spPr>
          <a:xfrm rot="0">
            <a:off x="476225" y="5696871"/>
            <a:ext cx="17335550" cy="1362710"/>
          </a:xfrm>
          <a:prstGeom prst="rect">
            <a:avLst/>
          </a:prstGeom>
        </p:spPr>
        <p:txBody>
          <a:bodyPr anchor="t" rtlCol="false" tIns="0" lIns="0" bIns="0" rIns="0">
            <a:spAutoFit/>
          </a:bodyPr>
          <a:lstStyle/>
          <a:p>
            <a:pPr>
              <a:lnSpc>
                <a:spcPts val="3640"/>
              </a:lnSpc>
              <a:spcBef>
                <a:spcPct val="0"/>
              </a:spcBef>
            </a:pPr>
            <a:r>
              <a:rPr lang="en-US" sz="2600">
                <a:solidFill>
                  <a:srgbClr val="000000"/>
                </a:solidFill>
                <a:latin typeface="Canva Sans Bold"/>
              </a:rPr>
              <a:t>DDD: </a:t>
            </a:r>
            <a:r>
              <a:rPr lang="en-US" sz="2600">
                <a:solidFill>
                  <a:srgbClr val="000000"/>
                </a:solidFill>
                <a:latin typeface="Canva Sans"/>
              </a:rPr>
              <a:t>Digital Dynamical Decoupling (DDD) is an error mitigation technique in which sequences of gates are applied to slack windows, i.e. single-qubit idle windows, in a quantum circuit. Such sequences of gates can reduce the coupling between the qubits and the environment, mitigating the effects of noise.</a:t>
            </a:r>
          </a:p>
        </p:txBody>
      </p:sp>
      <p:sp>
        <p:nvSpPr>
          <p:cNvPr name="TextBox 6" id="6"/>
          <p:cNvSpPr txBox="true"/>
          <p:nvPr/>
        </p:nvSpPr>
        <p:spPr>
          <a:xfrm rot="0">
            <a:off x="476225" y="7526306"/>
            <a:ext cx="17790554" cy="2277110"/>
          </a:xfrm>
          <a:prstGeom prst="rect">
            <a:avLst/>
          </a:prstGeom>
        </p:spPr>
        <p:txBody>
          <a:bodyPr anchor="t" rtlCol="false" tIns="0" lIns="0" bIns="0" rIns="0">
            <a:spAutoFit/>
          </a:bodyPr>
          <a:lstStyle/>
          <a:p>
            <a:pPr>
              <a:lnSpc>
                <a:spcPts val="3640"/>
              </a:lnSpc>
              <a:spcBef>
                <a:spcPct val="0"/>
              </a:spcBef>
            </a:pPr>
            <a:r>
              <a:rPr lang="en-US" sz="2600">
                <a:solidFill>
                  <a:srgbClr val="000000"/>
                </a:solidFill>
                <a:latin typeface="Canva Sans Bold"/>
              </a:rPr>
              <a:t>QSE: </a:t>
            </a:r>
            <a:r>
              <a:rPr lang="en-US" sz="2600">
                <a:solidFill>
                  <a:srgbClr val="000000"/>
                </a:solidFill>
                <a:latin typeface="Canva Sans"/>
              </a:rPr>
              <a:t>Quantum Subspace Expansion (QSE) is an error mitigation technique in which we define a small subspace around the output state, then search this subspace for the state with the least amount of error. Regardless of the output state, the same procedure applies. The subspace is defined by a set of operators that act on the output state called the check operators. Subspace expansion can be used in conjunction with a stabilizer code, in which case the stabilizers, or a subset of them, can be used as the check operators.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33872" y="817849"/>
            <a:ext cx="129852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PEC</a:t>
            </a:r>
          </a:p>
        </p:txBody>
      </p:sp>
      <p:sp>
        <p:nvSpPr>
          <p:cNvPr name="TextBox 3" id="3"/>
          <p:cNvSpPr txBox="true"/>
          <p:nvPr/>
        </p:nvSpPr>
        <p:spPr>
          <a:xfrm rot="0">
            <a:off x="6136509" y="817849"/>
            <a:ext cx="130730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ZNE</a:t>
            </a:r>
          </a:p>
        </p:txBody>
      </p:sp>
      <p:sp>
        <p:nvSpPr>
          <p:cNvPr name="TextBox 4" id="4"/>
          <p:cNvSpPr txBox="true"/>
          <p:nvPr/>
        </p:nvSpPr>
        <p:spPr>
          <a:xfrm rot="0">
            <a:off x="3978462" y="817849"/>
            <a:ext cx="151201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DDD</a:t>
            </a:r>
          </a:p>
        </p:txBody>
      </p:sp>
      <p:sp>
        <p:nvSpPr>
          <p:cNvPr name="TextBox 5" id="5"/>
          <p:cNvSpPr txBox="true"/>
          <p:nvPr/>
        </p:nvSpPr>
        <p:spPr>
          <a:xfrm rot="0">
            <a:off x="5626661" y="817849"/>
            <a:ext cx="34796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t>
            </a:r>
          </a:p>
        </p:txBody>
      </p:sp>
      <p:sp>
        <p:nvSpPr>
          <p:cNvPr name="TextBox 6" id="6"/>
          <p:cNvSpPr txBox="true"/>
          <p:nvPr/>
        </p:nvSpPr>
        <p:spPr>
          <a:xfrm rot="0">
            <a:off x="3494322" y="817849"/>
            <a:ext cx="34796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t>
            </a:r>
          </a:p>
        </p:txBody>
      </p:sp>
      <p:sp>
        <p:nvSpPr>
          <p:cNvPr name="TextBox 7" id="7"/>
          <p:cNvSpPr txBox="true"/>
          <p:nvPr/>
        </p:nvSpPr>
        <p:spPr>
          <a:xfrm rot="0">
            <a:off x="653596" y="1459991"/>
            <a:ext cx="16980809" cy="7781290"/>
          </a:xfrm>
          <a:prstGeom prst="rect">
            <a:avLst/>
          </a:prstGeom>
        </p:spPr>
        <p:txBody>
          <a:bodyPr anchor="t" rtlCol="false" tIns="0" lIns="0" bIns="0" rIns="0">
            <a:spAutoFit/>
          </a:bodyPr>
          <a:lstStyle/>
          <a:p>
            <a:pPr>
              <a:lnSpc>
                <a:spcPts val="4759"/>
              </a:lnSpc>
              <a:spcBef>
                <a:spcPct val="0"/>
              </a:spcBef>
            </a:pPr>
          </a:p>
          <a:p>
            <a:pPr marL="734056" indent="-367028" lvl="1">
              <a:lnSpc>
                <a:spcPts val="4759"/>
              </a:lnSpc>
              <a:spcBef>
                <a:spcPct val="0"/>
              </a:spcBef>
              <a:buFont typeface="Arial"/>
              <a:buChar char="•"/>
            </a:pPr>
            <a:r>
              <a:rPr lang="en-US" sz="3399">
                <a:solidFill>
                  <a:srgbClr val="000000"/>
                </a:solidFill>
                <a:latin typeface="Canva Sans Bold"/>
              </a:rPr>
              <a:t>Run a basic circuit with a depolarizing error. </a:t>
            </a:r>
          </a:p>
          <a:p>
            <a:pPr marL="1468112" indent="-489371" lvl="2">
              <a:lnSpc>
                <a:spcPts val="4759"/>
              </a:lnSpc>
              <a:spcBef>
                <a:spcPct val="0"/>
              </a:spcBef>
              <a:buFont typeface="Arial"/>
              <a:buChar char="⚬"/>
            </a:pPr>
            <a:r>
              <a:rPr lang="en-US" sz="3399">
                <a:solidFill>
                  <a:srgbClr val="000000"/>
                </a:solidFill>
                <a:latin typeface="Canva Sans Bold"/>
              </a:rPr>
              <a:t>single qubit - XX operation</a:t>
            </a:r>
          </a:p>
          <a:p>
            <a:pPr marL="1468112" indent="-489371" lvl="2">
              <a:lnSpc>
                <a:spcPts val="4759"/>
              </a:lnSpc>
              <a:spcBef>
                <a:spcPct val="0"/>
              </a:spcBef>
              <a:buFont typeface="Arial"/>
              <a:buChar char="⚬"/>
            </a:pPr>
            <a:r>
              <a:rPr lang="en-US" sz="3399">
                <a:solidFill>
                  <a:srgbClr val="000000"/>
                </a:solidFill>
                <a:latin typeface="Canva Sans Bold"/>
              </a:rPr>
              <a:t>single qubit - H- H - H operation</a:t>
            </a:r>
          </a:p>
          <a:p>
            <a:pPr marL="734056" indent="-367028" lvl="1">
              <a:lnSpc>
                <a:spcPts val="4759"/>
              </a:lnSpc>
              <a:spcBef>
                <a:spcPct val="0"/>
              </a:spcBef>
              <a:buFont typeface="Arial"/>
              <a:buChar char="•"/>
            </a:pPr>
            <a:r>
              <a:rPr lang="en-US" sz="3399">
                <a:solidFill>
                  <a:srgbClr val="000000"/>
                </a:solidFill>
                <a:latin typeface="Canva Sans Bold"/>
              </a:rPr>
              <a:t>Apply the mitigation strategies.</a:t>
            </a:r>
          </a:p>
          <a:p>
            <a:pPr marL="1468112" indent="-489371" lvl="2">
              <a:lnSpc>
                <a:spcPts val="4759"/>
              </a:lnSpc>
              <a:spcBef>
                <a:spcPct val="0"/>
              </a:spcBef>
              <a:buFont typeface="Arial"/>
              <a:buChar char="⚬"/>
            </a:pPr>
            <a:r>
              <a:rPr lang="en-US" sz="3399">
                <a:solidFill>
                  <a:srgbClr val="000000"/>
                </a:solidFill>
                <a:latin typeface="Canva Sans Bold"/>
              </a:rPr>
              <a:t>PEC</a:t>
            </a:r>
          </a:p>
          <a:p>
            <a:pPr marL="1468112" indent="-489371" lvl="2">
              <a:lnSpc>
                <a:spcPts val="4759"/>
              </a:lnSpc>
              <a:spcBef>
                <a:spcPct val="0"/>
              </a:spcBef>
              <a:buFont typeface="Arial"/>
              <a:buChar char="⚬"/>
            </a:pPr>
            <a:r>
              <a:rPr lang="en-US" sz="3399">
                <a:solidFill>
                  <a:srgbClr val="000000"/>
                </a:solidFill>
                <a:latin typeface="Canva Sans Bold"/>
              </a:rPr>
              <a:t>ZNE</a:t>
            </a:r>
          </a:p>
          <a:p>
            <a:pPr marL="1468112" indent="-489371" lvl="2">
              <a:lnSpc>
                <a:spcPts val="4759"/>
              </a:lnSpc>
              <a:spcBef>
                <a:spcPct val="0"/>
              </a:spcBef>
              <a:buFont typeface="Arial"/>
              <a:buChar char="⚬"/>
            </a:pPr>
            <a:r>
              <a:rPr lang="en-US" sz="3399">
                <a:solidFill>
                  <a:srgbClr val="000000"/>
                </a:solidFill>
                <a:latin typeface="Canva Sans Bold"/>
              </a:rPr>
              <a:t>DDD</a:t>
            </a:r>
          </a:p>
          <a:p>
            <a:pPr marL="1468112" indent="-489371" lvl="2">
              <a:lnSpc>
                <a:spcPts val="4759"/>
              </a:lnSpc>
              <a:spcBef>
                <a:spcPct val="0"/>
              </a:spcBef>
              <a:buFont typeface="Arial"/>
              <a:buChar char="⚬"/>
            </a:pPr>
            <a:r>
              <a:rPr lang="en-US" sz="3399">
                <a:solidFill>
                  <a:srgbClr val="000000"/>
                </a:solidFill>
                <a:latin typeface="Canva Sans Bold"/>
              </a:rPr>
              <a:t>ZNE+DDD</a:t>
            </a:r>
          </a:p>
          <a:p>
            <a:pPr marL="1468112" indent="-489371" lvl="2">
              <a:lnSpc>
                <a:spcPts val="4759"/>
              </a:lnSpc>
              <a:spcBef>
                <a:spcPct val="0"/>
              </a:spcBef>
              <a:buFont typeface="Arial"/>
              <a:buChar char="⚬"/>
            </a:pPr>
            <a:r>
              <a:rPr lang="en-US" sz="3399">
                <a:solidFill>
                  <a:srgbClr val="000000"/>
                </a:solidFill>
                <a:latin typeface="Canva Sans Bold"/>
              </a:rPr>
              <a:t>ZNE+PEC</a:t>
            </a:r>
          </a:p>
          <a:p>
            <a:pPr marL="1468112" indent="-489371" lvl="2">
              <a:lnSpc>
                <a:spcPts val="4759"/>
              </a:lnSpc>
              <a:spcBef>
                <a:spcPct val="0"/>
              </a:spcBef>
              <a:buFont typeface="Arial"/>
              <a:buChar char="⚬"/>
            </a:pPr>
            <a:r>
              <a:rPr lang="en-US" sz="3399">
                <a:solidFill>
                  <a:srgbClr val="000000"/>
                </a:solidFill>
                <a:latin typeface="Canva Sans Bold"/>
              </a:rPr>
              <a:t>ZNE+PEC+DDD</a:t>
            </a:r>
          </a:p>
          <a:p>
            <a:pPr marL="734056" indent="-367028" lvl="1">
              <a:lnSpc>
                <a:spcPts val="4759"/>
              </a:lnSpc>
              <a:buFont typeface="Arial"/>
              <a:buChar char="•"/>
            </a:pPr>
            <a:r>
              <a:rPr lang="en-US" sz="3399">
                <a:solidFill>
                  <a:srgbClr val="000000"/>
                </a:solidFill>
                <a:latin typeface="Canva Sans Bold"/>
              </a:rPr>
              <a:t>C</a:t>
            </a:r>
            <a:r>
              <a:rPr lang="en-US" sz="3399">
                <a:solidFill>
                  <a:srgbClr val="000000"/>
                </a:solidFill>
                <a:latin typeface="Canva Sans Bold"/>
              </a:rPr>
              <a:t>ompare the mitigation values</a:t>
            </a:r>
          </a:p>
          <a:p>
            <a:pPr>
              <a:lnSpc>
                <a:spcPts val="47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8402" y="2311794"/>
            <a:ext cx="9939636" cy="6301385"/>
          </a:xfrm>
          <a:custGeom>
            <a:avLst/>
            <a:gdLst/>
            <a:ahLst/>
            <a:cxnLst/>
            <a:rect r="r" b="b" t="t" l="l"/>
            <a:pathLst>
              <a:path h="6301385" w="9939636">
                <a:moveTo>
                  <a:pt x="0" y="0"/>
                </a:moveTo>
                <a:lnTo>
                  <a:pt x="9939636" y="0"/>
                </a:lnTo>
                <a:lnTo>
                  <a:pt x="9939636" y="6301385"/>
                </a:lnTo>
                <a:lnTo>
                  <a:pt x="0" y="6301385"/>
                </a:lnTo>
                <a:lnTo>
                  <a:pt x="0" y="0"/>
                </a:lnTo>
                <a:close/>
              </a:path>
            </a:pathLst>
          </a:custGeom>
          <a:blipFill>
            <a:blip r:embed="rId2"/>
            <a:stretch>
              <a:fillRect l="0" t="0" r="0" b="0"/>
            </a:stretch>
          </a:blipFill>
        </p:spPr>
      </p:sp>
      <p:sp>
        <p:nvSpPr>
          <p:cNvPr name="TextBox 3" id="3"/>
          <p:cNvSpPr txBox="true"/>
          <p:nvPr/>
        </p:nvSpPr>
        <p:spPr>
          <a:xfrm rot="0">
            <a:off x="10931804" y="3479064"/>
            <a:ext cx="5785127" cy="3909695"/>
          </a:xfrm>
          <a:prstGeom prst="rect">
            <a:avLst/>
          </a:prstGeom>
        </p:spPr>
        <p:txBody>
          <a:bodyPr anchor="t" rtlCol="false" tIns="0" lIns="0" bIns="0" rIns="0">
            <a:spAutoFit/>
          </a:bodyPr>
          <a:lstStyle/>
          <a:p>
            <a:pPr marL="690877" indent="-345439" lvl="1">
              <a:lnSpc>
                <a:spcPts val="4479"/>
              </a:lnSpc>
              <a:buFont typeface="Arial"/>
              <a:buChar char="•"/>
            </a:pPr>
            <a:r>
              <a:rPr lang="en-US" sz="3199">
                <a:solidFill>
                  <a:srgbClr val="000000"/>
                </a:solidFill>
                <a:latin typeface="Canva Sans"/>
              </a:rPr>
              <a:t>Depolarizing error = 0.2</a:t>
            </a:r>
          </a:p>
          <a:p>
            <a:pPr marL="690877" indent="-345439" lvl="1">
              <a:lnSpc>
                <a:spcPts val="4479"/>
              </a:lnSpc>
              <a:buFont typeface="Arial"/>
              <a:buChar char="•"/>
            </a:pPr>
            <a:r>
              <a:rPr lang="en-US" sz="3199">
                <a:solidFill>
                  <a:srgbClr val="000000"/>
                </a:solidFill>
                <a:latin typeface="Canva Sans"/>
              </a:rPr>
              <a:t>Amplitude Damp = 0.1</a:t>
            </a:r>
          </a:p>
          <a:p>
            <a:pPr marL="690877" indent="-345439" lvl="1">
              <a:lnSpc>
                <a:spcPts val="4479"/>
              </a:lnSpc>
              <a:buFont typeface="Arial"/>
              <a:buChar char="•"/>
            </a:pPr>
            <a:r>
              <a:rPr lang="en-US" sz="3199">
                <a:solidFill>
                  <a:srgbClr val="000000"/>
                </a:solidFill>
                <a:latin typeface="Canva Sans"/>
              </a:rPr>
              <a:t>ZNE+PEC provides the best mitigation (for the test scenario.</a:t>
            </a:r>
          </a:p>
          <a:p>
            <a:pPr>
              <a:lnSpc>
                <a:spcPts val="4479"/>
              </a:lnSpc>
            </a:pPr>
          </a:p>
          <a:p>
            <a:pPr>
              <a:lnSpc>
                <a:spcPts val="44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60953" y="752716"/>
            <a:ext cx="396805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Future Work</a:t>
            </a:r>
          </a:p>
        </p:txBody>
      </p:sp>
      <p:sp>
        <p:nvSpPr>
          <p:cNvPr name="TextBox 3" id="3"/>
          <p:cNvSpPr txBox="true"/>
          <p:nvPr/>
        </p:nvSpPr>
        <p:spPr>
          <a:xfrm rot="0">
            <a:off x="927975" y="2015848"/>
            <a:ext cx="16025901"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Canva Sans"/>
              </a:rPr>
              <a:t>Stack measurement errors and QSE Mitigation technique.</a:t>
            </a:r>
          </a:p>
          <a:p>
            <a:pPr marL="734059" indent="-367030" lvl="1">
              <a:lnSpc>
                <a:spcPts val="4759"/>
              </a:lnSpc>
              <a:buFont typeface="Arial"/>
              <a:buChar char="•"/>
            </a:pPr>
            <a:r>
              <a:rPr lang="en-US" sz="3399">
                <a:solidFill>
                  <a:srgbClr val="000000"/>
                </a:solidFill>
                <a:latin typeface="Canva Sans"/>
              </a:rPr>
              <a:t>Use a variety of circuits (like GHZ, RB) and multitude of errors. </a:t>
            </a:r>
          </a:p>
          <a:p>
            <a:pPr marL="734059" indent="-367030" lvl="1">
              <a:lnSpc>
                <a:spcPts val="4759"/>
              </a:lnSpc>
              <a:buFont typeface="Arial"/>
              <a:buChar char="•"/>
            </a:pPr>
            <a:r>
              <a:rPr lang="en-US" sz="3399">
                <a:solidFill>
                  <a:srgbClr val="000000"/>
                </a:solidFill>
                <a:latin typeface="Canva Sans"/>
              </a:rPr>
              <a:t>Investigate sampling in PEC and how to speed it up.</a:t>
            </a:r>
          </a:p>
          <a:p>
            <a:pPr marL="734059" indent="-367030" lvl="1">
              <a:lnSpc>
                <a:spcPts val="4759"/>
              </a:lnSpc>
              <a:buFont typeface="Arial"/>
              <a:buChar char="•"/>
            </a:pPr>
            <a:r>
              <a:rPr lang="en-US" sz="3399">
                <a:solidFill>
                  <a:srgbClr val="000000"/>
                </a:solidFill>
                <a:latin typeface="Canva Sans"/>
              </a:rPr>
              <a:t>Run it on non-cirq frontends and real backends.</a:t>
            </a:r>
          </a:p>
          <a:p>
            <a:pPr>
              <a:lnSpc>
                <a:spcPts val="4759"/>
              </a:lnSpc>
            </a:pPr>
          </a:p>
        </p:txBody>
      </p:sp>
      <p:sp>
        <p:nvSpPr>
          <p:cNvPr name="TextBox 4" id="4"/>
          <p:cNvSpPr txBox="true"/>
          <p:nvPr/>
        </p:nvSpPr>
        <p:spPr>
          <a:xfrm rot="0">
            <a:off x="760953" y="4652327"/>
            <a:ext cx="3634011"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References</a:t>
            </a:r>
          </a:p>
        </p:txBody>
      </p:sp>
      <p:sp>
        <p:nvSpPr>
          <p:cNvPr name="TextBox 5" id="5"/>
          <p:cNvSpPr txBox="true"/>
          <p:nvPr/>
        </p:nvSpPr>
        <p:spPr>
          <a:xfrm rot="0">
            <a:off x="927975" y="5718297"/>
            <a:ext cx="16025901" cy="4180840"/>
          </a:xfrm>
          <a:prstGeom prst="rect">
            <a:avLst/>
          </a:prstGeom>
        </p:spPr>
        <p:txBody>
          <a:bodyPr anchor="t" rtlCol="false" tIns="0" lIns="0" bIns="0" rIns="0">
            <a:spAutoFit/>
          </a:bodyPr>
          <a:lstStyle/>
          <a:p>
            <a:pPr marL="734059" indent="-367030" lvl="1">
              <a:lnSpc>
                <a:spcPts val="4759"/>
              </a:lnSpc>
              <a:buFont typeface="Arial"/>
              <a:buChar char="•"/>
            </a:pPr>
            <a:r>
              <a:rPr lang="en-US" sz="3399" u="sng">
                <a:solidFill>
                  <a:srgbClr val="000000"/>
                </a:solidFill>
                <a:latin typeface="Canva Sans"/>
                <a:hlinkClick r:id="rId2" tooltip="https://mitiq.readthedocs.io/en/stable/apidoc.html#mitiq.benchmarks.randomized_benchmarking.generate_rb_circuits"/>
              </a:rPr>
              <a:t>API-doc</a:t>
            </a:r>
          </a:p>
          <a:p>
            <a:pPr marL="734059" indent="-367030" lvl="1">
              <a:lnSpc>
                <a:spcPts val="4759"/>
              </a:lnSpc>
              <a:buFont typeface="Arial"/>
              <a:buChar char="•"/>
            </a:pPr>
            <a:r>
              <a:rPr lang="en-US" sz="3399" u="sng">
                <a:solidFill>
                  <a:srgbClr val="000000"/>
                </a:solidFill>
                <a:latin typeface="Canva Sans"/>
                <a:hlinkClick r:id="rId3" tooltip="https://mitiq.readthedocs.io/en/stable/examples/scaling.html"/>
              </a:rPr>
              <a:t>Noise Scaling Method</a:t>
            </a:r>
          </a:p>
          <a:p>
            <a:pPr marL="734059" indent="-367030" lvl="1">
              <a:lnSpc>
                <a:spcPts val="4759"/>
              </a:lnSpc>
              <a:buFont typeface="Arial"/>
              <a:buChar char="•"/>
            </a:pPr>
            <a:r>
              <a:rPr lang="en-US" sz="3399" u="sng">
                <a:solidFill>
                  <a:srgbClr val="000000"/>
                </a:solidFill>
                <a:latin typeface="Canva Sans"/>
                <a:hlinkClick r:id="rId4" tooltip="https://mitiq.readthedocs.io/en/stable/guide/pec.html"/>
              </a:rPr>
              <a:t>PEC</a:t>
            </a:r>
          </a:p>
          <a:p>
            <a:pPr marL="734059" indent="-367030" lvl="1">
              <a:lnSpc>
                <a:spcPts val="4759"/>
              </a:lnSpc>
              <a:buFont typeface="Arial"/>
              <a:buChar char="•"/>
            </a:pPr>
            <a:r>
              <a:rPr lang="en-US" sz="3399" u="sng">
                <a:solidFill>
                  <a:srgbClr val="000000"/>
                </a:solidFill>
                <a:latin typeface="Canva Sans"/>
                <a:hlinkClick r:id="rId5" tooltip="https://mitiq.readthedocs.io/en/stable/guide/zne.html"/>
              </a:rPr>
              <a:t>ZNE</a:t>
            </a:r>
          </a:p>
          <a:p>
            <a:pPr marL="734059" indent="-367030" lvl="1">
              <a:lnSpc>
                <a:spcPts val="4759"/>
              </a:lnSpc>
              <a:buFont typeface="Arial"/>
              <a:buChar char="•"/>
            </a:pPr>
            <a:r>
              <a:rPr lang="en-US" sz="3399" u="sng">
                <a:solidFill>
                  <a:srgbClr val="000000"/>
                </a:solidFill>
                <a:latin typeface="Canva Sans"/>
                <a:hlinkClick r:id="rId6" tooltip="https://mitiq.readthedocs.io/en/stable/guide/ddd.html"/>
              </a:rPr>
              <a:t>DDD</a:t>
            </a:r>
          </a:p>
          <a:p>
            <a:pPr marL="734059" indent="-367030" lvl="1">
              <a:lnSpc>
                <a:spcPts val="4759"/>
              </a:lnSpc>
              <a:buFont typeface="Arial"/>
              <a:buChar char="•"/>
            </a:pPr>
            <a:r>
              <a:rPr lang="en-US" sz="3399" u="sng">
                <a:solidFill>
                  <a:srgbClr val="000000"/>
                </a:solidFill>
                <a:latin typeface="Canva Sans"/>
                <a:hlinkClick r:id="rId7" tooltip="https://mitiq.readthedocs.io/en/stable/guide/qse.html"/>
              </a:rPr>
              <a:t>QSE</a:t>
            </a:r>
          </a:p>
          <a:p>
            <a:pPr marL="734059" indent="-367030" lvl="1">
              <a:lnSpc>
                <a:spcPts val="4759"/>
              </a:lnSpc>
              <a:buFont typeface="Arial"/>
              <a:buChar char="•"/>
            </a:pPr>
            <a:r>
              <a:rPr lang="en-US" sz="3399" u="sng">
                <a:solidFill>
                  <a:srgbClr val="000000"/>
                </a:solidFill>
                <a:latin typeface="Canva Sans"/>
              </a:rPr>
              <a:t>https://github.com/gachchami/qmitra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DAF_9fGHbyc</dc:identifier>
  <dcterms:modified xsi:type="dcterms:W3CDTF">2011-08-01T06:04:30Z</dcterms:modified>
  <cp:revision>1</cp:revision>
  <dc:title>Zero noise extrapolation</dc:title>
</cp:coreProperties>
</file>