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2" r:id="rId2"/>
    <p:sldId id="284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F146F-CAE5-374C-84B8-5F5D691F8648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F686C-EB73-6047-9D7D-35D320CA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description: You want to distributed a file to a large number of others as quickly as possible.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Traditional model: everybody hammers a central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Bram Cohen (2001): cooperative (show 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2AF1A-0564-FB4E-AF80-5C74234F82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2AF1A-0564-FB4E-AF80-5C74234F82E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2AF1A-0564-FB4E-AF80-5C74234F82E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2AF1A-0564-FB4E-AF80-5C74234F82E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9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4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8A0A-2DBB-B24F-A9C9-4C3E56ABEFA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87FA-7514-2C4D-9A89-79FE8E8A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6PWUCFmOQwQ" TargetMode="External"/><Relationship Id="rId3" Type="http://schemas.openxmlformats.org/officeDocument/2006/relationships/hyperlink" Target="https://youtu.be/urzQeD7ftbI?list=PLALIrvaj6XjRQ0lQyGTzG0ffJeeH0qJf_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HY335b: Chapter </a:t>
            </a:r>
            <a:r>
              <a:rPr lang="en-US" dirty="0" smtClean="0">
                <a:latin typeface="Gill Sans MT" charset="0"/>
              </a:rPr>
              <a:t>2 </a:t>
            </a:r>
            <a:r>
              <a:rPr lang="en-US" dirty="0">
                <a:latin typeface="Gill Sans MT" charset="0"/>
              </a:rPr>
              <a:t>Class </a:t>
            </a:r>
            <a:r>
              <a:rPr lang="en-US" dirty="0" smtClean="0">
                <a:latin typeface="Gill Sans MT" charset="0"/>
              </a:rPr>
              <a:t>2</a:t>
            </a:r>
            <a:endParaRPr lang="en-US" dirty="0">
              <a:latin typeface="Gill Sans MT" charset="0"/>
            </a:endParaRPr>
          </a:p>
        </p:txBody>
      </p:sp>
      <p:sp>
        <p:nvSpPr>
          <p:cNvPr id="53250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Gill Sans MT" charset="0"/>
              </a:rPr>
              <a:t>Xenofontas Dimitropoulos</a:t>
            </a:r>
          </a:p>
        </p:txBody>
      </p:sp>
      <p:sp>
        <p:nvSpPr>
          <p:cNvPr id="53253" name="TextBox 7"/>
          <p:cNvSpPr txBox="1">
            <a:spLocks noChangeArrowheads="1"/>
          </p:cNvSpPr>
          <p:nvPr/>
        </p:nvSpPr>
        <p:spPr bwMode="auto">
          <a:xfrm>
            <a:off x="2005201" y="5254625"/>
            <a:ext cx="4852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Credits: </a:t>
            </a:r>
            <a:r>
              <a:rPr lang="en-US" dirty="0" smtClean="0"/>
              <a:t>Kevin </a:t>
            </a:r>
            <a:r>
              <a:rPr lang="en-US" dirty="0"/>
              <a:t>Webb </a:t>
            </a:r>
            <a:r>
              <a:rPr lang="en-US" dirty="0" smtClean="0"/>
              <a:t>&amp; Maria </a:t>
            </a:r>
            <a:r>
              <a:rPr lang="en-US" dirty="0" err="1" smtClean="0"/>
              <a:t>Keet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1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0280"/>
          </a:xfrm>
        </p:spPr>
        <p:txBody>
          <a:bodyPr/>
          <a:lstStyle/>
          <a:p>
            <a:r>
              <a:rPr lang="en-US" dirty="0" smtClean="0"/>
              <a:t>A network made up of “virtual” or logical links</a:t>
            </a:r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irtual links map to one or more physical links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13017" y="536447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48892" y="623315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48892" y="521207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21332" y="569104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16731" y="5148942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21234" y="6254930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52309" y="5677987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33257" y="600455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56263" y="6017622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1959428" y="3794761"/>
            <a:ext cx="5538651" cy="1136469"/>
          </a:xfrm>
          <a:prstGeom prst="parallelogram">
            <a:avLst>
              <a:gd name="adj" fmla="val 7442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22" y="5212079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43" y="6236798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37" y="5220071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88" y="5210615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25" y="6238974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stCxn id="19" idx="3"/>
            <a:endCxn id="4" idx="2"/>
          </p:cNvCxnSpPr>
          <p:nvPr/>
        </p:nvCxnSpPr>
        <p:spPr>
          <a:xfrm>
            <a:off x="2434645" y="5409450"/>
            <a:ext cx="478372" cy="170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6" idx="2"/>
          </p:cNvCxnSpPr>
          <p:nvPr/>
        </p:nvCxnSpPr>
        <p:spPr>
          <a:xfrm flipV="1">
            <a:off x="3344091" y="5427616"/>
            <a:ext cx="304801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5"/>
            <a:endCxn id="7" idx="1"/>
          </p:cNvCxnSpPr>
          <p:nvPr/>
        </p:nvCxnSpPr>
        <p:spPr>
          <a:xfrm>
            <a:off x="4016837" y="5580024"/>
            <a:ext cx="167624" cy="17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5" idx="7"/>
          </p:cNvCxnSpPr>
          <p:nvPr/>
        </p:nvCxnSpPr>
        <p:spPr>
          <a:xfrm flipH="1">
            <a:off x="4016837" y="6058994"/>
            <a:ext cx="167624" cy="237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2" idx="6"/>
          </p:cNvCxnSpPr>
          <p:nvPr/>
        </p:nvCxnSpPr>
        <p:spPr>
          <a:xfrm flipH="1" flipV="1">
            <a:off x="3187337" y="6233159"/>
            <a:ext cx="461555" cy="215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4"/>
            <a:endCxn id="12" idx="0"/>
          </p:cNvCxnSpPr>
          <p:nvPr/>
        </p:nvCxnSpPr>
        <p:spPr>
          <a:xfrm flipH="1">
            <a:off x="2971800" y="5795553"/>
            <a:ext cx="156754" cy="222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4"/>
            <a:endCxn id="5" idx="0"/>
          </p:cNvCxnSpPr>
          <p:nvPr/>
        </p:nvCxnSpPr>
        <p:spPr>
          <a:xfrm>
            <a:off x="3864429" y="5643153"/>
            <a:ext cx="0" cy="590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5"/>
            <a:endCxn id="11" idx="2"/>
          </p:cNvCxnSpPr>
          <p:nvPr/>
        </p:nvCxnSpPr>
        <p:spPr>
          <a:xfrm>
            <a:off x="4489277" y="6058994"/>
            <a:ext cx="343980" cy="161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6"/>
            <a:endCxn id="8" idx="3"/>
          </p:cNvCxnSpPr>
          <p:nvPr/>
        </p:nvCxnSpPr>
        <p:spPr>
          <a:xfrm flipV="1">
            <a:off x="4552406" y="5516887"/>
            <a:ext cx="927454" cy="389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5" idx="6"/>
          </p:cNvCxnSpPr>
          <p:nvPr/>
        </p:nvCxnSpPr>
        <p:spPr>
          <a:xfrm flipH="1">
            <a:off x="4079966" y="6372504"/>
            <a:ext cx="816420" cy="76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7"/>
            <a:endCxn id="8" idx="4"/>
          </p:cNvCxnSpPr>
          <p:nvPr/>
        </p:nvCxnSpPr>
        <p:spPr>
          <a:xfrm flipV="1">
            <a:off x="5201202" y="5580016"/>
            <a:ext cx="431066" cy="487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5"/>
            <a:endCxn id="9" idx="2"/>
          </p:cNvCxnSpPr>
          <p:nvPr/>
        </p:nvCxnSpPr>
        <p:spPr>
          <a:xfrm>
            <a:off x="5201202" y="6372504"/>
            <a:ext cx="320032" cy="97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7"/>
            <a:endCxn id="10" idx="4"/>
          </p:cNvCxnSpPr>
          <p:nvPr/>
        </p:nvCxnSpPr>
        <p:spPr>
          <a:xfrm flipV="1">
            <a:off x="5889179" y="6109061"/>
            <a:ext cx="278667" cy="208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1"/>
            <a:endCxn id="8" idx="5"/>
          </p:cNvCxnSpPr>
          <p:nvPr/>
        </p:nvCxnSpPr>
        <p:spPr>
          <a:xfrm flipH="1" flipV="1">
            <a:off x="5784676" y="5516887"/>
            <a:ext cx="230762" cy="224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2"/>
            <a:endCxn id="11" idx="6"/>
          </p:cNvCxnSpPr>
          <p:nvPr/>
        </p:nvCxnSpPr>
        <p:spPr>
          <a:xfrm flipH="1">
            <a:off x="5264331" y="5893524"/>
            <a:ext cx="687978" cy="326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8" idx="3"/>
            <a:endCxn id="8" idx="2"/>
          </p:cNvCxnSpPr>
          <p:nvPr/>
        </p:nvCxnSpPr>
        <p:spPr>
          <a:xfrm flipV="1">
            <a:off x="5048794" y="5364479"/>
            <a:ext cx="367937" cy="54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7"/>
            <a:endCxn id="15" idx="1"/>
          </p:cNvCxnSpPr>
          <p:nvPr/>
        </p:nvCxnSpPr>
        <p:spPr>
          <a:xfrm flipV="1">
            <a:off x="6320254" y="5410914"/>
            <a:ext cx="715068" cy="330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7" idx="1"/>
            <a:endCxn id="9" idx="6"/>
          </p:cNvCxnSpPr>
          <p:nvPr/>
        </p:nvCxnSpPr>
        <p:spPr>
          <a:xfrm flipH="1">
            <a:off x="5952308" y="6435633"/>
            <a:ext cx="1004035" cy="34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0" idx="3"/>
            <a:endCxn id="12" idx="2"/>
          </p:cNvCxnSpPr>
          <p:nvPr/>
        </p:nvCxnSpPr>
        <p:spPr>
          <a:xfrm flipV="1">
            <a:off x="2421582" y="6233159"/>
            <a:ext cx="334681" cy="20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01" y="3963501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36" y="3965326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58" y="4524859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93" y="4533561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52" y="3965326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>
            <a:stCxn id="39" idx="2"/>
          </p:cNvCxnSpPr>
          <p:nvPr/>
        </p:nvCxnSpPr>
        <p:spPr>
          <a:xfrm>
            <a:off x="3563380" y="4361170"/>
            <a:ext cx="222078" cy="362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3" idx="0"/>
            <a:endCxn id="41" idx="1"/>
          </p:cNvCxnSpPr>
          <p:nvPr/>
        </p:nvCxnSpPr>
        <p:spPr>
          <a:xfrm flipV="1">
            <a:off x="4016837" y="4164161"/>
            <a:ext cx="292699" cy="360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1" idx="2"/>
            <a:endCxn id="45" idx="1"/>
          </p:cNvCxnSpPr>
          <p:nvPr/>
        </p:nvCxnSpPr>
        <p:spPr>
          <a:xfrm>
            <a:off x="4540915" y="4362995"/>
            <a:ext cx="430478" cy="369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5" idx="0"/>
            <a:endCxn id="47" idx="1"/>
          </p:cNvCxnSpPr>
          <p:nvPr/>
        </p:nvCxnSpPr>
        <p:spPr>
          <a:xfrm flipV="1">
            <a:off x="5202772" y="4164161"/>
            <a:ext cx="238880" cy="36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41" idx="1"/>
          </p:cNvCxnSpPr>
          <p:nvPr/>
        </p:nvCxnSpPr>
        <p:spPr>
          <a:xfrm>
            <a:off x="3674419" y="4164161"/>
            <a:ext cx="6351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7" idx="1"/>
          </p:cNvCxnSpPr>
          <p:nvPr/>
        </p:nvCxnSpPr>
        <p:spPr>
          <a:xfrm>
            <a:off x="4586037" y="4164161"/>
            <a:ext cx="8556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1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Title 1"/>
          <p:cNvSpPr>
            <a:spLocks noGrp="1"/>
          </p:cNvSpPr>
          <p:nvPr>
            <p:ph type="title"/>
          </p:nvPr>
        </p:nvSpPr>
        <p:spPr>
          <a:xfrm>
            <a:off x="511175" y="841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Challenges</a:t>
            </a:r>
            <a:endParaRPr lang="en-US" sz="4400" u="none" dirty="0">
              <a:latin typeface="+mn-lt"/>
            </a:endParaRPr>
          </a:p>
        </p:txBody>
      </p:sp>
      <p:sp>
        <p:nvSpPr>
          <p:cNvPr id="235522" name="Content Placeholder 2"/>
          <p:cNvSpPr>
            <a:spLocks noGrp="1"/>
          </p:cNvSpPr>
          <p:nvPr>
            <p:ph idx="1"/>
          </p:nvPr>
        </p:nvSpPr>
        <p:spPr>
          <a:xfrm>
            <a:off x="633413" y="1284288"/>
            <a:ext cx="77724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How do we assign (key, value) pairs to nodes?</a:t>
            </a:r>
          </a:p>
          <a:p>
            <a:endParaRPr lang="en-US" dirty="0"/>
          </a:p>
          <a:p>
            <a:r>
              <a:rPr lang="en-US" sz="3200" dirty="0" smtClean="0"/>
              <a:t>How do we find them again quickly?</a:t>
            </a:r>
          </a:p>
          <a:p>
            <a:endParaRPr lang="en-US" dirty="0"/>
          </a:p>
          <a:p>
            <a:r>
              <a:rPr lang="en-US" sz="3200" dirty="0" smtClean="0"/>
              <a:t>What happens if nodes join/leave?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sz="3200" dirty="0" smtClean="0"/>
              <a:t>asic </a:t>
            </a:r>
            <a:r>
              <a:rPr lang="en-US" sz="3200" dirty="0"/>
              <a:t>idea: </a:t>
            </a:r>
          </a:p>
          <a:p>
            <a:pPr lvl="1"/>
            <a:r>
              <a:rPr lang="en-US" dirty="0"/>
              <a:t>C</a:t>
            </a:r>
            <a:r>
              <a:rPr lang="en-US" sz="2800" dirty="0" smtClean="0"/>
              <a:t>onvert </a:t>
            </a:r>
            <a:r>
              <a:rPr lang="en-US" sz="2800" dirty="0"/>
              <a:t>each key to an integer</a:t>
            </a:r>
          </a:p>
          <a:p>
            <a:pPr lvl="1"/>
            <a:r>
              <a:rPr lang="en-US" sz="2800" dirty="0"/>
              <a:t>Assign integer to each peer</a:t>
            </a:r>
          </a:p>
          <a:p>
            <a:pPr lvl="1"/>
            <a:r>
              <a:rPr lang="en-US" dirty="0"/>
              <a:t>P</a:t>
            </a:r>
            <a:r>
              <a:rPr lang="en-US" sz="2800" dirty="0" smtClean="0"/>
              <a:t>ut </a:t>
            </a:r>
            <a:r>
              <a:rPr lang="en-US" sz="2800" dirty="0"/>
              <a:t>(</a:t>
            </a:r>
            <a:r>
              <a:rPr lang="en-US" sz="2800" dirty="0" err="1"/>
              <a:t>key,value</a:t>
            </a:r>
            <a:r>
              <a:rPr lang="en-US" sz="2800" dirty="0"/>
              <a:t>) pair in the peer that is </a:t>
            </a:r>
            <a:r>
              <a:rPr lang="en-US" sz="2800" dirty="0">
                <a:solidFill>
                  <a:srgbClr val="C00000"/>
                </a:solidFill>
              </a:rPr>
              <a:t>closest</a:t>
            </a:r>
            <a:r>
              <a:rPr lang="en-US" sz="2800" dirty="0"/>
              <a:t> to the key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0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Title 1"/>
          <p:cNvSpPr>
            <a:spLocks noGrp="1"/>
          </p:cNvSpPr>
          <p:nvPr>
            <p:ph type="title"/>
          </p:nvPr>
        </p:nvSpPr>
        <p:spPr>
          <a:xfrm>
            <a:off x="533400" y="17938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u="none" dirty="0">
                <a:latin typeface="+mn-lt"/>
              </a:rPr>
              <a:t>DHT </a:t>
            </a:r>
            <a:r>
              <a:rPr lang="en-US" sz="4400" u="none" dirty="0" smtClean="0">
                <a:latin typeface="+mn-lt"/>
              </a:rPr>
              <a:t>identifiers: </a:t>
            </a:r>
            <a:r>
              <a:rPr lang="en-US" sz="4400" b="1" u="none" dirty="0" smtClean="0">
                <a:latin typeface="+mn-lt"/>
              </a:rPr>
              <a:t>Consistent Hashing</a:t>
            </a:r>
            <a:endParaRPr lang="en-US" sz="4400" b="1" u="none" dirty="0">
              <a:latin typeface="+mn-lt"/>
            </a:endParaRPr>
          </a:p>
        </p:txBody>
      </p:sp>
      <p:sp>
        <p:nvSpPr>
          <p:cNvPr id="236546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686800" cy="4525962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See https://</a:t>
            </a:r>
            <a:r>
              <a:rPr lang="en-US" dirty="0" err="1"/>
              <a:t>youtu.be</a:t>
            </a:r>
            <a:r>
              <a:rPr lang="en-US" dirty="0"/>
              <a:t>/--4UgUPCuFM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sz="3200" dirty="0" smtClean="0"/>
              <a:t>ssign </a:t>
            </a:r>
            <a:r>
              <a:rPr lang="en-US" sz="3200" dirty="0"/>
              <a:t>integer identifier to each </a:t>
            </a:r>
            <a:r>
              <a:rPr lang="en-US" dirty="0" smtClean="0"/>
              <a:t>node</a:t>
            </a:r>
            <a:r>
              <a:rPr lang="en-US" sz="3200" dirty="0" smtClean="0"/>
              <a:t> </a:t>
            </a:r>
            <a:r>
              <a:rPr lang="en-US" sz="3200" dirty="0"/>
              <a:t>in range [0,2</a:t>
            </a:r>
            <a:r>
              <a:rPr lang="en-US" sz="3200" baseline="30000" dirty="0"/>
              <a:t>n</a:t>
            </a:r>
            <a:r>
              <a:rPr lang="en-US" sz="3200" dirty="0"/>
              <a:t>-1] for some </a:t>
            </a:r>
            <a:r>
              <a:rPr lang="en-US" sz="3200" i="1" dirty="0" smtClean="0"/>
              <a:t>n-bit</a:t>
            </a:r>
            <a:r>
              <a:rPr lang="en-US" sz="3200" dirty="0" smtClean="0"/>
              <a:t> hash function.</a:t>
            </a:r>
          </a:p>
          <a:p>
            <a:pPr lvl="1"/>
            <a:r>
              <a:rPr lang="en-US" sz="2800" dirty="0" smtClean="0"/>
              <a:t>E.g., node ID is hash of its IP address</a:t>
            </a:r>
            <a:endParaRPr lang="en-US" sz="2800" dirty="0"/>
          </a:p>
          <a:p>
            <a:endParaRPr lang="en-US" sz="3200" dirty="0"/>
          </a:p>
          <a:p>
            <a:r>
              <a:rPr lang="en-US" dirty="0"/>
              <a:t>E</a:t>
            </a:r>
            <a:r>
              <a:rPr lang="en-US" sz="3200" dirty="0" smtClean="0"/>
              <a:t>ach </a:t>
            </a:r>
            <a:r>
              <a:rPr lang="en-US" sz="3200" dirty="0"/>
              <a:t>key </a:t>
            </a:r>
            <a:r>
              <a:rPr lang="en-US" sz="3200" dirty="0" smtClean="0"/>
              <a:t>will </a:t>
            </a:r>
            <a:r>
              <a:rPr lang="en-US" sz="3200" dirty="0"/>
              <a:t>be an integer in </a:t>
            </a:r>
            <a:r>
              <a:rPr lang="en-US" sz="3200" dirty="0" smtClean="0"/>
              <a:t>the same </a:t>
            </a:r>
            <a:r>
              <a:rPr lang="en-US" sz="3200" dirty="0"/>
              <a:t>range</a:t>
            </a:r>
          </a:p>
          <a:p>
            <a:endParaRPr lang="en-US" dirty="0" smtClean="0"/>
          </a:p>
          <a:p>
            <a:r>
              <a:rPr lang="en-US" dirty="0" smtClean="0"/>
              <a:t>To find a value, hash the key, ask “nearby” node</a:t>
            </a:r>
          </a:p>
          <a:p>
            <a:pPr lvl="1"/>
            <a:r>
              <a:rPr lang="en-US" sz="2800" dirty="0" smtClean="0"/>
              <a:t>Common convention: “nearby” is the successor node, or first node with a higher ID than the hash.</a:t>
            </a:r>
          </a:p>
        </p:txBody>
      </p:sp>
    </p:spTree>
    <p:extLst>
      <p:ext uri="{BB962C8B-B14F-4D97-AF65-F5344CB8AC3E}">
        <p14:creationId xmlns:p14="http://schemas.microsoft.com/office/powerpoint/2010/main" val="40285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 traditional hash table, removing a “bucket” from the table requires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Remapping all key-value pairs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Remapping </a:t>
            </a: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key-value pairs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Moving key-value pairs from that bucket to its neighbors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007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 dirty="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peer </a:t>
            </a:r>
            <a:r>
              <a:rPr lang="en-US" i="1" dirty="0"/>
              <a:t>only</a:t>
            </a:r>
            <a:r>
              <a:rPr lang="en-US" dirty="0"/>
              <a:t> aware of immediate successor and predecessor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 dirty="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peer </a:t>
            </a:r>
            <a:r>
              <a:rPr lang="en-US" i="1" dirty="0"/>
              <a:t>only</a:t>
            </a:r>
            <a:r>
              <a:rPr lang="en-US" dirty="0"/>
              <a:t> aware of immediate successor and predecessor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 rot="20017509">
            <a:off x="3076063" y="1319293"/>
            <a:ext cx="715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3333CC"/>
              </a:buClr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…N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3560629" y="1658285"/>
            <a:ext cx="96538" cy="9890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5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Node 1 wants key “Led Zeppelin IV”</a:t>
            </a:r>
          </a:p>
          <a:p>
            <a:pPr lvl="1"/>
            <a:r>
              <a:rPr lang="en-US" dirty="0" smtClean="0"/>
              <a:t>Hash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0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Node 1 wants key “Led Zeppelin IV”</a:t>
            </a:r>
          </a:p>
          <a:p>
            <a:pPr lvl="1"/>
            <a:r>
              <a:rPr lang="en-US" dirty="0" smtClean="0"/>
              <a:t>Hash the key (suppose it gives us 6)</a:t>
            </a:r>
            <a:endParaRPr lang="en-US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17331" y="4083602"/>
            <a:ext cx="96538" cy="9890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1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Node 1 wants key “Led Zeppelin IV”</a:t>
            </a:r>
          </a:p>
          <a:p>
            <a:pPr lvl="1"/>
            <a:r>
              <a:rPr lang="en-US" dirty="0" smtClean="0"/>
              <a:t>Hash the key (suppose it gives us 6)</a:t>
            </a:r>
            <a:endParaRPr lang="en-US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17331" y="4083602"/>
            <a:ext cx="96538" cy="9890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0600" y="965280"/>
            <a:ext cx="2899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node has our data?</a:t>
            </a:r>
          </a:p>
          <a:p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Node 5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Node 8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Some other node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The data isn’t there.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Node 1 wants key “Led Zeppelin IV”</a:t>
            </a:r>
          </a:p>
          <a:p>
            <a:pPr lvl="1"/>
            <a:r>
              <a:rPr lang="en-US" dirty="0" smtClean="0"/>
              <a:t>Hash the key (suppose it gives us 6)</a:t>
            </a:r>
            <a:endParaRPr lang="en-US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17331" y="4083602"/>
            <a:ext cx="96538" cy="9890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Straight Arrow Connector 3"/>
          <p:cNvCxnSpPr>
            <a:stCxn id="238616" idx="6"/>
            <a:endCxn id="238603" idx="2"/>
          </p:cNvCxnSpPr>
          <p:nvPr/>
        </p:nvCxnSpPr>
        <p:spPr>
          <a:xfrm>
            <a:off x="4381276" y="1603167"/>
            <a:ext cx="980049" cy="57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4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Peer-to-Peer Networks &amp; </a:t>
            </a:r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introductory </a:t>
            </a:r>
            <a:r>
              <a:rPr lang="en-US" dirty="0" smtClean="0"/>
              <a:t>short videos:</a:t>
            </a:r>
            <a:endParaRPr lang="en-US" dirty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https://youtu.be/6PWUCFmOQwQ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3"/>
              </a:rPr>
              <a:t>https://youtu.be/urzQeD7ftbI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5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Node 1 wants key “Led Zeppelin IV”</a:t>
            </a:r>
          </a:p>
          <a:p>
            <a:pPr lvl="1"/>
            <a:r>
              <a:rPr lang="en-US" dirty="0" smtClean="0"/>
              <a:t>Hash the key (suppose it gives us 6)</a:t>
            </a:r>
            <a:endParaRPr lang="en-US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17331" y="4083602"/>
            <a:ext cx="96538" cy="9890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Straight Arrow Connector 3"/>
          <p:cNvCxnSpPr>
            <a:stCxn id="238616" idx="6"/>
            <a:endCxn id="238603" idx="2"/>
          </p:cNvCxnSpPr>
          <p:nvPr/>
        </p:nvCxnSpPr>
        <p:spPr>
          <a:xfrm>
            <a:off x="4381276" y="1603167"/>
            <a:ext cx="980049" cy="57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8603" idx="4"/>
            <a:endCxn id="238604" idx="3"/>
          </p:cNvCxnSpPr>
          <p:nvPr/>
        </p:nvCxnSpPr>
        <p:spPr>
          <a:xfrm>
            <a:off x="5409594" y="2227409"/>
            <a:ext cx="259150" cy="857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0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Node 1 wants key “Led Zeppelin IV”</a:t>
            </a:r>
          </a:p>
          <a:p>
            <a:pPr lvl="1"/>
            <a:r>
              <a:rPr lang="en-US" dirty="0" smtClean="0"/>
              <a:t>Hash the key (suppose it gives us 6)</a:t>
            </a:r>
            <a:endParaRPr lang="en-US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17331" y="4083602"/>
            <a:ext cx="96538" cy="9890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Straight Arrow Connector 3"/>
          <p:cNvCxnSpPr>
            <a:stCxn id="238616" idx="6"/>
            <a:endCxn id="238603" idx="2"/>
          </p:cNvCxnSpPr>
          <p:nvPr/>
        </p:nvCxnSpPr>
        <p:spPr>
          <a:xfrm>
            <a:off x="4381276" y="1603167"/>
            <a:ext cx="980049" cy="57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8603" idx="4"/>
            <a:endCxn id="238604" idx="3"/>
          </p:cNvCxnSpPr>
          <p:nvPr/>
        </p:nvCxnSpPr>
        <p:spPr>
          <a:xfrm>
            <a:off x="5409594" y="2227409"/>
            <a:ext cx="259150" cy="857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8610" idx="1"/>
            <a:endCxn id="238605" idx="1"/>
          </p:cNvCxnSpPr>
          <p:nvPr/>
        </p:nvCxnSpPr>
        <p:spPr>
          <a:xfrm flipH="1">
            <a:off x="5390127" y="3126589"/>
            <a:ext cx="324703" cy="623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Node 1 wants key “Led Zeppelin IV”</a:t>
            </a:r>
          </a:p>
          <a:p>
            <a:pPr lvl="1"/>
            <a:r>
              <a:rPr lang="en-US" dirty="0" smtClean="0"/>
              <a:t>Hash the key (suppose it gives us 6)</a:t>
            </a:r>
            <a:endParaRPr lang="en-US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17331" y="4083602"/>
            <a:ext cx="96538" cy="9890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Straight Arrow Connector 3"/>
          <p:cNvCxnSpPr>
            <a:stCxn id="238616" idx="6"/>
            <a:endCxn id="238603" idx="2"/>
          </p:cNvCxnSpPr>
          <p:nvPr/>
        </p:nvCxnSpPr>
        <p:spPr>
          <a:xfrm>
            <a:off x="4381276" y="1603167"/>
            <a:ext cx="980049" cy="57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8603" idx="4"/>
            <a:endCxn id="238604" idx="3"/>
          </p:cNvCxnSpPr>
          <p:nvPr/>
        </p:nvCxnSpPr>
        <p:spPr>
          <a:xfrm>
            <a:off x="5409594" y="2227409"/>
            <a:ext cx="259150" cy="857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8610" idx="1"/>
            <a:endCxn id="238605" idx="1"/>
          </p:cNvCxnSpPr>
          <p:nvPr/>
        </p:nvCxnSpPr>
        <p:spPr>
          <a:xfrm flipH="1">
            <a:off x="5390127" y="3126589"/>
            <a:ext cx="324703" cy="623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Cloud Callout 2"/>
          <p:cNvSpPr/>
          <p:nvPr/>
        </p:nvSpPr>
        <p:spPr>
          <a:xfrm>
            <a:off x="6558920" y="2723395"/>
            <a:ext cx="2245445" cy="1467905"/>
          </a:xfrm>
          <a:prstGeom prst="cloudCallout">
            <a:avLst>
              <a:gd name="adj1" fmla="val -80537"/>
              <a:gd name="adj2" fmla="val 296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anybody has it, it’s my successor.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3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Node 1 wants key “Led Zeppelin IV”</a:t>
            </a:r>
          </a:p>
          <a:p>
            <a:pPr lvl="1"/>
            <a:r>
              <a:rPr lang="en-US" dirty="0" smtClean="0"/>
              <a:t>Hash the key (suppose it gives us 6)</a:t>
            </a:r>
            <a:endParaRPr lang="en-US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17331" y="4083602"/>
            <a:ext cx="96538" cy="9890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Straight Arrow Connector 3"/>
          <p:cNvCxnSpPr>
            <a:stCxn id="238616" idx="6"/>
            <a:endCxn id="238603" idx="2"/>
          </p:cNvCxnSpPr>
          <p:nvPr/>
        </p:nvCxnSpPr>
        <p:spPr>
          <a:xfrm>
            <a:off x="4381276" y="1603167"/>
            <a:ext cx="980049" cy="57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8603" idx="4"/>
            <a:endCxn id="238604" idx="3"/>
          </p:cNvCxnSpPr>
          <p:nvPr/>
        </p:nvCxnSpPr>
        <p:spPr>
          <a:xfrm>
            <a:off x="5409594" y="2227409"/>
            <a:ext cx="259150" cy="857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8610" idx="1"/>
            <a:endCxn id="238605" idx="1"/>
          </p:cNvCxnSpPr>
          <p:nvPr/>
        </p:nvCxnSpPr>
        <p:spPr>
          <a:xfrm flipH="1">
            <a:off x="5390127" y="3126589"/>
            <a:ext cx="324703" cy="623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8605" idx="4"/>
            <a:endCxn id="238600" idx="1"/>
          </p:cNvCxnSpPr>
          <p:nvPr/>
        </p:nvCxnSpPr>
        <p:spPr>
          <a:xfrm flipH="1">
            <a:off x="4180341" y="3834269"/>
            <a:ext cx="1243917" cy="51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0833" y="4491293"/>
            <a:ext cx="230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6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Circular DHT </a:t>
            </a:r>
            <a:r>
              <a:rPr lang="en-US" dirty="0" smtClean="0">
                <a:latin typeface="+mn-lt"/>
              </a:rPr>
              <a:t>Overlay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Node 1 wants key “Led Zeppelin IV”</a:t>
            </a:r>
          </a:p>
          <a:p>
            <a:pPr lvl="1"/>
            <a:r>
              <a:rPr lang="en-US" dirty="0" smtClean="0"/>
              <a:t>Hash the key (suppose it gives us 6)</a:t>
            </a:r>
            <a:endParaRPr lang="en-US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17331" y="4083602"/>
            <a:ext cx="96538" cy="9890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Straight Arrow Connector 3"/>
          <p:cNvCxnSpPr>
            <a:stCxn id="238616" idx="6"/>
            <a:endCxn id="238603" idx="2"/>
          </p:cNvCxnSpPr>
          <p:nvPr/>
        </p:nvCxnSpPr>
        <p:spPr>
          <a:xfrm>
            <a:off x="4381276" y="1603167"/>
            <a:ext cx="980049" cy="57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8603" idx="4"/>
            <a:endCxn id="238604" idx="3"/>
          </p:cNvCxnSpPr>
          <p:nvPr/>
        </p:nvCxnSpPr>
        <p:spPr>
          <a:xfrm>
            <a:off x="5409594" y="2227409"/>
            <a:ext cx="259150" cy="857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8610" idx="1"/>
            <a:endCxn id="238605" idx="1"/>
          </p:cNvCxnSpPr>
          <p:nvPr/>
        </p:nvCxnSpPr>
        <p:spPr>
          <a:xfrm flipH="1">
            <a:off x="5390127" y="3126589"/>
            <a:ext cx="324703" cy="623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8605" idx="4"/>
            <a:endCxn id="238600" idx="1"/>
          </p:cNvCxnSpPr>
          <p:nvPr/>
        </p:nvCxnSpPr>
        <p:spPr>
          <a:xfrm flipH="1">
            <a:off x="4180341" y="3834269"/>
            <a:ext cx="1243917" cy="51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8600" idx="1"/>
            <a:endCxn id="238616" idx="4"/>
          </p:cNvCxnSpPr>
          <p:nvPr/>
        </p:nvCxnSpPr>
        <p:spPr>
          <a:xfrm flipV="1">
            <a:off x="4180341" y="1652617"/>
            <a:ext cx="152666" cy="26964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2635" y="2482808"/>
            <a:ext cx="80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8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45"/>
            <a:ext cx="8229600" cy="2348452"/>
          </a:xfrm>
        </p:spPr>
        <p:txBody>
          <a:bodyPr>
            <a:normAutofit/>
          </a:bodyPr>
          <a:lstStyle/>
          <a:p>
            <a:r>
              <a:rPr lang="en-US" sz="3800" dirty="0" smtClean="0"/>
              <a:t>Given N nodes, what is the complexity (number of messages) of finding a value when each peer knows its successor?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2360"/>
            <a:ext cx="8229600" cy="322380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O(log n)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O(n)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594425" y="2611273"/>
            <a:ext cx="3751262" cy="3662363"/>
            <a:chOff x="946990" y="1676400"/>
            <a:chExt cx="3752276" cy="3661993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895" y="0"/>
            <a:ext cx="9144000" cy="6858000"/>
          </a:xfrm>
          <a:prstGeom prst="rect">
            <a:avLst/>
          </a:prstGeom>
          <a:noFill/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19338" y="1219200"/>
            <a:ext cx="3751262" cy="3662363"/>
            <a:chOff x="946990" y="1676400"/>
            <a:chExt cx="3752276" cy="3661993"/>
          </a:xfrm>
        </p:grpSpPr>
        <p:sp>
          <p:nvSpPr>
            <p:cNvPr id="238600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1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2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3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4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5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6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7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8608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38609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38610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38611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38612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38613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38614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38615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38616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114800" y="152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4191000" y="1600200"/>
            <a:ext cx="169863" cy="9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596" name="Title 67"/>
          <p:cNvSpPr>
            <a:spLocks noGrp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z="4400" u="none" dirty="0" smtClean="0">
                <a:latin typeface="+mn-lt"/>
              </a:rPr>
              <a:t>Reducing Message Count</a:t>
            </a:r>
            <a:endParaRPr lang="en-US" sz="4400" u="none" dirty="0">
              <a:latin typeface="+mn-lt"/>
            </a:endParaRPr>
          </a:p>
        </p:txBody>
      </p:sp>
      <p:sp>
        <p:nvSpPr>
          <p:cNvPr id="238597" name="Content Placeholder 68"/>
          <p:cNvSpPr>
            <a:spLocks noGrp="1"/>
          </p:cNvSpPr>
          <p:nvPr>
            <p:ph idx="1"/>
          </p:nvPr>
        </p:nvSpPr>
        <p:spPr>
          <a:xfrm>
            <a:off x="222069" y="4953000"/>
            <a:ext cx="8686799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tore successors that are 1, 2, 4, 8, …, N/2 away.</a:t>
            </a:r>
          </a:p>
          <a:p>
            <a:r>
              <a:rPr lang="en-US" dirty="0" smtClean="0"/>
              <a:t>Can jump up to half way across the ring at once.</a:t>
            </a:r>
          </a:p>
          <a:p>
            <a:r>
              <a:rPr lang="en-US" dirty="0" smtClean="0"/>
              <a:t>Cut the search space in half - lookups take O(log N) messages.</a:t>
            </a:r>
            <a:endParaRPr lang="en-US" dirty="0"/>
          </a:p>
        </p:txBody>
      </p:sp>
      <p:cxnSp>
        <p:nvCxnSpPr>
          <p:cNvPr id="4" name="Straight Arrow Connector 3"/>
          <p:cNvCxnSpPr>
            <a:stCxn id="238616" idx="6"/>
            <a:endCxn id="238603" idx="2"/>
          </p:cNvCxnSpPr>
          <p:nvPr/>
        </p:nvCxnSpPr>
        <p:spPr>
          <a:xfrm>
            <a:off x="4381276" y="1603167"/>
            <a:ext cx="980049" cy="57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38616" idx="6"/>
            <a:endCxn id="238604" idx="2"/>
          </p:cNvCxnSpPr>
          <p:nvPr/>
        </p:nvCxnSpPr>
        <p:spPr>
          <a:xfrm>
            <a:off x="4381276" y="1603167"/>
            <a:ext cx="1273330" cy="1446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38616" idx="0"/>
            <a:endCxn id="238607" idx="4"/>
          </p:cNvCxnSpPr>
          <p:nvPr/>
        </p:nvCxnSpPr>
        <p:spPr>
          <a:xfrm flipH="1">
            <a:off x="4212028" y="1553716"/>
            <a:ext cx="120979" cy="28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Title 67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19175"/>
          </a:xfrm>
        </p:spPr>
        <p:txBody>
          <a:bodyPr/>
          <a:lstStyle/>
          <a:p>
            <a:r>
              <a:rPr lang="en-US" sz="4400" u="none" dirty="0">
                <a:latin typeface="+mn-lt"/>
              </a:rPr>
              <a:t>Peer churn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58763" y="814388"/>
            <a:ext cx="3751262" cy="3662362"/>
            <a:chOff x="946990" y="1676400"/>
            <a:chExt cx="3752276" cy="3661993"/>
          </a:xfrm>
        </p:grpSpPr>
        <p:sp>
          <p:nvSpPr>
            <p:cNvPr id="241676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1677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1678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1679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1680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1681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1682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1683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1684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41685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41686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41687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241688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241689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241690" name="Rectangle 17"/>
            <p:cNvSpPr>
              <a:spLocks noChangeArrowheads="1"/>
            </p:cNvSpPr>
            <p:nvPr/>
          </p:nvSpPr>
          <p:spPr bwMode="auto">
            <a:xfrm>
              <a:off x="970952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41691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sz="2400">
                  <a:solidFill>
                    <a:srgbClr val="000000"/>
                  </a:solidFill>
                  <a:cs typeface="Arial" charset="0"/>
                </a:rPr>
                <a:t>15</a:t>
              </a:r>
            </a:p>
          </p:txBody>
        </p:sp>
        <p:sp>
          <p:nvSpPr>
            <p:cNvPr id="241692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2054225" y="1119188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2130425" y="1195388"/>
            <a:ext cx="169863" cy="9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672" name="TextBox 28"/>
          <p:cNvSpPr txBox="1">
            <a:spLocks noChangeArrowheads="1"/>
          </p:cNvSpPr>
          <p:nvPr/>
        </p:nvSpPr>
        <p:spPr bwMode="auto">
          <a:xfrm>
            <a:off x="4491038" y="815217"/>
            <a:ext cx="4427537" cy="45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H</a:t>
            </a: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andling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peer churn: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peers may come and go (churn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each peer knows address of its two successors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each peer periodically pings its </a:t>
            </a:r>
            <a:br>
              <a:rPr lang="en-US" sz="2400" dirty="0">
                <a:solidFill>
                  <a:srgbClr val="000000"/>
                </a:solidFill>
                <a:latin typeface="+mn-lt"/>
              </a:rPr>
            </a:br>
            <a:r>
              <a:rPr lang="en-US" sz="2400" dirty="0">
                <a:solidFill>
                  <a:srgbClr val="000000"/>
                </a:solidFill>
                <a:latin typeface="+mn-lt"/>
              </a:rPr>
              <a:t>two successors to check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aliveness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if immediate successor leaves, choose next successor as new immediate successor</a:t>
            </a:r>
          </a:p>
          <a:p>
            <a:pPr>
              <a:buClr>
                <a:srgbClr val="3333CC"/>
              </a:buClr>
            </a:pPr>
            <a:endParaRPr lang="en-US" sz="24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41673" name="Straight Arrow Connector 30"/>
          <p:cNvCxnSpPr>
            <a:cxnSpLocks noChangeShapeType="1"/>
            <a:stCxn id="241686" idx="1"/>
          </p:cNvCxnSpPr>
          <p:nvPr/>
        </p:nvCxnSpPr>
        <p:spPr bwMode="auto">
          <a:xfrm flipH="1">
            <a:off x="3206750" y="2722563"/>
            <a:ext cx="447675" cy="2651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  <p:extLst>
      <p:ext uri="{BB962C8B-B14F-4D97-AF65-F5344CB8AC3E}">
        <p14:creationId xmlns:p14="http://schemas.microsoft.com/office/powerpoint/2010/main" val="370801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Do we need a centralized server at all?  Would you use one for something?</a:t>
            </a:r>
            <a:endParaRPr lang="en-US" dirty="0"/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731160" y="3412442"/>
            <a:ext cx="465137" cy="803275"/>
            <a:chOff x="4140" y="429"/>
            <a:chExt cx="1425" cy="2396"/>
          </a:xfrm>
        </p:grpSpPr>
        <p:sp>
          <p:nvSpPr>
            <p:cNvPr id="5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83"/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" name="AutoShape 8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89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Rectangle 90"/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" name="AutoShape 92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93"/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94"/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95"/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" name="AutoShape 97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" name="AutoShape 101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10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Rectangle 103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06"/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1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09"/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7" name="Oval 112"/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13"/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Can 36"/>
          <p:cNvSpPr/>
          <p:nvPr/>
        </p:nvSpPr>
        <p:spPr>
          <a:xfrm rot="5400000">
            <a:off x="2244673" y="2801911"/>
            <a:ext cx="530578" cy="202433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>
            <a:off x="3725333" y="3104446"/>
            <a:ext cx="3657600" cy="150142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123"/>
          <p:cNvGrpSpPr>
            <a:grpSpLocks/>
          </p:cNvGrpSpPr>
          <p:nvPr/>
        </p:nvGrpSpPr>
        <p:grpSpPr bwMode="auto">
          <a:xfrm flipH="1">
            <a:off x="4521288" y="4877094"/>
            <a:ext cx="925512" cy="795337"/>
            <a:chOff x="-44" y="1473"/>
            <a:chExt cx="981" cy="1105"/>
          </a:xfrm>
        </p:grpSpPr>
        <p:pic>
          <p:nvPicPr>
            <p:cNvPr id="55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9" name="Can 68"/>
          <p:cNvSpPr/>
          <p:nvPr/>
        </p:nvSpPr>
        <p:spPr>
          <a:xfrm>
            <a:off x="4699719" y="4563021"/>
            <a:ext cx="156478" cy="31407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123"/>
          <p:cNvGrpSpPr>
            <a:grpSpLocks/>
          </p:cNvGrpSpPr>
          <p:nvPr/>
        </p:nvGrpSpPr>
        <p:grpSpPr bwMode="auto">
          <a:xfrm flipH="1">
            <a:off x="6141288" y="4877094"/>
            <a:ext cx="925512" cy="795337"/>
            <a:chOff x="-44" y="1473"/>
            <a:chExt cx="981" cy="1105"/>
          </a:xfrm>
        </p:grpSpPr>
        <p:pic>
          <p:nvPicPr>
            <p:cNvPr id="49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" name="Can 69"/>
          <p:cNvSpPr/>
          <p:nvPr/>
        </p:nvSpPr>
        <p:spPr>
          <a:xfrm>
            <a:off x="6294374" y="4553584"/>
            <a:ext cx="156478" cy="31407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23"/>
          <p:cNvGrpSpPr>
            <a:grpSpLocks/>
          </p:cNvGrpSpPr>
          <p:nvPr/>
        </p:nvGrpSpPr>
        <p:grpSpPr bwMode="auto">
          <a:xfrm flipH="1">
            <a:off x="7761288" y="4877094"/>
            <a:ext cx="925512" cy="795337"/>
            <a:chOff x="-44" y="1473"/>
            <a:chExt cx="981" cy="1105"/>
          </a:xfrm>
        </p:grpSpPr>
        <p:pic>
          <p:nvPicPr>
            <p:cNvPr id="46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" name="Can 65"/>
          <p:cNvSpPr/>
          <p:nvPr/>
        </p:nvSpPr>
        <p:spPr>
          <a:xfrm rot="8100000">
            <a:off x="7368976" y="4448832"/>
            <a:ext cx="156478" cy="31407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3"/>
          <p:cNvGrpSpPr>
            <a:grpSpLocks/>
          </p:cNvGrpSpPr>
          <p:nvPr/>
        </p:nvGrpSpPr>
        <p:grpSpPr bwMode="auto">
          <a:xfrm flipH="1">
            <a:off x="7761288" y="3461522"/>
            <a:ext cx="925512" cy="795337"/>
            <a:chOff x="-44" y="1473"/>
            <a:chExt cx="981" cy="1105"/>
          </a:xfrm>
        </p:grpSpPr>
        <p:pic>
          <p:nvPicPr>
            <p:cNvPr id="43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4" name="Can 63"/>
          <p:cNvSpPr/>
          <p:nvPr/>
        </p:nvSpPr>
        <p:spPr>
          <a:xfrm rot="5400000">
            <a:off x="7526013" y="3702154"/>
            <a:ext cx="156478" cy="31407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123"/>
          <p:cNvGrpSpPr>
            <a:grpSpLocks/>
          </p:cNvGrpSpPr>
          <p:nvPr/>
        </p:nvGrpSpPr>
        <p:grpSpPr bwMode="auto">
          <a:xfrm flipH="1">
            <a:off x="4521288" y="2045950"/>
            <a:ext cx="925512" cy="795337"/>
            <a:chOff x="-44" y="1473"/>
            <a:chExt cx="981" cy="1105"/>
          </a:xfrm>
        </p:grpSpPr>
        <p:pic>
          <p:nvPicPr>
            <p:cNvPr id="58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" name="Can 66"/>
          <p:cNvSpPr/>
          <p:nvPr/>
        </p:nvSpPr>
        <p:spPr>
          <a:xfrm>
            <a:off x="4864068" y="2807854"/>
            <a:ext cx="156478" cy="31407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23"/>
          <p:cNvGrpSpPr>
            <a:grpSpLocks/>
          </p:cNvGrpSpPr>
          <p:nvPr/>
        </p:nvGrpSpPr>
        <p:grpSpPr bwMode="auto">
          <a:xfrm flipH="1">
            <a:off x="5984678" y="2045949"/>
            <a:ext cx="925512" cy="795337"/>
            <a:chOff x="-44" y="1473"/>
            <a:chExt cx="981" cy="1105"/>
          </a:xfrm>
        </p:grpSpPr>
        <p:pic>
          <p:nvPicPr>
            <p:cNvPr id="52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" name="Can 67"/>
          <p:cNvSpPr/>
          <p:nvPr/>
        </p:nvSpPr>
        <p:spPr>
          <a:xfrm>
            <a:off x="6274557" y="2790373"/>
            <a:ext cx="156478" cy="31407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23"/>
          <p:cNvGrpSpPr>
            <a:grpSpLocks/>
          </p:cNvGrpSpPr>
          <p:nvPr/>
        </p:nvGrpSpPr>
        <p:grpSpPr bwMode="auto">
          <a:xfrm flipH="1">
            <a:off x="7761288" y="2045950"/>
            <a:ext cx="925512" cy="795337"/>
            <a:chOff x="-44" y="1473"/>
            <a:chExt cx="981" cy="1105"/>
          </a:xfrm>
        </p:grpSpPr>
        <p:pic>
          <p:nvPicPr>
            <p:cNvPr id="40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" name="Can 64"/>
          <p:cNvSpPr/>
          <p:nvPr/>
        </p:nvSpPr>
        <p:spPr>
          <a:xfrm rot="2700000">
            <a:off x="7368976" y="2861917"/>
            <a:ext cx="156478" cy="31407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78643" y="3108920"/>
            <a:ext cx="2787775" cy="1502273"/>
          </a:xfrm>
          <a:custGeom>
            <a:avLst/>
            <a:gdLst>
              <a:gd name="connsiteX0" fmla="*/ 180740 w 2787775"/>
              <a:gd name="connsiteY0" fmla="*/ 39229 h 1502273"/>
              <a:gd name="connsiteX1" fmla="*/ 128488 w 2787775"/>
              <a:gd name="connsiteY1" fmla="*/ 1502269 h 1502273"/>
              <a:gd name="connsiteX2" fmla="*/ 1630717 w 2787775"/>
              <a:gd name="connsiteY2" fmla="*/ 26166 h 1502273"/>
              <a:gd name="connsiteX3" fmla="*/ 1682968 w 2787775"/>
              <a:gd name="connsiteY3" fmla="*/ 1397766 h 1502273"/>
              <a:gd name="connsiteX4" fmla="*/ 2649620 w 2787775"/>
              <a:gd name="connsiteY4" fmla="*/ 40 h 1502273"/>
              <a:gd name="connsiteX5" fmla="*/ 2558180 w 2787775"/>
              <a:gd name="connsiteY5" fmla="*/ 1450017 h 1502273"/>
              <a:gd name="connsiteX6" fmla="*/ 2754123 w 2787775"/>
              <a:gd name="connsiteY6" fmla="*/ 705434 h 1502273"/>
              <a:gd name="connsiteX7" fmla="*/ 1748283 w 2787775"/>
              <a:gd name="connsiteY7" fmla="*/ 1410829 h 1502273"/>
              <a:gd name="connsiteX8" fmla="*/ 285243 w 2787775"/>
              <a:gd name="connsiteY8" fmla="*/ 26166 h 150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775" h="1502273">
                <a:moveTo>
                  <a:pt x="180740" y="39229"/>
                </a:moveTo>
                <a:cubicBezTo>
                  <a:pt x="33782" y="771837"/>
                  <a:pt x="-113175" y="1504446"/>
                  <a:pt x="128488" y="1502269"/>
                </a:cubicBezTo>
                <a:cubicBezTo>
                  <a:pt x="370151" y="1500092"/>
                  <a:pt x="1371637" y="43583"/>
                  <a:pt x="1630717" y="26166"/>
                </a:cubicBezTo>
                <a:cubicBezTo>
                  <a:pt x="1889797" y="8749"/>
                  <a:pt x="1513151" y="1402120"/>
                  <a:pt x="1682968" y="1397766"/>
                </a:cubicBezTo>
                <a:cubicBezTo>
                  <a:pt x="1852785" y="1393412"/>
                  <a:pt x="2503751" y="-8669"/>
                  <a:pt x="2649620" y="40"/>
                </a:cubicBezTo>
                <a:cubicBezTo>
                  <a:pt x="2795489" y="8748"/>
                  <a:pt x="2540763" y="1332451"/>
                  <a:pt x="2558180" y="1450017"/>
                </a:cubicBezTo>
                <a:cubicBezTo>
                  <a:pt x="2575597" y="1567583"/>
                  <a:pt x="2889106" y="711965"/>
                  <a:pt x="2754123" y="705434"/>
                </a:cubicBezTo>
                <a:cubicBezTo>
                  <a:pt x="2619140" y="698903"/>
                  <a:pt x="2159763" y="1524040"/>
                  <a:pt x="1748283" y="1410829"/>
                </a:cubicBezTo>
                <a:cubicBezTo>
                  <a:pt x="1336803" y="1297618"/>
                  <a:pt x="526906" y="111075"/>
                  <a:pt x="285243" y="26166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794069" y="3083437"/>
            <a:ext cx="2560866" cy="1519501"/>
          </a:xfrm>
          <a:custGeom>
            <a:avLst/>
            <a:gdLst>
              <a:gd name="connsiteX0" fmla="*/ 0 w 2560866"/>
              <a:gd name="connsiteY0" fmla="*/ 1462437 h 1519501"/>
              <a:gd name="connsiteX1" fmla="*/ 744582 w 2560866"/>
              <a:gd name="connsiteY1" fmla="*/ 1057489 h 1519501"/>
              <a:gd name="connsiteX2" fmla="*/ 1567542 w 2560866"/>
              <a:gd name="connsiteY2" fmla="*/ 1514689 h 1519501"/>
              <a:gd name="connsiteX3" fmla="*/ 2103120 w 2560866"/>
              <a:gd name="connsiteY3" fmla="*/ 874609 h 1519501"/>
              <a:gd name="connsiteX4" fmla="*/ 2560320 w 2560866"/>
              <a:gd name="connsiteY4" fmla="*/ 1514689 h 1519501"/>
              <a:gd name="connsiteX5" fmla="*/ 2011680 w 2560866"/>
              <a:gd name="connsiteY5" fmla="*/ 456597 h 1519501"/>
              <a:gd name="connsiteX6" fmla="*/ 640080 w 2560866"/>
              <a:gd name="connsiteY6" fmla="*/ 273717 h 1519501"/>
              <a:gd name="connsiteX7" fmla="*/ 91440 w 2560866"/>
              <a:gd name="connsiteY7" fmla="*/ 12460 h 1519501"/>
              <a:gd name="connsiteX8" fmla="*/ 431074 w 2560866"/>
              <a:gd name="connsiteY8" fmla="*/ 704792 h 1519501"/>
              <a:gd name="connsiteX9" fmla="*/ 1502228 w 2560866"/>
              <a:gd name="connsiteY9" fmla="*/ 103900 h 1519501"/>
              <a:gd name="connsiteX10" fmla="*/ 1907177 w 2560866"/>
              <a:gd name="connsiteY10" fmla="*/ 273717 h 1519501"/>
              <a:gd name="connsiteX11" fmla="*/ 2495005 w 2560866"/>
              <a:gd name="connsiteY11" fmla="*/ 103900 h 151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0866" h="1519501">
                <a:moveTo>
                  <a:pt x="0" y="1462437"/>
                </a:moveTo>
                <a:cubicBezTo>
                  <a:pt x="241662" y="1255608"/>
                  <a:pt x="483325" y="1048780"/>
                  <a:pt x="744582" y="1057489"/>
                </a:cubicBezTo>
                <a:cubicBezTo>
                  <a:pt x="1005839" y="1066198"/>
                  <a:pt x="1341119" y="1545169"/>
                  <a:pt x="1567542" y="1514689"/>
                </a:cubicBezTo>
                <a:cubicBezTo>
                  <a:pt x="1793965" y="1484209"/>
                  <a:pt x="1937657" y="874609"/>
                  <a:pt x="2103120" y="874609"/>
                </a:cubicBezTo>
                <a:cubicBezTo>
                  <a:pt x="2268583" y="874609"/>
                  <a:pt x="2575560" y="1584358"/>
                  <a:pt x="2560320" y="1514689"/>
                </a:cubicBezTo>
                <a:cubicBezTo>
                  <a:pt x="2545080" y="1445020"/>
                  <a:pt x="2331720" y="663426"/>
                  <a:pt x="2011680" y="456597"/>
                </a:cubicBezTo>
                <a:cubicBezTo>
                  <a:pt x="1691640" y="249768"/>
                  <a:pt x="960120" y="347740"/>
                  <a:pt x="640080" y="273717"/>
                </a:cubicBezTo>
                <a:cubicBezTo>
                  <a:pt x="320040" y="199694"/>
                  <a:pt x="126274" y="-59386"/>
                  <a:pt x="91440" y="12460"/>
                </a:cubicBezTo>
                <a:cubicBezTo>
                  <a:pt x="56606" y="84306"/>
                  <a:pt x="195943" y="689552"/>
                  <a:pt x="431074" y="704792"/>
                </a:cubicBezTo>
                <a:cubicBezTo>
                  <a:pt x="666205" y="720032"/>
                  <a:pt x="1256211" y="175746"/>
                  <a:pt x="1502228" y="103900"/>
                </a:cubicBezTo>
                <a:cubicBezTo>
                  <a:pt x="1748245" y="32054"/>
                  <a:pt x="1741714" y="273717"/>
                  <a:pt x="1907177" y="273717"/>
                </a:cubicBezTo>
                <a:cubicBezTo>
                  <a:pt x="2072640" y="273717"/>
                  <a:pt x="2410097" y="132203"/>
                  <a:pt x="2495005" y="1039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loud Callout 61"/>
          <p:cNvSpPr/>
          <p:nvPr/>
        </p:nvSpPr>
        <p:spPr>
          <a:xfrm>
            <a:off x="351519" y="2240952"/>
            <a:ext cx="2632182" cy="880975"/>
          </a:xfrm>
          <a:prstGeom prst="cloudCallout">
            <a:avLst>
              <a:gd name="adj1" fmla="val -27781"/>
              <a:gd name="adj2" fmla="val 758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 I helpful?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07826" y="4940326"/>
            <a:ext cx="4145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Unnecessary, would not use one.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Unnecessary, would still use one.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Necessary, would have to use it.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292813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rid of that server…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Distribute the tracker information using a </a:t>
            </a:r>
            <a:r>
              <a:rPr lang="en-US" b="1" dirty="0" smtClean="0"/>
              <a:t>Distributed Hash Table </a:t>
            </a:r>
            <a:r>
              <a:rPr lang="en-US" dirty="0" smtClean="0"/>
              <a:t>(DHT)</a:t>
            </a:r>
          </a:p>
          <a:p>
            <a:endParaRPr lang="en-US" dirty="0"/>
          </a:p>
          <a:p>
            <a:r>
              <a:rPr lang="en-US" dirty="0" smtClean="0"/>
              <a:t>A DHT is a lookup structure.</a:t>
            </a:r>
          </a:p>
          <a:p>
            <a:pPr lvl="1"/>
            <a:r>
              <a:rPr lang="en-US" dirty="0" smtClean="0"/>
              <a:t>Maps keys to an arbitrary value.</a:t>
            </a:r>
          </a:p>
          <a:p>
            <a:pPr lvl="1"/>
            <a:r>
              <a:rPr lang="en-US" dirty="0" smtClean="0"/>
              <a:t>Works a lot like, well…a hash table.</a:t>
            </a:r>
          </a:p>
          <a:p>
            <a:pPr lvl="1"/>
            <a:endParaRPr lang="en-US" dirty="0"/>
          </a:p>
          <a:p>
            <a:r>
              <a:rPr lang="en-US" dirty="0" smtClean="0"/>
              <a:t>Watch also (possible use case):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youtu.be</a:t>
            </a:r>
            <a:r>
              <a:rPr lang="en-US" dirty="0" smtClean="0"/>
              <a:t>/</a:t>
            </a:r>
            <a:r>
              <a:rPr lang="en-US" dirty="0" err="1" smtClean="0"/>
              <a:t>bXOaxjvefGc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31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apping of any data to an integer</a:t>
            </a:r>
          </a:p>
          <a:p>
            <a:pPr lvl="1"/>
            <a:r>
              <a:rPr lang="en-US" dirty="0" smtClean="0"/>
              <a:t>E.g., md5sum, sha1, etc.</a:t>
            </a:r>
          </a:p>
          <a:p>
            <a:pPr lvl="1"/>
            <a:r>
              <a:rPr lang="en-US" dirty="0" smtClean="0"/>
              <a:t>md5: 04c3416cadd85971a129dd1de86cee49</a:t>
            </a:r>
          </a:p>
          <a:p>
            <a:endParaRPr lang="en-US" dirty="0" smtClean="0"/>
          </a:p>
          <a:p>
            <a:r>
              <a:rPr lang="en-US" dirty="0" smtClean="0"/>
              <a:t>With a good (cryptographic) hash function:</a:t>
            </a:r>
          </a:p>
          <a:p>
            <a:pPr lvl="1"/>
            <a:r>
              <a:rPr lang="en-US" dirty="0" smtClean="0"/>
              <a:t>Hash values likely to be unique, although duplicates are possible</a:t>
            </a:r>
          </a:p>
          <a:p>
            <a:pPr lvl="1"/>
            <a:r>
              <a:rPr lang="en-US" dirty="0" smtClean="0"/>
              <a:t>Very difficult to find collisions (hashes spread out)</a:t>
            </a:r>
          </a:p>
        </p:txBody>
      </p:sp>
    </p:spTree>
    <p:extLst>
      <p:ext uri="{BB962C8B-B14F-4D97-AF65-F5344CB8AC3E}">
        <p14:creationId xmlns:p14="http://schemas.microsoft.com/office/powerpoint/2010/main" val="362531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 buckets</a:t>
            </a:r>
          </a:p>
          <a:p>
            <a:endParaRPr lang="en-US" dirty="0" smtClean="0"/>
          </a:p>
          <a:p>
            <a:r>
              <a:rPr lang="en-US" dirty="0" smtClean="0"/>
              <a:t>Key-value pair is assigned bucket </a:t>
            </a:r>
            <a:r>
              <a:rPr lang="en-US" dirty="0"/>
              <a:t>i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= HASH(key)%N</a:t>
            </a:r>
          </a:p>
          <a:p>
            <a:endParaRPr lang="en-US" dirty="0" smtClean="0"/>
          </a:p>
          <a:p>
            <a:r>
              <a:rPr lang="en-US" dirty="0" smtClean="0"/>
              <a:t>Easy to look up value based on key</a:t>
            </a:r>
          </a:p>
          <a:p>
            <a:endParaRPr lang="en-US" dirty="0" smtClean="0"/>
          </a:p>
          <a:p>
            <a:r>
              <a:rPr lang="en-US" dirty="0" smtClean="0"/>
              <a:t>Multiple key-value pairs assigned to each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6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hash function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particular key-value pair is stored on multiple peers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 even distribution of key-value pairs across peers is guaranteed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 is easy to find the peer holding the information by hashing the key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48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Title 3"/>
          <p:cNvSpPr>
            <a:spLocks noGrp="1"/>
          </p:cNvSpPr>
          <p:nvPr>
            <p:ph type="title"/>
          </p:nvPr>
        </p:nvSpPr>
        <p:spPr>
          <a:xfrm>
            <a:off x="500063" y="131763"/>
            <a:ext cx="7772400" cy="1143000"/>
          </a:xfrm>
        </p:spPr>
        <p:txBody>
          <a:bodyPr/>
          <a:lstStyle/>
          <a:p>
            <a:r>
              <a:rPr lang="en-US" u="none" dirty="0">
                <a:latin typeface="+mn-lt"/>
              </a:rPr>
              <a:t>Distributed Hash Table (DHT)</a:t>
            </a:r>
          </a:p>
        </p:txBody>
      </p:sp>
      <p:sp>
        <p:nvSpPr>
          <p:cNvPr id="234498" name="Content Placeholder 4"/>
          <p:cNvSpPr>
            <a:spLocks noGrp="1"/>
          </p:cNvSpPr>
          <p:nvPr>
            <p:ph idx="1"/>
          </p:nvPr>
        </p:nvSpPr>
        <p:spPr>
          <a:xfrm>
            <a:off x="339634" y="1411288"/>
            <a:ext cx="8608423" cy="46482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DHT: a </a:t>
            </a:r>
            <a:r>
              <a:rPr lang="en-US" sz="3200" i="1" dirty="0">
                <a:solidFill>
                  <a:srgbClr val="C00000"/>
                </a:solidFill>
              </a:rPr>
              <a:t>distributed P2P database</a:t>
            </a:r>
          </a:p>
          <a:p>
            <a:endParaRPr lang="en-US" sz="3200" dirty="0" smtClean="0"/>
          </a:p>
          <a:p>
            <a:r>
              <a:rPr lang="en-US" sz="3200" dirty="0" smtClean="0"/>
              <a:t>Distribute the (k, v) pairs </a:t>
            </a:r>
            <a:r>
              <a:rPr lang="en-US" dirty="0" smtClean="0"/>
              <a:t>across</a:t>
            </a:r>
            <a:r>
              <a:rPr lang="en-US" sz="3200" dirty="0" smtClean="0"/>
              <a:t> the peers</a:t>
            </a:r>
          </a:p>
          <a:p>
            <a:pPr lvl="1"/>
            <a:r>
              <a:rPr lang="en-US" sz="2800" dirty="0" smtClean="0"/>
              <a:t>key: </a:t>
            </a:r>
            <a:r>
              <a:rPr lang="en-US" dirty="0" smtClean="0"/>
              <a:t>id</a:t>
            </a:r>
            <a:r>
              <a:rPr lang="en-US" sz="2800" dirty="0" smtClean="0"/>
              <a:t> number; value: human name</a:t>
            </a:r>
          </a:p>
          <a:p>
            <a:pPr lvl="1"/>
            <a:r>
              <a:rPr lang="en-US" sz="2800" dirty="0" smtClean="0"/>
              <a:t>key: file name; value: BT tracker peer(s)</a:t>
            </a:r>
          </a:p>
          <a:p>
            <a:endParaRPr lang="en-US" dirty="0" smtClean="0"/>
          </a:p>
          <a:p>
            <a:r>
              <a:rPr lang="en-US" dirty="0" smtClean="0"/>
              <a:t>Same interface as standard HT: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CC0000"/>
                </a:solidFill>
              </a:rPr>
              <a:t>(key, value) </a:t>
            </a:r>
            <a:r>
              <a:rPr lang="en-US" sz="3200" dirty="0" smtClean="0"/>
              <a:t>pairs</a:t>
            </a:r>
            <a:endParaRPr lang="en-US" sz="3200" dirty="0"/>
          </a:p>
          <a:p>
            <a:pPr lvl="1"/>
            <a:r>
              <a:rPr lang="en-US" dirty="0" smtClean="0">
                <a:solidFill>
                  <a:srgbClr val="CC0000"/>
                </a:solidFill>
              </a:rPr>
              <a:t>Query(key)</a:t>
            </a:r>
            <a:r>
              <a:rPr lang="en-US" dirty="0"/>
              <a:t> </a:t>
            </a:r>
            <a:r>
              <a:rPr lang="en-US" dirty="0" smtClean="0"/>
              <a:t>– send key to DHT, get back value</a:t>
            </a:r>
          </a:p>
          <a:p>
            <a:pPr lvl="1"/>
            <a:r>
              <a:rPr lang="en-US" dirty="0" smtClean="0">
                <a:solidFill>
                  <a:srgbClr val="CC0000"/>
                </a:solidFill>
              </a:rPr>
              <a:t>update(key, value) </a:t>
            </a:r>
            <a:r>
              <a:rPr lang="en-US" dirty="0" smtClean="0"/>
              <a:t>– modify stored value at the given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6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0280"/>
          </a:xfrm>
        </p:spPr>
        <p:txBody>
          <a:bodyPr/>
          <a:lstStyle/>
          <a:p>
            <a:r>
              <a:rPr lang="en-US" dirty="0" smtClean="0"/>
              <a:t>A network made up of “virtual” or logical links</a:t>
            </a:r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irtual links map to one or more physical links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13017" y="536447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48892" y="623315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48892" y="521207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21332" y="569104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16731" y="5148942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21234" y="6254930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52309" y="5677987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33257" y="6004559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56263" y="6017622"/>
            <a:ext cx="431074" cy="4310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22" y="5212079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43" y="6236798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37" y="5220071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88" y="5210615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4" descr="desktop_computer_stylized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25" y="6238974"/>
            <a:ext cx="462757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stCxn id="19" idx="3"/>
            <a:endCxn id="4" idx="2"/>
          </p:cNvCxnSpPr>
          <p:nvPr/>
        </p:nvCxnSpPr>
        <p:spPr>
          <a:xfrm>
            <a:off x="2434645" y="5409450"/>
            <a:ext cx="478372" cy="170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6" idx="2"/>
          </p:cNvCxnSpPr>
          <p:nvPr/>
        </p:nvCxnSpPr>
        <p:spPr>
          <a:xfrm flipV="1">
            <a:off x="3344091" y="5427616"/>
            <a:ext cx="304801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5"/>
            <a:endCxn id="7" idx="1"/>
          </p:cNvCxnSpPr>
          <p:nvPr/>
        </p:nvCxnSpPr>
        <p:spPr>
          <a:xfrm>
            <a:off x="4016837" y="5580024"/>
            <a:ext cx="167624" cy="17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5" idx="7"/>
          </p:cNvCxnSpPr>
          <p:nvPr/>
        </p:nvCxnSpPr>
        <p:spPr>
          <a:xfrm flipH="1">
            <a:off x="4016837" y="6058994"/>
            <a:ext cx="167624" cy="237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2" idx="6"/>
          </p:cNvCxnSpPr>
          <p:nvPr/>
        </p:nvCxnSpPr>
        <p:spPr>
          <a:xfrm flipH="1" flipV="1">
            <a:off x="3187337" y="6233159"/>
            <a:ext cx="461555" cy="215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4"/>
            <a:endCxn id="12" idx="0"/>
          </p:cNvCxnSpPr>
          <p:nvPr/>
        </p:nvCxnSpPr>
        <p:spPr>
          <a:xfrm flipH="1">
            <a:off x="2971800" y="5795553"/>
            <a:ext cx="156754" cy="222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4"/>
            <a:endCxn id="5" idx="0"/>
          </p:cNvCxnSpPr>
          <p:nvPr/>
        </p:nvCxnSpPr>
        <p:spPr>
          <a:xfrm>
            <a:off x="3864429" y="5643153"/>
            <a:ext cx="0" cy="590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5"/>
            <a:endCxn id="11" idx="2"/>
          </p:cNvCxnSpPr>
          <p:nvPr/>
        </p:nvCxnSpPr>
        <p:spPr>
          <a:xfrm>
            <a:off x="4489277" y="6058994"/>
            <a:ext cx="343980" cy="161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6"/>
            <a:endCxn id="8" idx="3"/>
          </p:cNvCxnSpPr>
          <p:nvPr/>
        </p:nvCxnSpPr>
        <p:spPr>
          <a:xfrm flipV="1">
            <a:off x="4552406" y="5516887"/>
            <a:ext cx="927454" cy="389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5" idx="6"/>
          </p:cNvCxnSpPr>
          <p:nvPr/>
        </p:nvCxnSpPr>
        <p:spPr>
          <a:xfrm flipH="1">
            <a:off x="4079966" y="6372504"/>
            <a:ext cx="816420" cy="76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7"/>
            <a:endCxn id="8" idx="4"/>
          </p:cNvCxnSpPr>
          <p:nvPr/>
        </p:nvCxnSpPr>
        <p:spPr>
          <a:xfrm flipV="1">
            <a:off x="5201202" y="5580016"/>
            <a:ext cx="431066" cy="487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5"/>
            <a:endCxn id="9" idx="2"/>
          </p:cNvCxnSpPr>
          <p:nvPr/>
        </p:nvCxnSpPr>
        <p:spPr>
          <a:xfrm>
            <a:off x="5201202" y="6372504"/>
            <a:ext cx="320032" cy="97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7"/>
            <a:endCxn id="10" idx="4"/>
          </p:cNvCxnSpPr>
          <p:nvPr/>
        </p:nvCxnSpPr>
        <p:spPr>
          <a:xfrm flipV="1">
            <a:off x="5889179" y="6109061"/>
            <a:ext cx="278667" cy="208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1"/>
            <a:endCxn id="8" idx="5"/>
          </p:cNvCxnSpPr>
          <p:nvPr/>
        </p:nvCxnSpPr>
        <p:spPr>
          <a:xfrm flipH="1" flipV="1">
            <a:off x="5784676" y="5516887"/>
            <a:ext cx="230762" cy="224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2"/>
            <a:endCxn id="11" idx="6"/>
          </p:cNvCxnSpPr>
          <p:nvPr/>
        </p:nvCxnSpPr>
        <p:spPr>
          <a:xfrm flipH="1">
            <a:off x="5264331" y="5893524"/>
            <a:ext cx="687978" cy="326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8" idx="3"/>
            <a:endCxn id="8" idx="2"/>
          </p:cNvCxnSpPr>
          <p:nvPr/>
        </p:nvCxnSpPr>
        <p:spPr>
          <a:xfrm flipV="1">
            <a:off x="5048794" y="5364479"/>
            <a:ext cx="367937" cy="54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7"/>
            <a:endCxn id="15" idx="1"/>
          </p:cNvCxnSpPr>
          <p:nvPr/>
        </p:nvCxnSpPr>
        <p:spPr>
          <a:xfrm flipV="1">
            <a:off x="6320254" y="5410914"/>
            <a:ext cx="715068" cy="330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7" idx="1"/>
            <a:endCxn id="9" idx="6"/>
          </p:cNvCxnSpPr>
          <p:nvPr/>
        </p:nvCxnSpPr>
        <p:spPr>
          <a:xfrm flipH="1">
            <a:off x="5952308" y="6435633"/>
            <a:ext cx="1004035" cy="34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0" idx="3"/>
            <a:endCxn id="12" idx="2"/>
          </p:cNvCxnSpPr>
          <p:nvPr/>
        </p:nvCxnSpPr>
        <p:spPr>
          <a:xfrm flipV="1">
            <a:off x="2421582" y="6233159"/>
            <a:ext cx="334681" cy="20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8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1140</Words>
  <Application>Microsoft Macintosh PowerPoint</Application>
  <PresentationFormat>On-screen Show (4:3)</PresentationFormat>
  <Paragraphs>278</Paragraphs>
  <Slides>27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HY335b: Chapter 2 Class 2</vt:lpstr>
      <vt:lpstr>Peer-to-Peer Networks &amp; BitTorrent</vt:lpstr>
      <vt:lpstr>Do we need a centralized server at all?  Would you use one for something?</vt:lpstr>
      <vt:lpstr>Getting rid of that server…</vt:lpstr>
      <vt:lpstr>Recall: Hash Function</vt:lpstr>
      <vt:lpstr>Recall: Hash table</vt:lpstr>
      <vt:lpstr>Using a hash function means</vt:lpstr>
      <vt:lpstr>Distributed Hash Table (DHT)</vt:lpstr>
      <vt:lpstr>Overlay Network</vt:lpstr>
      <vt:lpstr>Overlay Network</vt:lpstr>
      <vt:lpstr>Challenges</vt:lpstr>
      <vt:lpstr>DHT identifiers: Consistent Hashing</vt:lpstr>
      <vt:lpstr>In a traditional hash table, removing a “bucket” from the table requires</vt:lpstr>
      <vt:lpstr>Circular DHT Overlay</vt:lpstr>
      <vt:lpstr>Circular DHT Overlay</vt:lpstr>
      <vt:lpstr>Circular DHT Overlay</vt:lpstr>
      <vt:lpstr>Circular DHT Overlay</vt:lpstr>
      <vt:lpstr>Circular DHT Overlay</vt:lpstr>
      <vt:lpstr>Circular DHT Overlay</vt:lpstr>
      <vt:lpstr>Circular DHT Overlay</vt:lpstr>
      <vt:lpstr>Circular DHT Overlay</vt:lpstr>
      <vt:lpstr>Circular DHT Overlay</vt:lpstr>
      <vt:lpstr>Circular DHT Overlay</vt:lpstr>
      <vt:lpstr>Circular DHT Overlay</vt:lpstr>
      <vt:lpstr>Given N nodes, what is the complexity (number of messages) of finding a value when each peer knows its successor?</vt:lpstr>
      <vt:lpstr>Reducing Message Count</vt:lpstr>
      <vt:lpstr>Peer churn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Xenofontas Dimitropoulos</dc:creator>
  <cp:lastModifiedBy>Xenofontas Dimitropoulos</cp:lastModifiedBy>
  <cp:revision>33</cp:revision>
  <cp:lastPrinted>2016-02-23T14:01:26Z</cp:lastPrinted>
  <dcterms:created xsi:type="dcterms:W3CDTF">2016-02-23T13:59:37Z</dcterms:created>
  <dcterms:modified xsi:type="dcterms:W3CDTF">2016-02-26T15:28:17Z</dcterms:modified>
</cp:coreProperties>
</file>