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32" r:id="rId2"/>
    <p:sldId id="33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4" autoAdjust="0"/>
  </p:normalViewPr>
  <p:slideViewPr>
    <p:cSldViewPr snapToGrid="0" snapToObjects="1">
      <p:cViewPr varScale="1">
        <p:scale>
          <a:sx n="72" d="100"/>
          <a:sy n="72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EDAAF-8A43-414F-8B84-3EE77B1EC55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F8170-92C2-EF4D-9836-C115F72589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Iterative: Builds cache locally, uses</a:t>
            </a:r>
            <a:r>
              <a:rPr lang="en-US" baseline="0" dirty="0" smtClean="0"/>
              <a:t> resources at local server</a:t>
            </a:r>
          </a:p>
          <a:p>
            <a:r>
              <a:rPr lang="en-US" baseline="0" dirty="0" smtClean="0"/>
              <a:t>Recursive: less info closer to the user, ties up connection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F8170-92C2-EF4D-9836-C115F72589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3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87C0-CADF-1547-94D8-0A1F181BE9D7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8746-5037-004C-A283-1CC02D3D0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Picture about addresses/names &amp; associated protocols in the different layers</a:t>
            </a:r>
          </a:p>
          <a:p>
            <a:endParaRPr lang="en-US" dirty="0" smtClean="0"/>
          </a:p>
          <a:p>
            <a:r>
              <a:rPr lang="en-US" dirty="0" smtClean="0"/>
              <a:t>DNS goals, architecture, terminology,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DNS records, types and messages</a:t>
            </a:r>
          </a:p>
          <a:p>
            <a:endParaRPr lang="en-US" dirty="0"/>
          </a:p>
          <a:p>
            <a:r>
              <a:rPr lang="en-US" dirty="0" smtClean="0"/>
              <a:t>(Discussion on how Akamai works)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6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3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would you use? Why?</a:t>
            </a:r>
            <a:endParaRPr lang="en-US" dirty="0"/>
          </a:p>
        </p:txBody>
      </p:sp>
      <p:grpSp>
        <p:nvGrpSpPr>
          <p:cNvPr id="166" name="Group 165"/>
          <p:cNvGrpSpPr>
            <a:grpSpLocks noChangeAspect="1"/>
          </p:cNvGrpSpPr>
          <p:nvPr/>
        </p:nvGrpSpPr>
        <p:grpSpPr>
          <a:xfrm>
            <a:off x="4767151" y="1729678"/>
            <a:ext cx="4353048" cy="5047488"/>
            <a:chOff x="4070352" y="481013"/>
            <a:chExt cx="4856161" cy="5630862"/>
          </a:xfrm>
        </p:grpSpPr>
        <p:sp>
          <p:nvSpPr>
            <p:cNvPr id="3" name="Text Box 24"/>
            <p:cNvSpPr txBox="1">
              <a:spLocks noChangeArrowheads="1"/>
            </p:cNvSpPr>
            <p:nvPr/>
          </p:nvSpPr>
          <p:spPr bwMode="auto">
            <a:xfrm>
              <a:off x="7462838" y="32575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4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4" name="Text Box 25"/>
            <p:cNvSpPr txBox="1">
              <a:spLocks noChangeArrowheads="1"/>
            </p:cNvSpPr>
            <p:nvPr/>
          </p:nvSpPr>
          <p:spPr bwMode="auto">
            <a:xfrm>
              <a:off x="7005638" y="33337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5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5" name="Text Box 26"/>
            <p:cNvSpPr txBox="1">
              <a:spLocks noChangeArrowheads="1"/>
            </p:cNvSpPr>
            <p:nvPr/>
          </p:nvSpPr>
          <p:spPr bwMode="auto">
            <a:xfrm>
              <a:off x="6724650" y="181768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6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6" name="Line 60"/>
            <p:cNvSpPr>
              <a:spLocks noChangeShapeType="1"/>
            </p:cNvSpPr>
            <p:nvPr/>
          </p:nvSpPr>
          <p:spPr bwMode="auto">
            <a:xfrm>
              <a:off x="7440613" y="2941638"/>
              <a:ext cx="0" cy="67468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1"/>
            <p:cNvSpPr>
              <a:spLocks noChangeShapeType="1"/>
            </p:cNvSpPr>
            <p:nvPr/>
          </p:nvSpPr>
          <p:spPr bwMode="auto">
            <a:xfrm flipH="1" flipV="1">
              <a:off x="7319963" y="2952750"/>
              <a:ext cx="0" cy="71913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2"/>
            <p:cNvSpPr>
              <a:spLocks noChangeShapeType="1"/>
            </p:cNvSpPr>
            <p:nvPr/>
          </p:nvSpPr>
          <p:spPr bwMode="auto">
            <a:xfrm flipH="1" flipV="1">
              <a:off x="6799263" y="1541463"/>
              <a:ext cx="458787" cy="5667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7143750" y="13906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3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683375" y="5775325"/>
              <a:ext cx="18780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i="1"/>
                <a:t>gaia.cs.umass.edu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5791200" y="481013"/>
              <a:ext cx="2011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root DNS server</a:t>
              </a:r>
              <a:endParaRPr lang="en-US" sz="1600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 flipV="1">
              <a:off x="5286375" y="2916238"/>
              <a:ext cx="0" cy="13144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5391150" y="1220788"/>
              <a:ext cx="914400" cy="9715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5619750" y="1449388"/>
              <a:ext cx="733425" cy="76200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5476875" y="2944813"/>
              <a:ext cx="9525" cy="132397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4191001" y="3135308"/>
              <a:ext cx="1876425" cy="47624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997450" y="37719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1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5540375" y="143827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2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5978525" y="16764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7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20" name="Text Box 60"/>
            <p:cNvSpPr txBox="1">
              <a:spLocks noChangeArrowheads="1"/>
            </p:cNvSpPr>
            <p:nvPr/>
          </p:nvSpPr>
          <p:spPr bwMode="auto">
            <a:xfrm>
              <a:off x="6353175" y="4429125"/>
              <a:ext cx="23971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/>
                <a:t>authoritative DNS server</a:t>
              </a:r>
              <a:endParaRPr lang="en-US" sz="2400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/>
                <a:t>dns.cs.umass.edu</a:t>
              </a:r>
              <a:endParaRPr lang="en-US" sz="1600" dirty="0"/>
            </a:p>
          </p:txBody>
        </p:sp>
        <p:sp>
          <p:nvSpPr>
            <p:cNvPr id="21" name="Text Box 62"/>
            <p:cNvSpPr txBox="1">
              <a:spLocks noChangeArrowheads="1"/>
            </p:cNvSpPr>
            <p:nvPr/>
          </p:nvSpPr>
          <p:spPr bwMode="auto">
            <a:xfrm>
              <a:off x="5549900" y="37814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8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22" name="Line 62"/>
            <p:cNvSpPr>
              <a:spLocks noChangeShapeType="1"/>
            </p:cNvSpPr>
            <p:nvPr/>
          </p:nvSpPr>
          <p:spPr bwMode="auto">
            <a:xfrm flipH="1" flipV="1">
              <a:off x="6853238" y="1333500"/>
              <a:ext cx="600075" cy="74136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 Box 65"/>
            <p:cNvSpPr txBox="1">
              <a:spLocks noChangeArrowheads="1"/>
            </p:cNvSpPr>
            <p:nvPr/>
          </p:nvSpPr>
          <p:spPr bwMode="auto">
            <a:xfrm>
              <a:off x="7600950" y="2287588"/>
              <a:ext cx="1325563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TLD DNS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server</a:t>
              </a:r>
              <a:endParaRPr lang="en-US" sz="1600"/>
            </a:p>
          </p:txBody>
        </p:sp>
        <p:grpSp>
          <p:nvGrpSpPr>
            <p:cNvPr id="24" name="Group 140"/>
            <p:cNvGrpSpPr>
              <a:grpSpLocks/>
            </p:cNvGrpSpPr>
            <p:nvPr/>
          </p:nvGrpSpPr>
          <p:grpSpPr bwMode="auto">
            <a:xfrm flipH="1">
              <a:off x="7226300" y="5091113"/>
              <a:ext cx="925513" cy="795337"/>
              <a:chOff x="-44" y="1473"/>
              <a:chExt cx="981" cy="1105"/>
            </a:xfrm>
          </p:grpSpPr>
          <p:pic>
            <p:nvPicPr>
              <p:cNvPr id="25" name="Picture 14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Freeform 14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143"/>
            <p:cNvGrpSpPr>
              <a:grpSpLocks/>
            </p:cNvGrpSpPr>
            <p:nvPr/>
          </p:nvGrpSpPr>
          <p:grpSpPr bwMode="auto">
            <a:xfrm>
              <a:off x="4765675" y="4244975"/>
              <a:ext cx="925513" cy="795338"/>
              <a:chOff x="-44" y="1473"/>
              <a:chExt cx="981" cy="1105"/>
            </a:xfrm>
          </p:grpSpPr>
          <p:pic>
            <p:nvPicPr>
              <p:cNvPr id="28" name="Picture 1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Freeform 1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146"/>
            <p:cNvGrpSpPr>
              <a:grpSpLocks/>
            </p:cNvGrpSpPr>
            <p:nvPr/>
          </p:nvGrpSpPr>
          <p:grpSpPr bwMode="auto">
            <a:xfrm>
              <a:off x="7226300" y="3743325"/>
              <a:ext cx="390525" cy="641350"/>
              <a:chOff x="4140" y="429"/>
              <a:chExt cx="1425" cy="2396"/>
            </a:xfrm>
          </p:grpSpPr>
          <p:sp>
            <p:nvSpPr>
              <p:cNvPr id="31" name="Freeform 14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48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4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5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151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6" name="Group 15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15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AutoShape 154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7" name="Rectangle 155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Group 15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15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AutoShape 158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9" name="Rectangle 159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16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1" name="Group 16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7" name="AutoShape 162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AutoShape 163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" name="Freeform 16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3" name="Group 16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166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AutoShape 167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4" name="Rectangle 168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7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Oval 171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7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AutoShape 173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AutoShape 174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75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76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3" name="Oval 177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78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212"/>
            <p:cNvGrpSpPr>
              <a:grpSpLocks/>
            </p:cNvGrpSpPr>
            <p:nvPr/>
          </p:nvGrpSpPr>
          <p:grpSpPr bwMode="auto">
            <a:xfrm>
              <a:off x="5222875" y="2230438"/>
              <a:ext cx="390525" cy="641350"/>
              <a:chOff x="4140" y="429"/>
              <a:chExt cx="1425" cy="2396"/>
            </a:xfrm>
          </p:grpSpPr>
          <p:sp>
            <p:nvSpPr>
              <p:cNvPr id="64" name="Freeform 21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214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1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1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217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9" name="Group 21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4" name="AutoShape 21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AutoShape 220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0" name="Rectangle 221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" name="Group 22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" name="AutoShape 223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AutoShape 224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Rectangle 225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226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4" name="Group 22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" name="AutoShape 228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AutoShape 229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" name="Freeform 23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6" name="Group 23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" name="AutoShape 232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AutoShape 233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7" name="Rectangle 234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3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3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237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3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AutoShape 239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AutoShape 240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Oval 241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242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86" name="Oval 243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244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6" name="Group 245"/>
            <p:cNvGrpSpPr>
              <a:grpSpLocks/>
            </p:cNvGrpSpPr>
            <p:nvPr/>
          </p:nvGrpSpPr>
          <p:grpSpPr bwMode="auto">
            <a:xfrm>
              <a:off x="6376988" y="968375"/>
              <a:ext cx="390525" cy="641350"/>
              <a:chOff x="4140" y="429"/>
              <a:chExt cx="1425" cy="2396"/>
            </a:xfrm>
          </p:grpSpPr>
          <p:sp>
            <p:nvSpPr>
              <p:cNvPr id="97" name="Freeform 246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247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48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49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250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2" name="Group 25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7" name="AutoShape 252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AutoShape 253"/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" name="Rectangle 254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4" name="Group 25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5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AutoShape 257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" name="Rectangle 258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259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7" name="Group 26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3" name="AutoShape 261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AutoShape 262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8" name="Freeform 263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9" name="Group 26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1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5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Rectangle 267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68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69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270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1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AutoShape 272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AutoShape 273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274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275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119" name="Oval 276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277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9" name="Group 311"/>
            <p:cNvGrpSpPr>
              <a:grpSpLocks/>
            </p:cNvGrpSpPr>
            <p:nvPr/>
          </p:nvGrpSpPr>
          <p:grpSpPr bwMode="auto">
            <a:xfrm>
              <a:off x="7192963" y="2220913"/>
              <a:ext cx="390525" cy="641350"/>
              <a:chOff x="4140" y="429"/>
              <a:chExt cx="1425" cy="2396"/>
            </a:xfrm>
          </p:grpSpPr>
          <p:sp>
            <p:nvSpPr>
              <p:cNvPr id="130" name="Freeform 3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313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316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5" name="Group 3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60" name="AutoShape 3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AutoShape 319"/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" name="Rectangle 320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7" name="Group 3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8" name="AutoShape 322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AutoShape 323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8" name="Rectangle 324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325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0" name="Group 3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56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AutoShape 32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1" name="Freeform 3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2" name="Group 3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4" name="AutoShape 331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AutoShape 332"/>
                <p:cNvSpPr>
                  <a:spLocks noChangeArrowheads="1"/>
                </p:cNvSpPr>
                <p:nvPr/>
              </p:nvSpPr>
              <p:spPr bwMode="auto">
                <a:xfrm>
                  <a:off x="625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" name="Rectangle 333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336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AutoShape 33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AutoShape 339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34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341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Oval 342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343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2" name="Text Box 5"/>
            <p:cNvSpPr txBox="1">
              <a:spLocks noChangeArrowheads="1"/>
            </p:cNvSpPr>
            <p:nvPr/>
          </p:nvSpPr>
          <p:spPr bwMode="auto">
            <a:xfrm>
              <a:off x="4101429" y="4881563"/>
              <a:ext cx="245201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requesting host</a:t>
              </a:r>
              <a:endParaRPr lang="en-US" sz="2400" dirty="0" smtClean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i="1" dirty="0" smtClean="0">
                  <a:solidFill>
                    <a:srgbClr val="000099"/>
                  </a:solidFill>
                </a:rPr>
                <a:t>allspice.cs.swarthmore.edu</a:t>
              </a:r>
              <a:endParaRPr lang="en-US" sz="1600" i="1" dirty="0">
                <a:solidFill>
                  <a:srgbClr val="000099"/>
                </a:solidFill>
              </a:endParaRPr>
            </a:p>
          </p:txBody>
        </p:sp>
        <p:grpSp>
          <p:nvGrpSpPr>
            <p:cNvPr id="163" name="Group 24"/>
            <p:cNvGrpSpPr>
              <a:grpSpLocks/>
            </p:cNvGrpSpPr>
            <p:nvPr/>
          </p:nvGrpSpPr>
          <p:grpSpPr bwMode="auto">
            <a:xfrm>
              <a:off x="4070352" y="3062285"/>
              <a:ext cx="2117725" cy="615949"/>
              <a:chOff x="2762" y="2132"/>
              <a:chExt cx="1334" cy="388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5" name="Text Box 26"/>
              <p:cNvSpPr txBox="1">
                <a:spLocks noChangeArrowheads="1"/>
              </p:cNvSpPr>
              <p:nvPr/>
            </p:nvSpPr>
            <p:spPr bwMode="auto">
              <a:xfrm>
                <a:off x="2762" y="2132"/>
                <a:ext cx="1334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/>
                  <a:t>local DNS server</a:t>
                </a:r>
                <a:endParaRPr lang="en-US" sz="2400" dirty="0" smtClean="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i="1" dirty="0" smtClean="0">
                    <a:solidFill>
                      <a:srgbClr val="000099"/>
                    </a:solidFill>
                  </a:rPr>
                  <a:t>dns.cs.swarthmore.edu</a:t>
                </a:r>
                <a:endParaRPr lang="en-US" sz="1600" i="1" dirty="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29" name="Group 328"/>
          <p:cNvGrpSpPr/>
          <p:nvPr/>
        </p:nvGrpSpPr>
        <p:grpSpPr>
          <a:xfrm>
            <a:off x="157070" y="1726571"/>
            <a:ext cx="4121928" cy="5050595"/>
            <a:chOff x="-2470" y="869886"/>
            <a:chExt cx="4597135" cy="5632866"/>
          </a:xfrm>
        </p:grpSpPr>
        <p:sp>
          <p:nvSpPr>
            <p:cNvPr id="167" name="Text Box 5"/>
            <p:cNvSpPr txBox="1">
              <a:spLocks noChangeArrowheads="1"/>
            </p:cNvSpPr>
            <p:nvPr/>
          </p:nvSpPr>
          <p:spPr bwMode="auto">
            <a:xfrm>
              <a:off x="28607" y="5270436"/>
              <a:ext cx="245201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requesting host</a:t>
              </a:r>
              <a:endParaRPr lang="en-US" sz="2400" dirty="0" smtClean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i="1" dirty="0" smtClean="0">
                  <a:solidFill>
                    <a:srgbClr val="000099"/>
                  </a:solidFill>
                </a:rPr>
                <a:t>allspice.cs.swarthmore.edu</a:t>
              </a:r>
              <a:endParaRPr lang="en-US" sz="1600" i="1" dirty="0">
                <a:solidFill>
                  <a:srgbClr val="000099"/>
                </a:solidFill>
              </a:endParaRPr>
            </a:p>
          </p:txBody>
        </p:sp>
        <p:sp>
          <p:nvSpPr>
            <p:cNvPr id="168" name="Text Box 6"/>
            <p:cNvSpPr txBox="1">
              <a:spLocks noChangeArrowheads="1"/>
            </p:cNvSpPr>
            <p:nvPr/>
          </p:nvSpPr>
          <p:spPr bwMode="auto">
            <a:xfrm>
              <a:off x="2669757" y="6164198"/>
              <a:ext cx="17596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i="1"/>
                <a:t>gaia.cs.umass.edu</a:t>
              </a:r>
            </a:p>
          </p:txBody>
        </p:sp>
        <p:sp>
          <p:nvSpPr>
            <p:cNvPr id="169" name="Text Box 17"/>
            <p:cNvSpPr txBox="1">
              <a:spLocks noChangeArrowheads="1"/>
            </p:cNvSpPr>
            <p:nvPr/>
          </p:nvSpPr>
          <p:spPr bwMode="auto">
            <a:xfrm>
              <a:off x="1718378" y="869886"/>
              <a:ext cx="2011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root DNS server</a:t>
              </a:r>
              <a:endParaRPr lang="en-US" sz="1600"/>
            </a:p>
          </p:txBody>
        </p:sp>
        <p:sp>
          <p:nvSpPr>
            <p:cNvPr id="170" name="Line 18"/>
            <p:cNvSpPr>
              <a:spLocks noChangeShapeType="1"/>
            </p:cNvSpPr>
            <p:nvPr/>
          </p:nvSpPr>
          <p:spPr bwMode="auto">
            <a:xfrm flipH="1" flipV="1">
              <a:off x="1213553" y="3305111"/>
              <a:ext cx="0" cy="13144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9"/>
            <p:cNvSpPr>
              <a:spLocks noChangeShapeType="1"/>
            </p:cNvSpPr>
            <p:nvPr/>
          </p:nvSpPr>
          <p:spPr bwMode="auto">
            <a:xfrm flipV="1">
              <a:off x="1327853" y="1609661"/>
              <a:ext cx="914400" cy="9715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0"/>
            <p:cNvSpPr>
              <a:spLocks noChangeShapeType="1"/>
            </p:cNvSpPr>
            <p:nvPr/>
          </p:nvSpPr>
          <p:spPr bwMode="auto">
            <a:xfrm flipV="1">
              <a:off x="1613603" y="2771711"/>
              <a:ext cx="1485900" cy="95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 flipH="1" flipV="1">
              <a:off x="1613603" y="2943161"/>
              <a:ext cx="141922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 flipH="1">
              <a:off x="1537403" y="1838261"/>
              <a:ext cx="733425" cy="76200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1404053" y="3322573"/>
              <a:ext cx="9525" cy="132397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6" name="Group 24"/>
            <p:cNvGrpSpPr>
              <a:grpSpLocks/>
            </p:cNvGrpSpPr>
            <p:nvPr/>
          </p:nvGrpSpPr>
          <p:grpSpPr bwMode="auto">
            <a:xfrm>
              <a:off x="-2470" y="3451158"/>
              <a:ext cx="2117725" cy="615949"/>
              <a:chOff x="2762" y="2132"/>
              <a:chExt cx="1334" cy="388"/>
            </a:xfrm>
          </p:grpSpPr>
          <p:sp>
            <p:nvSpPr>
              <p:cNvPr id="177" name="Rectangle 25"/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8" name="Text Box 26"/>
              <p:cNvSpPr txBox="1">
                <a:spLocks noChangeArrowheads="1"/>
              </p:cNvSpPr>
              <p:nvPr/>
            </p:nvSpPr>
            <p:spPr bwMode="auto">
              <a:xfrm>
                <a:off x="2762" y="2132"/>
                <a:ext cx="1334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/>
                  <a:t>local DNS server</a:t>
                </a:r>
                <a:endParaRPr lang="en-US" sz="2400" dirty="0" smtClean="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i="1" dirty="0" smtClean="0">
                    <a:solidFill>
                      <a:srgbClr val="000099"/>
                    </a:solidFill>
                  </a:rPr>
                  <a:t>dns.cs.swarthmore.edu</a:t>
                </a:r>
                <a:endParaRPr lang="en-US" sz="1600" i="1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79" name="Text Box 27"/>
            <p:cNvSpPr txBox="1">
              <a:spLocks noChangeArrowheads="1"/>
            </p:cNvSpPr>
            <p:nvPr/>
          </p:nvSpPr>
          <p:spPr bwMode="auto">
            <a:xfrm>
              <a:off x="924628" y="416077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1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80" name="Text Box 28"/>
            <p:cNvSpPr txBox="1">
              <a:spLocks noChangeArrowheads="1"/>
            </p:cNvSpPr>
            <p:nvPr/>
          </p:nvSpPr>
          <p:spPr bwMode="auto">
            <a:xfrm>
              <a:off x="1467553" y="182714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2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81" name="Text Box 29"/>
            <p:cNvSpPr txBox="1">
              <a:spLocks noChangeArrowheads="1"/>
            </p:cNvSpPr>
            <p:nvPr/>
          </p:nvSpPr>
          <p:spPr bwMode="auto">
            <a:xfrm>
              <a:off x="1905703" y="206527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3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82" name="Text Box 30"/>
            <p:cNvSpPr txBox="1">
              <a:spLocks noChangeArrowheads="1"/>
            </p:cNvSpPr>
            <p:nvPr/>
          </p:nvSpPr>
          <p:spPr bwMode="auto">
            <a:xfrm>
              <a:off x="2220028" y="247484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4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2250191" y="296221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5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84" name="Text Box 32"/>
            <p:cNvSpPr txBox="1">
              <a:spLocks noChangeArrowheads="1"/>
            </p:cNvSpPr>
            <p:nvPr/>
          </p:nvSpPr>
          <p:spPr bwMode="auto">
            <a:xfrm>
              <a:off x="2847091" y="400202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6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85" name="Text Box 60"/>
            <p:cNvSpPr txBox="1">
              <a:spLocks noChangeArrowheads="1"/>
            </p:cNvSpPr>
            <p:nvPr/>
          </p:nvSpPr>
          <p:spPr bwMode="auto">
            <a:xfrm>
              <a:off x="2363165" y="4817998"/>
              <a:ext cx="223150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authoritative DNS server</a:t>
              </a:r>
              <a:endParaRPr lang="en-US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dns.cs.umass.edu</a:t>
              </a:r>
              <a:endParaRPr lang="en-US" sz="1600"/>
            </a:p>
          </p:txBody>
        </p:sp>
        <p:sp>
          <p:nvSpPr>
            <p:cNvPr id="186" name="Text Box 61"/>
            <p:cNvSpPr txBox="1">
              <a:spLocks noChangeArrowheads="1"/>
            </p:cNvSpPr>
            <p:nvPr/>
          </p:nvSpPr>
          <p:spPr bwMode="auto">
            <a:xfrm>
              <a:off x="2220028" y="4032186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7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87" name="Text Box 62"/>
            <p:cNvSpPr txBox="1">
              <a:spLocks noChangeArrowheads="1"/>
            </p:cNvSpPr>
            <p:nvPr/>
          </p:nvSpPr>
          <p:spPr bwMode="auto">
            <a:xfrm>
              <a:off x="1477078" y="417982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8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88" name="Line 63"/>
            <p:cNvSpPr>
              <a:spLocks noChangeShapeType="1"/>
            </p:cNvSpPr>
            <p:nvPr/>
          </p:nvSpPr>
          <p:spPr bwMode="auto">
            <a:xfrm>
              <a:off x="1546928" y="3103498"/>
              <a:ext cx="1493838" cy="131445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64"/>
            <p:cNvSpPr>
              <a:spLocks noChangeShapeType="1"/>
            </p:cNvSpPr>
            <p:nvPr/>
          </p:nvSpPr>
          <p:spPr bwMode="auto">
            <a:xfrm flipH="1" flipV="1">
              <a:off x="1507241" y="3228911"/>
              <a:ext cx="1493837" cy="130175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Text Box 65"/>
            <p:cNvSpPr txBox="1">
              <a:spLocks noChangeArrowheads="1"/>
            </p:cNvSpPr>
            <p:nvPr/>
          </p:nvSpPr>
          <p:spPr bwMode="auto">
            <a:xfrm>
              <a:off x="2478791" y="2241486"/>
              <a:ext cx="20113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TLD DNS server</a:t>
              </a:r>
              <a:endParaRPr lang="en-US" sz="1600"/>
            </a:p>
          </p:txBody>
        </p:sp>
        <p:grpSp>
          <p:nvGrpSpPr>
            <p:cNvPr id="191" name="Group 86"/>
            <p:cNvGrpSpPr>
              <a:grpSpLocks/>
            </p:cNvGrpSpPr>
            <p:nvPr/>
          </p:nvGrpSpPr>
          <p:grpSpPr bwMode="auto">
            <a:xfrm flipH="1">
              <a:off x="3153478" y="5479986"/>
              <a:ext cx="925513" cy="795337"/>
              <a:chOff x="-44" y="1473"/>
              <a:chExt cx="981" cy="1105"/>
            </a:xfrm>
          </p:grpSpPr>
          <p:pic>
            <p:nvPicPr>
              <p:cNvPr id="192" name="Picture 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3" name="Freeform 8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4" name="Group 89"/>
            <p:cNvGrpSpPr>
              <a:grpSpLocks/>
            </p:cNvGrpSpPr>
            <p:nvPr/>
          </p:nvGrpSpPr>
          <p:grpSpPr bwMode="auto">
            <a:xfrm>
              <a:off x="692853" y="4633848"/>
              <a:ext cx="925513" cy="795338"/>
              <a:chOff x="-44" y="1473"/>
              <a:chExt cx="981" cy="1105"/>
            </a:xfrm>
          </p:grpSpPr>
          <p:pic>
            <p:nvPicPr>
              <p:cNvPr id="195" name="Picture 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6" name="Freeform 9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7" name="Group 125"/>
            <p:cNvGrpSpPr>
              <a:grpSpLocks/>
            </p:cNvGrpSpPr>
            <p:nvPr/>
          </p:nvGrpSpPr>
          <p:grpSpPr bwMode="auto">
            <a:xfrm>
              <a:off x="3153478" y="4132198"/>
              <a:ext cx="390525" cy="641350"/>
              <a:chOff x="4140" y="429"/>
              <a:chExt cx="1425" cy="2396"/>
            </a:xfrm>
          </p:grpSpPr>
          <p:sp>
            <p:nvSpPr>
              <p:cNvPr id="198" name="Freeform 126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127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28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29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130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3" name="Group 13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8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4" name="Rectangle 134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" name="Group 13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6" name="AutoShape 13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AutoShape 137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6" name="Rectangle 138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139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8" name="Group 14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4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9" name="Freeform 143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0" name="Group 14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2" name="AutoShape 145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AutoShape 146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1" name="Rectangle 147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48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49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150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51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AutoShape 152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AutoShape 153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154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155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20" name="Oval 156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157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0" name="Group 158"/>
            <p:cNvGrpSpPr>
              <a:grpSpLocks/>
            </p:cNvGrpSpPr>
            <p:nvPr/>
          </p:nvGrpSpPr>
          <p:grpSpPr bwMode="auto">
            <a:xfrm>
              <a:off x="1150053" y="2619311"/>
              <a:ext cx="390525" cy="641350"/>
              <a:chOff x="4140" y="429"/>
              <a:chExt cx="1425" cy="2396"/>
            </a:xfrm>
          </p:grpSpPr>
          <p:sp>
            <p:nvSpPr>
              <p:cNvPr id="231" name="Freeform 15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16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6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6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163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36" name="Group 16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61" name="AutoShape 165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AutoShape 166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7" name="Rectangle 167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38" name="Group 16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9" name="AutoShape 169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AutoShape 170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9" name="Rectangle 171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172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41" name="Group 17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7" name="AutoShape 174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AutoShape 175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42" name="Freeform 17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43" name="Group 17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5" name="AutoShape 178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AutoShape 179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44" name="Rectangle 180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8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8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183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8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AutoShape 185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AutoShape 186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187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188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189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190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3" name="Group 224"/>
            <p:cNvGrpSpPr>
              <a:grpSpLocks/>
            </p:cNvGrpSpPr>
            <p:nvPr/>
          </p:nvGrpSpPr>
          <p:grpSpPr bwMode="auto">
            <a:xfrm>
              <a:off x="2304166" y="1357248"/>
              <a:ext cx="390525" cy="641350"/>
              <a:chOff x="4140" y="429"/>
              <a:chExt cx="1425" cy="2396"/>
            </a:xfrm>
          </p:grpSpPr>
          <p:sp>
            <p:nvSpPr>
              <p:cNvPr id="264" name="Freeform 22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226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2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2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229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69" name="Group 23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94" name="AutoShape 23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AutoShape 232"/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0" name="Rectangle 233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1" name="Group 23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2" name="AutoShape 235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AutoShape 236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" name="Rectangle 237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238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4" name="Group 23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0" name="AutoShape 240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AutoShape 241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5" name="Freeform 24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6" name="Group 24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8" name="AutoShape 244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AutoShape 245"/>
                <p:cNvSpPr>
                  <a:spLocks noChangeArrowheads="1"/>
                </p:cNvSpPr>
                <p:nvPr/>
              </p:nvSpPr>
              <p:spPr bwMode="auto">
                <a:xfrm>
                  <a:off x="625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7" name="Rectangle 246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4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4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249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5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AutoShape 251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AutoShape 252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253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254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6" name="Oval 255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256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6" name="Group 257"/>
            <p:cNvGrpSpPr>
              <a:grpSpLocks/>
            </p:cNvGrpSpPr>
            <p:nvPr/>
          </p:nvGrpSpPr>
          <p:grpSpPr bwMode="auto">
            <a:xfrm>
              <a:off x="3120141" y="2609786"/>
              <a:ext cx="390525" cy="641350"/>
              <a:chOff x="4140" y="429"/>
              <a:chExt cx="1425" cy="2396"/>
            </a:xfrm>
          </p:grpSpPr>
          <p:sp>
            <p:nvSpPr>
              <p:cNvPr id="297" name="Freeform 2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259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2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2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262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02" name="Group 2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27" name="AutoShape 2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AutoShape 265"/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3" name="Rectangle 266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04" name="Group 2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25" name="AutoShape 268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AutoShape 269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5" name="Rectangle 270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271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07" name="Group 2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23" name="AutoShape 27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AutoShape 274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8" name="Freeform 2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09" name="Group 2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21" name="AutoShape 277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AutoShape 278"/>
                <p:cNvSpPr>
                  <a:spLocks noChangeArrowheads="1"/>
                </p:cNvSpPr>
                <p:nvPr/>
              </p:nvSpPr>
              <p:spPr bwMode="auto">
                <a:xfrm>
                  <a:off x="625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0" name="Rectangle 279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2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2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282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2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AutoShape 284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AutoShape 285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286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287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19" name="Oval 288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289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0" name="Rectangle 3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759836" y="1141796"/>
            <a:ext cx="3565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A. Iterative</a:t>
            </a:r>
            <a:endParaRPr lang="en-US" sz="3200" dirty="0"/>
          </a:p>
        </p:txBody>
      </p:sp>
      <p:sp>
        <p:nvSpPr>
          <p:cNvPr id="332" name="TextBox 331"/>
          <p:cNvSpPr txBox="1"/>
          <p:nvPr/>
        </p:nvSpPr>
        <p:spPr>
          <a:xfrm>
            <a:off x="5030929" y="1144903"/>
            <a:ext cx="3565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  <a:r>
              <a:rPr lang="en-US" sz="3200" dirty="0" smtClean="0"/>
              <a:t>. Recursive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25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113</Words>
  <Application>Microsoft Macintosh PowerPoint</Application>
  <PresentationFormat>On-screen Show (4:3)</PresentationFormat>
  <Paragraphs>48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Agenda</vt:lpstr>
      <vt:lpstr>Which would you use? Why?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342: Networks: Lecture 9: DNS</dc:title>
  <cp:lastModifiedBy>Xenofontas Dimitropoulos</cp:lastModifiedBy>
  <cp:revision>68</cp:revision>
  <cp:lastPrinted>2016-03-01T15:32:07Z</cp:lastPrinted>
  <dcterms:created xsi:type="dcterms:W3CDTF">2013-02-25T16:07:46Z</dcterms:created>
  <dcterms:modified xsi:type="dcterms:W3CDTF">2016-03-27T18:55:12Z</dcterms:modified>
</cp:coreProperties>
</file>