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24" r:id="rId2"/>
    <p:sldId id="258" r:id="rId3"/>
    <p:sldId id="290" r:id="rId4"/>
    <p:sldId id="322" r:id="rId5"/>
    <p:sldId id="314" r:id="rId6"/>
    <p:sldId id="317" r:id="rId7"/>
    <p:sldId id="29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3051" autoAdjust="0"/>
  </p:normalViewPr>
  <p:slideViewPr>
    <p:cSldViewPr snapToGrid="0" snapToObjects="1">
      <p:cViewPr varScale="1">
        <p:scale>
          <a:sx n="67" d="100"/>
          <a:sy n="67" d="100"/>
        </p:scale>
        <p:origin x="-60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26F00-194E-3144-9EFC-BFAC447B2312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5472B-755A-CE4D-99C5-6F035BFC34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25BBA-B6EB-DA44-9A9D-B20146FED6F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kinds of services can we add at transport layer?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5472B-755A-CE4D-99C5-6F035BFC34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Header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5472B-755A-CE4D-99C5-6F035BFC34B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B9CF2CDA-62A9-984E-928D-E7EB93431E2D}" type="slidenum">
              <a:rPr lang="en-US"/>
              <a:pPr/>
              <a:t>6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latin typeface="Times New Roman" charset="0"/>
                <a:cs typeface="+mn-cs"/>
              </a:rPr>
              <a:t>Kurose and Ross forgot to say anything about wrapping the carry and adding it to low order bit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5472B-755A-CE4D-99C5-6F035BFC34B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40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36F9F-9FC9-7D40-AC3E-1323C04EC115}" type="datetimeFigureOut">
              <a:rPr lang="en-US" smtClean="0"/>
              <a:pPr/>
              <a:t>3/8/16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9CCB-54D3-3444-AC75-DC0D7300F8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Επ</a:t>
            </a:r>
            <a:r>
              <a:rPr lang="el-GR" dirty="0" smtClean="0"/>
              <a:t>ίπεδο Μεταφοράς </a:t>
            </a:r>
          </a:p>
          <a:p>
            <a:pPr lvl="1"/>
            <a:r>
              <a:rPr lang="el-GR" dirty="0" smtClean="0"/>
              <a:t>Βασικές υπηρεσίες </a:t>
            </a:r>
          </a:p>
          <a:p>
            <a:pPr lvl="1"/>
            <a:r>
              <a:rPr lang="el-GR" dirty="0" smtClean="0"/>
              <a:t>Ορολογία</a:t>
            </a:r>
          </a:p>
          <a:p>
            <a:r>
              <a:rPr lang="el-GR" dirty="0" err="1" smtClean="0"/>
              <a:t>Πολυπλεξία</a:t>
            </a:r>
            <a:r>
              <a:rPr lang="el-GR" dirty="0" smtClean="0"/>
              <a:t> &amp; Θύρες </a:t>
            </a:r>
          </a:p>
          <a:p>
            <a:r>
              <a:rPr lang="el-GR" dirty="0" smtClean="0"/>
              <a:t>Πρωτόκολλο </a:t>
            </a:r>
            <a:r>
              <a:rPr lang="en-US" dirty="0" smtClean="0"/>
              <a:t>UDP</a:t>
            </a:r>
          </a:p>
          <a:p>
            <a:pPr lvl="1"/>
            <a:r>
              <a:rPr lang="el-GR" dirty="0" smtClean="0"/>
              <a:t>Δομ</a:t>
            </a:r>
            <a:r>
              <a:rPr lang="el-GR" dirty="0" smtClean="0"/>
              <a:t>ή πακέτου</a:t>
            </a:r>
          </a:p>
          <a:p>
            <a:pPr lvl="1"/>
            <a:r>
              <a:rPr lang="en-US" dirty="0" smtClean="0"/>
              <a:t>Checksums</a:t>
            </a:r>
          </a:p>
          <a:p>
            <a:r>
              <a:rPr lang="en-US" dirty="0" smtClean="0"/>
              <a:t>UDP vs. 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0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Το επίπεδο μεταφοράς εκτελείτε στους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end hosts.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routers.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switches.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l-GR" dirty="0" smtClean="0"/>
              <a:t>Σε πολλαπλά από τα παραπάνω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9E49-372A-764F-8490-3A9E922C4EF5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How many of these services might we provide at the transport layer? Which?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8291"/>
          </a:xfrm>
        </p:spPr>
        <p:txBody>
          <a:bodyPr numCol="2" spcCol="274320">
            <a:normAutofit lnSpcReduction="10000"/>
          </a:bodyPr>
          <a:lstStyle/>
          <a:p>
            <a:r>
              <a:rPr lang="en-US" dirty="0" smtClean="0"/>
              <a:t>Reliable transfers</a:t>
            </a:r>
          </a:p>
          <a:p>
            <a:r>
              <a:rPr lang="en-US" dirty="0" smtClean="0"/>
              <a:t>Error detection</a:t>
            </a:r>
          </a:p>
          <a:p>
            <a:r>
              <a:rPr lang="en-US" dirty="0" smtClean="0"/>
              <a:t>Flow Control</a:t>
            </a:r>
            <a:endParaRPr lang="en-US" dirty="0" smtClean="0"/>
          </a:p>
          <a:p>
            <a:r>
              <a:rPr lang="en-US" dirty="0" smtClean="0"/>
              <a:t>Bandwidth guarantees</a:t>
            </a:r>
          </a:p>
          <a:p>
            <a:r>
              <a:rPr lang="en-US" dirty="0" smtClean="0"/>
              <a:t>Latency guarantees</a:t>
            </a:r>
          </a:p>
          <a:p>
            <a:r>
              <a:rPr lang="en-US" dirty="0" smtClean="0"/>
              <a:t>Encryption</a:t>
            </a:r>
          </a:p>
          <a:p>
            <a:r>
              <a:rPr lang="en-US" dirty="0" smtClean="0"/>
              <a:t>Message ordering</a:t>
            </a:r>
          </a:p>
          <a:p>
            <a:r>
              <a:rPr lang="en-US" dirty="0" smtClean="0"/>
              <a:t>Link sharing fairness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583" y="4911634"/>
            <a:ext cx="7641771" cy="175432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3600" dirty="0" smtClean="0"/>
              <a:t> 4 or fewer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 smtClean="0"/>
              <a:t> 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 smtClean="0"/>
              <a:t> 6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 smtClean="0"/>
              <a:t> 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3600" dirty="0" smtClean="0"/>
              <a:t> All 8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0226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90645"/>
          </a:xfrm>
        </p:spPr>
        <p:txBody>
          <a:bodyPr>
            <a:normAutofit/>
          </a:bodyPr>
          <a:lstStyle/>
          <a:p>
            <a:pPr algn="l"/>
            <a:r>
              <a:rPr lang="el-GR" dirty="0" smtClean="0"/>
              <a:t>Στο επίπεδο μεταφοράς, η μονάδα μετάδοσης καλείται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7434"/>
            <a:ext cx="8229600" cy="339872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Packet</a:t>
            </a:r>
            <a:r>
              <a:rPr lang="el-GR" dirty="0" smtClean="0"/>
              <a:t> – Πακέτο 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Chunk</a:t>
            </a:r>
            <a:r>
              <a:rPr lang="el-GR" dirty="0" smtClean="0"/>
              <a:t> – Τεμάχιο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Segment</a:t>
            </a:r>
            <a:r>
              <a:rPr lang="el-GR" dirty="0" smtClean="0"/>
              <a:t> – Τμήμα 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Frame</a:t>
            </a:r>
            <a:r>
              <a:rPr lang="el-GR" dirty="0" smtClean="0"/>
              <a:t> – Πλαίσιο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75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 Segment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25635" y="1815737"/>
            <a:ext cx="3892731" cy="45066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625635" y="4167051"/>
            <a:ext cx="38927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7560" y="4532811"/>
            <a:ext cx="246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 Data (Payload)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0"/>
          </p:cNvCxnSpPr>
          <p:nvPr/>
        </p:nvCxnSpPr>
        <p:spPr>
          <a:xfrm>
            <a:off x="4572001" y="1815737"/>
            <a:ext cx="0" cy="2351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625636" y="2991394"/>
            <a:ext cx="38927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73829" y="2142310"/>
            <a:ext cx="15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Source Port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794069" y="2142310"/>
            <a:ext cx="148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Dest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69772" y="3370217"/>
            <a:ext cx="1136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24697" y="3370217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Checksum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2625635" y="1580606"/>
            <a:ext cx="38927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625635" y="1469572"/>
            <a:ext cx="0" cy="222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518366" y="1469572"/>
            <a:ext cx="0" cy="222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24943" y="1254034"/>
            <a:ext cx="190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32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76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7305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C</a:t>
            </a:r>
            <a:r>
              <a:rPr lang="en-US" dirty="0" smtClean="0">
                <a:cs typeface="+mj-cs"/>
              </a:rPr>
              <a:t>hecksum Example</a:t>
            </a:r>
            <a:endParaRPr lang="en-US" dirty="0">
              <a:cs typeface="+mj-cs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00175"/>
            <a:ext cx="7772400" cy="2743200"/>
          </a:xfrm>
        </p:spPr>
        <p:txBody>
          <a:bodyPr/>
          <a:lstStyle/>
          <a:p>
            <a:pPr>
              <a:lnSpc>
                <a:spcPct val="130000"/>
              </a:lnSpc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example: add two 16-bit integers</a:t>
            </a:r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1860550" y="2190750"/>
            <a:ext cx="6400800" cy="234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1  1  1  0  0  1  1  0  0  1  1  0  0  1  1  0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charset="0"/>
            </a:endParaRPr>
          </a:p>
          <a:p>
            <a:pPr algn="l"/>
            <a:r>
              <a:rPr lang="en-US" sz="2000" b="1">
                <a:latin typeface="Comic Sans MS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1  0  1  1  1  0  1  1  1  0  1  1  1  1  0  0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charset="0"/>
              </a:rPr>
              <a:t>1</a:t>
            </a:r>
            <a:r>
              <a:rPr lang="en-US" sz="2000" b="1">
                <a:latin typeface="Comic Sans MS" charset="0"/>
              </a:rPr>
              <a:t>  0  1  0  0  0  1  0  0  0  1  0  0  0  0  1  1</a:t>
            </a:r>
            <a:endParaRPr lang="en-US" sz="2400" b="1">
              <a:latin typeface="Comic Sans MS" charset="0"/>
            </a:endParaRPr>
          </a:p>
        </p:txBody>
      </p:sp>
      <p:sp>
        <p:nvSpPr>
          <p:cNvPr id="19464" name="Line 5"/>
          <p:cNvSpPr>
            <a:spLocks noChangeShapeType="1"/>
          </p:cNvSpPr>
          <p:nvPr/>
        </p:nvSpPr>
        <p:spPr bwMode="auto">
          <a:xfrm flipH="1">
            <a:off x="1784350" y="30178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9465" name="Oval 6"/>
          <p:cNvSpPr>
            <a:spLocks noChangeArrowheads="1"/>
          </p:cNvSpPr>
          <p:nvPr/>
        </p:nvSpPr>
        <p:spPr bwMode="auto">
          <a:xfrm>
            <a:off x="1860550" y="31940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260350" y="3149600"/>
            <a:ext cx="14574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dirty="0" smtClean="0">
                <a:latin typeface="+mn-lt"/>
                <a:cs typeface="+mn-cs"/>
              </a:rPr>
              <a:t>wraparound</a:t>
            </a:r>
          </a:p>
        </p:txBody>
      </p:sp>
      <p:sp>
        <p:nvSpPr>
          <p:cNvPr id="19467" name="Text Box 8"/>
          <p:cNvSpPr txBox="1">
            <a:spLocks noChangeArrowheads="1"/>
          </p:cNvSpPr>
          <p:nvPr/>
        </p:nvSpPr>
        <p:spPr bwMode="auto">
          <a:xfrm>
            <a:off x="1169988" y="3757613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+mn-lt"/>
                <a:cs typeface="+mn-cs"/>
              </a:rPr>
              <a:t>sum</a:t>
            </a:r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487363" y="4110038"/>
            <a:ext cx="12181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2000" smtClean="0">
                <a:latin typeface="+mn-lt"/>
                <a:cs typeface="+mn-cs"/>
              </a:rPr>
              <a:t>checksum</a:t>
            </a:r>
          </a:p>
        </p:txBody>
      </p:sp>
      <p:sp>
        <p:nvSpPr>
          <p:cNvPr id="19469" name="Line 10"/>
          <p:cNvSpPr>
            <a:spLocks noChangeShapeType="1"/>
          </p:cNvSpPr>
          <p:nvPr/>
        </p:nvSpPr>
        <p:spPr bwMode="auto">
          <a:xfrm flipH="1">
            <a:off x="1784350" y="37369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  <p:sp>
        <p:nvSpPr>
          <p:cNvPr id="33805" name="Freeform 11"/>
          <p:cNvSpPr>
            <a:spLocks/>
          </p:cNvSpPr>
          <p:nvPr/>
        </p:nvSpPr>
        <p:spPr bwMode="auto">
          <a:xfrm>
            <a:off x="2022475" y="35004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49313" y="5043488"/>
            <a:ext cx="7688262" cy="111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2"/>
              <a:buNone/>
            </a:pPr>
            <a:r>
              <a:rPr lang="en-US" sz="2400" i="1" dirty="0"/>
              <a:t>Note:</a:t>
            </a:r>
            <a:r>
              <a:rPr lang="en-US" sz="2400" dirty="0"/>
              <a:t> when adding numbers, a carryout from the most significant bit needs to be added to the result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9744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TCP sounds great!  UDP…meh.  Why do we need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199" y="1600200"/>
            <a:ext cx="8477795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has good performance characteristics.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Sometimes all we need is error detection.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We still need to distinguish between sockets.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basically just fills a gap in our layering model.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79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2851</TotalTime>
  <Words>320</Words>
  <Application>Microsoft Macintosh PowerPoint</Application>
  <PresentationFormat>On-screen Show (4:3)</PresentationFormat>
  <Paragraphs>77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Agenda</vt:lpstr>
      <vt:lpstr>Το επίπεδο μεταφοράς εκτελείτε στους …</vt:lpstr>
      <vt:lpstr>How many of these services might we provide at the transport layer? Which?</vt:lpstr>
      <vt:lpstr>Στο επίπεδο μεταφοράς, η μονάδα μετάδοσης καλείται …</vt:lpstr>
      <vt:lpstr>UDP Segment</vt:lpstr>
      <vt:lpstr>Checksum Example</vt:lpstr>
      <vt:lpstr>TCP sounds great!  UDP…meh.  Why do we need it?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 Lecture 12: Transport Layer</dc:title>
  <cp:lastModifiedBy>Xenofontas Dimitropoulos</cp:lastModifiedBy>
  <cp:revision>63</cp:revision>
  <cp:lastPrinted>2016-03-08T17:05:54Z</cp:lastPrinted>
  <dcterms:created xsi:type="dcterms:W3CDTF">2013-02-23T20:16:16Z</dcterms:created>
  <dcterms:modified xsi:type="dcterms:W3CDTF">2016-03-08T17:20:22Z</dcterms:modified>
</cp:coreProperties>
</file>