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.xml" ContentType="application/vnd.openxmlformats-officedocument.presentationml.notesSlide+xml"/>
  <Override PartName="/ppt/tags/tag8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2" r:id="rId2"/>
    <p:sldId id="283" r:id="rId3"/>
    <p:sldId id="286" r:id="rId4"/>
    <p:sldId id="299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31" autoAdjust="0"/>
  </p:normalViewPr>
  <p:slideViewPr>
    <p:cSldViewPr>
      <p:cViewPr varScale="1">
        <p:scale>
          <a:sx n="58" d="100"/>
          <a:sy n="58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FE745-2A02-4D74-BF3D-D6C27A1058C4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E8621-3731-4186-BCFA-A611A1B3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9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C2B78-98BB-494A-B405-8EC4CB86ABF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C58D1-57A3-6A40-A1DF-177582F625D6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5C0F-56B7-4D77-8314-E4E245AA1AB6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3AA1-9D6A-4D5A-ADD4-A0EE9DE7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6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5C0F-56B7-4D77-8314-E4E245AA1AB6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3AA1-9D6A-4D5A-ADD4-A0EE9DE7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5C0F-56B7-4D77-8314-E4E245AA1AB6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3AA1-9D6A-4D5A-ADD4-A0EE9DE7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0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5C0F-56B7-4D77-8314-E4E245AA1AB6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3AA1-9D6A-4D5A-ADD4-A0EE9DE7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3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5C0F-56B7-4D77-8314-E4E245AA1AB6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3AA1-9D6A-4D5A-ADD4-A0EE9DE7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1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5C0F-56B7-4D77-8314-E4E245AA1AB6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3AA1-9D6A-4D5A-ADD4-A0EE9DE7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2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5C0F-56B7-4D77-8314-E4E245AA1AB6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3AA1-9D6A-4D5A-ADD4-A0EE9DE7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5C0F-56B7-4D77-8314-E4E245AA1AB6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3AA1-9D6A-4D5A-ADD4-A0EE9DE7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8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5C0F-56B7-4D77-8314-E4E245AA1AB6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3AA1-9D6A-4D5A-ADD4-A0EE9DE7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5C0F-56B7-4D77-8314-E4E245AA1AB6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3AA1-9D6A-4D5A-ADD4-A0EE9DE7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9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5C0F-56B7-4D77-8314-E4E245AA1AB6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3AA1-9D6A-4D5A-ADD4-A0EE9DE7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5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5C0F-56B7-4D77-8314-E4E245AA1AB6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3AA1-9D6A-4D5A-ADD4-A0EE9DE7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2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50" Type="http://schemas.openxmlformats.org/officeDocument/2006/relationships/tags" Target="../tags/tag50.xml"/><Relationship Id="rId51" Type="http://schemas.openxmlformats.org/officeDocument/2006/relationships/tags" Target="../tags/tag51.xml"/><Relationship Id="rId52" Type="http://schemas.openxmlformats.org/officeDocument/2006/relationships/tags" Target="../tags/tag52.xml"/><Relationship Id="rId53" Type="http://schemas.openxmlformats.org/officeDocument/2006/relationships/tags" Target="../tags/tag53.xml"/><Relationship Id="rId54" Type="http://schemas.openxmlformats.org/officeDocument/2006/relationships/tags" Target="../tags/tag54.xml"/><Relationship Id="rId55" Type="http://schemas.openxmlformats.org/officeDocument/2006/relationships/tags" Target="../tags/tag55.xml"/><Relationship Id="rId56" Type="http://schemas.openxmlformats.org/officeDocument/2006/relationships/tags" Target="../tags/tag56.xml"/><Relationship Id="rId57" Type="http://schemas.openxmlformats.org/officeDocument/2006/relationships/slideLayout" Target="../slideLayouts/slideLayout4.xml"/><Relationship Id="rId40" Type="http://schemas.openxmlformats.org/officeDocument/2006/relationships/tags" Target="../tags/tag40.xml"/><Relationship Id="rId41" Type="http://schemas.openxmlformats.org/officeDocument/2006/relationships/tags" Target="../tags/tag41.xml"/><Relationship Id="rId42" Type="http://schemas.openxmlformats.org/officeDocument/2006/relationships/tags" Target="../tags/tag42.xml"/><Relationship Id="rId43" Type="http://schemas.openxmlformats.org/officeDocument/2006/relationships/tags" Target="../tags/tag43.xml"/><Relationship Id="rId44" Type="http://schemas.openxmlformats.org/officeDocument/2006/relationships/tags" Target="../tags/tag44.xml"/><Relationship Id="rId45" Type="http://schemas.openxmlformats.org/officeDocument/2006/relationships/tags" Target="../tags/tag45.xml"/><Relationship Id="rId46" Type="http://schemas.openxmlformats.org/officeDocument/2006/relationships/tags" Target="../tags/tag46.xml"/><Relationship Id="rId47" Type="http://schemas.openxmlformats.org/officeDocument/2006/relationships/tags" Target="../tags/tag47.xml"/><Relationship Id="rId48" Type="http://schemas.openxmlformats.org/officeDocument/2006/relationships/tags" Target="../tags/tag48.xml"/><Relationship Id="rId49" Type="http://schemas.openxmlformats.org/officeDocument/2006/relationships/tags" Target="../tags/tag4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tags" Target="../tags/tag35.xml"/><Relationship Id="rId36" Type="http://schemas.openxmlformats.org/officeDocument/2006/relationships/tags" Target="../tags/tag36.xml"/><Relationship Id="rId37" Type="http://schemas.openxmlformats.org/officeDocument/2006/relationships/tags" Target="../tags/tag37.xml"/><Relationship Id="rId38" Type="http://schemas.openxmlformats.org/officeDocument/2006/relationships/tags" Target="../tags/tag38.xml"/><Relationship Id="rId39" Type="http://schemas.openxmlformats.org/officeDocument/2006/relationships/tags" Target="../tags/tag3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0" Type="http://schemas.openxmlformats.org/officeDocument/2006/relationships/tags" Target="../tags/tag76.xml"/><Relationship Id="rId21" Type="http://schemas.openxmlformats.org/officeDocument/2006/relationships/tags" Target="../tags/tag77.xml"/><Relationship Id="rId22" Type="http://schemas.openxmlformats.org/officeDocument/2006/relationships/tags" Target="../tags/tag78.xml"/><Relationship Id="rId23" Type="http://schemas.openxmlformats.org/officeDocument/2006/relationships/tags" Target="../tags/tag79.xml"/><Relationship Id="rId24" Type="http://schemas.openxmlformats.org/officeDocument/2006/relationships/tags" Target="../tags/tag80.xml"/><Relationship Id="rId25" Type="http://schemas.openxmlformats.org/officeDocument/2006/relationships/tags" Target="../tags/tag81.xml"/><Relationship Id="rId26" Type="http://schemas.openxmlformats.org/officeDocument/2006/relationships/tags" Target="../tags/tag82.xml"/><Relationship Id="rId27" Type="http://schemas.openxmlformats.org/officeDocument/2006/relationships/tags" Target="../tags/tag83.xml"/><Relationship Id="rId28" Type="http://schemas.openxmlformats.org/officeDocument/2006/relationships/tags" Target="../tags/tag84.xml"/><Relationship Id="rId29" Type="http://schemas.openxmlformats.org/officeDocument/2006/relationships/tags" Target="../tags/tag85.xml"/><Relationship Id="rId1" Type="http://schemas.openxmlformats.org/officeDocument/2006/relationships/tags" Target="../tags/tag57.xml"/><Relationship Id="rId2" Type="http://schemas.openxmlformats.org/officeDocument/2006/relationships/tags" Target="../tags/tag58.xml"/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tags" Target="../tags/tag61.xml"/><Relationship Id="rId30" Type="http://schemas.openxmlformats.org/officeDocument/2006/relationships/tags" Target="../tags/tag86.xml"/><Relationship Id="rId31" Type="http://schemas.openxmlformats.org/officeDocument/2006/relationships/tags" Target="../tags/tag87.xml"/><Relationship Id="rId32" Type="http://schemas.openxmlformats.org/officeDocument/2006/relationships/slideLayout" Target="../slideLayouts/slideLayout2.xml"/><Relationship Id="rId9" Type="http://schemas.openxmlformats.org/officeDocument/2006/relationships/tags" Target="../tags/tag65.xml"/><Relationship Id="rId6" Type="http://schemas.openxmlformats.org/officeDocument/2006/relationships/tags" Target="../tags/tag62.xml"/><Relationship Id="rId7" Type="http://schemas.openxmlformats.org/officeDocument/2006/relationships/tags" Target="../tags/tag63.xml"/><Relationship Id="rId8" Type="http://schemas.openxmlformats.org/officeDocument/2006/relationships/tags" Target="../tags/tag64.xml"/><Relationship Id="rId33" Type="http://schemas.openxmlformats.org/officeDocument/2006/relationships/notesSlide" Target="../notesSlides/notesSlide1.xml"/><Relationship Id="rId34" Type="http://schemas.openxmlformats.org/officeDocument/2006/relationships/image" Target="../media/image1.png"/><Relationship Id="rId10" Type="http://schemas.openxmlformats.org/officeDocument/2006/relationships/tags" Target="../tags/tag66.xml"/><Relationship Id="rId11" Type="http://schemas.openxmlformats.org/officeDocument/2006/relationships/tags" Target="../tags/tag67.xml"/><Relationship Id="rId12" Type="http://schemas.openxmlformats.org/officeDocument/2006/relationships/tags" Target="../tags/tag68.xml"/><Relationship Id="rId13" Type="http://schemas.openxmlformats.org/officeDocument/2006/relationships/tags" Target="../tags/tag69.xml"/><Relationship Id="rId14" Type="http://schemas.openxmlformats.org/officeDocument/2006/relationships/tags" Target="../tags/tag70.xml"/><Relationship Id="rId15" Type="http://schemas.openxmlformats.org/officeDocument/2006/relationships/tags" Target="../tags/tag71.xml"/><Relationship Id="rId16" Type="http://schemas.openxmlformats.org/officeDocument/2006/relationships/tags" Target="../tags/tag72.xml"/><Relationship Id="rId17" Type="http://schemas.openxmlformats.org/officeDocument/2006/relationships/tags" Target="../tags/tag73.xml"/><Relationship Id="rId18" Type="http://schemas.openxmlformats.org/officeDocument/2006/relationships/tags" Target="../tags/tag74.xml"/><Relationship Id="rId19" Type="http://schemas.openxmlformats.org/officeDocument/2006/relationships/tags" Target="../tags/tag7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1" Type="http://schemas.openxmlformats.org/officeDocument/2006/relationships/tags" Target="../tags/tag88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Basics:</a:t>
            </a:r>
            <a:r>
              <a:rPr lang="en-US" dirty="0"/>
              <a:t> </a:t>
            </a:r>
            <a:r>
              <a:rPr lang="en-US" dirty="0" smtClean="0"/>
              <a:t>TCP services, piggybacking, </a:t>
            </a:r>
            <a:r>
              <a:rPr lang="en-US" dirty="0" err="1" smtClean="0"/>
              <a:t>bytestream</a:t>
            </a:r>
            <a:r>
              <a:rPr lang="en-US" dirty="0" smtClean="0"/>
              <a:t>, connection</a:t>
            </a:r>
          </a:p>
          <a:p>
            <a:endParaRPr lang="en-US" dirty="0" smtClean="0"/>
          </a:p>
          <a:p>
            <a:r>
              <a:rPr lang="en-US" dirty="0" smtClean="0"/>
              <a:t>Connection setup &amp; tear-down</a:t>
            </a:r>
          </a:p>
          <a:p>
            <a:endParaRPr lang="en-US" dirty="0" smtClean="0"/>
          </a:p>
          <a:p>
            <a:r>
              <a:rPr lang="en-US" dirty="0" smtClean="0"/>
              <a:t>Reliable Transfer: windows, timeouts, pipeline, cum. </a:t>
            </a:r>
            <a:r>
              <a:rPr lang="en-US" dirty="0" err="1" smtClean="0"/>
              <a:t>Acks</a:t>
            </a:r>
            <a:r>
              <a:rPr lang="en-US" dirty="0" smtClean="0"/>
              <a:t>, fast retransmission </a:t>
            </a:r>
          </a:p>
          <a:p>
            <a:endParaRPr lang="en-US" dirty="0"/>
          </a:p>
          <a:p>
            <a:r>
              <a:rPr lang="en-US" dirty="0" smtClean="0"/>
              <a:t>RTT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Piggybacking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 far, we’ve assumed distinct “sender” and “receiver” roles</a:t>
            </a:r>
          </a:p>
          <a:p>
            <a:endParaRPr lang="en-US" dirty="0"/>
          </a:p>
          <a:p>
            <a:r>
              <a:rPr lang="en-US" dirty="0" smtClean="0"/>
              <a:t>In reality, usually both sides of a connection send some data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equest/response is a common pattern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>
            <p:custDataLst>
              <p:tags r:id="rId1"/>
            </p:custDataLst>
          </p:nvPr>
        </p:nvGrpSpPr>
        <p:grpSpPr>
          <a:xfrm>
            <a:off x="4721402" y="2224459"/>
            <a:ext cx="1573213" cy="411664"/>
            <a:chOff x="5156200" y="3320549"/>
            <a:chExt cx="1573213" cy="411664"/>
          </a:xfrm>
        </p:grpSpPr>
        <p:sp>
          <p:nvSpPr>
            <p:cNvPr id="6" name="Rectangle 40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 rot="20700000">
              <a:off x="5648062" y="3320549"/>
              <a:ext cx="71173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100" b="0" dirty="0" smtClean="0">
                  <a:solidFill>
                    <a:srgbClr val="000000"/>
                  </a:solidFill>
                </a:rPr>
                <a:t>               ACK</a:t>
              </a:r>
              <a:endParaRPr lang="en-US" sz="2400" b="0" dirty="0">
                <a:solidFill>
                  <a:srgbClr val="0000FF"/>
                </a:solidFill>
              </a:endParaRPr>
            </a:p>
          </p:txBody>
        </p:sp>
        <p:sp>
          <p:nvSpPr>
            <p:cNvPr id="7" name="Line 43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 flipH="1">
              <a:off x="5238750" y="3321050"/>
              <a:ext cx="1490663" cy="3857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4"/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5156200" y="3678238"/>
              <a:ext cx="95250" cy="53975"/>
            </a:xfrm>
            <a:custGeom>
              <a:avLst/>
              <a:gdLst>
                <a:gd name="T0" fmla="*/ 49 w 60"/>
                <a:gd name="T1" fmla="*/ 0 h 34"/>
                <a:gd name="T2" fmla="*/ 0 w 60"/>
                <a:gd name="T3" fmla="*/ 34 h 34"/>
                <a:gd name="T4" fmla="*/ 60 w 60"/>
                <a:gd name="T5" fmla="*/ 31 h 34"/>
                <a:gd name="T6" fmla="*/ 52 w 60"/>
                <a:gd name="T7" fmla="*/ 2 h 34"/>
                <a:gd name="T8" fmla="*/ 52 w 60"/>
                <a:gd name="T9" fmla="*/ 2 h 34"/>
                <a:gd name="T10" fmla="*/ 49 w 60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34"/>
                <a:gd name="T20" fmla="*/ 60 w 6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34">
                  <a:moveTo>
                    <a:pt x="49" y="0"/>
                  </a:moveTo>
                  <a:lnTo>
                    <a:pt x="0" y="34"/>
                  </a:lnTo>
                  <a:lnTo>
                    <a:pt x="60" y="31"/>
                  </a:lnTo>
                  <a:lnTo>
                    <a:pt x="52" y="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2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62653" y="1509437"/>
            <a:ext cx="330219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Client</a:t>
            </a:r>
            <a:endParaRPr lang="en-US" sz="2400" b="0" dirty="0"/>
          </a:p>
        </p:txBody>
      </p:sp>
      <p:sp>
        <p:nvSpPr>
          <p:cNvPr id="14" name="Rectangle 2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61253" y="1509437"/>
            <a:ext cx="36869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Server</a:t>
            </a:r>
            <a:endParaRPr lang="en-US" sz="2400" b="0" dirty="0"/>
          </a:p>
        </p:txBody>
      </p:sp>
      <p:sp>
        <p:nvSpPr>
          <p:cNvPr id="15" name="Line 3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722990" y="1720574"/>
            <a:ext cx="1588" cy="21748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3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296203" y="1717399"/>
            <a:ext cx="3175" cy="21701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3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722990" y="3028674"/>
            <a:ext cx="1588" cy="21748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297790" y="3028674"/>
            <a:ext cx="1588" cy="21748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>
            <p:custDataLst>
              <p:tags r:id="rId8"/>
            </p:custDataLst>
          </p:nvPr>
        </p:nvGrpSpPr>
        <p:grpSpPr>
          <a:xfrm>
            <a:off x="4721402" y="1720574"/>
            <a:ext cx="1576388" cy="489591"/>
            <a:chOff x="5162550" y="3275166"/>
            <a:chExt cx="1576388" cy="489591"/>
          </a:xfrm>
        </p:grpSpPr>
        <p:grpSp>
          <p:nvGrpSpPr>
            <p:cNvPr id="33" name="Group 76"/>
            <p:cNvGrpSpPr/>
            <p:nvPr/>
          </p:nvGrpSpPr>
          <p:grpSpPr>
            <a:xfrm>
              <a:off x="5162550" y="3302795"/>
              <a:ext cx="1576388" cy="461962"/>
              <a:chOff x="2095500" y="2616995"/>
              <a:chExt cx="1576388" cy="461962"/>
            </a:xfrm>
          </p:grpSpPr>
          <p:sp>
            <p:nvSpPr>
              <p:cNvPr id="35" name="Line 37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095500" y="2616995"/>
                <a:ext cx="1493838" cy="43180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8"/>
              <p:cNvSpPr>
                <a:spLocks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560763" y="3015457"/>
                <a:ext cx="111125" cy="63500"/>
              </a:xfrm>
              <a:custGeom>
                <a:avLst/>
                <a:gdLst>
                  <a:gd name="T0" fmla="*/ 0 w 70"/>
                  <a:gd name="T1" fmla="*/ 32 h 40"/>
                  <a:gd name="T2" fmla="*/ 70 w 70"/>
                  <a:gd name="T3" fmla="*/ 40 h 40"/>
                  <a:gd name="T4" fmla="*/ 13 w 70"/>
                  <a:gd name="T5" fmla="*/ 0 h 40"/>
                  <a:gd name="T6" fmla="*/ 0 w 70"/>
                  <a:gd name="T7" fmla="*/ 34 h 40"/>
                  <a:gd name="T8" fmla="*/ 0 w 70"/>
                  <a:gd name="T9" fmla="*/ 34 h 40"/>
                  <a:gd name="T10" fmla="*/ 0 w 70"/>
                  <a:gd name="T11" fmla="*/ 32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40"/>
                  <a:gd name="T20" fmla="*/ 70 w 70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40">
                    <a:moveTo>
                      <a:pt x="0" y="32"/>
                    </a:moveTo>
                    <a:lnTo>
                      <a:pt x="70" y="40"/>
                    </a:lnTo>
                    <a:lnTo>
                      <a:pt x="13" y="0"/>
                    </a:lnTo>
                    <a:lnTo>
                      <a:pt x="0" y="3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" name="Rectangle 29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 rot="960000">
              <a:off x="5523877" y="3275166"/>
              <a:ext cx="46647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 smtClean="0"/>
                <a:t>Request</a:t>
              </a:r>
              <a:endParaRPr lang="en-US" sz="2400" b="0" dirty="0"/>
            </a:p>
          </p:txBody>
        </p:sp>
      </p:grpSp>
      <p:grpSp>
        <p:nvGrpSpPr>
          <p:cNvPr id="47" name="Group 46"/>
          <p:cNvGrpSpPr/>
          <p:nvPr>
            <p:custDataLst>
              <p:tags r:id="rId9"/>
            </p:custDataLst>
          </p:nvPr>
        </p:nvGrpSpPr>
        <p:grpSpPr>
          <a:xfrm>
            <a:off x="4727762" y="2482958"/>
            <a:ext cx="1573213" cy="411664"/>
            <a:chOff x="5156200" y="3320549"/>
            <a:chExt cx="1573213" cy="411664"/>
          </a:xfrm>
        </p:grpSpPr>
        <p:sp>
          <p:nvSpPr>
            <p:cNvPr id="48" name="Rectangle 40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 rot="20700000">
              <a:off x="5489364" y="3320549"/>
              <a:ext cx="102912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100" b="0" dirty="0" smtClean="0">
                  <a:solidFill>
                    <a:srgbClr val="000000"/>
                  </a:solidFill>
                </a:rPr>
                <a:t>               </a:t>
              </a:r>
              <a:r>
                <a:rPr lang="en-US" sz="1100" dirty="0" smtClean="0">
                  <a:solidFill>
                    <a:srgbClr val="000000"/>
                  </a:solidFill>
                </a:rPr>
                <a:t>Response</a:t>
              </a:r>
              <a:endParaRPr lang="en-US" sz="2400" b="0" dirty="0">
                <a:solidFill>
                  <a:srgbClr val="0000FF"/>
                </a:solidFill>
              </a:endParaRPr>
            </a:p>
          </p:txBody>
        </p:sp>
        <p:sp>
          <p:nvSpPr>
            <p:cNvPr id="49" name="Line 43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 flipH="1">
              <a:off x="5238750" y="3321050"/>
              <a:ext cx="1490663" cy="3857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4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5156200" y="3678238"/>
              <a:ext cx="95250" cy="53975"/>
            </a:xfrm>
            <a:custGeom>
              <a:avLst/>
              <a:gdLst>
                <a:gd name="T0" fmla="*/ 49 w 60"/>
                <a:gd name="T1" fmla="*/ 0 h 34"/>
                <a:gd name="T2" fmla="*/ 0 w 60"/>
                <a:gd name="T3" fmla="*/ 34 h 34"/>
                <a:gd name="T4" fmla="*/ 60 w 60"/>
                <a:gd name="T5" fmla="*/ 31 h 34"/>
                <a:gd name="T6" fmla="*/ 52 w 60"/>
                <a:gd name="T7" fmla="*/ 2 h 34"/>
                <a:gd name="T8" fmla="*/ 52 w 60"/>
                <a:gd name="T9" fmla="*/ 2 h 34"/>
                <a:gd name="T10" fmla="*/ 49 w 60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34"/>
                <a:gd name="T20" fmla="*/ 60 w 6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34">
                  <a:moveTo>
                    <a:pt x="49" y="0"/>
                  </a:moveTo>
                  <a:lnTo>
                    <a:pt x="0" y="34"/>
                  </a:lnTo>
                  <a:lnTo>
                    <a:pt x="60" y="31"/>
                  </a:lnTo>
                  <a:lnTo>
                    <a:pt x="52" y="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>
            <p:custDataLst>
              <p:tags r:id="rId10"/>
            </p:custDataLst>
          </p:nvPr>
        </p:nvGrpSpPr>
        <p:grpSpPr>
          <a:xfrm>
            <a:off x="4743804" y="2894622"/>
            <a:ext cx="1576388" cy="489591"/>
            <a:chOff x="5162550" y="3275166"/>
            <a:chExt cx="1576388" cy="489591"/>
          </a:xfrm>
        </p:grpSpPr>
        <p:grpSp>
          <p:nvGrpSpPr>
            <p:cNvPr id="52" name="Group 76"/>
            <p:cNvGrpSpPr/>
            <p:nvPr/>
          </p:nvGrpSpPr>
          <p:grpSpPr>
            <a:xfrm>
              <a:off x="5162550" y="3302795"/>
              <a:ext cx="1576388" cy="461962"/>
              <a:chOff x="2095500" y="2616995"/>
              <a:chExt cx="1576388" cy="461962"/>
            </a:xfrm>
          </p:grpSpPr>
          <p:sp>
            <p:nvSpPr>
              <p:cNvPr id="54" name="Line 37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095500" y="2616995"/>
                <a:ext cx="1493838" cy="43180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8"/>
              <p:cNvSpPr>
                <a:spLocks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560763" y="3015457"/>
                <a:ext cx="111125" cy="63500"/>
              </a:xfrm>
              <a:custGeom>
                <a:avLst/>
                <a:gdLst>
                  <a:gd name="T0" fmla="*/ 0 w 70"/>
                  <a:gd name="T1" fmla="*/ 32 h 40"/>
                  <a:gd name="T2" fmla="*/ 70 w 70"/>
                  <a:gd name="T3" fmla="*/ 40 h 40"/>
                  <a:gd name="T4" fmla="*/ 13 w 70"/>
                  <a:gd name="T5" fmla="*/ 0 h 40"/>
                  <a:gd name="T6" fmla="*/ 0 w 70"/>
                  <a:gd name="T7" fmla="*/ 34 h 40"/>
                  <a:gd name="T8" fmla="*/ 0 w 70"/>
                  <a:gd name="T9" fmla="*/ 34 h 40"/>
                  <a:gd name="T10" fmla="*/ 0 w 70"/>
                  <a:gd name="T11" fmla="*/ 32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40"/>
                  <a:gd name="T20" fmla="*/ 70 w 70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40">
                    <a:moveTo>
                      <a:pt x="0" y="32"/>
                    </a:moveTo>
                    <a:lnTo>
                      <a:pt x="70" y="40"/>
                    </a:lnTo>
                    <a:lnTo>
                      <a:pt x="13" y="0"/>
                    </a:lnTo>
                    <a:lnTo>
                      <a:pt x="0" y="3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" name="Rectangle 29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 rot="960000">
              <a:off x="5641697" y="3275166"/>
              <a:ext cx="2308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 smtClean="0"/>
                <a:t>ACK</a:t>
              </a:r>
              <a:endParaRPr lang="en-US" sz="2400" b="0" dirty="0"/>
            </a:p>
          </p:txBody>
        </p:sp>
      </p:grpSp>
      <p:grpSp>
        <p:nvGrpSpPr>
          <p:cNvPr id="56" name="Group 55"/>
          <p:cNvGrpSpPr/>
          <p:nvPr>
            <p:custDataLst>
              <p:tags r:id="rId11"/>
            </p:custDataLst>
          </p:nvPr>
        </p:nvGrpSpPr>
        <p:grpSpPr>
          <a:xfrm>
            <a:off x="4718227" y="3138151"/>
            <a:ext cx="1576388" cy="489591"/>
            <a:chOff x="5162550" y="3275166"/>
            <a:chExt cx="1576388" cy="489591"/>
          </a:xfrm>
        </p:grpSpPr>
        <p:grpSp>
          <p:nvGrpSpPr>
            <p:cNvPr id="57" name="Group 76"/>
            <p:cNvGrpSpPr/>
            <p:nvPr/>
          </p:nvGrpSpPr>
          <p:grpSpPr>
            <a:xfrm>
              <a:off x="5162550" y="3302795"/>
              <a:ext cx="1576388" cy="461962"/>
              <a:chOff x="2095500" y="2616995"/>
              <a:chExt cx="1576388" cy="461962"/>
            </a:xfrm>
          </p:grpSpPr>
          <p:sp>
            <p:nvSpPr>
              <p:cNvPr id="59" name="Line 37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2095500" y="2616995"/>
                <a:ext cx="1493838" cy="43180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8"/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560763" y="3015457"/>
                <a:ext cx="111125" cy="63500"/>
              </a:xfrm>
              <a:custGeom>
                <a:avLst/>
                <a:gdLst>
                  <a:gd name="T0" fmla="*/ 0 w 70"/>
                  <a:gd name="T1" fmla="*/ 32 h 40"/>
                  <a:gd name="T2" fmla="*/ 70 w 70"/>
                  <a:gd name="T3" fmla="*/ 40 h 40"/>
                  <a:gd name="T4" fmla="*/ 13 w 70"/>
                  <a:gd name="T5" fmla="*/ 0 h 40"/>
                  <a:gd name="T6" fmla="*/ 0 w 70"/>
                  <a:gd name="T7" fmla="*/ 34 h 40"/>
                  <a:gd name="T8" fmla="*/ 0 w 70"/>
                  <a:gd name="T9" fmla="*/ 34 h 40"/>
                  <a:gd name="T10" fmla="*/ 0 w 70"/>
                  <a:gd name="T11" fmla="*/ 32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40"/>
                  <a:gd name="T20" fmla="*/ 70 w 70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40">
                    <a:moveTo>
                      <a:pt x="0" y="32"/>
                    </a:moveTo>
                    <a:lnTo>
                      <a:pt x="70" y="40"/>
                    </a:lnTo>
                    <a:lnTo>
                      <a:pt x="13" y="0"/>
                    </a:lnTo>
                    <a:lnTo>
                      <a:pt x="0" y="3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" name="Rectangle 29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 rot="960000">
              <a:off x="5523877" y="3275166"/>
              <a:ext cx="46647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 smtClean="0"/>
                <a:t>Request</a:t>
              </a:r>
              <a:endParaRPr lang="en-US" sz="2400" b="0" dirty="0"/>
            </a:p>
          </p:txBody>
        </p:sp>
      </p:grpSp>
      <p:grpSp>
        <p:nvGrpSpPr>
          <p:cNvPr id="61" name="Group 60"/>
          <p:cNvGrpSpPr/>
          <p:nvPr>
            <p:custDataLst>
              <p:tags r:id="rId12"/>
            </p:custDataLst>
          </p:nvPr>
        </p:nvGrpSpPr>
        <p:grpSpPr>
          <a:xfrm>
            <a:off x="4718217" y="3682343"/>
            <a:ext cx="1573213" cy="411664"/>
            <a:chOff x="5156200" y="3320549"/>
            <a:chExt cx="1573213" cy="411664"/>
          </a:xfrm>
        </p:grpSpPr>
        <p:sp>
          <p:nvSpPr>
            <p:cNvPr id="62" name="Rectangle 40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 rot="20700000">
              <a:off x="5648062" y="3320549"/>
              <a:ext cx="71173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100" b="0" dirty="0" smtClean="0">
                  <a:solidFill>
                    <a:srgbClr val="000000"/>
                  </a:solidFill>
                </a:rPr>
                <a:t>               ACK</a:t>
              </a:r>
              <a:endParaRPr lang="en-US" sz="2400" b="0" dirty="0">
                <a:solidFill>
                  <a:srgbClr val="0000FF"/>
                </a:solidFill>
              </a:endParaRPr>
            </a:p>
          </p:txBody>
        </p:sp>
        <p:sp>
          <p:nvSpPr>
            <p:cNvPr id="63" name="Line 43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H="1">
              <a:off x="5238750" y="3321050"/>
              <a:ext cx="1490663" cy="3857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5156200" y="3678238"/>
              <a:ext cx="95250" cy="53975"/>
            </a:xfrm>
            <a:custGeom>
              <a:avLst/>
              <a:gdLst>
                <a:gd name="T0" fmla="*/ 49 w 60"/>
                <a:gd name="T1" fmla="*/ 0 h 34"/>
                <a:gd name="T2" fmla="*/ 0 w 60"/>
                <a:gd name="T3" fmla="*/ 34 h 34"/>
                <a:gd name="T4" fmla="*/ 60 w 60"/>
                <a:gd name="T5" fmla="*/ 31 h 34"/>
                <a:gd name="T6" fmla="*/ 52 w 60"/>
                <a:gd name="T7" fmla="*/ 2 h 34"/>
                <a:gd name="T8" fmla="*/ 52 w 60"/>
                <a:gd name="T9" fmla="*/ 2 h 34"/>
                <a:gd name="T10" fmla="*/ 49 w 60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34"/>
                <a:gd name="T20" fmla="*/ 60 w 6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34">
                  <a:moveTo>
                    <a:pt x="49" y="0"/>
                  </a:moveTo>
                  <a:lnTo>
                    <a:pt x="0" y="34"/>
                  </a:lnTo>
                  <a:lnTo>
                    <a:pt x="60" y="31"/>
                  </a:lnTo>
                  <a:lnTo>
                    <a:pt x="52" y="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>
            <p:custDataLst>
              <p:tags r:id="rId13"/>
            </p:custDataLst>
          </p:nvPr>
        </p:nvGrpSpPr>
        <p:grpSpPr>
          <a:xfrm>
            <a:off x="4724577" y="3940842"/>
            <a:ext cx="1573213" cy="411664"/>
            <a:chOff x="5156200" y="3320549"/>
            <a:chExt cx="1573213" cy="411664"/>
          </a:xfrm>
        </p:grpSpPr>
        <p:sp>
          <p:nvSpPr>
            <p:cNvPr id="66" name="Rectangle 40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 rot="20700000">
              <a:off x="5489364" y="3320549"/>
              <a:ext cx="102912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100" b="0" dirty="0" smtClean="0">
                  <a:solidFill>
                    <a:srgbClr val="000000"/>
                  </a:solidFill>
                </a:rPr>
                <a:t>               </a:t>
              </a:r>
              <a:r>
                <a:rPr lang="en-US" sz="1100" dirty="0" smtClean="0">
                  <a:solidFill>
                    <a:srgbClr val="000000"/>
                  </a:solidFill>
                </a:rPr>
                <a:t>Response</a:t>
              </a:r>
              <a:endParaRPr lang="en-US" sz="2400" b="0" dirty="0">
                <a:solidFill>
                  <a:srgbClr val="0000FF"/>
                </a:solidFill>
              </a:endParaRPr>
            </a:p>
          </p:txBody>
        </p:sp>
        <p:sp>
          <p:nvSpPr>
            <p:cNvPr id="67" name="Line 4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5238750" y="3321050"/>
              <a:ext cx="1490663" cy="3857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4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5156200" y="3678238"/>
              <a:ext cx="95250" cy="53975"/>
            </a:xfrm>
            <a:custGeom>
              <a:avLst/>
              <a:gdLst>
                <a:gd name="T0" fmla="*/ 49 w 60"/>
                <a:gd name="T1" fmla="*/ 0 h 34"/>
                <a:gd name="T2" fmla="*/ 0 w 60"/>
                <a:gd name="T3" fmla="*/ 34 h 34"/>
                <a:gd name="T4" fmla="*/ 60 w 60"/>
                <a:gd name="T5" fmla="*/ 31 h 34"/>
                <a:gd name="T6" fmla="*/ 52 w 60"/>
                <a:gd name="T7" fmla="*/ 2 h 34"/>
                <a:gd name="T8" fmla="*/ 52 w 60"/>
                <a:gd name="T9" fmla="*/ 2 h 34"/>
                <a:gd name="T10" fmla="*/ 49 w 60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34"/>
                <a:gd name="T20" fmla="*/ 60 w 6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34">
                  <a:moveTo>
                    <a:pt x="49" y="0"/>
                  </a:moveTo>
                  <a:lnTo>
                    <a:pt x="0" y="34"/>
                  </a:lnTo>
                  <a:lnTo>
                    <a:pt x="60" y="31"/>
                  </a:lnTo>
                  <a:lnTo>
                    <a:pt x="52" y="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765842" y="5358743"/>
            <a:ext cx="155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Without Piggybacking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100930" y="4165111"/>
            <a:ext cx="890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…</a:t>
            </a:r>
            <a:endParaRPr lang="en-US" sz="6000" dirty="0"/>
          </a:p>
        </p:txBody>
      </p:sp>
      <p:sp>
        <p:nvSpPr>
          <p:cNvPr id="75" name="Rectangle 2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875463" y="1509437"/>
            <a:ext cx="330219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Client</a:t>
            </a:r>
            <a:endParaRPr lang="en-US" sz="2400" b="0" dirty="0"/>
          </a:p>
        </p:txBody>
      </p:sp>
      <p:sp>
        <p:nvSpPr>
          <p:cNvPr id="76" name="Rectangle 2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374063" y="1509437"/>
            <a:ext cx="36869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Server</a:t>
            </a:r>
            <a:endParaRPr lang="en-US" sz="2400" b="0" dirty="0"/>
          </a:p>
        </p:txBody>
      </p:sp>
      <p:sp>
        <p:nvSpPr>
          <p:cNvPr id="77" name="Line 3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7035800" y="1720574"/>
            <a:ext cx="1588" cy="21748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3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8609013" y="1717399"/>
            <a:ext cx="3175" cy="21701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33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7035800" y="3028674"/>
            <a:ext cx="1588" cy="21748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33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610600" y="3028674"/>
            <a:ext cx="1588" cy="21748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1" name="Group 80"/>
          <p:cNvGrpSpPr/>
          <p:nvPr>
            <p:custDataLst>
              <p:tags r:id="rId20"/>
            </p:custDataLst>
          </p:nvPr>
        </p:nvGrpSpPr>
        <p:grpSpPr>
          <a:xfrm>
            <a:off x="7034212" y="1720574"/>
            <a:ext cx="1576388" cy="489591"/>
            <a:chOff x="5162550" y="3275166"/>
            <a:chExt cx="1576388" cy="489591"/>
          </a:xfrm>
        </p:grpSpPr>
        <p:grpSp>
          <p:nvGrpSpPr>
            <p:cNvPr id="82" name="Group 76"/>
            <p:cNvGrpSpPr/>
            <p:nvPr/>
          </p:nvGrpSpPr>
          <p:grpSpPr>
            <a:xfrm>
              <a:off x="5162550" y="3302795"/>
              <a:ext cx="1576388" cy="461962"/>
              <a:chOff x="2095500" y="2616995"/>
              <a:chExt cx="1576388" cy="461962"/>
            </a:xfrm>
          </p:grpSpPr>
          <p:sp>
            <p:nvSpPr>
              <p:cNvPr id="84" name="Line 37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095500" y="2616995"/>
                <a:ext cx="1493838" cy="43180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8"/>
              <p:cNvSpPr>
                <a:spLocks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560763" y="3015457"/>
                <a:ext cx="111125" cy="63500"/>
              </a:xfrm>
              <a:custGeom>
                <a:avLst/>
                <a:gdLst>
                  <a:gd name="T0" fmla="*/ 0 w 70"/>
                  <a:gd name="T1" fmla="*/ 32 h 40"/>
                  <a:gd name="T2" fmla="*/ 70 w 70"/>
                  <a:gd name="T3" fmla="*/ 40 h 40"/>
                  <a:gd name="T4" fmla="*/ 13 w 70"/>
                  <a:gd name="T5" fmla="*/ 0 h 40"/>
                  <a:gd name="T6" fmla="*/ 0 w 70"/>
                  <a:gd name="T7" fmla="*/ 34 h 40"/>
                  <a:gd name="T8" fmla="*/ 0 w 70"/>
                  <a:gd name="T9" fmla="*/ 34 h 40"/>
                  <a:gd name="T10" fmla="*/ 0 w 70"/>
                  <a:gd name="T11" fmla="*/ 32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40"/>
                  <a:gd name="T20" fmla="*/ 70 w 70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40">
                    <a:moveTo>
                      <a:pt x="0" y="32"/>
                    </a:moveTo>
                    <a:lnTo>
                      <a:pt x="70" y="40"/>
                    </a:lnTo>
                    <a:lnTo>
                      <a:pt x="13" y="0"/>
                    </a:lnTo>
                    <a:lnTo>
                      <a:pt x="0" y="3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3" name="Rectangle 29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 rot="960000">
              <a:off x="5523877" y="3275166"/>
              <a:ext cx="46647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 smtClean="0"/>
                <a:t>Request</a:t>
              </a:r>
              <a:endParaRPr lang="en-US" sz="2400" b="0" dirty="0"/>
            </a:p>
          </p:txBody>
        </p:sp>
      </p:grpSp>
      <p:grpSp>
        <p:nvGrpSpPr>
          <p:cNvPr id="86" name="Group 85"/>
          <p:cNvGrpSpPr/>
          <p:nvPr>
            <p:custDataLst>
              <p:tags r:id="rId21"/>
            </p:custDataLst>
          </p:nvPr>
        </p:nvGrpSpPr>
        <p:grpSpPr>
          <a:xfrm>
            <a:off x="7040572" y="2482958"/>
            <a:ext cx="1573213" cy="411664"/>
            <a:chOff x="5156200" y="3320549"/>
            <a:chExt cx="1573213" cy="411664"/>
          </a:xfrm>
        </p:grpSpPr>
        <p:sp>
          <p:nvSpPr>
            <p:cNvPr id="87" name="Rectangle 40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 rot="20700000">
              <a:off x="5306622" y="3320549"/>
              <a:ext cx="139461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100" b="0" dirty="0" smtClean="0">
                  <a:solidFill>
                    <a:srgbClr val="000000"/>
                  </a:solidFill>
                </a:rPr>
                <a:t>               </a:t>
              </a:r>
              <a:r>
                <a:rPr lang="en-US" sz="1100" dirty="0" smtClean="0">
                  <a:solidFill>
                    <a:srgbClr val="000000"/>
                  </a:solidFill>
                </a:rPr>
                <a:t>Response + ACK</a:t>
              </a:r>
              <a:endParaRPr lang="en-US" sz="2400" b="0" dirty="0">
                <a:solidFill>
                  <a:srgbClr val="0000FF"/>
                </a:solidFill>
              </a:endParaRPr>
            </a:p>
          </p:txBody>
        </p:sp>
        <p:sp>
          <p:nvSpPr>
            <p:cNvPr id="88" name="Line 4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5238750" y="3321050"/>
              <a:ext cx="1490663" cy="3857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4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5156200" y="3678238"/>
              <a:ext cx="95250" cy="53975"/>
            </a:xfrm>
            <a:custGeom>
              <a:avLst/>
              <a:gdLst>
                <a:gd name="T0" fmla="*/ 49 w 60"/>
                <a:gd name="T1" fmla="*/ 0 h 34"/>
                <a:gd name="T2" fmla="*/ 0 w 60"/>
                <a:gd name="T3" fmla="*/ 34 h 34"/>
                <a:gd name="T4" fmla="*/ 60 w 60"/>
                <a:gd name="T5" fmla="*/ 31 h 34"/>
                <a:gd name="T6" fmla="*/ 52 w 60"/>
                <a:gd name="T7" fmla="*/ 2 h 34"/>
                <a:gd name="T8" fmla="*/ 52 w 60"/>
                <a:gd name="T9" fmla="*/ 2 h 34"/>
                <a:gd name="T10" fmla="*/ 49 w 60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34"/>
                <a:gd name="T20" fmla="*/ 60 w 6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34">
                  <a:moveTo>
                    <a:pt x="49" y="0"/>
                  </a:moveTo>
                  <a:lnTo>
                    <a:pt x="0" y="34"/>
                  </a:lnTo>
                  <a:lnTo>
                    <a:pt x="60" y="31"/>
                  </a:lnTo>
                  <a:lnTo>
                    <a:pt x="52" y="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>
            <p:custDataLst>
              <p:tags r:id="rId22"/>
            </p:custDataLst>
          </p:nvPr>
        </p:nvGrpSpPr>
        <p:grpSpPr>
          <a:xfrm>
            <a:off x="7031037" y="3138151"/>
            <a:ext cx="1576388" cy="489591"/>
            <a:chOff x="5162550" y="3275166"/>
            <a:chExt cx="1576388" cy="489591"/>
          </a:xfrm>
        </p:grpSpPr>
        <p:grpSp>
          <p:nvGrpSpPr>
            <p:cNvPr id="96" name="Group 76"/>
            <p:cNvGrpSpPr/>
            <p:nvPr/>
          </p:nvGrpSpPr>
          <p:grpSpPr>
            <a:xfrm>
              <a:off x="5162550" y="3302795"/>
              <a:ext cx="1576388" cy="461962"/>
              <a:chOff x="2095500" y="2616995"/>
              <a:chExt cx="1576388" cy="461962"/>
            </a:xfrm>
          </p:grpSpPr>
          <p:sp>
            <p:nvSpPr>
              <p:cNvPr id="98" name="Line 37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095500" y="2616995"/>
                <a:ext cx="1493838" cy="43180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8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560763" y="3015457"/>
                <a:ext cx="111125" cy="63500"/>
              </a:xfrm>
              <a:custGeom>
                <a:avLst/>
                <a:gdLst>
                  <a:gd name="T0" fmla="*/ 0 w 70"/>
                  <a:gd name="T1" fmla="*/ 32 h 40"/>
                  <a:gd name="T2" fmla="*/ 70 w 70"/>
                  <a:gd name="T3" fmla="*/ 40 h 40"/>
                  <a:gd name="T4" fmla="*/ 13 w 70"/>
                  <a:gd name="T5" fmla="*/ 0 h 40"/>
                  <a:gd name="T6" fmla="*/ 0 w 70"/>
                  <a:gd name="T7" fmla="*/ 34 h 40"/>
                  <a:gd name="T8" fmla="*/ 0 w 70"/>
                  <a:gd name="T9" fmla="*/ 34 h 40"/>
                  <a:gd name="T10" fmla="*/ 0 w 70"/>
                  <a:gd name="T11" fmla="*/ 32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40"/>
                  <a:gd name="T20" fmla="*/ 70 w 70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40">
                    <a:moveTo>
                      <a:pt x="0" y="32"/>
                    </a:moveTo>
                    <a:lnTo>
                      <a:pt x="70" y="40"/>
                    </a:lnTo>
                    <a:lnTo>
                      <a:pt x="13" y="0"/>
                    </a:lnTo>
                    <a:lnTo>
                      <a:pt x="0" y="3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7" name="Rectangle 2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 rot="960000">
              <a:off x="5341135" y="3275166"/>
              <a:ext cx="83195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 smtClean="0"/>
                <a:t>Request + ACK</a:t>
              </a:r>
              <a:endParaRPr lang="en-US" sz="2400" b="0" dirty="0"/>
            </a:p>
          </p:txBody>
        </p:sp>
      </p:grpSp>
      <p:grpSp>
        <p:nvGrpSpPr>
          <p:cNvPr id="104" name="Group 103"/>
          <p:cNvGrpSpPr/>
          <p:nvPr>
            <p:custDataLst>
              <p:tags r:id="rId23"/>
            </p:custDataLst>
          </p:nvPr>
        </p:nvGrpSpPr>
        <p:grpSpPr>
          <a:xfrm>
            <a:off x="7037387" y="3940842"/>
            <a:ext cx="1573213" cy="411664"/>
            <a:chOff x="5156200" y="3320549"/>
            <a:chExt cx="1573213" cy="411664"/>
          </a:xfrm>
        </p:grpSpPr>
        <p:sp>
          <p:nvSpPr>
            <p:cNvPr id="105" name="Rectangle 40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 rot="20700000">
              <a:off x="5306622" y="3320549"/>
              <a:ext cx="139461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100" b="0" dirty="0" smtClean="0">
                  <a:solidFill>
                    <a:srgbClr val="000000"/>
                  </a:solidFill>
                </a:rPr>
                <a:t>               </a:t>
              </a:r>
              <a:r>
                <a:rPr lang="en-US" sz="1100" dirty="0" smtClean="0">
                  <a:solidFill>
                    <a:srgbClr val="000000"/>
                  </a:solidFill>
                </a:rPr>
                <a:t>Response + ACK</a:t>
              </a:r>
              <a:endParaRPr lang="en-US" sz="2400" b="0" dirty="0">
                <a:solidFill>
                  <a:srgbClr val="0000FF"/>
                </a:solidFill>
              </a:endParaRPr>
            </a:p>
          </p:txBody>
        </p:sp>
        <p:sp>
          <p:nvSpPr>
            <p:cNvPr id="106" name="Line 43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5238750" y="3321050"/>
              <a:ext cx="1490663" cy="3857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5156200" y="3678238"/>
              <a:ext cx="95250" cy="53975"/>
            </a:xfrm>
            <a:custGeom>
              <a:avLst/>
              <a:gdLst>
                <a:gd name="T0" fmla="*/ 49 w 60"/>
                <a:gd name="T1" fmla="*/ 0 h 34"/>
                <a:gd name="T2" fmla="*/ 0 w 60"/>
                <a:gd name="T3" fmla="*/ 34 h 34"/>
                <a:gd name="T4" fmla="*/ 60 w 60"/>
                <a:gd name="T5" fmla="*/ 31 h 34"/>
                <a:gd name="T6" fmla="*/ 52 w 60"/>
                <a:gd name="T7" fmla="*/ 2 h 34"/>
                <a:gd name="T8" fmla="*/ 52 w 60"/>
                <a:gd name="T9" fmla="*/ 2 h 34"/>
                <a:gd name="T10" fmla="*/ 49 w 60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34"/>
                <a:gd name="T20" fmla="*/ 60 w 6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34">
                  <a:moveTo>
                    <a:pt x="49" y="0"/>
                  </a:moveTo>
                  <a:lnTo>
                    <a:pt x="0" y="34"/>
                  </a:lnTo>
                  <a:lnTo>
                    <a:pt x="60" y="31"/>
                  </a:lnTo>
                  <a:lnTo>
                    <a:pt x="52" y="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7078652" y="5358743"/>
            <a:ext cx="155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 Piggybacking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413740" y="4165111"/>
            <a:ext cx="890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4024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connection…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Requires stored state at two hosts.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Requires stored state within the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Establishes a path between two hosts.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 &amp;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1, 2 &amp;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 &amp; 3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3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Connection Establishment</a:t>
            </a:r>
            <a:br>
              <a:rPr lang="en-US" dirty="0" smtClean="0"/>
            </a:br>
            <a:r>
              <a:rPr lang="en-US" dirty="0" smtClean="0"/>
              <a:t>(three-way handshake)</a:t>
            </a:r>
          </a:p>
        </p:txBody>
      </p:sp>
      <p:sp>
        <p:nvSpPr>
          <p:cNvPr id="491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4563" y="2246313"/>
            <a:ext cx="682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smtClean="0">
                <a:solidFill>
                  <a:srgbClr val="000000"/>
                </a:solidFill>
              </a:rPr>
              <a:t>(Client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  <a:endParaRPr lang="en-US" sz="2400" b="0" dirty="0">
              <a:latin typeface="Times New Roman" charset="0"/>
            </a:endParaRPr>
          </a:p>
        </p:txBody>
      </p:sp>
      <p:sp>
        <p:nvSpPr>
          <p:cNvPr id="49158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81675" y="1704201"/>
            <a:ext cx="7420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smtClean="0">
                <a:solidFill>
                  <a:srgbClr val="000000"/>
                </a:solidFill>
              </a:rPr>
              <a:t>(Server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  <a:endParaRPr lang="en-US" sz="2400" b="0" dirty="0">
              <a:latin typeface="Times New Roman" charset="0"/>
            </a:endParaRPr>
          </a:p>
        </p:txBody>
      </p:sp>
      <p:sp>
        <p:nvSpPr>
          <p:cNvPr id="49164" name="Line 1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555875" y="2540000"/>
            <a:ext cx="1588" cy="29987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143625" y="1981200"/>
            <a:ext cx="0" cy="35718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55875" y="2805113"/>
            <a:ext cx="3573463" cy="811212"/>
            <a:chOff x="2555875" y="2805113"/>
            <a:chExt cx="3573463" cy="811212"/>
          </a:xfrm>
        </p:grpSpPr>
        <p:grpSp>
          <p:nvGrpSpPr>
            <p:cNvPr id="3" name="Group 2"/>
            <p:cNvGrpSpPr/>
            <p:nvPr/>
          </p:nvGrpSpPr>
          <p:grpSpPr>
            <a:xfrm>
              <a:off x="2555875" y="2805113"/>
              <a:ext cx="3451225" cy="769937"/>
              <a:chOff x="2555875" y="2805113"/>
              <a:chExt cx="3451225" cy="769937"/>
            </a:xfrm>
          </p:grpSpPr>
          <p:sp>
            <p:nvSpPr>
              <p:cNvPr id="49159" name="Rectangle 7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 rot="780000">
                <a:off x="3065463" y="2867025"/>
                <a:ext cx="2368550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800" b="0" dirty="0">
                    <a:solidFill>
                      <a:srgbClr val="000000"/>
                    </a:solidFill>
                  </a:rPr>
                  <a:t>SYN, </a:t>
                </a:r>
                <a:r>
                  <a:rPr lang="en-US" sz="1800" b="0" dirty="0" err="1">
                    <a:solidFill>
                      <a:srgbClr val="000000"/>
                    </a:solidFill>
                  </a:rPr>
                  <a:t>SequenceNum</a:t>
                </a:r>
                <a:r>
                  <a:rPr lang="en-US" sz="1800" b="0" dirty="0">
                    <a:solidFill>
                      <a:srgbClr val="000000"/>
                    </a:solidFill>
                  </a:rPr>
                  <a:t> = </a:t>
                </a:r>
                <a:endParaRPr lang="en-US" sz="2400" b="0" dirty="0">
                  <a:latin typeface="Times New Roman" charset="0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 rot="780000">
                <a:off x="5394325" y="3144838"/>
                <a:ext cx="114300" cy="274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800" b="0">
                    <a:solidFill>
                      <a:srgbClr val="000000"/>
                    </a:solidFill>
                  </a:rPr>
                  <a:t>x</a:t>
                </a:r>
                <a:endParaRPr lang="en-US" sz="2400" b="0">
                  <a:latin typeface="Times New Roman" charset="0"/>
                </a:endParaRPr>
              </a:p>
            </p:txBody>
          </p:sp>
          <p:sp>
            <p:nvSpPr>
              <p:cNvPr id="49166" name="Line 14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2555875" y="2805113"/>
                <a:ext cx="3451225" cy="7699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7" name="Freeform 15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5965825" y="3535363"/>
              <a:ext cx="163513" cy="80962"/>
            </a:xfrm>
            <a:custGeom>
              <a:avLst/>
              <a:gdLst>
                <a:gd name="T0" fmla="*/ 0 w 103"/>
                <a:gd name="T1" fmla="*/ 47 h 51"/>
                <a:gd name="T2" fmla="*/ 103 w 103"/>
                <a:gd name="T3" fmla="*/ 51 h 51"/>
                <a:gd name="T4" fmla="*/ 18 w 103"/>
                <a:gd name="T5" fmla="*/ 0 h 51"/>
                <a:gd name="T6" fmla="*/ 5 w 103"/>
                <a:gd name="T7" fmla="*/ 51 h 51"/>
                <a:gd name="T8" fmla="*/ 5 w 103"/>
                <a:gd name="T9" fmla="*/ 51 h 51"/>
                <a:gd name="T10" fmla="*/ 0 w 103"/>
                <a:gd name="T11" fmla="*/ 47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51"/>
                <a:gd name="T20" fmla="*/ 103 w 103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51">
                  <a:moveTo>
                    <a:pt x="0" y="47"/>
                  </a:moveTo>
                  <a:lnTo>
                    <a:pt x="103" y="51"/>
                  </a:lnTo>
                  <a:lnTo>
                    <a:pt x="18" y="0"/>
                  </a:lnTo>
                  <a:lnTo>
                    <a:pt x="5" y="51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55875" y="3425825"/>
            <a:ext cx="3581400" cy="1076325"/>
            <a:chOff x="2555875" y="3425825"/>
            <a:chExt cx="3581400" cy="1076325"/>
          </a:xfrm>
        </p:grpSpPr>
        <p:sp>
          <p:nvSpPr>
            <p:cNvPr id="49161" name="Rectangle 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 rot="-840000">
              <a:off x="2660650" y="3808413"/>
              <a:ext cx="293370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700" b="0">
                  <a:solidFill>
                    <a:srgbClr val="000000"/>
                  </a:solidFill>
                </a:rPr>
                <a:t>SYN + ACK, SequenceNum = 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49162" name="Rectangle 1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 rot="-840000">
              <a:off x="5503863" y="3433763"/>
              <a:ext cx="1143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y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49163" name="Rectangle 1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rot="-840000">
              <a:off x="5614988" y="3425825"/>
              <a:ext cx="603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700" b="0">
                  <a:solidFill>
                    <a:srgbClr val="000000"/>
                  </a:solidFill>
                </a:rPr>
                <a:t>,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49173" name="Line 21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2698750" y="3616325"/>
              <a:ext cx="3438525" cy="8524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4" name="Freeform 22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555875" y="4421188"/>
              <a:ext cx="163513" cy="80962"/>
            </a:xfrm>
            <a:custGeom>
              <a:avLst/>
              <a:gdLst>
                <a:gd name="T0" fmla="*/ 86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90 w 103"/>
                <a:gd name="T7" fmla="*/ 4 h 51"/>
                <a:gd name="T8" fmla="*/ 90 w 103"/>
                <a:gd name="T9" fmla="*/ 4 h 51"/>
                <a:gd name="T10" fmla="*/ 86 w 103"/>
                <a:gd name="T11" fmla="*/ 0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51"/>
                <a:gd name="T20" fmla="*/ 103 w 103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51">
                  <a:moveTo>
                    <a:pt x="86" y="0"/>
                  </a:moveTo>
                  <a:lnTo>
                    <a:pt x="0" y="51"/>
                  </a:lnTo>
                  <a:lnTo>
                    <a:pt x="103" y="51"/>
                  </a:lnTo>
                  <a:lnTo>
                    <a:pt x="90" y="4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5" name="Rectangle 2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 rot="-840000">
              <a:off x="3436938" y="4070350"/>
              <a:ext cx="20002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Acknowledgment = 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49176" name="Rectangle 2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 rot="-840000">
              <a:off x="5387975" y="3819525"/>
              <a:ext cx="1143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x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49177" name="Rectangle 2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 rot="-840000">
              <a:off x="5502275" y="3776663"/>
              <a:ext cx="26035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 + 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49178" name="Rectangle 26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 rot="-840000">
              <a:off x="5749925" y="3724275"/>
              <a:ext cx="1270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1</a:t>
              </a:r>
              <a:endParaRPr lang="en-US" sz="2400" b="0">
                <a:latin typeface="Times New Roman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62225" y="4502150"/>
            <a:ext cx="3567113" cy="996950"/>
            <a:chOff x="2562225" y="4502150"/>
            <a:chExt cx="3567113" cy="996950"/>
          </a:xfrm>
        </p:grpSpPr>
        <p:sp>
          <p:nvSpPr>
            <p:cNvPr id="49168" name="Rectangle 1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720000">
              <a:off x="2722443" y="4852544"/>
              <a:ext cx="265771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 dirty="0">
                  <a:solidFill>
                    <a:srgbClr val="000000"/>
                  </a:solidFill>
                </a:rPr>
                <a:t>ACK, Acknowledgment </a:t>
              </a:r>
              <a:r>
                <a:rPr lang="en-US" sz="1800" b="0" dirty="0" smtClean="0">
                  <a:solidFill>
                    <a:srgbClr val="000000"/>
                  </a:solidFill>
                </a:rPr>
                <a:t>=</a:t>
              </a:r>
            </a:p>
            <a:p>
              <a:pPr algn="l"/>
              <a:r>
                <a:rPr lang="en-US" dirty="0" smtClean="0">
                  <a:solidFill>
                    <a:srgbClr val="000000"/>
                  </a:solidFill>
                </a:rPr>
                <a:t>(piggybacked data optional)</a:t>
              </a:r>
              <a:r>
                <a:rPr lang="en-US" sz="1800" b="0" dirty="0" smtClean="0">
                  <a:solidFill>
                    <a:srgbClr val="000000"/>
                  </a:solidFill>
                </a:rPr>
                <a:t> 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49169" name="Rectangle 1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rot="720000">
              <a:off x="5310188" y="5149850"/>
              <a:ext cx="1143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y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49170" name="Rectangle 1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rot="720000">
              <a:off x="5418138" y="5184775"/>
              <a:ext cx="2603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 + 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49171" name="Rectangle 1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 rot="720000">
              <a:off x="5672138" y="5224463"/>
              <a:ext cx="1270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1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49172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2562225" y="4502150"/>
              <a:ext cx="3444875" cy="77152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9" name="Freeform 27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5965825" y="5232400"/>
              <a:ext cx="163513" cy="74613"/>
            </a:xfrm>
            <a:custGeom>
              <a:avLst/>
              <a:gdLst>
                <a:gd name="T0" fmla="*/ 0 w 103"/>
                <a:gd name="T1" fmla="*/ 47 h 47"/>
                <a:gd name="T2" fmla="*/ 103 w 103"/>
                <a:gd name="T3" fmla="*/ 47 h 47"/>
                <a:gd name="T4" fmla="*/ 18 w 103"/>
                <a:gd name="T5" fmla="*/ 0 h 47"/>
                <a:gd name="T6" fmla="*/ 5 w 103"/>
                <a:gd name="T7" fmla="*/ 47 h 47"/>
                <a:gd name="T8" fmla="*/ 5 w 103"/>
                <a:gd name="T9" fmla="*/ 47 h 47"/>
                <a:gd name="T10" fmla="*/ 0 w 103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7"/>
                <a:gd name="T20" fmla="*/ 103 w 103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7">
                  <a:moveTo>
                    <a:pt x="0" y="47"/>
                  </a:moveTo>
                  <a:lnTo>
                    <a:pt x="103" y="47"/>
                  </a:lnTo>
                  <a:lnTo>
                    <a:pt x="18" y="0"/>
                  </a:lnTo>
                  <a:lnTo>
                    <a:pt x="5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182" name="Text Box 3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16650" y="19812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/>
              <a:t>LISTEN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54738" y="3352800"/>
            <a:ext cx="184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/>
              <a:t>SYN_RCVD</a:t>
            </a:r>
          </a:p>
        </p:txBody>
      </p:sp>
      <p:sp>
        <p:nvSpPr>
          <p:cNvPr id="49184" name="Text Box 3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96925" y="2554288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/>
              <a:t>SYN_SENT</a:t>
            </a:r>
          </a:p>
        </p:txBody>
      </p:sp>
      <p:sp>
        <p:nvSpPr>
          <p:cNvPr id="49185" name="Text Box 3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6388" y="4267200"/>
            <a:ext cx="228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 dirty="0"/>
              <a:t>ESTABLISHED</a:t>
            </a:r>
          </a:p>
        </p:txBody>
      </p:sp>
      <p:sp>
        <p:nvSpPr>
          <p:cNvPr id="49186" name="Text Box 3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3788" y="5029200"/>
            <a:ext cx="228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/>
              <a:t>ESTABLISHED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80" y="2253734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connect()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605425" y="1658034"/>
            <a:ext cx="150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bind(), listen()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803267" y="22098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accept()</a:t>
            </a:r>
            <a:endParaRPr lang="en-US" dirty="0"/>
          </a:p>
        </p:txBody>
      </p:sp>
      <p:pic>
        <p:nvPicPr>
          <p:cNvPr id="1026" name="Picture 2" descr="http://clipart-finder.com/data/png/clock_michael_breuer_03.pn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07" y="2136776"/>
            <a:ext cx="1398587" cy="139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8780" y="4636849"/>
            <a:ext cx="183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connect() returns</a:t>
            </a:r>
          </a:p>
          <a:p>
            <a:r>
              <a:rPr lang="en-US" dirty="0" smtClean="0"/>
              <a:t>eventually, send()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21695" y="6019800"/>
            <a:ext cx="4177554" cy="533400"/>
            <a:chOff x="2521695" y="6019800"/>
            <a:chExt cx="4177554" cy="533400"/>
          </a:xfrm>
        </p:grpSpPr>
        <p:sp>
          <p:nvSpPr>
            <p:cNvPr id="45" name="Line 28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3426531" y="6553200"/>
              <a:ext cx="22909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6" name="Text Box 29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21695" y="6019800"/>
              <a:ext cx="4177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 smtClean="0"/>
                <a:t>Both sides agree on connection.</a:t>
              </a:r>
              <a:endParaRPr lang="en-US" sz="2400" b="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315200" y="5410200"/>
            <a:ext cx="167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accept()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2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3" grpId="0"/>
      <p:bldP spid="49184" grpId="0"/>
      <p:bldP spid="49185" grpId="0"/>
      <p:bldP spid="49186" grpId="0"/>
      <p:bldP spid="2" grpId="0"/>
      <p:bldP spid="38" grpId="0"/>
      <p:bldP spid="43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 Connection Teardown</a:t>
            </a:r>
          </a:p>
        </p:txBody>
      </p:sp>
      <p:pic>
        <p:nvPicPr>
          <p:cNvPr id="1026" name="Picture 2" descr="http://upload.wikimedia.org/wikipedia/commons/thumb/5/55/TCP_CLOSE.svg/1000px-TCP_CLOS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569720"/>
            <a:ext cx="6324600" cy="50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13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220</Words>
  <Application>Microsoft Macintosh PowerPoint</Application>
  <PresentationFormat>On-screen Show (4:3)</PresentationFormat>
  <Paragraphs>74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Agenda</vt:lpstr>
      <vt:lpstr>Piggybacking</vt:lpstr>
      <vt:lpstr>A connection…</vt:lpstr>
      <vt:lpstr>Connection Establishment (three-way handshake)</vt:lpstr>
      <vt:lpstr>TCP Connection Teardown</vt:lpstr>
    </vt:vector>
  </TitlesOfParts>
  <Company>Swarthmore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43: Computer Networks TCP</dc:title>
  <dc:creator>kwebb</dc:creator>
  <cp:lastModifiedBy>Xenofontas Dimitropoulos</cp:lastModifiedBy>
  <cp:revision>44</cp:revision>
  <dcterms:created xsi:type="dcterms:W3CDTF">2013-10-09T14:32:30Z</dcterms:created>
  <dcterms:modified xsi:type="dcterms:W3CDTF">2016-03-27T19:47:14Z</dcterms:modified>
</cp:coreProperties>
</file>