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4" r:id="rId2"/>
    <p:sldId id="293" r:id="rId3"/>
    <p:sldId id="267" r:id="rId4"/>
    <p:sldId id="285" r:id="rId5"/>
    <p:sldId id="271" r:id="rId6"/>
    <p:sldId id="27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12" autoAdjust="0"/>
  </p:normalViewPr>
  <p:slideViewPr>
    <p:cSldViewPr>
      <p:cViewPr varScale="1">
        <p:scale>
          <a:sx n="53" d="100"/>
          <a:sy n="53" d="100"/>
        </p:scale>
        <p:origin x="-21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A2D29-D69B-4AD5-8F92-084678FD7347}" type="datetimeFigureOut">
              <a:rPr lang="en-US" smtClean="0"/>
              <a:t>3/27/16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C3870-7650-4700-992A-8ABAEA338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90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2B8AD-CD8D-0F40-983E-0EADFFAB695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2B8AD-CD8D-0F40-983E-0EADFFAB695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 – both</a:t>
            </a:r>
            <a:r>
              <a:rPr lang="en-US" baseline="0" dirty="0" smtClean="0"/>
              <a:t> B and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2B8AD-CD8D-0F40-983E-0EADFFAB695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Flow control</a:t>
            </a:r>
          </a:p>
          <a:p>
            <a:r>
              <a:rPr lang="en-US" dirty="0" smtClean="0"/>
              <a:t>TCP header fields</a:t>
            </a:r>
          </a:p>
          <a:p>
            <a:r>
              <a:rPr lang="en-US" dirty="0" smtClean="0"/>
              <a:t>TCP Congestion Control:</a:t>
            </a:r>
          </a:p>
          <a:p>
            <a:pPr lvl="1"/>
            <a:r>
              <a:rPr lang="en-US" dirty="0" smtClean="0"/>
              <a:t>Goals &amp; problem setting</a:t>
            </a:r>
          </a:p>
          <a:p>
            <a:pPr lvl="1"/>
            <a:r>
              <a:rPr lang="en-US" dirty="0" smtClean="0"/>
              <a:t>TCP Additive increase, multiplicative decrease</a:t>
            </a:r>
          </a:p>
          <a:p>
            <a:pPr lvl="1"/>
            <a:r>
              <a:rPr lang="en-US" dirty="0" smtClean="0"/>
              <a:t>Slow start</a:t>
            </a:r>
          </a:p>
          <a:p>
            <a:pPr lvl="1"/>
            <a:r>
              <a:rPr lang="en-US" dirty="0" smtClean="0"/>
              <a:t>TCP Tahoe vs. Reno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2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3912"/>
          </a:xfrm>
        </p:spPr>
        <p:txBody>
          <a:bodyPr/>
          <a:lstStyle/>
          <a:p>
            <a:r>
              <a:rPr lang="en-US" dirty="0" smtClean="0"/>
              <a:t>TCP Segments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97188" y="1512888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11463" y="1628775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  <a:cs typeface="+mn-cs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55925" y="1587500"/>
            <a:ext cx="166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latin typeface="Arial" charset="0"/>
                <a:cs typeface="+mn-cs"/>
              </a:rPr>
              <a:t>source port #</a:t>
            </a:r>
            <a:endParaRPr lang="en-US" sz="2400" smtClean="0">
              <a:latin typeface="Arial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056188" y="1592263"/>
            <a:ext cx="138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latin typeface="Arial" charset="0"/>
                <a:cs typeface="+mn-cs"/>
              </a:rPr>
              <a:t>dest port #</a:t>
            </a:r>
            <a:endParaRPr lang="en-US" sz="1800" smtClean="0">
              <a:latin typeface="Arial" charset="0"/>
              <a:cs typeface="+mn-cs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814638" y="2003425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808288" y="2382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4754563" y="1628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97363" y="1098550"/>
            <a:ext cx="857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charset="0"/>
                <a:cs typeface="+mn-cs"/>
              </a:rPr>
              <a:t>32 bits</a:t>
            </a:r>
            <a:endParaRPr lang="en-US" sz="2400" smtClean="0">
              <a:latin typeface="Arial" charset="0"/>
              <a:cs typeface="+mn-cs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297488" y="1344613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10800000">
            <a:off x="2789238" y="1355725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863975" y="4567238"/>
            <a:ext cx="20050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smtClean="0">
                <a:latin typeface="Arial" charset="0"/>
                <a:cs typeface="+mn-cs"/>
              </a:rPr>
              <a:t>application</a:t>
            </a:r>
          </a:p>
          <a:p>
            <a:pPr>
              <a:defRPr/>
            </a:pPr>
            <a:r>
              <a:rPr lang="en-US" sz="2000" smtClean="0">
                <a:latin typeface="Arial" charset="0"/>
                <a:cs typeface="+mn-cs"/>
              </a:rPr>
              <a:t>data </a:t>
            </a:r>
          </a:p>
          <a:p>
            <a:pPr>
              <a:defRPr/>
            </a:pPr>
            <a:r>
              <a:rPr lang="en-US" sz="2000" smtClean="0">
                <a:latin typeface="Arial" charset="0"/>
                <a:cs typeface="+mn-cs"/>
              </a:rPr>
              <a:t>(variable length)</a:t>
            </a:r>
            <a:endParaRPr lang="en-US" sz="2400" smtClean="0">
              <a:latin typeface="Arial" charset="0"/>
              <a:cs typeface="+mn-cs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2817813" y="2763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2813050" y="31591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2808288" y="35496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2808288" y="4111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 flipV="1">
            <a:off x="4768850" y="2767013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895850" y="3165475"/>
            <a:ext cx="182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err="1" smtClean="0">
                <a:latin typeface="Arial" charset="0"/>
                <a:cs typeface="+mn-cs"/>
              </a:rPr>
              <a:t>Urg</a:t>
            </a:r>
            <a:r>
              <a:rPr lang="en-US" sz="1800" dirty="0" smtClean="0">
                <a:latin typeface="Arial" charset="0"/>
                <a:cs typeface="+mn-cs"/>
              </a:rPr>
              <a:t> data pointer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4611688" y="275748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444976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4283075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4121150" y="276701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V="1">
            <a:off x="3963988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V="1">
            <a:off x="3792538" y="2771775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711575" y="2789238"/>
            <a:ext cx="1128713" cy="346075"/>
            <a:chOff x="3711575" y="2789238"/>
            <a:chExt cx="1128713" cy="346075"/>
          </a:xfrm>
        </p:grpSpPr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532313" y="2798763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F</a:t>
              </a:r>
              <a:endParaRPr lang="en-US" sz="2400" dirty="0" smtClean="0">
                <a:latin typeface="Arial" charset="0"/>
                <a:cs typeface="+mn-cs"/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4365625" y="2794000"/>
              <a:ext cx="3190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latin typeface="Arial" charset="0"/>
                  <a:cs typeface="+mn-cs"/>
                </a:rPr>
                <a:t>S</a:t>
              </a:r>
              <a:endParaRPr lang="en-US" sz="2400" smtClean="0">
                <a:latin typeface="Arial" charset="0"/>
                <a:cs typeface="+mn-cs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4192588" y="2794000"/>
              <a:ext cx="330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latin typeface="Arial" charset="0"/>
                  <a:cs typeface="+mn-cs"/>
                </a:rPr>
                <a:t>R</a:t>
              </a:r>
              <a:endParaRPr lang="en-US" sz="2400" smtClean="0">
                <a:latin typeface="Arial" charset="0"/>
                <a:cs typeface="+mn-cs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4030663" y="2789238"/>
              <a:ext cx="3190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latin typeface="Arial" charset="0"/>
                  <a:cs typeface="+mn-cs"/>
                </a:rPr>
                <a:t>P</a:t>
              </a:r>
              <a:endParaRPr lang="en-US" sz="2400" smtClean="0">
                <a:latin typeface="Arial" charset="0"/>
                <a:cs typeface="+mn-cs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3878263" y="2789238"/>
              <a:ext cx="3190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latin typeface="Arial" charset="0"/>
                  <a:cs typeface="+mn-cs"/>
                </a:rPr>
                <a:t>A</a:t>
              </a:r>
              <a:endParaRPr lang="en-US" sz="2400" smtClean="0">
                <a:latin typeface="Arial" charset="0"/>
                <a:cs typeface="+mn-cs"/>
              </a:endParaRP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3711575" y="2789238"/>
              <a:ext cx="330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latin typeface="Arial" charset="0"/>
                  <a:cs typeface="+mn-cs"/>
                </a:rPr>
                <a:t>U</a:t>
              </a:r>
              <a:endParaRPr lang="en-US" sz="2400" dirty="0" smtClean="0">
                <a:latin typeface="Arial" charset="0"/>
                <a:cs typeface="+mn-cs"/>
              </a:endParaRPr>
            </a:p>
          </p:txBody>
        </p:sp>
      </p:grp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759075" y="2697163"/>
            <a:ext cx="5778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head</a:t>
            </a:r>
          </a:p>
          <a:p>
            <a:pPr>
              <a:defRPr/>
            </a:pPr>
            <a:r>
              <a:rPr lang="en-US" sz="1400" dirty="0" err="1" smtClean="0">
                <a:latin typeface="Arial" charset="0"/>
                <a:cs typeface="+mn-cs"/>
              </a:rPr>
              <a:t>len</a:t>
            </a:r>
            <a:endParaRPr lang="en-US" sz="1800" dirty="0" smtClean="0">
              <a:latin typeface="Arial" charset="0"/>
              <a:cs typeface="+mn-cs"/>
            </a:endParaRP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3238500" y="2697163"/>
            <a:ext cx="5683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not</a:t>
            </a:r>
          </a:p>
          <a:p>
            <a:pPr>
              <a:defRPr/>
            </a:pPr>
            <a:r>
              <a:rPr lang="en-US" sz="1400" dirty="0" smtClean="0">
                <a:latin typeface="Arial" charset="0"/>
                <a:cs typeface="+mn-cs"/>
              </a:rPr>
              <a:t>used</a:t>
            </a:r>
            <a:endParaRPr lang="en-US" sz="1800" dirty="0" smtClean="0">
              <a:latin typeface="Arial" charset="0"/>
              <a:cs typeface="+mn-cs"/>
            </a:endParaRP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 flipV="1">
            <a:off x="3287713" y="2762250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61938" y="1427163"/>
            <a:ext cx="3605212" cy="1401762"/>
            <a:chOff x="261938" y="1427163"/>
            <a:chExt cx="3605212" cy="1401762"/>
          </a:xfrm>
        </p:grpSpPr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261938" y="1427163"/>
              <a:ext cx="22034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800" dirty="0" smtClean="0">
                  <a:latin typeface="Arial" charset="0"/>
                  <a:cs typeface="+mn-cs"/>
                </a:rPr>
                <a:t>URG: urgent data </a:t>
              </a:r>
            </a:p>
            <a:p>
              <a:pPr algn="r">
                <a:defRPr/>
              </a:pPr>
              <a:r>
                <a:rPr lang="en-US" sz="1800" dirty="0" smtClean="0">
                  <a:latin typeface="Arial" charset="0"/>
                  <a:cs typeface="+mn-cs"/>
                </a:rPr>
                <a:t>(generally not used)</a:t>
              </a:r>
              <a:endParaRPr lang="en-US" sz="1000" dirty="0" smtClean="0">
                <a:latin typeface="Arial" charset="0"/>
                <a:cs typeface="+mn-cs"/>
              </a:endParaRPr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2371725" y="1800225"/>
              <a:ext cx="1495425" cy="10287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976313" y="2151063"/>
            <a:ext cx="3059112" cy="777875"/>
            <a:chOff x="976313" y="2151063"/>
            <a:chExt cx="3059112" cy="777875"/>
          </a:xfrm>
        </p:grpSpPr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976313" y="2151063"/>
              <a:ext cx="14414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800" dirty="0" smtClean="0">
                  <a:latin typeface="Arial" charset="0"/>
                  <a:cs typeface="+mn-cs"/>
                </a:rPr>
                <a:t>ACK: ACK #</a:t>
              </a:r>
            </a:p>
            <a:p>
              <a:pPr algn="r">
                <a:defRPr/>
              </a:pPr>
              <a:r>
                <a:rPr lang="en-US" sz="1800" dirty="0" smtClean="0">
                  <a:latin typeface="Arial" charset="0"/>
                  <a:cs typeface="+mn-cs"/>
                </a:rPr>
                <a:t>valid</a:t>
              </a:r>
              <a:endParaRPr lang="en-US" sz="1000" dirty="0" smtClean="0">
                <a:latin typeface="Arial" charset="0"/>
                <a:cs typeface="+mn-cs"/>
              </a:endParaRPr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2376488" y="2487613"/>
              <a:ext cx="1658937" cy="4413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69863" y="2827338"/>
            <a:ext cx="4054475" cy="641350"/>
            <a:chOff x="169863" y="2827338"/>
            <a:chExt cx="4054475" cy="641350"/>
          </a:xfrm>
        </p:grpSpPr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169863" y="2827338"/>
              <a:ext cx="22669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800" dirty="0" smtClean="0">
                  <a:latin typeface="Arial" charset="0"/>
                  <a:cs typeface="+mn-cs"/>
                </a:rPr>
                <a:t>PSH: push data now</a:t>
              </a:r>
            </a:p>
            <a:p>
              <a:pPr algn="r">
                <a:defRPr/>
              </a:pPr>
              <a:r>
                <a:rPr lang="en-US" sz="1800" dirty="0" smtClean="0">
                  <a:latin typeface="Arial" charset="0"/>
                  <a:cs typeface="+mn-cs"/>
                </a:rPr>
                <a:t>(generally not used)</a:t>
              </a: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 flipV="1">
              <a:off x="2397125" y="3041650"/>
              <a:ext cx="1827213" cy="24447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44513" y="3105150"/>
            <a:ext cx="4160837" cy="1712913"/>
            <a:chOff x="544513" y="3105150"/>
            <a:chExt cx="4160837" cy="1712913"/>
          </a:xfrm>
        </p:grpSpPr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544513" y="3627438"/>
              <a:ext cx="1911350" cy="1190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sz="1800" dirty="0" smtClean="0">
                  <a:latin typeface="Arial" charset="0"/>
                  <a:cs typeface="+mn-cs"/>
                </a:rPr>
                <a:t>RST, SYN, FIN:</a:t>
              </a:r>
            </a:p>
            <a:p>
              <a:pPr algn="r">
                <a:defRPr/>
              </a:pPr>
              <a:r>
                <a:rPr lang="en-US" sz="1800" dirty="0" smtClean="0">
                  <a:latin typeface="Arial" charset="0"/>
                  <a:cs typeface="+mn-cs"/>
                </a:rPr>
                <a:t>connection </a:t>
              </a:r>
              <a:r>
                <a:rPr lang="en-US" sz="1800" dirty="0" err="1" smtClean="0">
                  <a:latin typeface="Arial" charset="0"/>
                  <a:cs typeface="+mn-cs"/>
                </a:rPr>
                <a:t>estab</a:t>
              </a:r>
              <a:endParaRPr lang="en-US" sz="1800" dirty="0" smtClean="0">
                <a:latin typeface="Arial" charset="0"/>
                <a:cs typeface="+mn-cs"/>
              </a:endParaRPr>
            </a:p>
            <a:p>
              <a:pPr algn="r">
                <a:defRPr/>
              </a:pPr>
              <a:r>
                <a:rPr lang="en-US" sz="1800" dirty="0" smtClean="0">
                  <a:latin typeface="Arial" charset="0"/>
                  <a:cs typeface="+mn-cs"/>
                </a:rPr>
                <a:t>(setup, teardown</a:t>
              </a:r>
            </a:p>
            <a:p>
              <a:pPr algn="r">
                <a:defRPr/>
              </a:pPr>
              <a:r>
                <a:rPr lang="en-US" sz="1800" dirty="0" smtClean="0">
                  <a:latin typeface="Arial" charset="0"/>
                  <a:cs typeface="+mn-cs"/>
                </a:rPr>
                <a:t>commands)</a:t>
              </a:r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2390775" y="3105150"/>
              <a:ext cx="2314575" cy="704850"/>
            </a:xfrm>
            <a:custGeom>
              <a:avLst/>
              <a:gdLst>
                <a:gd name="T0" fmla="*/ 0 w 1458"/>
                <a:gd name="T1" fmla="*/ 2147483647 h 444"/>
                <a:gd name="T2" fmla="*/ 2147483647 w 1458"/>
                <a:gd name="T3" fmla="*/ 0 h 444"/>
                <a:gd name="T4" fmla="*/ 2147483647 w 1458"/>
                <a:gd name="T5" fmla="*/ 2147483647 h 4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58" h="444">
                  <a:moveTo>
                    <a:pt x="0" y="444"/>
                  </a:moveTo>
                  <a:lnTo>
                    <a:pt x="1248" y="0"/>
                  </a:lnTo>
                  <a:lnTo>
                    <a:pt x="1458" y="6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982663" y="3146425"/>
            <a:ext cx="3409950" cy="2730500"/>
            <a:chOff x="982663" y="3146425"/>
            <a:chExt cx="3409950" cy="2730500"/>
          </a:xfrm>
        </p:grpSpPr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179763" y="3146425"/>
              <a:ext cx="1212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 smtClean="0">
                  <a:latin typeface="Arial" charset="0"/>
                  <a:cs typeface="+mn-cs"/>
                </a:rPr>
                <a:t>checksum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982663" y="3429000"/>
              <a:ext cx="3389312" cy="2447925"/>
              <a:chOff x="982663" y="3429000"/>
              <a:chExt cx="3389312" cy="2447925"/>
            </a:xfrm>
          </p:grpSpPr>
          <p:sp>
            <p:nvSpPr>
              <p:cNvPr id="50" name="Text Box 51"/>
              <p:cNvSpPr txBox="1">
                <a:spLocks noChangeArrowheads="1"/>
              </p:cNvSpPr>
              <p:nvPr/>
            </p:nvSpPr>
            <p:spPr bwMode="auto">
              <a:xfrm>
                <a:off x="982663" y="4960938"/>
                <a:ext cx="1365250" cy="9159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r">
                  <a:defRPr/>
                </a:pPr>
                <a:r>
                  <a:rPr lang="en-US" sz="1800" dirty="0" smtClean="0">
                    <a:latin typeface="Arial" charset="0"/>
                    <a:cs typeface="+mn-cs"/>
                  </a:rPr>
                  <a:t>Internet</a:t>
                </a:r>
              </a:p>
              <a:p>
                <a:pPr algn="r">
                  <a:defRPr/>
                </a:pPr>
                <a:r>
                  <a:rPr lang="en-US" sz="1800" dirty="0" smtClean="0">
                    <a:latin typeface="Arial" charset="0"/>
                    <a:cs typeface="+mn-cs"/>
                  </a:rPr>
                  <a:t>checksum</a:t>
                </a:r>
              </a:p>
              <a:p>
                <a:pPr algn="r">
                  <a:defRPr/>
                </a:pPr>
                <a:r>
                  <a:rPr lang="en-US" sz="1800" dirty="0" smtClean="0">
                    <a:latin typeface="Arial" charset="0"/>
                    <a:cs typeface="+mn-cs"/>
                  </a:rPr>
                  <a:t>(as in UDP)</a:t>
                </a:r>
              </a:p>
            </p:txBody>
          </p:sp>
          <p:sp>
            <p:nvSpPr>
              <p:cNvPr id="51" name="Line 52"/>
              <p:cNvSpPr>
                <a:spLocks noChangeShapeType="1"/>
              </p:cNvSpPr>
              <p:nvPr/>
            </p:nvSpPr>
            <p:spPr bwMode="auto">
              <a:xfrm flipV="1">
                <a:off x="2266950" y="3429000"/>
                <a:ext cx="2105025" cy="198120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870450" y="2770188"/>
            <a:ext cx="174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Arial" charset="0"/>
                <a:cs typeface="+mn-cs"/>
              </a:rPr>
              <a:t>receive window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686550" y="3008313"/>
            <a:ext cx="2003425" cy="915987"/>
            <a:chOff x="6686550" y="3008313"/>
            <a:chExt cx="2003425" cy="915987"/>
          </a:xfrm>
        </p:grpSpPr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7439025" y="3008313"/>
              <a:ext cx="1250950" cy="915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800" smtClean="0">
                  <a:latin typeface="Arial" charset="0"/>
                  <a:cs typeface="+mn-cs"/>
                </a:rPr>
                <a:t># bytes </a:t>
              </a:r>
            </a:p>
            <a:p>
              <a:pPr algn="l">
                <a:defRPr/>
              </a:pPr>
              <a:r>
                <a:rPr lang="en-US" sz="1800" smtClean="0">
                  <a:latin typeface="Arial" charset="0"/>
                  <a:cs typeface="+mn-cs"/>
                </a:rPr>
                <a:t>rcvr willing</a:t>
              </a:r>
            </a:p>
            <a:p>
              <a:pPr algn="l">
                <a:defRPr/>
              </a:pPr>
              <a:r>
                <a:rPr lang="en-US" sz="1800" smtClean="0">
                  <a:latin typeface="Arial" charset="0"/>
                  <a:cs typeface="+mn-cs"/>
                </a:rPr>
                <a:t>to accept</a:t>
              </a: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 flipH="1" flipV="1">
              <a:off x="6686550" y="3019425"/>
              <a:ext cx="809625" cy="4667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044825" y="1522413"/>
            <a:ext cx="5859463" cy="1257300"/>
            <a:chOff x="3044825" y="1522413"/>
            <a:chExt cx="5859463" cy="1257300"/>
          </a:xfrm>
        </p:grpSpPr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444875" y="1982788"/>
              <a:ext cx="24860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 smtClean="0">
                  <a:latin typeface="Arial" charset="0"/>
                  <a:cs typeface="+mn-cs"/>
                </a:rPr>
                <a:t>sequence number</a:t>
              </a:r>
              <a:endParaRPr lang="en-US" sz="2400" dirty="0" smtClean="0">
                <a:latin typeface="Arial" charset="0"/>
                <a:cs typeface="+mn-cs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044825" y="2382838"/>
              <a:ext cx="34099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smtClean="0">
                  <a:latin typeface="Arial" charset="0"/>
                  <a:cs typeface="+mn-cs"/>
                </a:rPr>
                <a:t>acknowledgement number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581775" y="1522413"/>
              <a:ext cx="2322513" cy="1190625"/>
              <a:chOff x="6581775" y="1522413"/>
              <a:chExt cx="2322513" cy="1190625"/>
            </a:xfrm>
          </p:grpSpPr>
          <p:sp>
            <p:nvSpPr>
              <p:cNvPr id="53" name="Line 54"/>
              <p:cNvSpPr>
                <a:spLocks noChangeShapeType="1"/>
              </p:cNvSpPr>
              <p:nvPr/>
            </p:nvSpPr>
            <p:spPr bwMode="auto">
              <a:xfrm flipH="1">
                <a:off x="6619875" y="1724025"/>
                <a:ext cx="552450" cy="88582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4" name="Line 55"/>
              <p:cNvSpPr>
                <a:spLocks noChangeShapeType="1"/>
              </p:cNvSpPr>
              <p:nvPr/>
            </p:nvSpPr>
            <p:spPr bwMode="auto">
              <a:xfrm flipH="1">
                <a:off x="6581775" y="1714500"/>
                <a:ext cx="571500" cy="52387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55" name="Text Box 50"/>
              <p:cNvSpPr txBox="1">
                <a:spLocks noChangeArrowheads="1"/>
              </p:cNvSpPr>
              <p:nvPr/>
            </p:nvSpPr>
            <p:spPr bwMode="auto">
              <a:xfrm>
                <a:off x="7132638" y="1522413"/>
                <a:ext cx="1771650" cy="1190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>
                  <a:defRPr/>
                </a:pPr>
                <a:r>
                  <a:rPr lang="en-US" sz="1800" dirty="0" smtClean="0">
                    <a:latin typeface="Arial" charset="0"/>
                    <a:cs typeface="+mn-cs"/>
                  </a:rPr>
                  <a:t>counting</a:t>
                </a:r>
              </a:p>
              <a:p>
                <a:pPr algn="l">
                  <a:defRPr/>
                </a:pPr>
                <a:r>
                  <a:rPr lang="en-US" sz="1800" dirty="0" smtClean="0">
                    <a:latin typeface="Arial" charset="0"/>
                    <a:cs typeface="+mn-cs"/>
                  </a:rPr>
                  <a:t>by bytes </a:t>
                </a:r>
              </a:p>
              <a:p>
                <a:pPr algn="l">
                  <a:defRPr/>
                </a:pPr>
                <a:r>
                  <a:rPr lang="en-US" sz="1800" dirty="0" smtClean="0">
                    <a:latin typeface="Arial" charset="0"/>
                    <a:cs typeface="+mn-cs"/>
                  </a:rPr>
                  <a:t>of data</a:t>
                </a:r>
              </a:p>
              <a:p>
                <a:pPr algn="l">
                  <a:defRPr/>
                </a:pPr>
                <a:r>
                  <a:rPr lang="en-US" sz="1800" dirty="0" smtClean="0">
                    <a:latin typeface="Arial" charset="0"/>
                    <a:cs typeface="+mn-cs"/>
                  </a:rPr>
                  <a:t>(not segments!)</a:t>
                </a:r>
              </a:p>
            </p:txBody>
          </p:sp>
        </p:grpSp>
      </p:grp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3317875" y="3648075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latin typeface="Arial" charset="0"/>
                <a:cs typeface="+mn-cs"/>
              </a:rPr>
              <a:t>options (variable length)</a:t>
            </a:r>
            <a:endParaRPr lang="en-US" sz="2400" dirty="0" smtClean="0">
              <a:latin typeface="Arial" charset="0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72301" y="4111625"/>
            <a:ext cx="2095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AKA: </a:t>
            </a:r>
            <a:r>
              <a:rPr lang="en-US" sz="3200" u="sng" dirty="0" err="1" smtClean="0"/>
              <a:t>rwnd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775533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4930"/>
          </a:xfrm>
        </p:spPr>
        <p:txBody>
          <a:bodyPr/>
          <a:lstStyle/>
          <a:p>
            <a:r>
              <a:rPr lang="en-US" dirty="0" smtClean="0"/>
              <a:t>How should we set </a:t>
            </a:r>
            <a:r>
              <a:rPr lang="en-US" dirty="0" err="1" smtClean="0"/>
              <a:t>cwnd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568"/>
            <a:ext cx="8382000" cy="4962632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We should keep raising it until a “congestion event”, then back off slightly until we notice no more events.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We should raise it until a “congestion event”, then go back to 0 and start raising it again.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We should raise it until a “congestion event”, then go back to a median value and start raising it again.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We should send as fast as possible at all times.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7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“congestion event”?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 segment loss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Receiving duplicate acknowledgement(s)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 retransmission timeout firing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Some subset of the above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All of the above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9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68083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We can determine that a packet was lost two different ways: via 3 duplicate ACKS, or via a timeout.  We should…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68737"/>
            <a:ext cx="8229600" cy="375742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Treat these events differently.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Treat these events the same.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(For discussion: Is one of these events worse than the other, or do they represent equally bad scenarios?  If they’re not equal, which is worse?)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7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6995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Since TCP is fair, does this mean we no longer have to worry about bandwidth hogging?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157063"/>
            <a:ext cx="8422231" cy="3969100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Yep, solved it!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No, because of UDP.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No, because of multiple TCP connections.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No, because something else.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 cmpd="sng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04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371</Words>
  <Application>Microsoft Macintosh PowerPoint</Application>
  <PresentationFormat>On-screen Show (4:3)</PresentationFormat>
  <Paragraphs>93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Agenda</vt:lpstr>
      <vt:lpstr>TCP Segments</vt:lpstr>
      <vt:lpstr>How should we set cwnd?</vt:lpstr>
      <vt:lpstr>What is a “congestion event”?</vt:lpstr>
      <vt:lpstr>We can determine that a packet was lost two different ways: via 3 duplicate ACKS, or via a timeout.  We should… </vt:lpstr>
      <vt:lpstr>Since TCP is fair, does this mean we no longer have to worry about bandwidth hogging?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kwebb</dc:creator>
  <cp:lastModifiedBy>Xenofontas Dimitropoulos</cp:lastModifiedBy>
  <cp:revision>42</cp:revision>
  <dcterms:created xsi:type="dcterms:W3CDTF">2006-08-16T00:00:00Z</dcterms:created>
  <dcterms:modified xsi:type="dcterms:W3CDTF">2016-03-27T19:53:59Z</dcterms:modified>
</cp:coreProperties>
</file>