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313" r:id="rId2"/>
    <p:sldId id="314" r:id="rId3"/>
    <p:sldId id="284" r:id="rId4"/>
    <p:sldId id="301" r:id="rId5"/>
    <p:sldId id="287" r:id="rId6"/>
    <p:sldId id="31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794" autoAdjust="0"/>
  </p:normalViewPr>
  <p:slideViewPr>
    <p:cSldViewPr snapToGrid="0" snapToObjects="1">
      <p:cViewPr varScale="1">
        <p:scale>
          <a:sx n="71" d="100"/>
          <a:sy n="71" d="100"/>
        </p:scale>
        <p:origin x="-74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82ADA3-1B9F-694D-8CE1-8CD01CFCB89A}" type="datetimeFigureOut">
              <a:rPr lang="en-US" smtClean="0"/>
              <a:pPr/>
              <a:t>4/3/16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2588B-3A9E-CF41-8FF0-B97A55A859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07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8F7132-BEA9-1641-B04E-29E9796BB598}" type="slidenum">
              <a:rPr lang="en-US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alternative: what we do: packet switching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52588B-3A9E-CF41-8FF0-B97A55A859E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74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37E4-926E-B244-8992-0D4D28BF5051}" type="datetimeFigureOut">
              <a:rPr lang="en-US" smtClean="0"/>
              <a:pPr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4AE7-7F5F-A44A-8247-5F4429CBDD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37E4-926E-B244-8992-0D4D28BF5051}" type="datetimeFigureOut">
              <a:rPr lang="en-US" smtClean="0"/>
              <a:pPr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4AE7-7F5F-A44A-8247-5F4429CBDD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37E4-926E-B244-8992-0D4D28BF5051}" type="datetimeFigureOut">
              <a:rPr lang="en-US" smtClean="0"/>
              <a:pPr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4AE7-7F5F-A44A-8247-5F4429CBDD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37E4-926E-B244-8992-0D4D28BF5051}" type="datetimeFigureOut">
              <a:rPr lang="en-US" smtClean="0"/>
              <a:pPr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4AE7-7F5F-A44A-8247-5F4429CBDD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37E4-926E-B244-8992-0D4D28BF5051}" type="datetimeFigureOut">
              <a:rPr lang="en-US" smtClean="0"/>
              <a:pPr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4AE7-7F5F-A44A-8247-5F4429CBDD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37E4-926E-B244-8992-0D4D28BF5051}" type="datetimeFigureOut">
              <a:rPr lang="en-US" smtClean="0"/>
              <a:pPr/>
              <a:t>4/3/16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4AE7-7F5F-A44A-8247-5F4429CBDD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37E4-926E-B244-8992-0D4D28BF5051}" type="datetimeFigureOut">
              <a:rPr lang="en-US" smtClean="0"/>
              <a:pPr/>
              <a:t>4/3/16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4AE7-7F5F-A44A-8247-5F4429CBDD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37E4-926E-B244-8992-0D4D28BF5051}" type="datetimeFigureOut">
              <a:rPr lang="en-US" smtClean="0"/>
              <a:pPr/>
              <a:t>4/3/16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4AE7-7F5F-A44A-8247-5F4429CBDD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37E4-926E-B244-8992-0D4D28BF5051}" type="datetimeFigureOut">
              <a:rPr lang="en-US" smtClean="0"/>
              <a:pPr/>
              <a:t>4/3/16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4AE7-7F5F-A44A-8247-5F4429CBDD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37E4-926E-B244-8992-0D4D28BF5051}" type="datetimeFigureOut">
              <a:rPr lang="en-US" smtClean="0"/>
              <a:pPr/>
              <a:t>4/3/16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4AE7-7F5F-A44A-8247-5F4429CBDD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37E4-926E-B244-8992-0D4D28BF5051}" type="datetimeFigureOut">
              <a:rPr lang="en-US" smtClean="0"/>
              <a:pPr/>
              <a:t>4/3/16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84AE7-7F5F-A44A-8247-5F4429CBDDF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237E4-926E-B244-8992-0D4D28BF5051}" type="datetimeFigureOut">
              <a:rPr lang="en-US" smtClean="0"/>
              <a:pPr/>
              <a:t>4/3/16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84AE7-7F5F-A44A-8247-5F4429CBDD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tags" Target="../tags/tag3.xml"/><Relationship Id="rId2" Type="http://schemas.openxmlformats.org/officeDocument/2006/relationships/tags" Target="../tags/tag4.xml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4: Network Layer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Xenofontas Dimitropoulos</a:t>
            </a:r>
          </a:p>
          <a:p>
            <a:r>
              <a:rPr lang="en-US" dirty="0" smtClean="0"/>
              <a:t>Credits: Kevin Webb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845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Chapter 4 Overview</a:t>
            </a:r>
          </a:p>
          <a:p>
            <a:r>
              <a:rPr lang="en-US" dirty="0" smtClean="0"/>
              <a:t>Routing vs. Forwarding</a:t>
            </a:r>
          </a:p>
          <a:p>
            <a:r>
              <a:rPr lang="en-US" dirty="0" smtClean="0"/>
              <a:t>Brief History of Internet</a:t>
            </a:r>
          </a:p>
          <a:p>
            <a:r>
              <a:rPr lang="en-US" dirty="0" smtClean="0"/>
              <a:t>What we need an Internetwork protocol?</a:t>
            </a:r>
          </a:p>
          <a:p>
            <a:r>
              <a:rPr lang="en-US" dirty="0" smtClean="0"/>
              <a:t>Datagram model vs. Virtual circuit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98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9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</a:t>
            </a:r>
            <a:r>
              <a:rPr lang="en-US" dirty="0" smtClean="0"/>
              <a:t>nternetworking 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85802" y="1600200"/>
            <a:ext cx="8169275" cy="4419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Cerf &amp; </a:t>
            </a:r>
            <a:r>
              <a:rPr lang="en-US" dirty="0" smtClean="0"/>
              <a:t>Kahn, in 1974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“</a:t>
            </a:r>
            <a:r>
              <a:rPr lang="en-US" i="1" dirty="0"/>
              <a:t>A Protocol for Packet Network Intercommunication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Foundation for the modern </a:t>
            </a:r>
            <a:r>
              <a:rPr lang="en-US" dirty="0" smtClean="0"/>
              <a:t>Internet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0000FF"/>
                </a:solidFill>
              </a:rPr>
              <a:t>Routers</a:t>
            </a:r>
            <a:r>
              <a:rPr lang="en-US" dirty="0" smtClean="0"/>
              <a:t> forward </a:t>
            </a:r>
            <a:r>
              <a:rPr lang="en-US" dirty="0" smtClean="0">
                <a:solidFill>
                  <a:srgbClr val="0000FF"/>
                </a:solidFill>
              </a:rPr>
              <a:t>packets</a:t>
            </a:r>
            <a:r>
              <a:rPr lang="en-US" dirty="0" smtClean="0"/>
              <a:t> from source to destination</a:t>
            </a:r>
          </a:p>
          <a:p>
            <a:pPr lvl="1"/>
            <a:r>
              <a:rPr lang="en-US" dirty="0" smtClean="0"/>
              <a:t>May cross many separate networks along the way</a:t>
            </a:r>
          </a:p>
          <a:p>
            <a:pPr lvl="1"/>
            <a:endParaRPr lang="en-US" dirty="0"/>
          </a:p>
          <a:p>
            <a:r>
              <a:rPr lang="en-US" dirty="0"/>
              <a:t>All packets use a common </a:t>
            </a:r>
            <a:r>
              <a:rPr lang="en-US" dirty="0">
                <a:solidFill>
                  <a:srgbClr val="0000FF"/>
                </a:solidFill>
              </a:rPr>
              <a:t>Internet Protocol</a:t>
            </a:r>
          </a:p>
          <a:p>
            <a:pPr lvl="1"/>
            <a:r>
              <a:rPr lang="en-US" i="1" dirty="0"/>
              <a:t>Any</a:t>
            </a:r>
            <a:r>
              <a:rPr lang="en-US" dirty="0"/>
              <a:t> underlying data link protocol</a:t>
            </a:r>
          </a:p>
          <a:p>
            <a:pPr lvl="1"/>
            <a:r>
              <a:rPr lang="en-US" i="1" dirty="0"/>
              <a:t>Any</a:t>
            </a:r>
            <a:r>
              <a:rPr lang="en-US" dirty="0"/>
              <a:t> higher layer transport protocol</a:t>
            </a:r>
          </a:p>
          <a:p>
            <a:pPr>
              <a:buFont typeface="Monotype Sorts" charset="2"/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52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sz="3200" dirty="0" err="1"/>
              <a:t>DARPAnet</a:t>
            </a:r>
            <a:r>
              <a:rPr lang="en-US" sz="3200" dirty="0"/>
              <a:t> Primary Goal: Connect Stuff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“Effective technique for multiplexed utilization of existing interconnected networks” – David </a:t>
            </a:r>
            <a:r>
              <a:rPr lang="en-US" sz="2400" dirty="0" smtClean="0"/>
              <a:t>Clark (1988)</a:t>
            </a:r>
            <a:endParaRPr lang="en-US" sz="2400" dirty="0"/>
          </a:p>
          <a:p>
            <a:endParaRPr lang="en-US" sz="2400" dirty="0"/>
          </a:p>
          <a:p>
            <a:pPr lvl="1"/>
            <a:r>
              <a:rPr lang="en-US" sz="2200" b="1" dirty="0"/>
              <a:t>Minimal</a:t>
            </a:r>
            <a:r>
              <a:rPr lang="en-US" sz="2200" dirty="0"/>
              <a:t> assumptions about underlying networks</a:t>
            </a:r>
          </a:p>
          <a:p>
            <a:pPr lvl="2"/>
            <a:r>
              <a:rPr lang="en-US" sz="2200" dirty="0"/>
              <a:t>No support for broadcast, multicast, real-time, reliability</a:t>
            </a:r>
          </a:p>
          <a:p>
            <a:pPr lvl="2"/>
            <a:r>
              <a:rPr lang="en-US" sz="2200" dirty="0"/>
              <a:t>Extra support could actually get in the way</a:t>
            </a:r>
          </a:p>
          <a:p>
            <a:pPr lvl="1"/>
            <a:r>
              <a:rPr lang="en-US" sz="2200" dirty="0"/>
              <a:t>Packet switched, store and forward</a:t>
            </a:r>
          </a:p>
          <a:p>
            <a:pPr lvl="2"/>
            <a:r>
              <a:rPr lang="en-US" sz="2200" dirty="0"/>
              <a:t>Matched application needs, nets already packet switched</a:t>
            </a:r>
          </a:p>
          <a:p>
            <a:pPr lvl="2"/>
            <a:r>
              <a:rPr lang="en-US" sz="2200" dirty="0"/>
              <a:t>Enables </a:t>
            </a:r>
            <a:r>
              <a:rPr lang="en-US" sz="2200" b="1" dirty="0"/>
              <a:t>efficient resource sharing</a:t>
            </a:r>
            <a:r>
              <a:rPr lang="en-US" sz="2200" dirty="0"/>
              <a:t>/high utilization</a:t>
            </a:r>
          </a:p>
          <a:p>
            <a:pPr lvl="1"/>
            <a:r>
              <a:rPr lang="en-US" sz="2200" dirty="0"/>
              <a:t>“Gateways” interconnect networks</a:t>
            </a:r>
          </a:p>
          <a:p>
            <a:pPr lvl="2"/>
            <a:r>
              <a:rPr lang="en-US" sz="2200" dirty="0"/>
              <a:t>Routers in today’s nomenclature</a:t>
            </a:r>
          </a:p>
        </p:txBody>
      </p:sp>
    </p:spTree>
    <p:extLst>
      <p:ext uri="{BB962C8B-B14F-4D97-AF65-F5344CB8AC3E}">
        <p14:creationId xmlns:p14="http://schemas.microsoft.com/office/powerpoint/2010/main" val="2590883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dirty="0" smtClean="0"/>
              <a:t>When should a router perform routing?  Forwarding?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Do both when a packet arrives.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Route in advance, forward when a packet arrives.</a:t>
            </a:r>
          </a:p>
          <a:p>
            <a:pPr marL="514350" indent="-514350">
              <a:buFont typeface="+mj-lt"/>
              <a:buAutoNum type="alphaUcPeriod"/>
            </a:pP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Forward in advance, route when a packet arrives.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Do both in advance.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Some other combination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016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848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Why doesn’t the Internet use circuits?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It’s too slow to establish a connection.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It doesn’t offer good enough performance.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It wastes resources.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It requires too many resources.</a:t>
            </a:r>
          </a:p>
          <a:p>
            <a:pPr marL="514350" indent="-514350">
              <a:buFont typeface="+mj-lt"/>
              <a:buAutoNum type="alphaUcPeriod"/>
            </a:pP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Some other reason.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101600"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63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7709</TotalTime>
  <Words>214</Words>
  <Application>Microsoft Macintosh PowerPoint</Application>
  <PresentationFormat>On-screen Show (4:3)</PresentationFormat>
  <Paragraphs>53</Paragraphs>
  <Slides>6</Slides>
  <Notes>2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Chapter 4: Network Layer</vt:lpstr>
      <vt:lpstr>Agenda</vt:lpstr>
      <vt:lpstr>Internetworking </vt:lpstr>
      <vt:lpstr>DARPAnet Primary Goal: Connect Stuff</vt:lpstr>
      <vt:lpstr>When should a router perform routing?  Forwarding?</vt:lpstr>
      <vt:lpstr>Why doesn’t the Internet use circuits?</vt:lpstr>
    </vt:vector>
  </TitlesOfParts>
  <Company>UCSD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342: Networks: Lecture 23: The Network Layer</dc:title>
  <dc:creator>kwebb</dc:creator>
  <cp:lastModifiedBy>Xenofontas Dimitropoulos</cp:lastModifiedBy>
  <cp:revision>48</cp:revision>
  <cp:lastPrinted>2013-04-12T17:58:35Z</cp:lastPrinted>
  <dcterms:created xsi:type="dcterms:W3CDTF">2013-04-12T15:01:20Z</dcterms:created>
  <dcterms:modified xsi:type="dcterms:W3CDTF">2016-04-03T19:43:11Z</dcterms:modified>
</cp:coreProperties>
</file>