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328" r:id="rId2"/>
    <p:sldId id="324" r:id="rId3"/>
    <p:sldId id="330" r:id="rId4"/>
    <p:sldId id="32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051" autoAdjust="0"/>
  </p:normalViewPr>
  <p:slideViewPr>
    <p:cSldViewPr snapToGrid="0" snapToObjects="1">
      <p:cViewPr varScale="1">
        <p:scale>
          <a:sx n="72" d="100"/>
          <a:sy n="72" d="100"/>
        </p:scale>
        <p:origin x="-18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5" d="100"/>
        <a:sy n="11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26F00-194E-3144-9EFC-BFAC447B2312}" type="datetimeFigureOut">
              <a:rPr lang="en-US" smtClean="0"/>
              <a:pPr/>
              <a:t>5/18/16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5472B-755A-CE4D-99C5-6F035BFC34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5690A-0431-E14E-B433-CEB64A8ECF6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much information should a router know about the network?</a:t>
            </a:r>
          </a:p>
          <a:p>
            <a:r>
              <a:rPr lang="en-US" baseline="0" dirty="0" smtClean="0"/>
              <a:t>The next hop for getting to only its neighbors.</a:t>
            </a:r>
          </a:p>
          <a:p>
            <a:r>
              <a:rPr lang="en-US" baseline="0" dirty="0" smtClean="0"/>
              <a:t>The next hop for getting to any possible destination.</a:t>
            </a:r>
          </a:p>
          <a:p>
            <a:r>
              <a:rPr lang="en-US" baseline="0" dirty="0" smtClean="0"/>
              <a:t>The status of every link within the network.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Some other amount of information.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03CE62-4161-8448-AE05-BB02742F1DD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78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6F9F-9FC9-7D40-AC3E-1323C04EC115}" type="datetimeFigureOut">
              <a:rPr lang="en-US" smtClean="0"/>
              <a:pPr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9CCB-54D3-3444-AC75-DC0D7300F8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6F9F-9FC9-7D40-AC3E-1323C04EC115}" type="datetimeFigureOut">
              <a:rPr lang="en-US" smtClean="0"/>
              <a:pPr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9CCB-54D3-3444-AC75-DC0D7300F8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6F9F-9FC9-7D40-AC3E-1323C04EC115}" type="datetimeFigureOut">
              <a:rPr lang="en-US" smtClean="0"/>
              <a:pPr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9CCB-54D3-3444-AC75-DC0D7300F8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6F9F-9FC9-7D40-AC3E-1323C04EC115}" type="datetimeFigureOut">
              <a:rPr lang="en-US" smtClean="0"/>
              <a:pPr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9CCB-54D3-3444-AC75-DC0D7300F8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6F9F-9FC9-7D40-AC3E-1323C04EC115}" type="datetimeFigureOut">
              <a:rPr lang="en-US" smtClean="0"/>
              <a:pPr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9CCB-54D3-3444-AC75-DC0D7300F8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6F9F-9FC9-7D40-AC3E-1323C04EC115}" type="datetimeFigureOut">
              <a:rPr lang="en-US" smtClean="0"/>
              <a:pPr/>
              <a:t>5/18/16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9CCB-54D3-3444-AC75-DC0D7300F8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6F9F-9FC9-7D40-AC3E-1323C04EC115}" type="datetimeFigureOut">
              <a:rPr lang="en-US" smtClean="0"/>
              <a:pPr/>
              <a:t>5/18/16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9CCB-54D3-3444-AC75-DC0D7300F8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6F9F-9FC9-7D40-AC3E-1323C04EC115}" type="datetimeFigureOut">
              <a:rPr lang="en-US" smtClean="0"/>
              <a:pPr/>
              <a:t>5/18/16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9CCB-54D3-3444-AC75-DC0D7300F8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6F9F-9FC9-7D40-AC3E-1323C04EC115}" type="datetimeFigureOut">
              <a:rPr lang="en-US" smtClean="0"/>
              <a:pPr/>
              <a:t>5/18/16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9CCB-54D3-3444-AC75-DC0D7300F8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6F9F-9FC9-7D40-AC3E-1323C04EC115}" type="datetimeFigureOut">
              <a:rPr lang="en-US" smtClean="0"/>
              <a:pPr/>
              <a:t>5/18/16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9CCB-54D3-3444-AC75-DC0D7300F8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6F9F-9FC9-7D40-AC3E-1323C04EC115}" type="datetimeFigureOut">
              <a:rPr lang="en-US" smtClean="0"/>
              <a:pPr/>
              <a:t>5/18/16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9CCB-54D3-3444-AC75-DC0D7300F8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36F9F-9FC9-7D40-AC3E-1323C04EC115}" type="datetimeFigureOut">
              <a:rPr lang="en-US" smtClean="0"/>
              <a:pPr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19CCB-54D3-3444-AC75-DC0D7300F8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 smtClean="0"/>
              <a:t>Κεφάλαιο 4 – Διάλεξη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Xenofontas Dimitropoulos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380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Inter-domain routing system</a:t>
            </a:r>
          </a:p>
          <a:p>
            <a:pPr lvl="1"/>
            <a:r>
              <a:rPr lang="en-US" dirty="0" smtClean="0"/>
              <a:t>Hierarchical (why?)</a:t>
            </a:r>
          </a:p>
          <a:p>
            <a:pPr lvl="1"/>
            <a:r>
              <a:rPr lang="en-US" dirty="0" err="1" smtClean="0"/>
              <a:t>ASes</a:t>
            </a:r>
            <a:r>
              <a:rPr lang="en-US" dirty="0" smtClean="0"/>
              <a:t>, IGPs, EGP</a:t>
            </a:r>
          </a:p>
          <a:p>
            <a:r>
              <a:rPr lang="en-US" dirty="0" smtClean="0"/>
              <a:t>BGP (policy-based + distance vector)</a:t>
            </a:r>
          </a:p>
          <a:p>
            <a:pPr lvl="1"/>
            <a:r>
              <a:rPr lang="en-US" dirty="0" err="1" smtClean="0"/>
              <a:t>iBGP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eBGP</a:t>
            </a:r>
            <a:endParaRPr lang="en-US" dirty="0" smtClean="0"/>
          </a:p>
          <a:p>
            <a:pPr lvl="1"/>
            <a:r>
              <a:rPr lang="en-US" dirty="0" smtClean="0"/>
              <a:t>Basic messages</a:t>
            </a:r>
          </a:p>
          <a:p>
            <a:pPr lvl="1"/>
            <a:r>
              <a:rPr lang="en-US" dirty="0" smtClean="0"/>
              <a:t>AS paths &amp; </a:t>
            </a:r>
            <a:r>
              <a:rPr lang="en-US" dirty="0"/>
              <a:t>p</a:t>
            </a:r>
            <a:r>
              <a:rPr lang="en-US" dirty="0" smtClean="0"/>
              <a:t>ath selection</a:t>
            </a:r>
          </a:p>
          <a:p>
            <a:pPr lvl="1"/>
            <a:r>
              <a:rPr lang="en-US" dirty="0" smtClean="0"/>
              <a:t>Policies, example of how it works</a:t>
            </a:r>
          </a:p>
          <a:p>
            <a:pPr lvl="1"/>
            <a:r>
              <a:rPr lang="en-US" dirty="0" smtClean="0"/>
              <a:t>Question about hot potato routing</a:t>
            </a:r>
          </a:p>
          <a:p>
            <a:r>
              <a:rPr lang="en-US" dirty="0" smtClean="0"/>
              <a:t>IGP (question)</a:t>
            </a:r>
          </a:p>
          <a:p>
            <a:pPr lvl="1"/>
            <a:r>
              <a:rPr lang="en-US" dirty="0" smtClean="0"/>
              <a:t>OSPF (link state routing)</a:t>
            </a:r>
          </a:p>
          <a:p>
            <a:pPr lvl="1"/>
            <a:r>
              <a:rPr lang="en-US" dirty="0" smtClean="0"/>
              <a:t>RIP (distance vector routing)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9801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07" y="235449"/>
            <a:ext cx="8699862" cy="1620352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/>
              <a:t>If an external destination is reachable from multiple gateways, a router inside the AS should forward packets for that destination to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6904"/>
            <a:ext cx="8229600" cy="3989259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The closest gateway that can reach the destination.</a:t>
            </a:r>
          </a:p>
          <a:p>
            <a:pPr marL="514350" indent="-514350">
              <a:buFont typeface="+mj-lt"/>
              <a:buAutoNum type="alphaUcPeriod"/>
            </a:pPr>
            <a:endParaRPr lang="en-US" sz="2800" dirty="0" smtClean="0"/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The gateway that has the least-cost external path to the destination.</a:t>
            </a:r>
          </a:p>
          <a:p>
            <a:pPr marL="514350" indent="-514350">
              <a:buFont typeface="+mj-lt"/>
              <a:buAutoNum type="alphaUcPeriod"/>
            </a:pPr>
            <a:endParaRPr lang="en-US" sz="2800" dirty="0" smtClean="0"/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The gateway that has the least-cost path for both the internal and external path.</a:t>
            </a:r>
          </a:p>
          <a:p>
            <a:pPr marL="514350" indent="-514350">
              <a:buFont typeface="+mj-lt"/>
              <a:buAutoNum type="alphaUcPeriod"/>
            </a:pPr>
            <a:endParaRPr lang="en-US" sz="2800" dirty="0" smtClean="0"/>
          </a:p>
          <a:p>
            <a:pPr marL="514350" indent="-514350">
              <a:buFont typeface="+mj-lt"/>
              <a:buAutoNum type="alphaUcPeriod"/>
            </a:pPr>
            <a:r>
              <a:rPr lang="en-US" sz="2800" dirty="0" smtClean="0"/>
              <a:t>Somewhere else.</a:t>
            </a:r>
          </a:p>
          <a:p>
            <a:pPr marL="514350" indent="-514350">
              <a:buFont typeface="+mj-lt"/>
              <a:buAutoNum type="alphaUcPeriod"/>
            </a:pPr>
            <a:endParaRPr lang="en-US" dirty="0"/>
          </a:p>
          <a:p>
            <a:pPr marL="514350" indent="-514350">
              <a:buFont typeface="+mj-lt"/>
              <a:buAutoNum type="alphaUcPeriod"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endParaRPr lang="en-US" dirty="0"/>
          </a:p>
          <a:p>
            <a:pPr marL="514350" indent="-514350">
              <a:buFont typeface="+mj-lt"/>
              <a:buAutoNum type="alphaUcPeriod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016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10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4471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How much information should a router know about the network?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5682343" cy="4525963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The next hop and cost of forwarding to its neighbor(s).</a:t>
            </a:r>
          </a:p>
          <a:p>
            <a:pPr marL="514350" indent="-514350">
              <a:buFont typeface="+mj-lt"/>
              <a:buAutoNum type="alphaUcPeriod"/>
            </a:pP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The next hop and cost of forwarding to any destination.</a:t>
            </a:r>
          </a:p>
          <a:p>
            <a:pPr marL="514350" indent="-514350">
              <a:buFont typeface="+mj-lt"/>
              <a:buAutoNum type="alphaUcPeriod"/>
            </a:pP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The status and cost of every link in the network.</a:t>
            </a:r>
          </a:p>
          <a:p>
            <a:pPr marL="514350" indent="-514350">
              <a:buFont typeface="+mj-lt"/>
              <a:buAutoNum type="alphaUcPeriod"/>
            </a:pPr>
            <a:endParaRPr lang="en-US" dirty="0"/>
          </a:p>
          <a:p>
            <a:pPr marL="514350" indent="-514350">
              <a:buFont typeface="+mj-lt"/>
              <a:buAutoNum type="alphaUcPeriod"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Some other amount of information.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016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413864" y="1600200"/>
            <a:ext cx="2338246" cy="3063240"/>
            <a:chOff x="6413864" y="1600200"/>
            <a:chExt cx="2338246" cy="3063240"/>
          </a:xfrm>
        </p:grpSpPr>
        <p:sp>
          <p:nvSpPr>
            <p:cNvPr id="5" name="Up-Down Arrow 4"/>
            <p:cNvSpPr/>
            <p:nvPr/>
          </p:nvSpPr>
          <p:spPr>
            <a:xfrm>
              <a:off x="6413864" y="1600200"/>
              <a:ext cx="365760" cy="3063240"/>
            </a:xfrm>
            <a:prstGeom prst="up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80064" y="1600200"/>
              <a:ext cx="15022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Less state.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910247" y="4284617"/>
              <a:ext cx="18418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Better decisions.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13611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2872</TotalTime>
  <Words>242</Words>
  <Application>Microsoft Macintosh PowerPoint</Application>
  <PresentationFormat>On-screen Show (4:3)</PresentationFormat>
  <Paragraphs>44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Κεφάλαιο 4 – Διάλεξη 4</vt:lpstr>
      <vt:lpstr>Agenda</vt:lpstr>
      <vt:lpstr>If an external destination is reachable from multiple gateways, a router inside the AS should forward packets for that destination to</vt:lpstr>
      <vt:lpstr>How much information should a router know about the network?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342: Networks Lecture 12: Transport Layer</dc:title>
  <cp:lastModifiedBy>Xenofontas Dimitropoulos</cp:lastModifiedBy>
  <cp:revision>76</cp:revision>
  <cp:lastPrinted>2016-03-08T17:05:54Z</cp:lastPrinted>
  <dcterms:created xsi:type="dcterms:W3CDTF">2013-02-23T20:16:16Z</dcterms:created>
  <dcterms:modified xsi:type="dcterms:W3CDTF">2016-05-18T12:01:43Z</dcterms:modified>
</cp:coreProperties>
</file>