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F703-B300-5446-A583-3FC9D29BB367}" type="datetimeFigureOut">
              <a:rPr lang="en-US" smtClean="0"/>
              <a:t>4/18/16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Κεφ</a:t>
            </a:r>
            <a:r>
              <a:rPr lang="el-GR" dirty="0" smtClean="0"/>
              <a:t>άλαιο 4 – Διάλεξη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Ξενοφ</a:t>
            </a:r>
            <a:r>
              <a:rPr lang="el-GR" dirty="0" smtClean="0"/>
              <a:t>ώντας Δημητρόπουλος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Απαντ</a:t>
            </a:r>
            <a:r>
              <a:rPr lang="el-GR" dirty="0" smtClean="0"/>
              <a:t>ήσεις Θεμάτων </a:t>
            </a:r>
            <a:r>
              <a:rPr lang="en-US" dirty="0" smtClean="0"/>
              <a:t>Midterm</a:t>
            </a:r>
            <a:endParaRPr lang="el-GR" dirty="0" smtClean="0"/>
          </a:p>
          <a:p>
            <a:r>
              <a:rPr lang="el-GR" dirty="0" smtClean="0"/>
              <a:t>Ανακεφαλαίωση </a:t>
            </a:r>
            <a:r>
              <a:rPr lang="el-GR" dirty="0" err="1" smtClean="0"/>
              <a:t>Κεφ</a:t>
            </a:r>
            <a:r>
              <a:rPr lang="el-GR" dirty="0" smtClean="0"/>
              <a:t>. 4</a:t>
            </a:r>
          </a:p>
          <a:p>
            <a:r>
              <a:rPr lang="en-US" dirty="0" smtClean="0"/>
              <a:t>ICMP + IP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Network Layer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4-</a:t>
            </a:r>
            <a:fld id="{C981CC64-C24D-3642-B20B-022D855BD3A5}" type="slidenum">
              <a:rPr lang="en-US" sz="1200">
                <a:latin typeface="Tahoma" charset="0"/>
              </a:rPr>
              <a:pPr/>
              <a:t>3</a:t>
            </a:fld>
            <a:endParaRPr lang="en-US" sz="1200">
              <a:latin typeface="Tahoma" charset="0"/>
            </a:endParaRPr>
          </a:p>
        </p:txBody>
      </p:sp>
      <p:grpSp>
        <p:nvGrpSpPr>
          <p:cNvPr id="49155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49184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9186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ver</a:t>
              </a:r>
              <a:endParaRPr lang="en-US"/>
            </a:p>
          </p:txBody>
        </p:sp>
        <p:sp>
          <p:nvSpPr>
            <p:cNvPr id="49187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length</a:t>
              </a:r>
            </a:p>
          </p:txBody>
        </p:sp>
        <p:sp>
          <p:nvSpPr>
            <p:cNvPr id="49188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32 bits</a:t>
              </a:r>
              <a:endParaRPr lang="en-US"/>
            </a:p>
          </p:txBody>
        </p:sp>
        <p:sp>
          <p:nvSpPr>
            <p:cNvPr id="49191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data </a:t>
              </a:r>
            </a:p>
            <a:p>
              <a:pPr algn="ctr"/>
              <a:r>
                <a:rPr lang="en-US" sz="2000"/>
                <a:t>(variable length,</a:t>
              </a:r>
            </a:p>
            <a:p>
              <a:pPr algn="ctr"/>
              <a:r>
                <a:rPr lang="en-US" sz="2000"/>
                <a:t>typically a TCP </a:t>
              </a:r>
            </a:p>
            <a:p>
              <a:pPr algn="ctr"/>
              <a:r>
                <a:rPr lang="en-US" sz="2000"/>
                <a:t>or UDP segment)</a:t>
              </a:r>
              <a:endParaRPr lang="en-US"/>
            </a:p>
          </p:txBody>
        </p:sp>
        <p:sp>
          <p:nvSpPr>
            <p:cNvPr id="49194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16-bit identifier</a:t>
              </a:r>
              <a:endParaRPr lang="en-US" sz="2000"/>
            </a:p>
          </p:txBody>
        </p:sp>
        <p:sp>
          <p:nvSpPr>
            <p:cNvPr id="49195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header</a:t>
              </a:r>
            </a:p>
            <a:p>
              <a:pPr algn="ctr"/>
              <a:r>
                <a:rPr lang="en-US" sz="1800"/>
                <a:t> checksum</a:t>
              </a:r>
            </a:p>
          </p:txBody>
        </p:sp>
        <p:sp>
          <p:nvSpPr>
            <p:cNvPr id="49198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time to</a:t>
              </a:r>
            </a:p>
            <a:p>
              <a:pPr algn="ctr"/>
              <a:r>
                <a:rPr lang="en-US" sz="1800"/>
                <a:t>live</a:t>
              </a:r>
            </a:p>
          </p:txBody>
        </p:sp>
        <p:sp>
          <p:nvSpPr>
            <p:cNvPr id="49199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32 bit source IP address</a:t>
              </a:r>
              <a:endParaRPr lang="en-US"/>
            </a:p>
          </p:txBody>
        </p:sp>
        <p:sp>
          <p:nvSpPr>
            <p:cNvPr id="49200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head.</a:t>
              </a:r>
            </a:p>
            <a:p>
              <a:pPr algn="ctr"/>
              <a:r>
                <a:rPr lang="en-US" sz="1800"/>
                <a:t>len</a:t>
              </a:r>
              <a:endParaRPr lang="en-US"/>
            </a:p>
          </p:txBody>
        </p:sp>
        <p:sp>
          <p:nvSpPr>
            <p:cNvPr id="49201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type of</a:t>
              </a:r>
            </a:p>
            <a:p>
              <a:pPr algn="ctr"/>
              <a:r>
                <a:rPr lang="en-US" sz="1800"/>
                <a:t>service</a:t>
              </a:r>
              <a:endParaRPr lang="en-US"/>
            </a:p>
          </p:txBody>
        </p:sp>
        <p:sp>
          <p:nvSpPr>
            <p:cNvPr id="49202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3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flgs</a:t>
              </a:r>
              <a:endParaRPr lang="en-US" sz="2000"/>
            </a:p>
          </p:txBody>
        </p:sp>
        <p:sp>
          <p:nvSpPr>
            <p:cNvPr id="49206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7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fragment</a:t>
              </a:r>
            </a:p>
            <a:p>
              <a:pPr algn="ctr"/>
              <a:r>
                <a:rPr lang="en-US" sz="1800"/>
                <a:t> offset</a:t>
              </a:r>
              <a:endParaRPr lang="en-US" sz="2000"/>
            </a:p>
          </p:txBody>
        </p:sp>
        <p:sp>
          <p:nvSpPr>
            <p:cNvPr id="49208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0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1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upper</a:t>
              </a:r>
            </a:p>
            <a:p>
              <a:pPr algn="ctr"/>
              <a:r>
                <a:rPr lang="en-US" sz="1800"/>
                <a:t> layer</a:t>
              </a:r>
            </a:p>
          </p:txBody>
        </p:sp>
        <p:sp>
          <p:nvSpPr>
            <p:cNvPr id="49212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32 bit destination IP address</a:t>
              </a:r>
              <a:endParaRPr lang="en-US"/>
            </a:p>
          </p:txBody>
        </p:sp>
        <p:sp>
          <p:nvSpPr>
            <p:cNvPr id="49214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5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options (if any)</a:t>
              </a:r>
              <a:endParaRPr lang="en-US"/>
            </a:p>
          </p:txBody>
        </p:sp>
      </p:grp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IP datagram format</a:t>
            </a:r>
            <a:endParaRPr lang="en-US">
              <a:cs typeface="+mj-cs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49182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IP protocol version</a:t>
              </a:r>
            </a:p>
            <a:p>
              <a:pPr algn="r"/>
              <a:r>
                <a:rPr lang="en-US" sz="1800"/>
                <a:t>number</a:t>
              </a:r>
              <a:endParaRPr lang="en-US" sz="1000"/>
            </a:p>
          </p:txBody>
        </p:sp>
        <p:sp>
          <p:nvSpPr>
            <p:cNvPr id="49183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49180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header length</a:t>
              </a:r>
            </a:p>
            <a:p>
              <a:pPr algn="r"/>
              <a:r>
                <a:rPr lang="en-US" sz="1800"/>
                <a:t> (bytes)</a:t>
              </a:r>
              <a:endParaRPr lang="en-US" sz="1000"/>
            </a:p>
          </p:txBody>
        </p:sp>
        <p:sp>
          <p:nvSpPr>
            <p:cNvPr id="49181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49178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upper layer protocol</a:t>
              </a:r>
            </a:p>
            <a:p>
              <a:pPr algn="r"/>
              <a:r>
                <a:rPr lang="en-US" sz="1800"/>
                <a:t>to deliver payload to</a:t>
              </a:r>
            </a:p>
          </p:txBody>
        </p:sp>
        <p:sp>
          <p:nvSpPr>
            <p:cNvPr id="49179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49176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total datagram</a:t>
              </a:r>
            </a:p>
            <a:p>
              <a:r>
                <a:rPr lang="en-US" sz="1800"/>
                <a:t>length (bytes)</a:t>
              </a:r>
            </a:p>
          </p:txBody>
        </p:sp>
        <p:sp>
          <p:nvSpPr>
            <p:cNvPr id="49177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49174" name="Text Box 35"/>
            <p:cNvSpPr txBox="1">
              <a:spLocks noChangeArrowheads="1"/>
            </p:cNvSpPr>
            <p:nvPr/>
          </p:nvSpPr>
          <p:spPr bwMode="auto"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ja-JP" altLang="en-US" sz="1800"/>
                <a:t>“</a:t>
              </a:r>
              <a:r>
                <a:rPr lang="en-US" altLang="ja-JP" sz="1800"/>
                <a:t>type</a:t>
              </a:r>
              <a:r>
                <a:rPr lang="ja-JP" altLang="en-US" sz="1800"/>
                <a:t>”</a:t>
              </a:r>
              <a:r>
                <a:rPr lang="en-US" altLang="ja-JP" sz="1800"/>
                <a:t> of data </a:t>
              </a:r>
              <a:endParaRPr lang="en-US" sz="1000"/>
            </a:p>
          </p:txBody>
        </p:sp>
        <p:sp>
          <p:nvSpPr>
            <p:cNvPr id="49175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49170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for</a:t>
              </a:r>
            </a:p>
            <a:p>
              <a:r>
                <a:rPr lang="en-US" sz="1800"/>
                <a:t>fragmentation/</a:t>
              </a:r>
            </a:p>
            <a:p>
              <a:r>
                <a:rPr lang="en-US" sz="1800"/>
                <a:t>reassembly</a:t>
              </a:r>
            </a:p>
          </p:txBody>
        </p:sp>
        <p:sp>
          <p:nvSpPr>
            <p:cNvPr id="49171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49168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max number</a:t>
              </a:r>
            </a:p>
            <a:p>
              <a:pPr algn="r"/>
              <a:r>
                <a:rPr lang="en-US" sz="1800"/>
                <a:t>remaining hops</a:t>
              </a:r>
            </a:p>
            <a:p>
              <a:pPr algn="r"/>
              <a:r>
                <a:rPr lang="en-US" sz="1800"/>
                <a:t>(decremented at </a:t>
              </a:r>
            </a:p>
            <a:p>
              <a:pPr algn="r"/>
              <a:r>
                <a:rPr lang="en-US" sz="1800"/>
                <a:t>each router)</a:t>
              </a:r>
            </a:p>
          </p:txBody>
        </p:sp>
        <p:sp>
          <p:nvSpPr>
            <p:cNvPr id="49169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e.g. timestamp,</a:t>
              </a:r>
            </a:p>
            <a:p>
              <a:r>
                <a:rPr lang="en-US" sz="1800"/>
                <a:t>record route</a:t>
              </a:r>
            </a:p>
            <a:p>
              <a:r>
                <a:rPr lang="en-US" sz="1800"/>
                <a:t>taken, specify</a:t>
              </a:r>
            </a:p>
            <a:p>
              <a:r>
                <a:rPr lang="en-US" sz="1800"/>
                <a:t>list of routers </a:t>
              </a:r>
            </a:p>
            <a:p>
              <a:r>
                <a:rPr lang="en-US" sz="1800"/>
                <a:t>to visit.</a:t>
              </a:r>
            </a:p>
          </p:txBody>
        </p:sp>
        <p:sp>
          <p:nvSpPr>
            <p:cNvPr id="49167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000" i="1">
                <a:solidFill>
                  <a:srgbClr val="CC0000"/>
                </a:solidFill>
              </a:rPr>
              <a:t>how much overhead?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/>
              <a:t>20 bytes of TCP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/>
              <a:t>20 bytes of IP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/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1824728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Network Layer</a:t>
            </a:r>
          </a:p>
        </p:txBody>
      </p:sp>
      <p:sp>
        <p:nvSpPr>
          <p:cNvPr id="839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4-</a:t>
            </a:r>
            <a:fld id="{8A60BF82-948F-4B45-95C6-F70C9807E94C}" type="slidenum">
              <a:rPr lang="en-US" sz="1200">
                <a:latin typeface="Tahoma" charset="0"/>
              </a:rPr>
              <a:pPr/>
              <a:t>4</a:t>
            </a:fld>
            <a:endParaRPr lang="en-US" sz="1200">
              <a:latin typeface="Tahoma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24825" cy="8763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cs typeface="+mj-cs"/>
              </a:rPr>
              <a:t>ICMP: internet control message protocol</a:t>
            </a:r>
            <a:endParaRPr lang="en-US" dirty="0">
              <a:cs typeface="+mj-cs"/>
            </a:endParaRP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1544638"/>
            <a:ext cx="3810000" cy="4648200"/>
          </a:xfrm>
        </p:spPr>
        <p:txBody>
          <a:bodyPr>
            <a:normAutofit lnSpcReduction="10000"/>
          </a:bodyPr>
          <a:lstStyle/>
          <a:p>
            <a:r>
              <a:rPr lang="en-US" sz="2400">
                <a:latin typeface="Gill Sans MT" charset="0"/>
              </a:rPr>
              <a:t>used by hosts &amp; routers to communicate network-level information</a:t>
            </a:r>
          </a:p>
          <a:p>
            <a:pPr lvl="1"/>
            <a:r>
              <a:rPr lang="en-US" sz="2000">
                <a:latin typeface="Gill Sans MT" charset="0"/>
              </a:rPr>
              <a:t>error reporting: unreachable host, network, port, protocol</a:t>
            </a:r>
          </a:p>
          <a:p>
            <a:pPr lvl="1"/>
            <a:r>
              <a:rPr lang="en-US" sz="2000">
                <a:latin typeface="Gill Sans MT" charset="0"/>
              </a:rPr>
              <a:t>echo request/reply (used by ping)</a:t>
            </a:r>
          </a:p>
          <a:p>
            <a:r>
              <a:rPr lang="en-US" sz="2400">
                <a:latin typeface="Gill Sans MT" charset="0"/>
              </a:rPr>
              <a:t>network-layer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above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IP:</a:t>
            </a:r>
          </a:p>
          <a:p>
            <a:pPr lvl="1"/>
            <a:r>
              <a:rPr lang="en-US" sz="2000">
                <a:latin typeface="Gill Sans MT" charset="0"/>
              </a:rPr>
              <a:t>ICMP msgs carried in IP datagrams</a:t>
            </a:r>
          </a:p>
          <a:p>
            <a:r>
              <a:rPr lang="en-US" sz="2400">
                <a:solidFill>
                  <a:srgbClr val="000099"/>
                </a:solidFill>
                <a:latin typeface="Gill Sans MT" charset="0"/>
              </a:rPr>
              <a:t>ICMP message:</a:t>
            </a:r>
            <a:r>
              <a:rPr lang="en-US" sz="2400">
                <a:latin typeface="Gill Sans MT" charset="0"/>
              </a:rPr>
              <a:t> type, code plus first 8 bytes of IP datagram causing error</a:t>
            </a:r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4584700" y="1760538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Type</a:t>
            </a:r>
            <a:r>
              <a:rPr lang="en-US" sz="1800"/>
              <a:t>  </a:t>
            </a:r>
            <a:r>
              <a:rPr lang="en-US" sz="1800" u="sng"/>
              <a:t>Code</a:t>
            </a:r>
            <a:r>
              <a:rPr lang="en-US" sz="1800"/>
              <a:t>  </a:t>
            </a:r>
            <a:r>
              <a:rPr lang="en-US" sz="1800" u="sng"/>
              <a:t>description</a:t>
            </a:r>
            <a:endParaRPr lang="en-US" sz="1800"/>
          </a:p>
          <a:p>
            <a:r>
              <a:rPr lang="en-US" sz="1800"/>
              <a:t>0        0         echo reply (ping)</a:t>
            </a:r>
          </a:p>
          <a:p>
            <a:r>
              <a:rPr lang="en-US" sz="1800"/>
              <a:t>3        0         dest. network unreachable</a:t>
            </a:r>
          </a:p>
          <a:p>
            <a:r>
              <a:rPr lang="en-US" sz="1800"/>
              <a:t>3        1         dest host unreachable</a:t>
            </a:r>
          </a:p>
          <a:p>
            <a:r>
              <a:rPr lang="en-US" sz="1800"/>
              <a:t>3        2         dest protocol unreachable</a:t>
            </a:r>
          </a:p>
          <a:p>
            <a:r>
              <a:rPr lang="en-US" sz="1800"/>
              <a:t>3        3         dest port unreachable</a:t>
            </a:r>
          </a:p>
          <a:p>
            <a:r>
              <a:rPr lang="en-US" sz="1800"/>
              <a:t>3        6         dest network unknown</a:t>
            </a:r>
          </a:p>
          <a:p>
            <a:r>
              <a:rPr lang="en-US" sz="1800"/>
              <a:t>3        7         dest host unknown</a:t>
            </a:r>
          </a:p>
          <a:p>
            <a:r>
              <a:rPr lang="en-US" sz="1800"/>
              <a:t>4        0         source quench (congestion</a:t>
            </a:r>
          </a:p>
          <a:p>
            <a:r>
              <a:rPr lang="en-US" sz="1800"/>
              <a:t>                     control - not used)</a:t>
            </a:r>
          </a:p>
          <a:p>
            <a:r>
              <a:rPr lang="en-US" sz="1800"/>
              <a:t>8        0         echo request (ping)</a:t>
            </a:r>
          </a:p>
          <a:p>
            <a:r>
              <a:rPr lang="en-US" sz="1800"/>
              <a:t>9        0         route advertisement</a:t>
            </a:r>
          </a:p>
          <a:p>
            <a:r>
              <a:rPr lang="en-US" sz="1800"/>
              <a:t>10      0         router discovery</a:t>
            </a:r>
          </a:p>
          <a:p>
            <a:r>
              <a:rPr lang="en-US" sz="1800"/>
              <a:t>11      0         TTL expired</a:t>
            </a:r>
          </a:p>
          <a:p>
            <a:r>
              <a:rPr lang="en-US" sz="1800"/>
              <a:t>12      0         bad IP header</a:t>
            </a:r>
          </a:p>
          <a:p>
            <a:endParaRPr lang="en-US" sz="1800"/>
          </a:p>
        </p:txBody>
      </p:sp>
      <p:pic>
        <p:nvPicPr>
          <p:cNvPr id="8397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9556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6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Network Layer</a:t>
            </a:r>
          </a:p>
        </p:txBody>
      </p:sp>
      <p:sp>
        <p:nvSpPr>
          <p:cNvPr id="849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4-</a:t>
            </a:r>
            <a:fld id="{E26AA817-6F38-D743-9C81-3D172FC19A43}" type="slidenum">
              <a:rPr lang="en-US" sz="1200">
                <a:latin typeface="Tahoma" charset="0"/>
              </a:rPr>
              <a:pPr/>
              <a:t>5</a:t>
            </a:fld>
            <a:endParaRPr lang="en-US" sz="1200">
              <a:latin typeface="Tahoma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5725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Traceroute and ICMP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175" y="1166813"/>
            <a:ext cx="3887788" cy="4648200"/>
          </a:xfrm>
        </p:spPr>
        <p:txBody>
          <a:bodyPr/>
          <a:lstStyle/>
          <a:p>
            <a:pPr>
              <a:defRPr/>
            </a:pPr>
            <a:r>
              <a:rPr lang="en-US" sz="2400">
                <a:cs typeface="+mn-cs"/>
              </a:rPr>
              <a:t>source sends series of UDP segments to dest</a:t>
            </a:r>
          </a:p>
          <a:p>
            <a:pPr lvl="1">
              <a:defRPr/>
            </a:pPr>
            <a:r>
              <a:rPr lang="en-US" sz="2000"/>
              <a:t>first set has TTL =1</a:t>
            </a:r>
          </a:p>
          <a:p>
            <a:pPr lvl="1">
              <a:defRPr/>
            </a:pPr>
            <a:r>
              <a:rPr lang="en-US" sz="2000"/>
              <a:t>second set has TTL=2, etc.</a:t>
            </a:r>
          </a:p>
          <a:p>
            <a:pPr lvl="1">
              <a:defRPr/>
            </a:pPr>
            <a:r>
              <a:rPr lang="en-US" sz="2000"/>
              <a:t>unlikely port number</a:t>
            </a:r>
          </a:p>
          <a:p>
            <a:pPr>
              <a:defRPr/>
            </a:pPr>
            <a:r>
              <a:rPr lang="en-US" sz="2400">
                <a:cs typeface="+mn-cs"/>
              </a:rPr>
              <a:t>when </a:t>
            </a:r>
            <a:r>
              <a:rPr lang="en-US" sz="2400" i="1">
                <a:cs typeface="+mn-cs"/>
              </a:rPr>
              <a:t>n</a:t>
            </a:r>
            <a:r>
              <a:rPr lang="en-US" sz="2400">
                <a:cs typeface="+mn-cs"/>
              </a:rPr>
              <a:t>th set of datagrams  arrives to nth router:</a:t>
            </a:r>
          </a:p>
          <a:p>
            <a:pPr lvl="1">
              <a:defRPr/>
            </a:pPr>
            <a:r>
              <a:rPr lang="en-US" sz="2000"/>
              <a:t>router discards datagrams</a:t>
            </a:r>
          </a:p>
          <a:p>
            <a:pPr lvl="1">
              <a:defRPr/>
            </a:pPr>
            <a:r>
              <a:rPr lang="en-US" sz="2000"/>
              <a:t>and sends source ICMP messages (type 11, code 0)</a:t>
            </a:r>
          </a:p>
          <a:p>
            <a:pPr lvl="1">
              <a:defRPr/>
            </a:pPr>
            <a:r>
              <a:rPr lang="en-US" sz="2000"/>
              <a:t>ICMP messages includes name of router &amp; IP address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95850" y="1177925"/>
            <a:ext cx="3810000" cy="2005013"/>
          </a:xfrm>
        </p:spPr>
        <p:txBody>
          <a:bodyPr/>
          <a:lstStyle/>
          <a:p>
            <a:pPr>
              <a:defRPr/>
            </a:pPr>
            <a:r>
              <a:rPr lang="en-US" sz="2400">
                <a:cs typeface="+mn-cs"/>
              </a:rPr>
              <a:t>when ICMP messages arrives, source records RTTs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4892675" y="2411413"/>
            <a:ext cx="3810000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1">
                <a:solidFill>
                  <a:srgbClr val="000099"/>
                </a:solidFill>
                <a:latin typeface="Gill Sans MT" charset="0"/>
              </a:rPr>
              <a:t>stopping criteria: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UDP segment eventually arrives at destination host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destination returns ICMP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port unreachable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message (type 3, code 3)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source stops</a:t>
            </a:r>
          </a:p>
        </p:txBody>
      </p:sp>
      <p:pic>
        <p:nvPicPr>
          <p:cNvPr id="849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8112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0" name="Line 38"/>
          <p:cNvSpPr>
            <a:spLocks noChangeShapeType="1"/>
          </p:cNvSpPr>
          <p:nvPr/>
        </p:nvSpPr>
        <p:spPr bwMode="auto">
          <a:xfrm>
            <a:off x="1285875" y="5886450"/>
            <a:ext cx="288925" cy="26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Line 105"/>
          <p:cNvSpPr>
            <a:spLocks noChangeShapeType="1"/>
          </p:cNvSpPr>
          <p:nvPr/>
        </p:nvSpPr>
        <p:spPr bwMode="auto">
          <a:xfrm flipV="1">
            <a:off x="2079625" y="5937250"/>
            <a:ext cx="458788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106"/>
          <p:cNvSpPr>
            <a:spLocks noChangeShapeType="1"/>
          </p:cNvSpPr>
          <p:nvPr/>
        </p:nvSpPr>
        <p:spPr bwMode="auto">
          <a:xfrm>
            <a:off x="3014663" y="59213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08"/>
          <p:cNvSpPr>
            <a:spLocks noChangeShapeType="1"/>
          </p:cNvSpPr>
          <p:nvPr/>
        </p:nvSpPr>
        <p:spPr bwMode="auto">
          <a:xfrm flipH="1">
            <a:off x="2776538" y="565308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13"/>
          <p:cNvSpPr>
            <a:spLocks noChangeShapeType="1"/>
          </p:cNvSpPr>
          <p:nvPr/>
        </p:nvSpPr>
        <p:spPr bwMode="auto">
          <a:xfrm flipH="1">
            <a:off x="3990975" y="5981700"/>
            <a:ext cx="620713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260"/>
          <p:cNvSpPr>
            <a:spLocks noChangeShapeType="1"/>
          </p:cNvSpPr>
          <p:nvPr/>
        </p:nvSpPr>
        <p:spPr bwMode="auto">
          <a:xfrm>
            <a:off x="5110163" y="5946775"/>
            <a:ext cx="485775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261"/>
          <p:cNvSpPr>
            <a:spLocks noChangeShapeType="1"/>
          </p:cNvSpPr>
          <p:nvPr/>
        </p:nvSpPr>
        <p:spPr bwMode="auto">
          <a:xfrm flipH="1">
            <a:off x="6048375" y="5892800"/>
            <a:ext cx="557213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291"/>
          <p:cNvSpPr>
            <a:spLocks noChangeShapeType="1"/>
          </p:cNvSpPr>
          <p:nvPr/>
        </p:nvSpPr>
        <p:spPr bwMode="auto">
          <a:xfrm>
            <a:off x="2744788" y="605313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292"/>
          <p:cNvSpPr>
            <a:spLocks noChangeShapeType="1"/>
          </p:cNvSpPr>
          <p:nvPr/>
        </p:nvSpPr>
        <p:spPr bwMode="auto">
          <a:xfrm>
            <a:off x="4668838" y="5640388"/>
            <a:ext cx="228600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294"/>
          <p:cNvSpPr>
            <a:spLocks noChangeShapeType="1"/>
          </p:cNvSpPr>
          <p:nvPr/>
        </p:nvSpPr>
        <p:spPr bwMode="auto">
          <a:xfrm flipH="1">
            <a:off x="3386138" y="6243638"/>
            <a:ext cx="3492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295"/>
          <p:cNvSpPr>
            <a:spLocks noChangeShapeType="1"/>
          </p:cNvSpPr>
          <p:nvPr/>
        </p:nvSpPr>
        <p:spPr bwMode="auto">
          <a:xfrm>
            <a:off x="3741738" y="574833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4" name="Text Box 300"/>
          <p:cNvSpPr txBox="1">
            <a:spLocks noChangeArrowheads="1"/>
          </p:cNvSpPr>
          <p:nvPr/>
        </p:nvSpPr>
        <p:spPr bwMode="auto">
          <a:xfrm>
            <a:off x="1387475" y="56054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6" name="Text Box 302"/>
          <p:cNvSpPr txBox="1">
            <a:spLocks noChangeArrowheads="1"/>
          </p:cNvSpPr>
          <p:nvPr/>
        </p:nvSpPr>
        <p:spPr bwMode="auto">
          <a:xfrm>
            <a:off x="2001838" y="616585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sp>
        <p:nvSpPr>
          <p:cNvPr id="83248" name="Text Box 304"/>
          <p:cNvSpPr txBox="1">
            <a:spLocks noChangeArrowheads="1"/>
          </p:cNvSpPr>
          <p:nvPr/>
        </p:nvSpPr>
        <p:spPr bwMode="auto">
          <a:xfrm>
            <a:off x="3025775" y="558006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3 probes</a:t>
            </a:r>
          </a:p>
        </p:txBody>
      </p:sp>
      <p:grpSp>
        <p:nvGrpSpPr>
          <p:cNvPr id="85014" name="Group 21"/>
          <p:cNvGrpSpPr>
            <a:grpSpLocks/>
          </p:cNvGrpSpPr>
          <p:nvPr/>
        </p:nvGrpSpPr>
        <p:grpSpPr bwMode="auto">
          <a:xfrm>
            <a:off x="517525" y="5541963"/>
            <a:ext cx="820738" cy="688975"/>
            <a:chOff x="-44" y="1473"/>
            <a:chExt cx="981" cy="1105"/>
          </a:xfrm>
        </p:grpSpPr>
        <p:pic>
          <p:nvPicPr>
            <p:cNvPr id="85066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67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15" name="Group 24"/>
          <p:cNvGrpSpPr>
            <a:grpSpLocks/>
          </p:cNvGrpSpPr>
          <p:nvPr/>
        </p:nvGrpSpPr>
        <p:grpSpPr bwMode="auto">
          <a:xfrm flipH="1">
            <a:off x="6565900" y="5580063"/>
            <a:ext cx="754063" cy="669925"/>
            <a:chOff x="-44" y="1473"/>
            <a:chExt cx="981" cy="1105"/>
          </a:xfrm>
        </p:grpSpPr>
        <p:pic>
          <p:nvPicPr>
            <p:cNvPr id="85064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65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016" name="Group 27"/>
          <p:cNvGrpSpPr>
            <a:grpSpLocks/>
          </p:cNvGrpSpPr>
          <p:nvPr/>
        </p:nvGrpSpPr>
        <p:grpSpPr bwMode="auto">
          <a:xfrm>
            <a:off x="5513388" y="6080125"/>
            <a:ext cx="617537" cy="250825"/>
            <a:chOff x="2356" y="1300"/>
            <a:chExt cx="555" cy="194"/>
          </a:xfrm>
        </p:grpSpPr>
        <p:sp>
          <p:nvSpPr>
            <p:cNvPr id="8505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5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5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5059" name="Group 3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62" name="Freeform 3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63" name="Freeform 3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60" name="Line 34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61" name="Line 35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17" name="Group 36"/>
          <p:cNvGrpSpPr>
            <a:grpSpLocks/>
          </p:cNvGrpSpPr>
          <p:nvPr/>
        </p:nvGrpSpPr>
        <p:grpSpPr bwMode="auto">
          <a:xfrm>
            <a:off x="4545013" y="5808663"/>
            <a:ext cx="617537" cy="250825"/>
            <a:chOff x="2356" y="1300"/>
            <a:chExt cx="555" cy="194"/>
          </a:xfrm>
        </p:grpSpPr>
        <p:sp>
          <p:nvSpPr>
            <p:cNvPr id="85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5051" name="Group 40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54" name="Freeform 4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55" name="Freeform 4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52" name="Line 43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3" name="Line 44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18" name="Group 45"/>
          <p:cNvGrpSpPr>
            <a:grpSpLocks/>
          </p:cNvGrpSpPr>
          <p:nvPr/>
        </p:nvGrpSpPr>
        <p:grpSpPr bwMode="auto">
          <a:xfrm>
            <a:off x="3394075" y="6018213"/>
            <a:ext cx="617538" cy="250825"/>
            <a:chOff x="2356" y="1300"/>
            <a:chExt cx="555" cy="194"/>
          </a:xfrm>
        </p:grpSpPr>
        <p:sp>
          <p:nvSpPr>
            <p:cNvPr id="85040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41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42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5043" name="Group 4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46" name="Freeform 5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47" name="Freeform 5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44" name="Line 52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5" name="Line 53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19" name="Group 54"/>
          <p:cNvGrpSpPr>
            <a:grpSpLocks/>
          </p:cNvGrpSpPr>
          <p:nvPr/>
        </p:nvGrpSpPr>
        <p:grpSpPr bwMode="auto">
          <a:xfrm>
            <a:off x="2392363" y="5772150"/>
            <a:ext cx="617537" cy="250825"/>
            <a:chOff x="2356" y="1300"/>
            <a:chExt cx="555" cy="194"/>
          </a:xfrm>
        </p:grpSpPr>
        <p:sp>
          <p:nvSpPr>
            <p:cNvPr id="8503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3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3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5035" name="Group 58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38" name="Freeform 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39" name="Freeform 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36" name="Line 61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37" name="Line 62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20" name="Group 63"/>
          <p:cNvGrpSpPr>
            <a:grpSpLocks/>
          </p:cNvGrpSpPr>
          <p:nvPr/>
        </p:nvGrpSpPr>
        <p:grpSpPr bwMode="auto">
          <a:xfrm>
            <a:off x="1517650" y="6038850"/>
            <a:ext cx="617538" cy="250825"/>
            <a:chOff x="2356" y="1300"/>
            <a:chExt cx="555" cy="194"/>
          </a:xfrm>
        </p:grpSpPr>
        <p:sp>
          <p:nvSpPr>
            <p:cNvPr id="85024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25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85026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85027" name="Group 67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85030" name="Freeform 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31" name="Freeform 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5028" name="Line 70"/>
            <p:cNvSpPr>
              <a:spLocks noChangeShapeType="1"/>
            </p:cNvSpPr>
            <p:nvPr/>
          </p:nvSpPr>
          <p:spPr bwMode="auto">
            <a:xfrm>
              <a:off x="2357" y="1361"/>
              <a:ext cx="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Line 71"/>
            <p:cNvSpPr>
              <a:spLocks noChangeShapeType="1"/>
            </p:cNvSpPr>
            <p:nvPr/>
          </p:nvSpPr>
          <p:spPr bwMode="auto">
            <a:xfrm>
              <a:off x="2907" y="1363"/>
              <a:ext cx="0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247" name="Freeform 303"/>
          <p:cNvSpPr>
            <a:spLocks/>
          </p:cNvSpPr>
          <p:nvPr/>
        </p:nvSpPr>
        <p:spPr bwMode="auto">
          <a:xfrm>
            <a:off x="1257300" y="5826125"/>
            <a:ext cx="2247900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3" name="Freeform 299"/>
          <p:cNvSpPr>
            <a:spLocks/>
          </p:cNvSpPr>
          <p:nvPr/>
        </p:nvSpPr>
        <p:spPr bwMode="auto">
          <a:xfrm>
            <a:off x="1289050" y="5862638"/>
            <a:ext cx="4191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45" name="Freeform 301"/>
          <p:cNvSpPr>
            <a:spLocks/>
          </p:cNvSpPr>
          <p:nvPr/>
        </p:nvSpPr>
        <p:spPr bwMode="auto">
          <a:xfrm>
            <a:off x="1282700" y="5776913"/>
            <a:ext cx="1346200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/>
      <p:bldP spid="83244" grpId="0"/>
      <p:bldP spid="83246" grpId="0"/>
      <p:bldP spid="83248" grpId="0"/>
      <p:bldP spid="83247" grpId="0" animBg="1"/>
      <p:bldP spid="83243" grpId="0" animBg="1"/>
      <p:bldP spid="832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414</Words>
  <Application>Microsoft Macintosh PowerPoint</Application>
  <PresentationFormat>On-screen Show (4:3)</PresentationFormat>
  <Paragraphs>101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Κεφάλαιο 4 – Διάλεξη 5</vt:lpstr>
      <vt:lpstr>Agenda</vt:lpstr>
      <vt:lpstr>IP datagram format</vt:lpstr>
      <vt:lpstr>ICMP: internet control message protocol</vt:lpstr>
      <vt:lpstr>Traceroute and ICMP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Κεφάλαιο 4 – Διάλεξη 5</dc:title>
  <dc:creator>Xenofontas Dimitropoulos</dc:creator>
  <cp:lastModifiedBy>Xenofontas Dimitropoulos</cp:lastModifiedBy>
  <cp:revision>2</cp:revision>
  <dcterms:created xsi:type="dcterms:W3CDTF">2016-04-18T08:41:09Z</dcterms:created>
  <dcterms:modified xsi:type="dcterms:W3CDTF">2016-04-18T08:43:35Z</dcterms:modified>
</cp:coreProperties>
</file>