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8" r:id="rId2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58435" autoAdjust="0"/>
  </p:normalViewPr>
  <p:slideViewPr>
    <p:cSldViewPr snapToGrid="0">
      <p:cViewPr varScale="1">
        <p:scale>
          <a:sx n="44" d="100"/>
          <a:sy n="44" d="100"/>
        </p:scale>
        <p:origin x="-14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84572-8210-4FD7-811A-80C4CD7FF0F5}" type="datetimeFigureOut">
              <a:rPr lang="en-US" smtClean="0"/>
              <a:pPr/>
              <a:t>5/17/2016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1CE78-0C52-4314-BF94-67B2C899B4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8976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67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080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056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3551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433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3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833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9783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212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l-G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4841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07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411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7313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4244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402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7788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490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25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1201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537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1517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6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8732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1CE78-0C52-4314-BF94-67B2C899B4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263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58833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7115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1416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7522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24002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17926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09020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4241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50326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9248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8057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D51AC-0325-4004-ACB4-A40B50BB9338}" type="datetimeFigureOut">
              <a:rPr lang="el-GR" smtClean="0"/>
              <a:pPr/>
              <a:t>17/5/2016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F15F4-411B-4133-836F-AB4D04E531DB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8716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iaskos@ics.forth.g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338" y="599587"/>
            <a:ext cx="8891954" cy="19208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Computer Science </a:t>
            </a:r>
            <a:r>
              <a:rPr lang="en-US" b="1" dirty="0" smtClean="0"/>
              <a:t>Department </a:t>
            </a:r>
            <a:br>
              <a:rPr lang="en-US" b="1" dirty="0" smtClean="0"/>
            </a:br>
            <a:r>
              <a:rPr lang="en-US" b="1" dirty="0" smtClean="0"/>
              <a:t>University </a:t>
            </a:r>
            <a:r>
              <a:rPr lang="en-US" b="1" dirty="0"/>
              <a:t>of </a:t>
            </a:r>
            <a:r>
              <a:rPr lang="en-US" b="1" dirty="0" smtClean="0"/>
              <a:t>Crete</a:t>
            </a:r>
            <a:endParaRPr lang="el-GR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2369" y="4917830"/>
            <a:ext cx="6400800" cy="16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Christos Liaskos,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Postdoc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Researcher, FORTH</a:t>
            </a:r>
          </a:p>
          <a:p>
            <a:r>
              <a:rPr lang="en-US" dirty="0" smtClean="0">
                <a:hlinkClick r:id="rId3"/>
              </a:rPr>
              <a:t>cliaskos@ics.forth.gr</a:t>
            </a:r>
            <a:r>
              <a:rPr lang="en-US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9477" y="3012831"/>
            <a:ext cx="78544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HY335. Computer Networks 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(</a:t>
            </a:r>
            <a:r>
              <a:rPr lang="en-US" sz="4000" b="1"/>
              <a:t>Spring </a:t>
            </a:r>
            <a:r>
              <a:rPr lang="en-US" sz="4000" b="1" smtClean="0"/>
              <a:t>2016)</a:t>
            </a:r>
            <a:endParaRPr lang="el-GR" sz="4000" dirty="0"/>
          </a:p>
        </p:txBody>
      </p:sp>
      <p:pic>
        <p:nvPicPr>
          <p:cNvPr id="5" name="Picture 2" descr="http://www.energia.gr/photos/logo%20panepistimio%20kriti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93" y="510051"/>
            <a:ext cx="2099945" cy="20999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44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26548546-27FD-4E54-B40C-6942CACF6286}" type="slidenum">
              <a:rPr lang="en-US">
                <a:latin typeface="Tahoma" panose="020B0604030504040204" pitchFamily="34" charset="0"/>
              </a:rPr>
              <a:pPr/>
              <a:t>10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3972" name="Picture 9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9" y="833439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4" y="130176"/>
            <a:ext cx="8364537" cy="963613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ＭＳ Ｐゴシック" panose="020B0600070205080204" pitchFamily="34" charset="-128"/>
              </a:rPr>
              <a:t>Dijkstra</a:t>
            </a:r>
            <a:r>
              <a:rPr lang="ja-JP" altLang="en-US" sz="4000">
                <a:ea typeface="ＭＳ Ｐゴシック" panose="020B0600070205080204" pitchFamily="34" charset="-128"/>
              </a:rPr>
              <a:t>’</a:t>
            </a:r>
            <a:r>
              <a:rPr lang="en-US" altLang="ja-JP" sz="4000">
                <a:ea typeface="ＭＳ Ｐゴシック" panose="020B0600070205080204" pitchFamily="34" charset="-128"/>
              </a:rPr>
              <a:t>s algorithm: another example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3974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 dirty="0"/>
              <a:t>Step</a:t>
            </a:r>
          </a:p>
          <a:p>
            <a:pPr algn="r"/>
            <a:r>
              <a:rPr lang="el-GR" sz="2000" dirty="0" smtClean="0"/>
              <a:t>1</a:t>
            </a:r>
            <a:endParaRPr lang="en-US" sz="2000" dirty="0"/>
          </a:p>
          <a:p>
            <a:pPr algn="r"/>
            <a:r>
              <a:rPr lang="el-GR" sz="2000" dirty="0" smtClean="0"/>
              <a:t>2</a:t>
            </a:r>
            <a:endParaRPr lang="en-US" sz="2000" dirty="0"/>
          </a:p>
          <a:p>
            <a:pPr algn="r"/>
            <a:r>
              <a:rPr lang="el-GR" sz="2000" dirty="0" smtClean="0"/>
              <a:t>3</a:t>
            </a:r>
            <a:endParaRPr lang="en-US" sz="2000" dirty="0"/>
          </a:p>
          <a:p>
            <a:pPr algn="r"/>
            <a:r>
              <a:rPr lang="el-GR" sz="2000" dirty="0" smtClean="0"/>
              <a:t>4</a:t>
            </a:r>
            <a:endParaRPr lang="en-US" sz="2000" dirty="0"/>
          </a:p>
          <a:p>
            <a:pPr algn="r"/>
            <a:r>
              <a:rPr lang="el-GR" sz="2000" dirty="0" smtClean="0"/>
              <a:t>5</a:t>
            </a:r>
            <a:endParaRPr lang="en-US" sz="2000" dirty="0"/>
          </a:p>
          <a:p>
            <a:pPr algn="r"/>
            <a:r>
              <a:rPr lang="el-GR" sz="2000" smtClean="0"/>
              <a:t>6</a:t>
            </a:r>
            <a:endParaRPr lang="en-US" sz="2000" dirty="0"/>
          </a:p>
        </p:txBody>
      </p:sp>
      <p:sp>
        <p:nvSpPr>
          <p:cNvPr id="83975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panose="020B0604020202020204" pitchFamily="34" charset="0"/>
              </a:rPr>
              <a:t>'</a:t>
            </a:r>
          </a:p>
          <a:p>
            <a:pPr algn="r"/>
            <a:r>
              <a:rPr lang="en-US" sz="2000"/>
              <a:t>u</a:t>
            </a:r>
          </a:p>
          <a:p>
            <a:pPr algn="r"/>
            <a:r>
              <a:rPr lang="en-US" sz="2000"/>
              <a:t>ux</a:t>
            </a:r>
          </a:p>
          <a:p>
            <a:pPr algn="r"/>
            <a:r>
              <a:rPr lang="en-US" sz="2000"/>
              <a:t>uxy</a:t>
            </a:r>
          </a:p>
          <a:p>
            <a:pPr algn="r"/>
            <a:r>
              <a:rPr lang="en-US" sz="2000"/>
              <a:t>uxyv</a:t>
            </a:r>
          </a:p>
          <a:p>
            <a:pPr algn="r"/>
            <a:r>
              <a:rPr lang="en-US" sz="2000"/>
              <a:t>uxyvw</a:t>
            </a:r>
          </a:p>
          <a:p>
            <a:pPr algn="r"/>
            <a:r>
              <a:rPr lang="en-US" sz="2000"/>
              <a:t>uxyvwz</a:t>
            </a:r>
          </a:p>
        </p:txBody>
      </p:sp>
      <p:sp>
        <p:nvSpPr>
          <p:cNvPr id="83976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D(v),p(v)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  <a:p>
            <a:pPr algn="r"/>
            <a:r>
              <a:rPr lang="en-US" sz="2000"/>
              <a:t>2,u</a:t>
            </a:r>
          </a:p>
        </p:txBody>
      </p:sp>
      <p:sp>
        <p:nvSpPr>
          <p:cNvPr id="83977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D(w),p(w)</a:t>
            </a:r>
          </a:p>
          <a:p>
            <a:pPr algn="r"/>
            <a:r>
              <a:rPr lang="en-US" sz="2000"/>
              <a:t>5,u</a:t>
            </a:r>
          </a:p>
          <a:p>
            <a:pPr algn="r"/>
            <a:r>
              <a:rPr lang="en-US" sz="2000"/>
              <a:t>4,x</a:t>
            </a:r>
          </a:p>
          <a:p>
            <a:pPr algn="r"/>
            <a:r>
              <a:rPr lang="en-US" sz="2000"/>
              <a:t>3,y</a:t>
            </a:r>
          </a:p>
          <a:p>
            <a:pPr algn="r"/>
            <a:r>
              <a:rPr lang="en-US" sz="2000"/>
              <a:t>3,y</a:t>
            </a:r>
          </a:p>
        </p:txBody>
      </p:sp>
      <p:sp>
        <p:nvSpPr>
          <p:cNvPr id="83978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D(x),p(x)</a:t>
            </a:r>
          </a:p>
          <a:p>
            <a:pPr algn="r"/>
            <a:r>
              <a:rPr lang="en-US" sz="2000"/>
              <a:t>1,u</a:t>
            </a:r>
          </a:p>
        </p:txBody>
      </p:sp>
      <p:sp>
        <p:nvSpPr>
          <p:cNvPr id="83979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D(y),p(y)</a:t>
            </a:r>
          </a:p>
          <a:p>
            <a:pPr algn="r"/>
            <a:r>
              <a:rPr lang="en-US" sz="2000">
                <a:latin typeface="Comic Sans MS" panose="030F0702030302020204" pitchFamily="66" charset="0"/>
                <a:cs typeface="Arial" panose="020B0604020202020204" pitchFamily="34" charset="0"/>
              </a:rPr>
              <a:t>∞</a:t>
            </a:r>
          </a:p>
          <a:p>
            <a:pPr algn="r"/>
            <a:r>
              <a:rPr lang="en-US" sz="2000"/>
              <a:t>2,x</a:t>
            </a:r>
          </a:p>
        </p:txBody>
      </p:sp>
      <p:sp>
        <p:nvSpPr>
          <p:cNvPr id="83980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D(z),p(z)</a:t>
            </a:r>
          </a:p>
          <a:p>
            <a:pPr algn="r"/>
            <a:r>
              <a:rPr lang="en-US">
                <a:latin typeface="Comic Sans MS" panose="030F0702030302020204" pitchFamily="66" charset="0"/>
              </a:rPr>
              <a:t>∞ </a:t>
            </a:r>
            <a:endParaRPr lang="en-US" sz="2000"/>
          </a:p>
          <a:p>
            <a:pPr algn="r"/>
            <a:r>
              <a:rPr lang="en-US">
                <a:latin typeface="Comic Sans MS" panose="030F0702030302020204" pitchFamily="66" charset="0"/>
              </a:rPr>
              <a:t>∞ </a:t>
            </a:r>
            <a:endParaRPr lang="en-US" sz="2000"/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  <a:p>
            <a:pPr algn="r"/>
            <a:r>
              <a:rPr lang="en-US" sz="2000"/>
              <a:t>4,y</a:t>
            </a:r>
          </a:p>
        </p:txBody>
      </p:sp>
      <p:sp>
        <p:nvSpPr>
          <p:cNvPr id="83981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3982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3983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3984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3985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3986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83987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83993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94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95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3996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97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3998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3999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00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01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02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03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4004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05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06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07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08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4009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10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11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12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13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4014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15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16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17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18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4019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20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21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2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3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4024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4025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6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7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92510 h 174"/>
                <a:gd name="T2" fmla="*/ 212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8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29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30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31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32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4033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4034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84060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61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84035" name="Group 61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84058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59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84036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84056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57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84037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84054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55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84038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84052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53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84039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4050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4051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84040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4041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4042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4043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4044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4045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4046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4047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84048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4049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3756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8B2435B9-A6E0-4037-BD09-0B6683D2EB7C}" type="slidenum">
              <a:rPr lang="en-US">
                <a:latin typeface="Tahoma" panose="020B0604030504040204" pitchFamily="34" charset="0"/>
              </a:rPr>
              <a:pPr/>
              <a:t>11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52488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Dijkstra</a:t>
            </a:r>
            <a:r>
              <a:rPr lang="ja-JP" altLang="en-US" sz="4000">
                <a:ea typeface="ＭＳ Ｐゴシック" panose="020B0600070205080204" pitchFamily="34" charset="-128"/>
              </a:rPr>
              <a:t>’</a:t>
            </a:r>
            <a:r>
              <a:rPr lang="en-US" altLang="ja-JP" sz="4000">
                <a:ea typeface="ＭＳ Ｐゴシック" panose="020B0600070205080204" pitchFamily="34" charset="-128"/>
              </a:rPr>
              <a:t>s algorithm: example (2) </a:t>
            </a:r>
            <a:endParaRPr lang="en-US" sz="4000">
              <a:ea typeface="ＭＳ Ｐゴシック" panose="020B0600070205080204" pitchFamily="34" charset="-128"/>
            </a:endParaRPr>
          </a:p>
        </p:txBody>
      </p:sp>
      <p:grpSp>
        <p:nvGrpSpPr>
          <p:cNvPr id="84997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8501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1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1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1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2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2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2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2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2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2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2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2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2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2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3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3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3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3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3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3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3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3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3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3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4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4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4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4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4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4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504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504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4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4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505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5051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85067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68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85052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8506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66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85053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8506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64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85054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8506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62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85055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8505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60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85056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8505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5058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z</a:t>
                </a:r>
              </a:p>
            </p:txBody>
          </p:sp>
        </p:grpSp>
      </p:grpSp>
      <p:sp>
        <p:nvSpPr>
          <p:cNvPr id="84998" name="Text Box 57"/>
          <p:cNvSpPr txBox="1">
            <a:spLocks noChangeArrowheads="1"/>
          </p:cNvSpPr>
          <p:nvPr/>
        </p:nvSpPr>
        <p:spPr bwMode="auto">
          <a:xfrm>
            <a:off x="2101850" y="1220789"/>
            <a:ext cx="4889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>
                <a:latin typeface="Gill Sans MT" pitchFamily="34" charset="0"/>
              </a:rPr>
              <a:t>resulting shortest-path tree from u:</a:t>
            </a:r>
          </a:p>
        </p:txBody>
      </p:sp>
      <p:grpSp>
        <p:nvGrpSpPr>
          <p:cNvPr id="84999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85002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85003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l-GR"/>
            </a:p>
          </p:txBody>
        </p:sp>
        <p:sp>
          <p:nvSpPr>
            <p:cNvPr id="85004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v</a:t>
              </a:r>
            </a:p>
          </p:txBody>
        </p:sp>
        <p:sp>
          <p:nvSpPr>
            <p:cNvPr id="85005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85006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y</a:t>
              </a:r>
            </a:p>
          </p:txBody>
        </p:sp>
        <p:sp>
          <p:nvSpPr>
            <p:cNvPr id="85007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w</a:t>
              </a:r>
            </a:p>
          </p:txBody>
        </p:sp>
        <p:sp>
          <p:nvSpPr>
            <p:cNvPr id="85008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z</a:t>
              </a:r>
            </a:p>
          </p:txBody>
        </p:sp>
        <p:sp>
          <p:nvSpPr>
            <p:cNvPr id="85009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(u,v)</a:t>
              </a:r>
            </a:p>
          </p:txBody>
        </p:sp>
        <p:sp>
          <p:nvSpPr>
            <p:cNvPr id="85010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(u,x)</a:t>
              </a:r>
            </a:p>
          </p:txBody>
        </p:sp>
        <p:sp>
          <p:nvSpPr>
            <p:cNvPr id="85011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(u,x)</a:t>
              </a:r>
            </a:p>
          </p:txBody>
        </p:sp>
        <p:sp>
          <p:nvSpPr>
            <p:cNvPr id="85012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(u,x)</a:t>
              </a:r>
            </a:p>
          </p:txBody>
        </p:sp>
        <p:sp>
          <p:nvSpPr>
            <p:cNvPr id="85013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(u,x)</a:t>
              </a:r>
            </a:p>
          </p:txBody>
        </p:sp>
        <p:sp>
          <p:nvSpPr>
            <p:cNvPr id="85014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destination</a:t>
              </a:r>
            </a:p>
          </p:txBody>
        </p:sp>
        <p:sp>
          <p:nvSpPr>
            <p:cNvPr id="85015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/>
                <a:t>link</a:t>
              </a:r>
            </a:p>
          </p:txBody>
        </p:sp>
      </p:grpSp>
      <p:sp>
        <p:nvSpPr>
          <p:cNvPr id="85000" name="Text Box 73"/>
          <p:cNvSpPr txBox="1">
            <a:spLocks noChangeArrowheads="1"/>
          </p:cNvSpPr>
          <p:nvPr/>
        </p:nvSpPr>
        <p:spPr bwMode="auto">
          <a:xfrm>
            <a:off x="2049464" y="3743326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>
                <a:latin typeface="Gill Sans MT" pitchFamily="34" charset="0"/>
              </a:rPr>
              <a:t>resulting forwarding table in u:</a:t>
            </a:r>
          </a:p>
        </p:txBody>
      </p:sp>
      <p:pic>
        <p:nvPicPr>
          <p:cNvPr id="85001" name="Picture 7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6" y="86042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2915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601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BB07D46B-6632-4A34-AAA4-E7C2FB37B684}" type="slidenum">
              <a:rPr lang="en-US">
                <a:latin typeface="Tahoma" panose="020B0604030504040204" pitchFamily="34" charset="0"/>
              </a:rPr>
              <a:pPr/>
              <a:t>12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6020" name="Picture 2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836614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Dijkstra</a:t>
            </a:r>
            <a:r>
              <a:rPr lang="ja-JP" altLang="en-US" sz="4000">
                <a:ea typeface="ＭＳ Ｐゴシック" panose="020B0600070205080204" pitchFamily="34" charset="-128"/>
              </a:rPr>
              <a:t>’</a:t>
            </a:r>
            <a:r>
              <a:rPr lang="en-US" altLang="ja-JP" sz="4000">
                <a:ea typeface="ＭＳ Ｐゴシック" panose="020B0600070205080204" pitchFamily="34" charset="-128"/>
              </a:rPr>
              <a:t>s algorithm, discussion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2338" y="1190626"/>
            <a:ext cx="7353300" cy="2651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algorithm complexity: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n nodes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/>
              <a:t>more efficient implementations possible: </a:t>
            </a:r>
            <a:r>
              <a:rPr lang="en-US" sz="2400" b="1" dirty="0" smtClean="0"/>
              <a:t>O(</a:t>
            </a:r>
            <a:r>
              <a:rPr lang="en-US" sz="2400" b="1" dirty="0" err="1" smtClean="0"/>
              <a:t>nlogn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oscillations possible:</a:t>
            </a:r>
          </a:p>
          <a:p>
            <a:pPr>
              <a:lnSpc>
                <a:spcPct val="90000"/>
              </a:lnSpc>
              <a:buFont typeface="Wingdings" charset="0"/>
              <a:buChar char="v"/>
              <a:defRPr/>
            </a:pPr>
            <a:r>
              <a:rPr lang="en-US" sz="2400" dirty="0"/>
              <a:t>e.g., support link cost equals amount of carried traffic:</a:t>
            </a:r>
          </a:p>
        </p:txBody>
      </p:sp>
      <p:sp>
        <p:nvSpPr>
          <p:cNvPr id="86023" name="Freeform 5"/>
          <p:cNvSpPr>
            <a:spLocks/>
          </p:cNvSpPr>
          <p:nvPr/>
        </p:nvSpPr>
        <p:spPr bwMode="auto">
          <a:xfrm>
            <a:off x="1919289" y="4141789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24" name="Freeform 6"/>
          <p:cNvSpPr>
            <a:spLocks/>
          </p:cNvSpPr>
          <p:nvPr/>
        </p:nvSpPr>
        <p:spPr bwMode="auto">
          <a:xfrm>
            <a:off x="2320926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86025" name="Group 7"/>
          <p:cNvGrpSpPr>
            <a:grpSpLocks/>
          </p:cNvGrpSpPr>
          <p:nvPr/>
        </p:nvGrpSpPr>
        <p:grpSpPr bwMode="auto">
          <a:xfrm>
            <a:off x="2627313" y="4162426"/>
            <a:ext cx="501650" cy="396875"/>
            <a:chOff x="1747" y="3190"/>
            <a:chExt cx="316" cy="250"/>
          </a:xfrm>
        </p:grpSpPr>
        <p:sp>
          <p:nvSpPr>
            <p:cNvPr id="86245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6246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47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48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6249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grpSp>
          <p:nvGrpSpPr>
            <p:cNvPr id="86250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86251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52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A</a:t>
                </a:r>
                <a:endParaRPr lang="en-US" sz="2400"/>
              </a:p>
            </p:txBody>
          </p:sp>
        </p:grpSp>
      </p:grpSp>
      <p:grpSp>
        <p:nvGrpSpPr>
          <p:cNvPr id="86026" name="Group 16"/>
          <p:cNvGrpSpPr>
            <a:grpSpLocks/>
          </p:cNvGrpSpPr>
          <p:nvPr/>
        </p:nvGrpSpPr>
        <p:grpSpPr bwMode="auto">
          <a:xfrm>
            <a:off x="1979613" y="4567239"/>
            <a:ext cx="501650" cy="396875"/>
            <a:chOff x="2221" y="3571"/>
            <a:chExt cx="316" cy="250"/>
          </a:xfrm>
        </p:grpSpPr>
        <p:sp>
          <p:nvSpPr>
            <p:cNvPr id="86237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6238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39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40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6241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grpSp>
          <p:nvGrpSpPr>
            <p:cNvPr id="86242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86243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44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D</a:t>
                </a:r>
                <a:endParaRPr lang="en-US" sz="2400"/>
              </a:p>
            </p:txBody>
          </p:sp>
        </p:grpSp>
      </p:grpSp>
      <p:grpSp>
        <p:nvGrpSpPr>
          <p:cNvPr id="86027" name="Group 25"/>
          <p:cNvGrpSpPr>
            <a:grpSpLocks/>
          </p:cNvGrpSpPr>
          <p:nvPr/>
        </p:nvGrpSpPr>
        <p:grpSpPr bwMode="auto">
          <a:xfrm>
            <a:off x="2614613" y="5029201"/>
            <a:ext cx="500062" cy="396875"/>
            <a:chOff x="2903" y="2884"/>
            <a:chExt cx="315" cy="250"/>
          </a:xfrm>
        </p:grpSpPr>
        <p:grpSp>
          <p:nvGrpSpPr>
            <p:cNvPr id="86228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86232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33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34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35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236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</p:grpSp>
        <p:grpSp>
          <p:nvGrpSpPr>
            <p:cNvPr id="86229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86230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31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C</a:t>
                </a:r>
                <a:endParaRPr lang="en-US" sz="2400"/>
              </a:p>
            </p:txBody>
          </p:sp>
        </p:grpSp>
      </p:grpSp>
      <p:grpSp>
        <p:nvGrpSpPr>
          <p:cNvPr id="86028" name="Group 35"/>
          <p:cNvGrpSpPr>
            <a:grpSpLocks/>
          </p:cNvGrpSpPr>
          <p:nvPr/>
        </p:nvGrpSpPr>
        <p:grpSpPr bwMode="auto">
          <a:xfrm>
            <a:off x="3268663" y="4581526"/>
            <a:ext cx="501650" cy="396875"/>
            <a:chOff x="2217" y="2884"/>
            <a:chExt cx="316" cy="250"/>
          </a:xfrm>
        </p:grpSpPr>
        <p:sp>
          <p:nvSpPr>
            <p:cNvPr id="86220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6221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22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223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6224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grpSp>
          <p:nvGrpSpPr>
            <p:cNvPr id="86225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86226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27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B</a:t>
                </a:r>
                <a:endParaRPr lang="en-US" sz="2400"/>
              </a:p>
            </p:txBody>
          </p:sp>
        </p:grpSp>
      </p:grpSp>
      <p:sp>
        <p:nvSpPr>
          <p:cNvPr id="86029" name="Text Box 44"/>
          <p:cNvSpPr txBox="1">
            <a:spLocks noChangeArrowheads="1"/>
          </p:cNvSpPr>
          <p:nvPr/>
        </p:nvSpPr>
        <p:spPr bwMode="auto">
          <a:xfrm>
            <a:off x="2322514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1</a:t>
            </a:r>
          </a:p>
        </p:txBody>
      </p:sp>
      <p:sp>
        <p:nvSpPr>
          <p:cNvPr id="86030" name="Freeform 45"/>
          <p:cNvSpPr>
            <a:spLocks/>
          </p:cNvSpPr>
          <p:nvPr/>
        </p:nvSpPr>
        <p:spPr bwMode="auto">
          <a:xfrm flipH="1">
            <a:off x="3006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31" name="Freeform 46"/>
          <p:cNvSpPr>
            <a:spLocks/>
          </p:cNvSpPr>
          <p:nvPr/>
        </p:nvSpPr>
        <p:spPr bwMode="auto">
          <a:xfrm flipH="1" flipV="1">
            <a:off x="3021014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32" name="Freeform 47"/>
          <p:cNvSpPr>
            <a:spLocks/>
          </p:cNvSpPr>
          <p:nvPr/>
        </p:nvSpPr>
        <p:spPr bwMode="auto">
          <a:xfrm flipV="1">
            <a:off x="2382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33" name="Text Box 48"/>
          <p:cNvSpPr txBox="1">
            <a:spLocks noChangeArrowheads="1"/>
          </p:cNvSpPr>
          <p:nvPr/>
        </p:nvSpPr>
        <p:spPr bwMode="auto">
          <a:xfrm>
            <a:off x="3151189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1+e</a:t>
            </a:r>
          </a:p>
        </p:txBody>
      </p:sp>
      <p:sp>
        <p:nvSpPr>
          <p:cNvPr id="86034" name="Text Box 49"/>
          <p:cNvSpPr txBox="1">
            <a:spLocks noChangeArrowheads="1"/>
          </p:cNvSpPr>
          <p:nvPr/>
        </p:nvSpPr>
        <p:spPr bwMode="auto">
          <a:xfrm>
            <a:off x="3157539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e</a:t>
            </a:r>
          </a:p>
        </p:txBody>
      </p:sp>
      <p:sp>
        <p:nvSpPr>
          <p:cNvPr id="86035" name="Text Box 50"/>
          <p:cNvSpPr txBox="1">
            <a:spLocks noChangeArrowheads="1"/>
          </p:cNvSpPr>
          <p:nvPr/>
        </p:nvSpPr>
        <p:spPr bwMode="auto">
          <a:xfrm>
            <a:off x="2286001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86036" name="Line 51"/>
          <p:cNvSpPr>
            <a:spLocks noChangeShapeType="1"/>
          </p:cNvSpPr>
          <p:nvPr/>
        </p:nvSpPr>
        <p:spPr bwMode="auto">
          <a:xfrm flipV="1">
            <a:off x="2854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37" name="Text Box 52"/>
          <p:cNvSpPr txBox="1">
            <a:spLocks noChangeArrowheads="1"/>
          </p:cNvSpPr>
          <p:nvPr/>
        </p:nvSpPr>
        <p:spPr bwMode="auto">
          <a:xfrm>
            <a:off x="2609850" y="55594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e</a:t>
            </a:r>
            <a:endParaRPr lang="en-US" sz="2400"/>
          </a:p>
        </p:txBody>
      </p:sp>
      <p:sp>
        <p:nvSpPr>
          <p:cNvPr id="86038" name="Line 53"/>
          <p:cNvSpPr>
            <a:spLocks noChangeShapeType="1"/>
          </p:cNvSpPr>
          <p:nvPr/>
        </p:nvSpPr>
        <p:spPr bwMode="auto">
          <a:xfrm flipH="1" flipV="1">
            <a:off x="2035176" y="4884739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39" name="Text Box 54"/>
          <p:cNvSpPr txBox="1">
            <a:spLocks noChangeArrowheads="1"/>
          </p:cNvSpPr>
          <p:nvPr/>
        </p:nvSpPr>
        <p:spPr bwMode="auto">
          <a:xfrm>
            <a:off x="1862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 sz="2400"/>
          </a:p>
        </p:txBody>
      </p:sp>
      <p:sp>
        <p:nvSpPr>
          <p:cNvPr id="86040" name="Line 55"/>
          <p:cNvSpPr>
            <a:spLocks noChangeShapeType="1"/>
          </p:cNvSpPr>
          <p:nvPr/>
        </p:nvSpPr>
        <p:spPr bwMode="auto">
          <a:xfrm flipV="1">
            <a:off x="3554413" y="4918076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41" name="Text Box 56"/>
          <p:cNvSpPr txBox="1">
            <a:spLocks noChangeArrowheads="1"/>
          </p:cNvSpPr>
          <p:nvPr/>
        </p:nvSpPr>
        <p:spPr bwMode="auto">
          <a:xfrm>
            <a:off x="3395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>
                <a:solidFill>
                  <a:srgbClr val="FF0000"/>
                </a:solidFill>
              </a:rPr>
              <a:t>1</a:t>
            </a:r>
            <a:endParaRPr lang="en-US" sz="2400"/>
          </a:p>
        </p:txBody>
      </p:sp>
      <p:sp>
        <p:nvSpPr>
          <p:cNvPr id="86042" name="Freeform 57"/>
          <p:cNvSpPr>
            <a:spLocks/>
          </p:cNvSpPr>
          <p:nvPr/>
        </p:nvSpPr>
        <p:spPr bwMode="auto">
          <a:xfrm flipH="1" flipV="1">
            <a:off x="2925764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43" name="Freeform 58"/>
          <p:cNvSpPr>
            <a:spLocks/>
          </p:cNvSpPr>
          <p:nvPr/>
        </p:nvSpPr>
        <p:spPr bwMode="auto">
          <a:xfrm flipH="1">
            <a:off x="2473325" y="4860926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86044" name="Text Box 59"/>
          <p:cNvSpPr txBox="1">
            <a:spLocks noChangeArrowheads="1"/>
          </p:cNvSpPr>
          <p:nvPr/>
        </p:nvSpPr>
        <p:spPr bwMode="auto">
          <a:xfrm>
            <a:off x="2571751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86045" name="Text Box 60"/>
          <p:cNvSpPr txBox="1">
            <a:spLocks noChangeArrowheads="1"/>
          </p:cNvSpPr>
          <p:nvPr/>
        </p:nvSpPr>
        <p:spPr bwMode="auto">
          <a:xfrm>
            <a:off x="2914651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1400"/>
              <a:t>0</a:t>
            </a:r>
          </a:p>
        </p:txBody>
      </p:sp>
      <p:sp>
        <p:nvSpPr>
          <p:cNvPr id="86046" name="Text Box 211"/>
          <p:cNvSpPr txBox="1">
            <a:spLocks noChangeArrowheads="1"/>
          </p:cNvSpPr>
          <p:nvPr/>
        </p:nvSpPr>
        <p:spPr bwMode="auto">
          <a:xfrm>
            <a:off x="2432051" y="5824539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000">
                <a:solidFill>
                  <a:srgbClr val="000099"/>
                </a:solidFill>
              </a:rPr>
              <a:t>initially</a:t>
            </a:r>
            <a:endParaRPr lang="en-US" sz="240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3971925" y="4189412"/>
            <a:ext cx="2390774" cy="2301874"/>
            <a:chOff x="1668" y="2639"/>
            <a:chExt cx="1506" cy="1450"/>
          </a:xfrm>
        </p:grpSpPr>
        <p:sp>
          <p:nvSpPr>
            <p:cNvPr id="86172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73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24 h 186"/>
                <a:gd name="T2" fmla="*/ 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6174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6212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13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14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15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216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217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6218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21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 sz="2400"/>
                </a:p>
              </p:txBody>
            </p:sp>
          </p:grpSp>
        </p:grpSp>
        <p:grpSp>
          <p:nvGrpSpPr>
            <p:cNvPr id="86175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6204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205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06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207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208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209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6210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211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 sz="2400"/>
                </a:p>
              </p:txBody>
            </p:sp>
          </p:grpSp>
        </p:grpSp>
        <p:grpSp>
          <p:nvGrpSpPr>
            <p:cNvPr id="86176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6195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6199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200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201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202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86203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</p:grpSp>
          <p:grpSp>
            <p:nvGrpSpPr>
              <p:cNvPr id="86196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6197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9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 sz="2400"/>
                </a:p>
              </p:txBody>
            </p:sp>
          </p:grpSp>
        </p:grpSp>
        <p:grpSp>
          <p:nvGrpSpPr>
            <p:cNvPr id="86177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6187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188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89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90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91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92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6193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94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 sz="2400"/>
                </a:p>
              </p:txBody>
            </p:sp>
          </p:grpSp>
        </p:grpSp>
        <p:sp>
          <p:nvSpPr>
            <p:cNvPr id="86178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65 h 186"/>
                <a:gd name="T2" fmla="*/ 1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79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35 h 186"/>
                <a:gd name="T2" fmla="*/ 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0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65 h 186"/>
                <a:gd name="T2" fmla="*/ 1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1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58 h 186"/>
                <a:gd name="T2" fmla="*/ 10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2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46 h 186"/>
                <a:gd name="T2" fmla="*/ 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3" name="Text Box 212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6184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5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86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86048" name="Freeform 288"/>
          <p:cNvSpPr>
            <a:spLocks/>
          </p:cNvSpPr>
          <p:nvPr/>
        </p:nvSpPr>
        <p:spPr bwMode="auto">
          <a:xfrm>
            <a:off x="2882900" y="4338639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6049" name="Line 289"/>
          <p:cNvSpPr>
            <a:spLocks noChangeShapeType="1"/>
          </p:cNvSpPr>
          <p:nvPr/>
        </p:nvSpPr>
        <p:spPr bwMode="auto">
          <a:xfrm flipV="1">
            <a:off x="2244726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4467225" y="439102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4292600" y="4376739"/>
            <a:ext cx="1430338" cy="966787"/>
            <a:chOff x="1870" y="2772"/>
            <a:chExt cx="901" cy="609"/>
          </a:xfrm>
        </p:grpSpPr>
        <p:sp>
          <p:nvSpPr>
            <p:cNvPr id="86166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86167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168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169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170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86171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6242050" y="4197351"/>
            <a:ext cx="2390774" cy="2301876"/>
            <a:chOff x="1668" y="2639"/>
            <a:chExt cx="1506" cy="1450"/>
          </a:xfrm>
        </p:grpSpPr>
        <p:sp>
          <p:nvSpPr>
            <p:cNvPr id="86118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19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24 h 186"/>
                <a:gd name="T2" fmla="*/ 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6120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6158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159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60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61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62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63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6164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65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 sz="2400"/>
                </a:p>
              </p:txBody>
            </p:sp>
          </p:grpSp>
        </p:grpSp>
        <p:grpSp>
          <p:nvGrpSpPr>
            <p:cNvPr id="86121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6150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151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52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53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54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55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6156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57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 sz="2400"/>
                </a:p>
              </p:txBody>
            </p:sp>
          </p:grpSp>
        </p:grpSp>
        <p:grpSp>
          <p:nvGrpSpPr>
            <p:cNvPr id="86122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6141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6145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46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147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148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86149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</p:grpSp>
          <p:grpSp>
            <p:nvGrpSpPr>
              <p:cNvPr id="86142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6143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44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 sz="2400"/>
                </a:p>
              </p:txBody>
            </p:sp>
          </p:grpSp>
        </p:grpSp>
        <p:grpSp>
          <p:nvGrpSpPr>
            <p:cNvPr id="86123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6133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134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35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36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37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38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6139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40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 sz="2400"/>
                </a:p>
              </p:txBody>
            </p:sp>
          </p:grpSp>
        </p:grpSp>
        <p:sp>
          <p:nvSpPr>
            <p:cNvPr id="86124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65 h 186"/>
                <a:gd name="T2" fmla="*/ 1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25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35 h 186"/>
                <a:gd name="T2" fmla="*/ 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26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65 h 186"/>
                <a:gd name="T2" fmla="*/ 1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27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58 h 186"/>
                <a:gd name="T2" fmla="*/ 10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28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46 h 186"/>
                <a:gd name="T2" fmla="*/ 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29" name="Text Box 344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6130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31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132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6743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6661150" y="4410075"/>
            <a:ext cx="1493838" cy="990600"/>
            <a:chOff x="-186" y="1184"/>
            <a:chExt cx="941" cy="624"/>
          </a:xfrm>
        </p:grpSpPr>
        <p:sp>
          <p:nvSpPr>
            <p:cNvPr id="86112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113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86114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86115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  <p:sp>
          <p:nvSpPr>
            <p:cNvPr id="86116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117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8394700" y="4195762"/>
            <a:ext cx="2390774" cy="2301874"/>
            <a:chOff x="1668" y="2639"/>
            <a:chExt cx="1506" cy="1450"/>
          </a:xfrm>
        </p:grpSpPr>
        <p:sp>
          <p:nvSpPr>
            <p:cNvPr id="86064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65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24 h 186"/>
                <a:gd name="T2" fmla="*/ 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6066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86104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105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06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107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08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09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86110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11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A</a:t>
                  </a:r>
                  <a:endParaRPr lang="en-US" sz="2400"/>
                </a:p>
              </p:txBody>
            </p:sp>
          </p:grpSp>
        </p:grpSp>
        <p:grpSp>
          <p:nvGrpSpPr>
            <p:cNvPr id="86067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86096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097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098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099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100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101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86102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103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D</a:t>
                  </a:r>
                  <a:endParaRPr lang="en-US" sz="2400"/>
                </a:p>
              </p:txBody>
            </p:sp>
          </p:grpSp>
        </p:grpSp>
        <p:grpSp>
          <p:nvGrpSpPr>
            <p:cNvPr id="86068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86087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86091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092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093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86094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86095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</p:grpSp>
          <p:grpSp>
            <p:nvGrpSpPr>
              <p:cNvPr id="86088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86089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090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C</a:t>
                  </a:r>
                  <a:endParaRPr lang="en-US" sz="2400"/>
                </a:p>
              </p:txBody>
            </p:sp>
          </p:grpSp>
        </p:grpSp>
        <p:grpSp>
          <p:nvGrpSpPr>
            <p:cNvPr id="86069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86079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6080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081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6082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6083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86084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86085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86086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/>
                    <a:t>B</a:t>
                  </a:r>
                  <a:endParaRPr lang="en-US" sz="2400"/>
                </a:p>
              </p:txBody>
            </p:sp>
          </p:grpSp>
        </p:grpSp>
        <p:sp>
          <p:nvSpPr>
            <p:cNvPr id="86070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65 h 186"/>
                <a:gd name="T2" fmla="*/ 1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1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35 h 186"/>
                <a:gd name="T2" fmla="*/ 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2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65 h 186"/>
                <a:gd name="T2" fmla="*/ 1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3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58 h 186"/>
                <a:gd name="T2" fmla="*/ 10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4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46 h 186"/>
                <a:gd name="T2" fmla="*/ 6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5" name="Text Box 394"/>
            <p:cNvSpPr txBox="1">
              <a:spLocks noChangeArrowheads="1"/>
            </p:cNvSpPr>
            <p:nvPr/>
          </p:nvSpPr>
          <p:spPr bwMode="auto">
            <a:xfrm>
              <a:off x="1668" y="3612"/>
              <a:ext cx="1506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>
                  <a:solidFill>
                    <a:srgbClr val="000099"/>
                  </a:solidFill>
                  <a:latin typeface="Gill Sans MT" pitchFamily="34" charset="0"/>
                </a:rPr>
                <a:t>resulting in new costs</a:t>
              </a:r>
            </a:p>
          </p:txBody>
        </p:sp>
        <p:sp>
          <p:nvSpPr>
            <p:cNvPr id="86076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7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6078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8890000" y="439737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8715375" y="4383089"/>
            <a:ext cx="1430338" cy="966787"/>
            <a:chOff x="1870" y="2772"/>
            <a:chExt cx="901" cy="609"/>
          </a:xfrm>
        </p:grpSpPr>
        <p:sp>
          <p:nvSpPr>
            <p:cNvPr id="86058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2+e</a:t>
              </a:r>
            </a:p>
          </p:txBody>
        </p:sp>
        <p:sp>
          <p:nvSpPr>
            <p:cNvPr id="86059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060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061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0</a:t>
              </a:r>
            </a:p>
          </p:txBody>
        </p:sp>
        <p:sp>
          <p:nvSpPr>
            <p:cNvPr id="86062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1+e</a:t>
              </a:r>
            </a:p>
          </p:txBody>
        </p:sp>
        <p:sp>
          <p:nvSpPr>
            <p:cNvPr id="86063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z="1400"/>
                <a:t>1</a:t>
              </a:r>
            </a:p>
          </p:txBody>
        </p:sp>
      </p:grpSp>
      <p:sp>
        <p:nvSpPr>
          <p:cNvPr id="2" name="Cloud Callout 1"/>
          <p:cNvSpPr/>
          <p:nvPr/>
        </p:nvSpPr>
        <p:spPr>
          <a:xfrm>
            <a:off x="8890000" y="1767840"/>
            <a:ext cx="2463800" cy="777240"/>
          </a:xfrm>
          <a:prstGeom prst="cloudCallout">
            <a:avLst>
              <a:gd name="adj1" fmla="val -48049"/>
              <a:gd name="adj2" fmla="val 58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O(</a:t>
            </a:r>
            <a:r>
              <a:rPr lang="el-GR" dirty="0" smtClean="0"/>
              <a:t> (</a:t>
            </a:r>
            <a:r>
              <a:rPr lang="en-US" dirty="0" err="1" smtClean="0"/>
              <a:t>e+logn</a:t>
            </a:r>
            <a:r>
              <a:rPr lang="el-GR" dirty="0" smtClean="0"/>
              <a:t>)</a:t>
            </a:r>
            <a:r>
              <a:rPr lang="en-US" dirty="0" smtClean="0"/>
              <a:t> n</a:t>
            </a:r>
            <a:r>
              <a:rPr lang="el-GR" dirty="0" smtClean="0"/>
              <a:t> </a:t>
            </a:r>
            <a:r>
              <a:rPr lang="en-US" dirty="0" smtClean="0"/>
              <a:t>)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358620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704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35B2FEA9-1DA0-4D26-A8F3-EDB2F42F02CB}" type="slidenum">
              <a:rPr lang="en-US">
                <a:latin typeface="Tahoma" panose="020B0604030504040204" pitchFamily="34" charset="0"/>
              </a:rPr>
              <a:pPr/>
              <a:t>13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7044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4.3 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4.4 IP: Internet Protocol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ICMP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8602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</a:rPr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/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/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/>
          </a:p>
        </p:txBody>
      </p:sp>
      <p:sp>
        <p:nvSpPr>
          <p:cNvPr id="87047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="" xmlns:p14="http://schemas.microsoft.com/office/powerpoint/2010/main" val="27327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82440" y="6356350"/>
            <a:ext cx="41148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4440" y="6356350"/>
            <a:ext cx="27432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526D4029-4D57-48AB-8C20-1D14E2EC4E45}" type="slidenum">
              <a:rPr lang="en-US">
                <a:latin typeface="Tahoma" panose="020B0604030504040204" pitchFamily="34" charset="0"/>
              </a:rPr>
              <a:pPr/>
              <a:t>14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8068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942975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1" y="1600200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Bellman-Ford equation (dynamic programming)</a:t>
            </a:r>
          </a:p>
          <a:p>
            <a:pPr>
              <a:buFont typeface="Wingdings" charset="0"/>
              <a:buNone/>
              <a:defRPr/>
            </a:pPr>
            <a:endParaRPr lang="en-US" dirty="0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let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d</a:t>
            </a:r>
            <a:r>
              <a:rPr lang="en-US" baseline="-25000" dirty="0">
                <a:cs typeface="+mn-cs"/>
              </a:rPr>
              <a:t>x</a:t>
            </a:r>
            <a:r>
              <a:rPr lang="en-US" dirty="0">
                <a:cs typeface="+mn-cs"/>
              </a:rPr>
              <a:t>(y) := cost of least-cost path from x to y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then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cs typeface="+mn-cs"/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2331720" y="4427539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v</a:t>
            </a:r>
          </a:p>
        </p:txBody>
      </p:sp>
      <p:sp>
        <p:nvSpPr>
          <p:cNvPr id="88072" name="Text Box 7"/>
          <p:cNvSpPr txBox="1">
            <a:spLocks noChangeArrowheads="1"/>
          </p:cNvSpPr>
          <p:nvPr/>
        </p:nvSpPr>
        <p:spPr bwMode="auto">
          <a:xfrm>
            <a:off x="2834958" y="5126039"/>
            <a:ext cx="26148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>
                <a:latin typeface="Gill Sans MT" pitchFamily="34" charset="0"/>
              </a:rPr>
              <a:t>cost to neighbor v</a:t>
            </a:r>
          </a:p>
        </p:txBody>
      </p:sp>
      <p:sp>
        <p:nvSpPr>
          <p:cNvPr id="88073" name="Text Box 8"/>
          <p:cNvSpPr txBox="1">
            <a:spLocks noChangeArrowheads="1"/>
          </p:cNvSpPr>
          <p:nvPr/>
        </p:nvSpPr>
        <p:spPr bwMode="auto">
          <a:xfrm>
            <a:off x="1933258" y="5762626"/>
            <a:ext cx="48574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i="1">
                <a:latin typeface="Gill Sans MT" pitchFamily="34" charset="0"/>
              </a:rPr>
              <a:t>min</a:t>
            </a:r>
            <a:r>
              <a:rPr lang="en-US" sz="2400">
                <a:latin typeface="Gill Sans MT" pitchFamily="34" charset="0"/>
              </a:rPr>
              <a:t> taken over all neighbors v of x</a:t>
            </a:r>
          </a:p>
        </p:txBody>
      </p:sp>
      <p:sp>
        <p:nvSpPr>
          <p:cNvPr id="88074" name="Text Box 9"/>
          <p:cNvSpPr txBox="1">
            <a:spLocks noChangeArrowheads="1"/>
          </p:cNvSpPr>
          <p:nvPr/>
        </p:nvSpPr>
        <p:spPr bwMode="auto">
          <a:xfrm>
            <a:off x="3947795" y="4730751"/>
            <a:ext cx="51299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>
                <a:latin typeface="Gill Sans MT" pitchFamily="34" charset="0"/>
              </a:rPr>
              <a:t>cost from neighbor v to destination y</a:t>
            </a:r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>
            <a:off x="218090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8076" name="Line 11"/>
          <p:cNvSpPr>
            <a:spLocks noChangeShapeType="1"/>
          </p:cNvSpPr>
          <p:nvPr/>
        </p:nvSpPr>
        <p:spPr bwMode="auto">
          <a:xfrm flipH="1">
            <a:off x="3161982" y="4664078"/>
            <a:ext cx="11983" cy="58737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 flipH="1">
            <a:off x="4466907" y="4664078"/>
            <a:ext cx="15997" cy="198436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cxnSp>
        <p:nvCxnSpPr>
          <p:cNvPr id="3" name="Straight Arrow Connector 2"/>
          <p:cNvCxnSpPr>
            <a:endCxn id="11" idx="5"/>
          </p:cNvCxnSpPr>
          <p:nvPr/>
        </p:nvCxnSpPr>
        <p:spPr>
          <a:xfrm flipH="1" flipV="1">
            <a:off x="9727505" y="2336884"/>
            <a:ext cx="1915855" cy="84827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8" idx="6"/>
          </p:cNvCxnSpPr>
          <p:nvPr/>
        </p:nvCxnSpPr>
        <p:spPr>
          <a:xfrm flipH="1" flipV="1">
            <a:off x="9784080" y="2867144"/>
            <a:ext cx="1859281" cy="31801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9" idx="6"/>
          </p:cNvCxnSpPr>
          <p:nvPr/>
        </p:nvCxnSpPr>
        <p:spPr>
          <a:xfrm flipH="1">
            <a:off x="9784080" y="3225482"/>
            <a:ext cx="1859281" cy="29233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0" idx="6"/>
          </p:cNvCxnSpPr>
          <p:nvPr/>
        </p:nvCxnSpPr>
        <p:spPr>
          <a:xfrm flipH="1">
            <a:off x="9784079" y="3225482"/>
            <a:ext cx="1859282" cy="9350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loud 8"/>
          <p:cNvSpPr/>
          <p:nvPr/>
        </p:nvSpPr>
        <p:spPr>
          <a:xfrm>
            <a:off x="10469880" y="2575560"/>
            <a:ext cx="746760" cy="13487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/>
          <p:cNvSpPr txBox="1"/>
          <p:nvPr/>
        </p:nvSpPr>
        <p:spPr>
          <a:xfrm>
            <a:off x="11675743" y="2867144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endParaRPr lang="el-GR" sz="3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07925" y="283787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endParaRPr lang="el-GR" sz="3200" b="1" dirty="0"/>
          </a:p>
        </p:txBody>
      </p:sp>
      <p:sp>
        <p:nvSpPr>
          <p:cNvPr id="11" name="Oval 10"/>
          <p:cNvSpPr/>
          <p:nvPr/>
        </p:nvSpPr>
        <p:spPr>
          <a:xfrm>
            <a:off x="9397765" y="2011680"/>
            <a:ext cx="38631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28" name="Oval 27"/>
          <p:cNvSpPr/>
          <p:nvPr/>
        </p:nvSpPr>
        <p:spPr>
          <a:xfrm>
            <a:off x="9397765" y="2676644"/>
            <a:ext cx="38631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29" name="Oval 28"/>
          <p:cNvSpPr/>
          <p:nvPr/>
        </p:nvSpPr>
        <p:spPr>
          <a:xfrm>
            <a:off x="9397765" y="3327321"/>
            <a:ext cx="38631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l-GR" dirty="0"/>
          </a:p>
        </p:txBody>
      </p:sp>
      <p:sp>
        <p:nvSpPr>
          <p:cNvPr id="30" name="Oval 29"/>
          <p:cNvSpPr/>
          <p:nvPr/>
        </p:nvSpPr>
        <p:spPr>
          <a:xfrm>
            <a:off x="9397764" y="3970041"/>
            <a:ext cx="386315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l-GR" dirty="0"/>
          </a:p>
        </p:txBody>
      </p:sp>
      <p:cxnSp>
        <p:nvCxnSpPr>
          <p:cNvPr id="35" name="Straight Arrow Connector 34"/>
          <p:cNvCxnSpPr>
            <a:stCxn id="11" idx="3"/>
          </p:cNvCxnSpPr>
          <p:nvPr/>
        </p:nvCxnSpPr>
        <p:spPr>
          <a:xfrm flipH="1">
            <a:off x="8491729" y="2336884"/>
            <a:ext cx="962611" cy="715919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3"/>
          </p:cNvCxnSpPr>
          <p:nvPr/>
        </p:nvCxnSpPr>
        <p:spPr>
          <a:xfrm flipH="1">
            <a:off x="8581745" y="2872308"/>
            <a:ext cx="859434" cy="257956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537617" y="3286391"/>
            <a:ext cx="891816" cy="24192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8537617" y="3399831"/>
            <a:ext cx="860146" cy="798185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21240" y="2047324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(y)</a:t>
            </a:r>
            <a:endParaRPr lang="el-GR" sz="2400" dirty="0"/>
          </a:p>
        </p:txBody>
      </p:sp>
      <p:sp>
        <p:nvSpPr>
          <p:cNvPr id="44" name="TextBox 43"/>
          <p:cNvSpPr txBox="1"/>
          <p:nvPr/>
        </p:nvSpPr>
        <p:spPr>
          <a:xfrm>
            <a:off x="9720896" y="2872095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(y)</a:t>
            </a:r>
            <a:endParaRPr lang="el-GR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9751697" y="3435042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(y)</a:t>
            </a:r>
            <a:endParaRPr lang="el-GR" sz="2400" dirty="0"/>
          </a:p>
        </p:txBody>
      </p:sp>
      <p:sp>
        <p:nvSpPr>
          <p:cNvPr id="46" name="TextBox 45"/>
          <p:cNvSpPr txBox="1"/>
          <p:nvPr/>
        </p:nvSpPr>
        <p:spPr>
          <a:xfrm>
            <a:off x="9924497" y="3988147"/>
            <a:ext cx="776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(y)</a:t>
            </a:r>
            <a:endParaRPr lang="el-GR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577983" y="2170676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(x,1)</a:t>
            </a:r>
            <a:endParaRPr lang="el-GR" sz="24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851518" y="291770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(x,2)</a:t>
            </a:r>
            <a:endParaRPr lang="el-GR" sz="24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8891530" y="340735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(x,3)</a:t>
            </a:r>
            <a:endParaRPr lang="el-GR" sz="2400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8537597" y="3849791"/>
            <a:ext cx="68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</a:t>
            </a:r>
            <a:r>
              <a:rPr lang="en-US" sz="2400" baseline="-25000" dirty="0" smtClean="0"/>
              <a:t>(x,4)</a:t>
            </a:r>
            <a:endParaRPr lang="el-GR" sz="2400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19231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90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76BA6AA2-82B0-41C7-B16C-3ADCADFD49DE}" type="slidenum">
              <a:rPr lang="en-US">
                <a:latin typeface="Tahoma" panose="020B0604030504040204" pitchFamily="34" charset="0"/>
              </a:rPr>
              <a:pPr/>
              <a:t>15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9092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83978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26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89094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89099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0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1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02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3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4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05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06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07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8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09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10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11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12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13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14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15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16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17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18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19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20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21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22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23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24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25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26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27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28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29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89130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89131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2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3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92510 h 174"/>
                <a:gd name="T2" fmla="*/ 212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4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5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6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7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8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89139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89140" name="Group 45"/>
            <p:cNvGrpSpPr>
              <a:grpSpLocks/>
            </p:cNvGrpSpPr>
            <p:nvPr/>
          </p:nvGrpSpPr>
          <p:grpSpPr bwMode="auto">
            <a:xfrm>
              <a:off x="3284" y="1744"/>
              <a:ext cx="215" cy="252"/>
              <a:chOff x="2949" y="2425"/>
              <a:chExt cx="218" cy="252"/>
            </a:xfrm>
          </p:grpSpPr>
          <p:sp>
            <p:nvSpPr>
              <p:cNvPr id="89166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67" name="Text Box 47"/>
              <p:cNvSpPr txBox="1">
                <a:spLocks noChangeArrowheads="1"/>
              </p:cNvSpPr>
              <p:nvPr/>
            </p:nvSpPr>
            <p:spPr bwMode="auto">
              <a:xfrm>
                <a:off x="2949" y="2425"/>
                <a:ext cx="21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u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141" name="Group 48"/>
            <p:cNvGrpSpPr>
              <a:grpSpLocks/>
            </p:cNvGrpSpPr>
            <p:nvPr/>
          </p:nvGrpSpPr>
          <p:grpSpPr bwMode="auto">
            <a:xfrm>
              <a:off x="4458" y="2128"/>
              <a:ext cx="206" cy="252"/>
              <a:chOff x="2953" y="2425"/>
              <a:chExt cx="209" cy="252"/>
            </a:xfrm>
          </p:grpSpPr>
          <p:sp>
            <p:nvSpPr>
              <p:cNvPr id="89164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65" name="Text Box 50"/>
              <p:cNvSpPr txBox="1">
                <a:spLocks noChangeArrowheads="1"/>
              </p:cNvSpPr>
              <p:nvPr/>
            </p:nvSpPr>
            <p:spPr bwMode="auto">
              <a:xfrm>
                <a:off x="2953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bg1"/>
                    </a:solidFill>
                  </a:rPr>
                  <a:t>y</a:t>
                </a:r>
                <a:endParaRPr lang="en-US" sz="2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142" name="Group 51"/>
            <p:cNvGrpSpPr>
              <a:grpSpLocks/>
            </p:cNvGrpSpPr>
            <p:nvPr/>
          </p:nvGrpSpPr>
          <p:grpSpPr bwMode="auto">
            <a:xfrm>
              <a:off x="3767" y="2095"/>
              <a:ext cx="224" cy="291"/>
              <a:chOff x="2945" y="2395"/>
              <a:chExt cx="225" cy="291"/>
            </a:xfrm>
          </p:grpSpPr>
          <p:sp>
            <p:nvSpPr>
              <p:cNvPr id="89162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63" name="Text Box 53"/>
              <p:cNvSpPr txBox="1">
                <a:spLocks noChangeArrowheads="1"/>
              </p:cNvSpPr>
              <p:nvPr/>
            </p:nvSpPr>
            <p:spPr bwMode="auto">
              <a:xfrm>
                <a:off x="2945" y="2395"/>
                <a:ext cx="22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89143" name="Group 54"/>
            <p:cNvGrpSpPr>
              <a:grpSpLocks/>
            </p:cNvGrpSpPr>
            <p:nvPr/>
          </p:nvGrpSpPr>
          <p:grpSpPr bwMode="auto">
            <a:xfrm>
              <a:off x="4435" y="1438"/>
              <a:ext cx="242" cy="252"/>
              <a:chOff x="2936" y="2425"/>
              <a:chExt cx="245" cy="252"/>
            </a:xfrm>
          </p:grpSpPr>
          <p:sp>
            <p:nvSpPr>
              <p:cNvPr id="89160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61" name="Text Box 56"/>
              <p:cNvSpPr txBox="1">
                <a:spLocks noChangeArrowheads="1"/>
              </p:cNvSpPr>
              <p:nvPr/>
            </p:nvSpPr>
            <p:spPr bwMode="auto">
              <a:xfrm>
                <a:off x="2936" y="2425"/>
                <a:ext cx="24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chemeClr val="bg1"/>
                    </a:solidFill>
                  </a:rPr>
                  <a:t>w</a:t>
                </a:r>
                <a:endParaRPr lang="en-US" sz="24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144" name="Group 57"/>
            <p:cNvGrpSpPr>
              <a:grpSpLocks/>
            </p:cNvGrpSpPr>
            <p:nvPr/>
          </p:nvGrpSpPr>
          <p:grpSpPr bwMode="auto">
            <a:xfrm>
              <a:off x="3768" y="1438"/>
              <a:ext cx="206" cy="252"/>
              <a:chOff x="2953" y="2425"/>
              <a:chExt cx="209" cy="252"/>
            </a:xfrm>
          </p:grpSpPr>
          <p:sp>
            <p:nvSpPr>
              <p:cNvPr id="8915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59" name="Text Box 59"/>
              <p:cNvSpPr txBox="1">
                <a:spLocks noChangeArrowheads="1"/>
              </p:cNvSpPr>
              <p:nvPr/>
            </p:nvSpPr>
            <p:spPr bwMode="auto">
              <a:xfrm>
                <a:off x="2953" y="2425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v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9145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8915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9157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 b="1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89146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9147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9148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9149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9150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9151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89152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9153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89154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9155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89095" name="Text Box 73"/>
          <p:cNvSpPr txBox="1">
            <a:spLocks noChangeArrowheads="1"/>
          </p:cNvSpPr>
          <p:nvPr/>
        </p:nvSpPr>
        <p:spPr bwMode="auto">
          <a:xfrm>
            <a:off x="5289551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/>
              <a:t>clearly, d</a:t>
            </a:r>
            <a:r>
              <a:rPr lang="en-US" sz="2400" baseline="-25000"/>
              <a:t>v</a:t>
            </a:r>
            <a:r>
              <a:rPr lang="en-US" sz="2400"/>
              <a:t>(z) = 5, d</a:t>
            </a:r>
            <a:r>
              <a:rPr lang="en-US" sz="2400" baseline="-25000"/>
              <a:t>x</a:t>
            </a:r>
            <a:r>
              <a:rPr lang="en-US" sz="2400"/>
              <a:t>(z) = 3, d</a:t>
            </a:r>
            <a:r>
              <a:rPr lang="en-US" sz="2400" baseline="-25000"/>
              <a:t>w</a:t>
            </a:r>
            <a:r>
              <a:rPr lang="en-US" sz="2400"/>
              <a:t>(z) = 3</a:t>
            </a:r>
          </a:p>
        </p:txBody>
      </p:sp>
      <p:sp>
        <p:nvSpPr>
          <p:cNvPr id="89096" name="Text Box 74"/>
          <p:cNvSpPr txBox="1">
            <a:spLocks noChangeArrowheads="1"/>
          </p:cNvSpPr>
          <p:nvPr/>
        </p:nvSpPr>
        <p:spPr bwMode="auto">
          <a:xfrm>
            <a:off x="5799138" y="2928938"/>
            <a:ext cx="39372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 dirty="0"/>
              <a:t>d</a:t>
            </a:r>
            <a:r>
              <a:rPr lang="en-US" sz="2400" baseline="-25000" dirty="0"/>
              <a:t>u</a:t>
            </a:r>
            <a:r>
              <a:rPr lang="en-US" sz="2400" dirty="0"/>
              <a:t>(z) = min { c(</a:t>
            </a:r>
            <a:r>
              <a:rPr lang="en-US" sz="2400" dirty="0" err="1"/>
              <a:t>u,v</a:t>
            </a:r>
            <a:r>
              <a:rPr lang="en-US" sz="2400" dirty="0"/>
              <a:t>) + d</a:t>
            </a:r>
            <a:r>
              <a:rPr lang="en-US" sz="2400" baseline="-25000" dirty="0"/>
              <a:t>v</a:t>
            </a:r>
            <a:r>
              <a:rPr lang="en-US" sz="2400" dirty="0"/>
              <a:t>(z),</a:t>
            </a:r>
          </a:p>
          <a:p>
            <a:r>
              <a:rPr lang="en-US" sz="2400" dirty="0"/>
              <a:t>                    c(</a:t>
            </a:r>
            <a:r>
              <a:rPr lang="en-US" sz="2400" dirty="0" err="1"/>
              <a:t>u,x</a:t>
            </a:r>
            <a:r>
              <a:rPr lang="en-US" sz="2400" dirty="0"/>
              <a:t>) + d</a:t>
            </a:r>
            <a:r>
              <a:rPr lang="en-US" sz="2400" baseline="-25000" dirty="0"/>
              <a:t>x</a:t>
            </a:r>
            <a:r>
              <a:rPr lang="en-US" sz="2400" dirty="0"/>
              <a:t>(z),</a:t>
            </a:r>
          </a:p>
          <a:p>
            <a:r>
              <a:rPr lang="en-US" sz="2400" dirty="0"/>
              <a:t>                    c(</a:t>
            </a:r>
            <a:r>
              <a:rPr lang="en-US" sz="2400" dirty="0" err="1"/>
              <a:t>u,w</a:t>
            </a:r>
            <a:r>
              <a:rPr lang="en-US" sz="2400" dirty="0"/>
              <a:t>) + </a:t>
            </a:r>
            <a:r>
              <a:rPr lang="en-US" sz="2400" dirty="0" err="1"/>
              <a:t>d</a:t>
            </a:r>
            <a:r>
              <a:rPr lang="en-US" sz="2400" baseline="-25000" dirty="0" err="1"/>
              <a:t>w</a:t>
            </a:r>
            <a:r>
              <a:rPr lang="en-US" sz="2400" dirty="0"/>
              <a:t>(z) }</a:t>
            </a:r>
          </a:p>
          <a:p>
            <a:r>
              <a:rPr lang="en-US" sz="2400" dirty="0"/>
              <a:t>         = min {2 + </a:t>
            </a:r>
            <a:r>
              <a:rPr lang="en-US" sz="2400" dirty="0" smtClean="0"/>
              <a:t>5=7,</a:t>
            </a:r>
            <a:endParaRPr lang="en-US" sz="2400" dirty="0"/>
          </a:p>
          <a:p>
            <a:r>
              <a:rPr lang="en-US" sz="2400" dirty="0"/>
              <a:t>                    1 + </a:t>
            </a:r>
            <a:r>
              <a:rPr lang="en-US" sz="2400" dirty="0" smtClean="0"/>
              <a:t>3=4,</a:t>
            </a:r>
            <a:endParaRPr lang="en-US" sz="2400" dirty="0"/>
          </a:p>
          <a:p>
            <a:r>
              <a:rPr lang="en-US" sz="2400" dirty="0"/>
              <a:t>                    5 + </a:t>
            </a:r>
            <a:r>
              <a:rPr lang="en-US" sz="2400" dirty="0" smtClean="0"/>
              <a:t>3=8}  </a:t>
            </a:r>
            <a:r>
              <a:rPr lang="en-US" sz="2400" dirty="0"/>
              <a:t>= 4</a:t>
            </a:r>
          </a:p>
        </p:txBody>
      </p:sp>
      <p:sp>
        <p:nvSpPr>
          <p:cNvPr id="89097" name="Text Box 75"/>
          <p:cNvSpPr txBox="1">
            <a:spLocks noChangeArrowheads="1"/>
          </p:cNvSpPr>
          <p:nvPr/>
        </p:nvSpPr>
        <p:spPr bwMode="auto">
          <a:xfrm>
            <a:off x="1985964" y="5330826"/>
            <a:ext cx="7364517" cy="82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>
                <a:latin typeface="Gill Sans MT" pitchFamily="34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>
                <a:latin typeface="Gill Sans MT" pitchFamily="34" charset="0"/>
              </a:rPr>
              <a:t>hop in shortest path, used in</a:t>
            </a:r>
            <a:r>
              <a:rPr lang="en-US" sz="2800">
                <a:latin typeface="Gill Sans MT" pitchFamily="34" charset="0"/>
                <a:ea typeface="MS Mincho" panose="02020609040205080304" pitchFamily="49" charset="-128"/>
              </a:rPr>
              <a:t> </a:t>
            </a:r>
            <a:r>
              <a:rPr lang="en-US" sz="2800">
                <a:latin typeface="Gill Sans MT" pitchFamily="34" charset="0"/>
              </a:rPr>
              <a:t>forwarding table</a:t>
            </a:r>
          </a:p>
        </p:txBody>
      </p:sp>
      <p:sp>
        <p:nvSpPr>
          <p:cNvPr id="89098" name="Text Box 76"/>
          <p:cNvSpPr txBox="1">
            <a:spLocks noChangeArrowheads="1"/>
          </p:cNvSpPr>
          <p:nvPr/>
        </p:nvSpPr>
        <p:spPr bwMode="auto">
          <a:xfrm>
            <a:off x="5386389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400"/>
              <a:t>B-F equation says:</a:t>
            </a:r>
          </a:p>
        </p:txBody>
      </p:sp>
    </p:spTree>
    <p:extLst>
      <p:ext uri="{BB962C8B-B14F-4D97-AF65-F5344CB8AC3E}">
        <p14:creationId xmlns="" xmlns:p14="http://schemas.microsoft.com/office/powerpoint/2010/main" val="6055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01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A16DEA7C-5207-4899-BD87-057C78C0D184}" type="slidenum">
              <a:rPr lang="en-US">
                <a:latin typeface="Tahoma" panose="020B0604030504040204" pitchFamily="34" charset="0"/>
              </a:rPr>
              <a:pPr/>
              <a:t>16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90116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" y="1266093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x</a:t>
            </a: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(y)</a:t>
            </a:r>
            <a:r>
              <a:rPr lang="en-US" smtClean="0">
                <a:ea typeface="ＭＳ Ｐゴシック" panose="020B0600070205080204" pitchFamily="34" charset="-128"/>
              </a:rPr>
              <a:t> = estimate of least cost from x to y</a:t>
            </a:r>
          </a:p>
          <a:p>
            <a:pPr lvl="1"/>
            <a:r>
              <a:rPr lang="en-US" smtClean="0">
                <a:ea typeface="ＭＳ Ｐゴシック" panose="020B0600070205080204" pitchFamily="34" charset="-128"/>
              </a:rPr>
              <a:t>x maintains  distance vector </a:t>
            </a:r>
            <a:r>
              <a:rPr lang="en-US" b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baseline="-2500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x</a:t>
            </a: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= [D</a:t>
            </a:r>
            <a:r>
              <a:rPr lang="en-US" baseline="-2500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x</a:t>
            </a: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(y): y </a:t>
            </a:r>
            <a:r>
              <a:rPr lang="ru-RU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є</a:t>
            </a:r>
            <a:r>
              <a:rPr lang="en-US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 N ]</a:t>
            </a:r>
          </a:p>
          <a:p>
            <a:r>
              <a:rPr lang="en-US" smtClean="0">
                <a:ea typeface="ＭＳ Ｐゴシック" panose="020B0600070205080204" pitchFamily="34" charset="-128"/>
              </a:rPr>
              <a:t>node x:</a:t>
            </a:r>
          </a:p>
          <a:p>
            <a:pPr lvl="1"/>
            <a:r>
              <a:rPr lang="en-US" sz="2800">
                <a:ea typeface="ＭＳ Ｐゴシック" panose="020B0600070205080204" pitchFamily="34" charset="-128"/>
              </a:rPr>
              <a:t>knows cost to each neighbor v: </a:t>
            </a:r>
            <a:r>
              <a:rPr lang="en-US" sz="2800">
                <a:solidFill>
                  <a:srgbClr val="CC0000"/>
                </a:solidFill>
                <a:ea typeface="ＭＳ Ｐゴシック" panose="020B0600070205080204" pitchFamily="34" charset="-128"/>
              </a:rPr>
              <a:t>c(x,v)</a:t>
            </a:r>
          </a:p>
          <a:p>
            <a:pPr lvl="1"/>
            <a:r>
              <a:rPr lang="en-US" sz="2800">
                <a:ea typeface="ＭＳ Ｐゴシック" panose="020B0600070205080204" pitchFamily="34" charset="-128"/>
              </a:rPr>
              <a:t>maintains its neighbors</a:t>
            </a:r>
            <a:r>
              <a:rPr lang="ja-JP" altLang="en-US" sz="2800"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ea typeface="ＭＳ Ｐゴシック" panose="020B0600070205080204" pitchFamily="34" charset="-128"/>
              </a:rPr>
              <a:t> distance vectors. For each neighbor v, x maintains </a:t>
            </a:r>
            <a:br>
              <a:rPr lang="en-US" altLang="ja-JP" sz="2800">
                <a:ea typeface="ＭＳ Ｐゴシック" panose="020B0600070205080204" pitchFamily="34" charset="-128"/>
              </a:rPr>
            </a:br>
            <a:r>
              <a:rPr lang="en-US" altLang="ja-JP" sz="2800" b="1">
                <a:solidFill>
                  <a:srgbClr val="CC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 sz="2800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ja-JP" sz="2800">
                <a:solidFill>
                  <a:srgbClr val="CC0000"/>
                </a:solidFill>
                <a:ea typeface="ＭＳ Ｐゴシック" panose="020B0600070205080204" pitchFamily="34" charset="-128"/>
              </a:rPr>
              <a:t> = [D</a:t>
            </a:r>
            <a:r>
              <a:rPr lang="en-US" altLang="ja-JP" sz="2800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v</a:t>
            </a:r>
            <a:r>
              <a:rPr lang="en-US" altLang="ja-JP" sz="2800">
                <a:solidFill>
                  <a:srgbClr val="CC0000"/>
                </a:solidFill>
                <a:ea typeface="ＭＳ Ｐゴシック" panose="020B0600070205080204" pitchFamily="34" charset="-128"/>
              </a:rPr>
              <a:t>(y): y </a:t>
            </a:r>
            <a:r>
              <a:rPr lang="ru-RU" altLang="ja-JP" sz="2800">
                <a:solidFill>
                  <a:srgbClr val="CC0000"/>
                </a:solidFill>
                <a:ea typeface="ＭＳ Ｐゴシック" panose="020B0600070205080204" pitchFamily="34" charset="-128"/>
              </a:rPr>
              <a:t>є</a:t>
            </a:r>
            <a:r>
              <a:rPr lang="en-US" altLang="ja-JP" sz="2800">
                <a:solidFill>
                  <a:srgbClr val="CC0000"/>
                </a:solidFill>
                <a:ea typeface="ＭＳ Ｐゴシック" panose="020B0600070205080204" pitchFamily="34" charset="-128"/>
              </a:rPr>
              <a:t> N ]</a:t>
            </a:r>
          </a:p>
          <a:p>
            <a:pPr>
              <a:buFont typeface="Wingdings" pitchFamily="2" charset="2"/>
              <a:buNone/>
            </a:pPr>
            <a:endParaRPr lang="en-US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endParaRPr 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6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C5F11F7F-D780-4AD5-8A52-081686A4F1B6}" type="slidenum">
              <a:rPr lang="en-US">
                <a:latin typeface="Tahoma" panose="020B0604030504040204" pitchFamily="34" charset="0"/>
              </a:rPr>
              <a:pPr/>
              <a:t>17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</a:rPr>
              <a:t>key idea: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from time-to-time, each node sends its own distance vector estimate to neighbors</a:t>
            </a:r>
          </a:p>
          <a:p>
            <a:pPr>
              <a:buFont typeface="Wingdings" charset="0"/>
              <a:buChar char="v"/>
              <a:defRPr/>
            </a:pPr>
            <a:r>
              <a:rPr lang="en-US">
                <a:cs typeface="+mn-cs"/>
              </a:rPr>
              <a:t>when x receives new DV estimate from neighbor, it updates its own DV using B-F equation:</a:t>
            </a: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2527300" y="3819059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cs typeface="Times New Roman" panose="02020603050405020304" pitchFamily="18" charset="0"/>
              </a:rPr>
              <a:t>D</a:t>
            </a:r>
            <a:r>
              <a:rPr lang="en-US" sz="2800" i="1" baseline="-30000">
                <a:solidFill>
                  <a:srgbClr val="CC0000"/>
                </a:solidFill>
                <a:cs typeface="Times New Roman" panose="02020603050405020304" pitchFamily="18" charset="0"/>
              </a:rPr>
              <a:t>x</a:t>
            </a:r>
            <a:r>
              <a:rPr lang="en-US" sz="2800" i="1">
                <a:solidFill>
                  <a:srgbClr val="CC0000"/>
                </a:solidFill>
                <a:cs typeface="Times New Roman" panose="02020603050405020304" pitchFamily="18" charset="0"/>
              </a:rPr>
              <a:t>(y) ← min</a:t>
            </a:r>
            <a:r>
              <a:rPr lang="en-US" sz="2800" i="1" baseline="-30000">
                <a:solidFill>
                  <a:srgbClr val="CC0000"/>
                </a:solidFill>
                <a:cs typeface="Times New Roman" panose="02020603050405020304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anose="02020603050405020304" pitchFamily="18" charset="0"/>
              </a:rPr>
              <a:t>{c(x,v) + D</a:t>
            </a:r>
            <a:r>
              <a:rPr lang="en-US" sz="2800" i="1" baseline="-30000">
                <a:solidFill>
                  <a:srgbClr val="CC0000"/>
                </a:solidFill>
                <a:cs typeface="Times New Roman" panose="02020603050405020304" pitchFamily="18" charset="0"/>
              </a:rPr>
              <a:t>v</a:t>
            </a:r>
            <a:r>
              <a:rPr lang="en-US" sz="2800" i="1">
                <a:solidFill>
                  <a:srgbClr val="CC0000"/>
                </a:solidFill>
                <a:cs typeface="Times New Roman" panose="02020603050405020304" pitchFamily="18" charset="0"/>
              </a:rPr>
              <a:t>(y)}  for each node y </a:t>
            </a:r>
            <a:r>
              <a:rPr lang="en-US" sz="2800" i="1">
                <a:solidFill>
                  <a:srgbClr val="CC0000"/>
                </a:solidFill>
                <a:ea typeface="MS Mincho" panose="02020609040205080304" pitchFamily="49" charset="-128"/>
              </a:rPr>
              <a:t>∊</a:t>
            </a:r>
            <a:r>
              <a:rPr lang="en-US" sz="2800" i="1">
                <a:solidFill>
                  <a:srgbClr val="CC0000"/>
                </a:solidFill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91142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800">
                <a:latin typeface="Gill Sans MT" pitchFamily="34" charset="0"/>
              </a:rPr>
              <a:t>under minor, natural conditions, the estimate </a:t>
            </a:r>
            <a:r>
              <a:rPr lang="en-US" sz="2800" i="1">
                <a:latin typeface="Gill Sans MT" pitchFamily="34" charset="0"/>
                <a:cs typeface="Times New Roman" panose="02020603050405020304" pitchFamily="18" charset="0"/>
              </a:rPr>
              <a:t>D</a:t>
            </a:r>
            <a:r>
              <a:rPr lang="en-US" sz="2800" i="1" baseline="-30000">
                <a:latin typeface="Gill Sans MT" pitchFamily="34" charset="0"/>
                <a:cs typeface="Times New Roman" panose="02020603050405020304" pitchFamily="18" charset="0"/>
              </a:rPr>
              <a:t>x</a:t>
            </a:r>
            <a:r>
              <a:rPr lang="en-US" sz="2800" i="1">
                <a:latin typeface="Gill Sans MT" pitchFamily="34" charset="0"/>
                <a:cs typeface="Times New Roman" panose="02020603050405020304" pitchFamily="18" charset="0"/>
              </a:rPr>
              <a:t>(y) converge to the actual least cost </a:t>
            </a:r>
            <a:r>
              <a:rPr lang="en-US" sz="2800">
                <a:latin typeface="Gill Sans MT" pitchFamily="34" charset="0"/>
              </a:rPr>
              <a:t>d</a:t>
            </a:r>
            <a:r>
              <a:rPr lang="en-US" sz="2800" baseline="-25000">
                <a:latin typeface="Gill Sans MT" pitchFamily="34" charset="0"/>
              </a:rPr>
              <a:t>x</a:t>
            </a:r>
            <a:r>
              <a:rPr lang="en-US" sz="2800">
                <a:latin typeface="Gill Sans MT" pitchFamily="34" charset="0"/>
              </a:rPr>
              <a:t>(y)</a:t>
            </a:r>
            <a:r>
              <a:rPr lang="en-US" sz="2400">
                <a:latin typeface="Gill Sans MT" pitchFamily="34" charset="0"/>
              </a:rPr>
              <a:t> </a:t>
            </a:r>
          </a:p>
        </p:txBody>
      </p:sp>
      <p:pic>
        <p:nvPicPr>
          <p:cNvPr id="91143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" y="1272709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="" xmlns:p14="http://schemas.microsoft.com/office/powerpoint/2010/main" val="4241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21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6AD764ED-3002-4B10-A626-D833D73745A1}" type="slidenum">
              <a:rPr lang="en-US">
                <a:latin typeface="Tahoma" panose="020B0604030504040204" pitchFamily="34" charset="0"/>
              </a:rPr>
              <a:pPr/>
              <a:t>18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976" y="1417638"/>
            <a:ext cx="37814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iterative, asynchronous:</a:t>
            </a:r>
            <a:r>
              <a:rPr lang="en-US">
                <a:solidFill>
                  <a:srgbClr val="FF0000"/>
                </a:solidFill>
                <a:cs typeface="+mn-cs"/>
              </a:rPr>
              <a:t> </a:t>
            </a:r>
            <a:r>
              <a:rPr lang="en-US" sz="2400"/>
              <a:t>each local iteration caused by: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/>
              <a:t>local link cost change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/>
              <a:t>DV update message from neighbor</a:t>
            </a:r>
          </a:p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distributed: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/>
              <a:t>each node notifies neighbors </a:t>
            </a:r>
            <a:r>
              <a:rPr lang="en-US" sz="2400" i="1"/>
              <a:t>only</a:t>
            </a:r>
            <a:r>
              <a:rPr lang="en-US" sz="2400"/>
              <a:t> when its DV changes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neighbors then notify their neighbors if necessary</a:t>
            </a:r>
            <a:endParaRPr lang="en-US"/>
          </a:p>
        </p:txBody>
      </p:sp>
      <p:sp>
        <p:nvSpPr>
          <p:cNvPr id="92165" name="Text Box 4"/>
          <p:cNvSpPr txBox="1">
            <a:spLocks noChangeArrowheads="1"/>
          </p:cNvSpPr>
          <p:nvPr/>
        </p:nvSpPr>
        <p:spPr bwMode="auto">
          <a:xfrm>
            <a:off x="6781800" y="1751014"/>
            <a:ext cx="352425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24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400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sz="2400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 sz="2400"/>
          </a:p>
          <a:p>
            <a:pPr algn="ctr">
              <a:spcBef>
                <a:spcPct val="50000"/>
              </a:spcBef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92166" name="Line 5"/>
          <p:cNvSpPr>
            <a:spLocks noChangeShapeType="1"/>
          </p:cNvSpPr>
          <p:nvPr/>
        </p:nvSpPr>
        <p:spPr bwMode="auto">
          <a:xfrm>
            <a:off x="8335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67" name="Line 6"/>
          <p:cNvSpPr>
            <a:spLocks noChangeShapeType="1"/>
          </p:cNvSpPr>
          <p:nvPr/>
        </p:nvSpPr>
        <p:spPr bwMode="auto">
          <a:xfrm>
            <a:off x="8315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68" name="Freeform 7"/>
          <p:cNvSpPr>
            <a:spLocks/>
          </p:cNvSpPr>
          <p:nvPr/>
        </p:nvSpPr>
        <p:spPr bwMode="auto">
          <a:xfrm>
            <a:off x="6753226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2169" name="Text Box 8"/>
          <p:cNvSpPr txBox="1">
            <a:spLocks noChangeArrowheads="1"/>
          </p:cNvSpPr>
          <p:nvPr/>
        </p:nvSpPr>
        <p:spPr bwMode="auto">
          <a:xfrm>
            <a:off x="6270488" y="1327150"/>
            <a:ext cx="1965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each node:</a:t>
            </a:r>
          </a:p>
        </p:txBody>
      </p:sp>
      <p:pic>
        <p:nvPicPr>
          <p:cNvPr id="92170" name="Picture 1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0668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57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="" xmlns:p14="http://schemas.microsoft.com/office/powerpoint/2010/main" val="17935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90ECFBEA-B35A-44B8-ACE7-BB43E3CD9935}" type="slidenum">
              <a:rPr lang="en-US">
                <a:latin typeface="Tahoma" panose="020B0604030504040204" pitchFamily="34" charset="0"/>
              </a:rPr>
              <a:pPr/>
              <a:t>19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93188" name="Line 3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189" name="Line 4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0  2   7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197" name="Text Box 12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198" name="Text Box 13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199" name="Text Box 14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00" name="Text Box 15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01" name="Text Box 16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3202" name="Text Box 17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3203" name="Text Box 18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93204" name="Text Box 19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3205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06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07" name="Text Box 22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3208" name="Text Box 23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3209" name="Text Box 24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3210" name="Text Box 25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3211" name="Text Box 26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3212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13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14" name="Text Box 31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3215" name="Text Box 32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3216" name="Text Box 33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3217" name="Text Box 34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3218" name="Text Box 35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19" name="Text Box 36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20" name="Text Box 37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21" name="Text Box 38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22" name="Text Box 39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23" name="Text Box 40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3224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25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26" name="Text Box 43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3227" name="Text Box 44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3228" name="Text Box 45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3229" name="Text Box 46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3230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31" name="Text Box 48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32" name="Text Box 49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3233" name="Text Box 50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93234" name="Text Box 51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3235" name="Text Box 52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3236" name="Text Box 53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3237" name="Text Box 54"/>
          <p:cNvSpPr txBox="1">
            <a:spLocks noChangeArrowheads="1"/>
          </p:cNvSpPr>
          <p:nvPr/>
        </p:nvSpPr>
        <p:spPr bwMode="auto"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93238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 ∞  ∞</a:t>
            </a:r>
          </a:p>
        </p:txBody>
      </p:sp>
      <p:sp>
        <p:nvSpPr>
          <p:cNvPr id="93239" name="Text Box 56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2   0   1</a:t>
            </a:r>
          </a:p>
        </p:txBody>
      </p:sp>
      <p:sp>
        <p:nvSpPr>
          <p:cNvPr id="93240" name="Text Box 57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7   1   0</a:t>
            </a:r>
          </a:p>
        </p:txBody>
      </p:sp>
      <p:sp>
        <p:nvSpPr>
          <p:cNvPr id="93241" name="Line 58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2" name="Line 59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3" name="Line 60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4" name="Line 61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5" name="Line 62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6" name="Line 63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7" name="Line 64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3248" name="Text Box 65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</a:t>
            </a:r>
          </a:p>
        </p:txBody>
      </p:sp>
      <p:grpSp>
        <p:nvGrpSpPr>
          <p:cNvPr id="93249" name="Group 66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93265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93266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93267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3268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3269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3270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3271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93272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3273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3274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grpSp>
            <p:nvGrpSpPr>
              <p:cNvPr id="93275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93297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329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3276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3289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3290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3291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3292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93293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grpSp>
              <p:nvGrpSpPr>
                <p:cNvPr id="93294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329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l-GR"/>
                  </a:p>
                </p:txBody>
              </p:sp>
              <p:sp>
                <p:nvSpPr>
                  <p:cNvPr id="9329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3277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93278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93279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93280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0"/>
                <a:chOff x="1740" y="2302"/>
                <a:chExt cx="316" cy="250"/>
              </a:xfrm>
            </p:grpSpPr>
            <p:sp>
              <p:nvSpPr>
                <p:cNvPr id="93281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3282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3283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3284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93285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grpSp>
              <p:nvGrpSpPr>
                <p:cNvPr id="93286" name="Group 98"/>
                <p:cNvGrpSpPr>
                  <a:grpSpLocks/>
                </p:cNvGrpSpPr>
                <p:nvPr/>
              </p:nvGrpSpPr>
              <p:grpSpPr bwMode="auto">
                <a:xfrm>
                  <a:off x="1803" y="2302"/>
                  <a:ext cx="196" cy="250"/>
                  <a:chOff x="2958" y="2425"/>
                  <a:chExt cx="198" cy="250"/>
                </a:xfrm>
              </p:grpSpPr>
              <p:sp>
                <p:nvSpPr>
                  <p:cNvPr id="9328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l-GR"/>
                  </a:p>
                </p:txBody>
              </p:sp>
              <p:sp>
                <p:nvSpPr>
                  <p:cNvPr id="93288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25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3250" name="Text Box 101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51" name="Oval 104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3252" name="Oval 105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3253" name="Oval 106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3254" name="Oval 107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908924" y="28576"/>
            <a:ext cx="297021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fr-FR" i="1" dirty="0" err="1"/>
              <a:t>D</a:t>
            </a:r>
            <a:r>
              <a:rPr lang="fr-FR" i="1" baseline="-25000" dirty="0" err="1"/>
              <a:t>x</a:t>
            </a:r>
            <a:r>
              <a:rPr lang="fr-FR" i="1" dirty="0"/>
              <a:t>(z) = </a:t>
            </a:r>
            <a:r>
              <a:rPr lang="fr-FR" dirty="0"/>
              <a:t>min{</a:t>
            </a:r>
            <a:r>
              <a:rPr lang="fr-FR" i="1" dirty="0"/>
              <a:t>c(</a:t>
            </a:r>
            <a:r>
              <a:rPr lang="fr-FR" i="1" dirty="0" err="1"/>
              <a:t>x,y</a:t>
            </a:r>
            <a:r>
              <a:rPr lang="fr-FR" i="1" dirty="0"/>
              <a:t>) </a:t>
            </a:r>
            <a:r>
              <a:rPr lang="fr-FR" i="1" dirty="0" smtClean="0"/>
              <a:t>+ </a:t>
            </a:r>
            <a:r>
              <a:rPr lang="fr-FR" i="1" dirty="0"/>
              <a:t>D</a:t>
            </a:r>
            <a:r>
              <a:rPr lang="fr-FR" i="1" baseline="-25000" dirty="0"/>
              <a:t>y</a:t>
            </a:r>
            <a:r>
              <a:rPr lang="fr-FR" i="1" dirty="0"/>
              <a:t>(z), </a:t>
            </a:r>
            <a:endParaRPr lang="el-GR" i="1" dirty="0" smtClean="0"/>
          </a:p>
          <a:p>
            <a:pPr algn="just">
              <a:lnSpc>
                <a:spcPct val="120000"/>
              </a:lnSpc>
            </a:pPr>
            <a:r>
              <a:rPr lang="el-GR" i="1" dirty="0"/>
              <a:t> </a:t>
            </a:r>
            <a:r>
              <a:rPr lang="el-GR" i="1" dirty="0" smtClean="0"/>
              <a:t>                  </a:t>
            </a:r>
            <a:r>
              <a:rPr lang="fr-FR" i="1" dirty="0" smtClean="0"/>
              <a:t>c(</a:t>
            </a:r>
            <a:r>
              <a:rPr lang="fr-FR" i="1" dirty="0" err="1" smtClean="0"/>
              <a:t>x,z</a:t>
            </a:r>
            <a:r>
              <a:rPr lang="fr-FR" i="1" dirty="0"/>
              <a:t>) + D</a:t>
            </a:r>
            <a:r>
              <a:rPr lang="fr-FR" i="1" baseline="-25000" dirty="0"/>
              <a:t>z</a:t>
            </a:r>
            <a:r>
              <a:rPr lang="fr-FR" i="1" dirty="0"/>
              <a:t>(z)</a:t>
            </a:r>
            <a:r>
              <a:rPr lang="fr-FR" dirty="0"/>
              <a:t>} </a:t>
            </a:r>
          </a:p>
          <a:p>
            <a:pPr algn="just">
              <a:lnSpc>
                <a:spcPct val="120000"/>
              </a:lnSpc>
            </a:pPr>
            <a:r>
              <a:rPr lang="fr-FR" dirty="0"/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</a:t>
            </a:r>
          </a:p>
        </p:txBody>
      </p:sp>
      <p:sp>
        <p:nvSpPr>
          <p:cNvPr id="93261" name="Text Box 114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62" name="Text Box 115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3263" name="Text Box 117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3264" name="Text Box 118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</p:spTree>
    <p:extLst>
      <p:ext uri="{BB962C8B-B14F-4D97-AF65-F5344CB8AC3E}">
        <p14:creationId xmlns="" xmlns:p14="http://schemas.microsoft.com/office/powerpoint/2010/main" val="260034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ADCD1903-8B07-466F-94F2-3875AA55E617}" type="slidenum">
              <a:rPr lang="en-US">
                <a:latin typeface="Tahoma" panose="020B0604030504040204" pitchFamily="34" charset="0"/>
              </a:rPr>
              <a:pPr/>
              <a:t>2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79876" name="Picture 2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1912937" cy="20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25663" y="1825624"/>
            <a:ext cx="9228137" cy="414142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 smtClean="0"/>
              <a:t>Routing algorithms:</a:t>
            </a:r>
          </a:p>
          <a:p>
            <a:pPr>
              <a:buFont typeface="Wingdings" charset="0"/>
              <a:buNone/>
              <a:defRPr/>
            </a:pPr>
            <a:endParaRPr lang="en-US" sz="3200" dirty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2800" dirty="0"/>
              <a:t>link </a:t>
            </a:r>
            <a:r>
              <a:rPr lang="en-US" sz="2800" dirty="0" smtClean="0"/>
              <a:t>state (</a:t>
            </a:r>
            <a:r>
              <a:rPr lang="en-US" sz="2800" dirty="0" err="1" smtClean="0"/>
              <a:t>Dijkstra</a:t>
            </a:r>
            <a:r>
              <a:rPr lang="en-US" sz="2800" dirty="0" smtClean="0"/>
              <a:t>)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sz="2800" dirty="0"/>
              <a:t>distance </a:t>
            </a:r>
            <a:r>
              <a:rPr lang="en-US" sz="2800" dirty="0" smtClean="0"/>
              <a:t>vector (Bellman-Ford</a:t>
            </a:r>
            <a:r>
              <a:rPr lang="en-US" sz="2800" dirty="0" smtClean="0"/>
              <a:t>)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3200" dirty="0" smtClean="0"/>
              <a:t>Discussion (optional exercise)</a:t>
            </a:r>
          </a:p>
          <a:p>
            <a:pPr marL="457200" lvl="1" indent="0">
              <a:buNone/>
              <a:defRPr/>
            </a:pPr>
            <a:endParaRPr lang="en-US" sz="2800" dirty="0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4400" dirty="0" smtClean="0">
                <a:solidFill>
                  <a:srgbClr val="000099"/>
                </a:solidFill>
                <a:latin typeface="Gill Sans MT" pitchFamily="34" charset="0"/>
              </a:rPr>
              <a:t>Outline</a:t>
            </a:r>
            <a:endParaRPr lang="en-US" sz="4400" dirty="0">
              <a:solidFill>
                <a:srgbClr val="000099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866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0B0E8E59-97FD-4807-838A-3175348CF38A}" type="slidenum">
              <a:rPr lang="en-US">
                <a:latin typeface="Tahoma" panose="020B0604030504040204" pitchFamily="34" charset="0"/>
              </a:rPr>
              <a:pPr/>
              <a:t>20</a:t>
            </a:fld>
            <a:endParaRPr lang="en-US">
              <a:latin typeface="Tahoma" panose="020B0604030504040204" pitchFamily="34" charset="0"/>
            </a:endParaRPr>
          </a:p>
        </p:txBody>
      </p:sp>
      <p:sp>
        <p:nvSpPr>
          <p:cNvPr id="94212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13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14" name="Text Box 22"/>
          <p:cNvSpPr txBox="1">
            <a:spLocks noChangeArrowheads="1"/>
          </p:cNvSpPr>
          <p:nvPr/>
        </p:nvSpPr>
        <p:spPr bwMode="auto">
          <a:xfrm>
            <a:off x="7010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15" name="Text Box 23"/>
          <p:cNvSpPr txBox="1">
            <a:spLocks noChangeArrowheads="1"/>
          </p:cNvSpPr>
          <p:nvPr/>
        </p:nvSpPr>
        <p:spPr bwMode="auto">
          <a:xfrm>
            <a:off x="6705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16" name="Text Box 24"/>
          <p:cNvSpPr txBox="1">
            <a:spLocks noChangeArrowheads="1"/>
          </p:cNvSpPr>
          <p:nvPr/>
        </p:nvSpPr>
        <p:spPr bwMode="auto">
          <a:xfrm>
            <a:off x="6705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17" name="Text Box 25"/>
          <p:cNvSpPr txBox="1">
            <a:spLocks noChangeArrowheads="1"/>
          </p:cNvSpPr>
          <p:nvPr/>
        </p:nvSpPr>
        <p:spPr bwMode="auto">
          <a:xfrm>
            <a:off x="6705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18" name="Text Box 26"/>
          <p:cNvSpPr txBox="1">
            <a:spLocks noChangeArrowheads="1"/>
          </p:cNvSpPr>
          <p:nvPr/>
        </p:nvSpPr>
        <p:spPr bwMode="auto">
          <a:xfrm>
            <a:off x="7010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0  2   3</a:t>
            </a:r>
          </a:p>
        </p:txBody>
      </p:sp>
      <p:sp>
        <p:nvSpPr>
          <p:cNvPr id="94219" name="Text Box 27"/>
          <p:cNvSpPr txBox="1">
            <a:spLocks noChangeArrowheads="1"/>
          </p:cNvSpPr>
          <p:nvPr/>
        </p:nvSpPr>
        <p:spPr bwMode="auto">
          <a:xfrm rot="-5400000">
            <a:off x="6344444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20" name="Text Box 28"/>
          <p:cNvSpPr txBox="1">
            <a:spLocks noChangeArrowheads="1"/>
          </p:cNvSpPr>
          <p:nvPr/>
        </p:nvSpPr>
        <p:spPr bwMode="auto">
          <a:xfrm>
            <a:off x="7132639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21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22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23" name="Text Box 52"/>
          <p:cNvSpPr txBox="1">
            <a:spLocks noChangeArrowheads="1"/>
          </p:cNvSpPr>
          <p:nvPr/>
        </p:nvSpPr>
        <p:spPr bwMode="auto">
          <a:xfrm>
            <a:off x="4800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24" name="Text Box 53"/>
          <p:cNvSpPr txBox="1">
            <a:spLocks noChangeArrowheads="1"/>
          </p:cNvSpPr>
          <p:nvPr/>
        </p:nvSpPr>
        <p:spPr bwMode="auto">
          <a:xfrm>
            <a:off x="4495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25" name="Text Box 54"/>
          <p:cNvSpPr txBox="1">
            <a:spLocks noChangeArrowheads="1"/>
          </p:cNvSpPr>
          <p:nvPr/>
        </p:nvSpPr>
        <p:spPr bwMode="auto">
          <a:xfrm>
            <a:off x="4495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26" name="Text Box 55"/>
          <p:cNvSpPr txBox="1">
            <a:spLocks noChangeArrowheads="1"/>
          </p:cNvSpPr>
          <p:nvPr/>
        </p:nvSpPr>
        <p:spPr bwMode="auto">
          <a:xfrm>
            <a:off x="4495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27" name="Text Box 56"/>
          <p:cNvSpPr txBox="1">
            <a:spLocks noChangeArrowheads="1"/>
          </p:cNvSpPr>
          <p:nvPr/>
        </p:nvSpPr>
        <p:spPr bwMode="auto">
          <a:xfrm>
            <a:off x="4800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0  2   7</a:t>
            </a:r>
          </a:p>
        </p:txBody>
      </p:sp>
      <p:sp>
        <p:nvSpPr>
          <p:cNvPr id="94228" name="Text Box 57"/>
          <p:cNvSpPr txBox="1">
            <a:spLocks noChangeArrowheads="1"/>
          </p:cNvSpPr>
          <p:nvPr/>
        </p:nvSpPr>
        <p:spPr bwMode="auto">
          <a:xfrm rot="-5400000">
            <a:off x="4167982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29" name="Text Box 58"/>
          <p:cNvSpPr txBox="1">
            <a:spLocks noChangeArrowheads="1"/>
          </p:cNvSpPr>
          <p:nvPr/>
        </p:nvSpPr>
        <p:spPr bwMode="auto">
          <a:xfrm>
            <a:off x="4945064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30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31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32" name="Text Box 61"/>
          <p:cNvSpPr txBox="1">
            <a:spLocks noChangeArrowheads="1"/>
          </p:cNvSpPr>
          <p:nvPr/>
        </p:nvSpPr>
        <p:spPr bwMode="auto">
          <a:xfrm>
            <a:off x="7010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33" name="Text Box 62"/>
          <p:cNvSpPr txBox="1">
            <a:spLocks noChangeArrowheads="1"/>
          </p:cNvSpPr>
          <p:nvPr/>
        </p:nvSpPr>
        <p:spPr bwMode="auto">
          <a:xfrm>
            <a:off x="6705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34" name="Text Box 63"/>
          <p:cNvSpPr txBox="1">
            <a:spLocks noChangeArrowheads="1"/>
          </p:cNvSpPr>
          <p:nvPr/>
        </p:nvSpPr>
        <p:spPr bwMode="auto">
          <a:xfrm>
            <a:off x="6705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35" name="Text Box 64"/>
          <p:cNvSpPr txBox="1">
            <a:spLocks noChangeArrowheads="1"/>
          </p:cNvSpPr>
          <p:nvPr/>
        </p:nvSpPr>
        <p:spPr bwMode="auto">
          <a:xfrm>
            <a:off x="6705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36" name="Text Box 65"/>
          <p:cNvSpPr txBox="1">
            <a:spLocks noChangeArrowheads="1"/>
          </p:cNvSpPr>
          <p:nvPr/>
        </p:nvSpPr>
        <p:spPr bwMode="auto">
          <a:xfrm>
            <a:off x="7010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0  2   3</a:t>
            </a:r>
          </a:p>
        </p:txBody>
      </p:sp>
      <p:sp>
        <p:nvSpPr>
          <p:cNvPr id="94237" name="Text Box 66"/>
          <p:cNvSpPr txBox="1">
            <a:spLocks noChangeArrowheads="1"/>
          </p:cNvSpPr>
          <p:nvPr/>
        </p:nvSpPr>
        <p:spPr bwMode="auto">
          <a:xfrm rot="-5400000">
            <a:off x="6344444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38" name="Text Box 67"/>
          <p:cNvSpPr txBox="1">
            <a:spLocks noChangeArrowheads="1"/>
          </p:cNvSpPr>
          <p:nvPr/>
        </p:nvSpPr>
        <p:spPr bwMode="auto">
          <a:xfrm>
            <a:off x="7121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39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40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41" name="Text Box 70"/>
          <p:cNvSpPr txBox="1">
            <a:spLocks noChangeArrowheads="1"/>
          </p:cNvSpPr>
          <p:nvPr/>
        </p:nvSpPr>
        <p:spPr bwMode="auto">
          <a:xfrm>
            <a:off x="6934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42" name="Text Box 71"/>
          <p:cNvSpPr txBox="1">
            <a:spLocks noChangeArrowheads="1"/>
          </p:cNvSpPr>
          <p:nvPr/>
        </p:nvSpPr>
        <p:spPr bwMode="auto">
          <a:xfrm>
            <a:off x="6629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43" name="Text Box 72"/>
          <p:cNvSpPr txBox="1">
            <a:spLocks noChangeArrowheads="1"/>
          </p:cNvSpPr>
          <p:nvPr/>
        </p:nvSpPr>
        <p:spPr bwMode="auto">
          <a:xfrm>
            <a:off x="6629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44" name="Text Box 73"/>
          <p:cNvSpPr txBox="1">
            <a:spLocks noChangeArrowheads="1"/>
          </p:cNvSpPr>
          <p:nvPr/>
        </p:nvSpPr>
        <p:spPr bwMode="auto">
          <a:xfrm>
            <a:off x="6629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45" name="Text Box 74"/>
          <p:cNvSpPr txBox="1">
            <a:spLocks noChangeArrowheads="1"/>
          </p:cNvSpPr>
          <p:nvPr/>
        </p:nvSpPr>
        <p:spPr bwMode="auto">
          <a:xfrm>
            <a:off x="6934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0  2   3</a:t>
            </a:r>
          </a:p>
        </p:txBody>
      </p:sp>
      <p:sp>
        <p:nvSpPr>
          <p:cNvPr id="94246" name="Text Box 75"/>
          <p:cNvSpPr txBox="1">
            <a:spLocks noChangeArrowheads="1"/>
          </p:cNvSpPr>
          <p:nvPr/>
        </p:nvSpPr>
        <p:spPr bwMode="auto">
          <a:xfrm rot="-5400000">
            <a:off x="6279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47" name="Text Box 76"/>
          <p:cNvSpPr txBox="1">
            <a:spLocks noChangeArrowheads="1"/>
          </p:cNvSpPr>
          <p:nvPr/>
        </p:nvSpPr>
        <p:spPr bwMode="auto">
          <a:xfrm>
            <a:off x="7045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48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49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50" name="Text Box 79"/>
          <p:cNvSpPr txBox="1">
            <a:spLocks noChangeArrowheads="1"/>
          </p:cNvSpPr>
          <p:nvPr/>
        </p:nvSpPr>
        <p:spPr bwMode="auto">
          <a:xfrm>
            <a:off x="4800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51" name="Text Box 80"/>
          <p:cNvSpPr txBox="1">
            <a:spLocks noChangeArrowheads="1"/>
          </p:cNvSpPr>
          <p:nvPr/>
        </p:nvSpPr>
        <p:spPr bwMode="auto">
          <a:xfrm>
            <a:off x="4495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52" name="Text Box 81"/>
          <p:cNvSpPr txBox="1">
            <a:spLocks noChangeArrowheads="1"/>
          </p:cNvSpPr>
          <p:nvPr/>
        </p:nvSpPr>
        <p:spPr bwMode="auto">
          <a:xfrm>
            <a:off x="4495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53" name="Text Box 82"/>
          <p:cNvSpPr txBox="1">
            <a:spLocks noChangeArrowheads="1"/>
          </p:cNvSpPr>
          <p:nvPr/>
        </p:nvSpPr>
        <p:spPr bwMode="auto">
          <a:xfrm>
            <a:off x="4495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54" name="Text Box 83"/>
          <p:cNvSpPr txBox="1">
            <a:spLocks noChangeArrowheads="1"/>
          </p:cNvSpPr>
          <p:nvPr/>
        </p:nvSpPr>
        <p:spPr bwMode="auto">
          <a:xfrm>
            <a:off x="4800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0  2   7</a:t>
            </a:r>
          </a:p>
        </p:txBody>
      </p:sp>
      <p:sp>
        <p:nvSpPr>
          <p:cNvPr id="94255" name="Text Box 84"/>
          <p:cNvSpPr txBox="1">
            <a:spLocks noChangeArrowheads="1"/>
          </p:cNvSpPr>
          <p:nvPr/>
        </p:nvSpPr>
        <p:spPr bwMode="auto">
          <a:xfrm rot="-5400000">
            <a:off x="4167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56" name="Text Box 85"/>
          <p:cNvSpPr txBox="1">
            <a:spLocks noChangeArrowheads="1"/>
          </p:cNvSpPr>
          <p:nvPr/>
        </p:nvSpPr>
        <p:spPr bwMode="auto">
          <a:xfrm>
            <a:off x="4933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57" name="Text Box 103"/>
          <p:cNvSpPr txBox="1">
            <a:spLocks noChangeArrowheads="1"/>
          </p:cNvSpPr>
          <p:nvPr/>
        </p:nvSpPr>
        <p:spPr bwMode="auto">
          <a:xfrm>
            <a:off x="4800600" y="3771901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2  0   1</a:t>
            </a:r>
          </a:p>
        </p:txBody>
      </p:sp>
      <p:sp>
        <p:nvSpPr>
          <p:cNvPr id="94258" name="Text Box 104"/>
          <p:cNvSpPr txBox="1">
            <a:spLocks noChangeArrowheads="1"/>
          </p:cNvSpPr>
          <p:nvPr/>
        </p:nvSpPr>
        <p:spPr bwMode="auto">
          <a:xfrm>
            <a:off x="4800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7   1   0</a:t>
            </a:r>
          </a:p>
        </p:txBody>
      </p:sp>
      <p:sp>
        <p:nvSpPr>
          <p:cNvPr id="94259" name="Text Box 105"/>
          <p:cNvSpPr txBox="1">
            <a:spLocks noChangeArrowheads="1"/>
          </p:cNvSpPr>
          <p:nvPr/>
        </p:nvSpPr>
        <p:spPr bwMode="auto">
          <a:xfrm>
            <a:off x="4800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2  0   1</a:t>
            </a:r>
          </a:p>
        </p:txBody>
      </p:sp>
      <p:sp>
        <p:nvSpPr>
          <p:cNvPr id="94260" name="Text Box 106"/>
          <p:cNvSpPr txBox="1">
            <a:spLocks noChangeArrowheads="1"/>
          </p:cNvSpPr>
          <p:nvPr/>
        </p:nvSpPr>
        <p:spPr bwMode="auto">
          <a:xfrm>
            <a:off x="4800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3  1   0</a:t>
            </a:r>
          </a:p>
        </p:txBody>
      </p:sp>
      <p:sp>
        <p:nvSpPr>
          <p:cNvPr id="94261" name="Text Box 107"/>
          <p:cNvSpPr txBox="1">
            <a:spLocks noChangeArrowheads="1"/>
          </p:cNvSpPr>
          <p:nvPr/>
        </p:nvSpPr>
        <p:spPr bwMode="auto">
          <a:xfrm>
            <a:off x="7010400" y="20955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2   0   1</a:t>
            </a:r>
          </a:p>
        </p:txBody>
      </p:sp>
      <p:sp>
        <p:nvSpPr>
          <p:cNvPr id="94262" name="Text Box 108"/>
          <p:cNvSpPr txBox="1">
            <a:spLocks noChangeArrowheads="1"/>
          </p:cNvSpPr>
          <p:nvPr/>
        </p:nvSpPr>
        <p:spPr bwMode="auto">
          <a:xfrm>
            <a:off x="7010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3  1   0</a:t>
            </a:r>
          </a:p>
        </p:txBody>
      </p:sp>
      <p:sp>
        <p:nvSpPr>
          <p:cNvPr id="94263" name="Text Box 109"/>
          <p:cNvSpPr txBox="1">
            <a:spLocks noChangeArrowheads="1"/>
          </p:cNvSpPr>
          <p:nvPr/>
        </p:nvSpPr>
        <p:spPr bwMode="auto">
          <a:xfrm>
            <a:off x="7010400" y="382587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2  0   1</a:t>
            </a:r>
          </a:p>
        </p:txBody>
      </p:sp>
      <p:sp>
        <p:nvSpPr>
          <p:cNvPr id="94264" name="Text Box 110"/>
          <p:cNvSpPr txBox="1">
            <a:spLocks noChangeArrowheads="1"/>
          </p:cNvSpPr>
          <p:nvPr/>
        </p:nvSpPr>
        <p:spPr bwMode="auto">
          <a:xfrm>
            <a:off x="6934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3  1   0</a:t>
            </a:r>
          </a:p>
        </p:txBody>
      </p:sp>
      <p:sp>
        <p:nvSpPr>
          <p:cNvPr id="94265" name="Text Box 111"/>
          <p:cNvSpPr txBox="1">
            <a:spLocks noChangeArrowheads="1"/>
          </p:cNvSpPr>
          <p:nvPr/>
        </p:nvSpPr>
        <p:spPr bwMode="auto">
          <a:xfrm>
            <a:off x="6934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2  0   1</a:t>
            </a:r>
          </a:p>
        </p:txBody>
      </p:sp>
      <p:sp>
        <p:nvSpPr>
          <p:cNvPr id="94266" name="Text Box 112"/>
          <p:cNvSpPr txBox="1">
            <a:spLocks noChangeArrowheads="1"/>
          </p:cNvSpPr>
          <p:nvPr/>
        </p:nvSpPr>
        <p:spPr bwMode="auto">
          <a:xfrm>
            <a:off x="7010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3  1   0</a:t>
            </a:r>
          </a:p>
        </p:txBody>
      </p:sp>
      <p:sp>
        <p:nvSpPr>
          <p:cNvPr id="94267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68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69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0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1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2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3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4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5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6" name="Text Box 12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</a:t>
            </a:r>
          </a:p>
        </p:txBody>
      </p:sp>
      <p:sp>
        <p:nvSpPr>
          <p:cNvPr id="94277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4278" name="Line 174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79" name="Line 175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80" name="Text Box 176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81" name="Text Box 177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82" name="Text Box 178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283" name="Text Box 179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284" name="Text Box 180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0  2   7</a:t>
            </a:r>
          </a:p>
        </p:txBody>
      </p:sp>
      <p:sp>
        <p:nvSpPr>
          <p:cNvPr id="94285" name="Text Box 181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86" name="Text Box 182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87" name="Text Box 183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88" name="Text Box 184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89" name="Text Box 185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90" name="Text Box 186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291" name="Text Box 187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92" name="Text Box 188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293" name="Text Box 189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/>
              <a:t>from</a:t>
            </a:r>
          </a:p>
        </p:txBody>
      </p:sp>
      <p:sp>
        <p:nvSpPr>
          <p:cNvPr id="94294" name="Text Box 190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  <p:sp>
        <p:nvSpPr>
          <p:cNvPr id="94295" name="Line 191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96" name="Line 192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297" name="Text Box 193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298" name="Text Box 194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299" name="Text Box 195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300" name="Text Box 196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301" name="Text Box 197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4302" name="Line 19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03" name="Line 19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04" name="Text Box 200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305" name="Text Box 201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306" name="Text Box 202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307" name="Text Box 203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308" name="Text Box 204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09" name="Text Box 205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10" name="Text Box 206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11" name="Text Box 207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12" name="Text Box 208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13" name="Text Box 209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314" name="Line 210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15" name="Line 211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16" name="Text Box 212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   y   z</a:t>
            </a:r>
          </a:p>
        </p:txBody>
      </p:sp>
      <p:sp>
        <p:nvSpPr>
          <p:cNvPr id="94317" name="Text Box 213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94318" name="Text Box 214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94319" name="Text Box 215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94320" name="Text Box 216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21" name="Text Box 217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22" name="Text Box 218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</p:txBody>
      </p:sp>
      <p:sp>
        <p:nvSpPr>
          <p:cNvPr id="94323" name="Text Box 219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94324" name="Text Box 220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94325" name="Text Box 221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0</a:t>
            </a:r>
          </a:p>
        </p:txBody>
      </p:sp>
      <p:sp>
        <p:nvSpPr>
          <p:cNvPr id="94326" name="Text Box 222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327" name="Text Box 223"/>
          <p:cNvSpPr txBox="1">
            <a:spLocks noChangeArrowheads="1"/>
          </p:cNvSpPr>
          <p:nvPr/>
        </p:nvSpPr>
        <p:spPr bwMode="auto">
          <a:xfrm>
            <a:off x="2743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</a:t>
            </a:r>
          </a:p>
          <a:p>
            <a:r>
              <a:rPr lang="en-US"/>
              <a:t>2   0   1</a:t>
            </a:r>
          </a:p>
        </p:txBody>
      </p:sp>
      <p:sp>
        <p:nvSpPr>
          <p:cNvPr id="94328" name="Text Box 224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∞ ∞  ∞</a:t>
            </a:r>
          </a:p>
        </p:txBody>
      </p:sp>
      <p:sp>
        <p:nvSpPr>
          <p:cNvPr id="94329" name="Text Box 225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2   0   1</a:t>
            </a:r>
          </a:p>
        </p:txBody>
      </p:sp>
      <p:sp>
        <p:nvSpPr>
          <p:cNvPr id="94330" name="Text Box 226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7   1   0</a:t>
            </a:r>
          </a:p>
        </p:txBody>
      </p:sp>
      <p:sp>
        <p:nvSpPr>
          <p:cNvPr id="94331" name="Line 227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2" name="Line 228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3" name="Line 229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4" name="Line 230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5" name="Line 231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6" name="Line 232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7" name="Line 23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38" name="Text Box 23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time</a:t>
            </a:r>
          </a:p>
        </p:txBody>
      </p:sp>
      <p:grpSp>
        <p:nvGrpSpPr>
          <p:cNvPr id="94339" name="Group 23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94355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94356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6"/>
              <a:chOff x="-17" y="1282"/>
              <a:chExt cx="1161" cy="676"/>
            </a:xfrm>
          </p:grpSpPr>
          <p:sp>
            <p:nvSpPr>
              <p:cNvPr id="94357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4358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4359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4360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4361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94362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4363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4364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grpSp>
            <p:nvGrpSpPr>
              <p:cNvPr id="94365" name="Group 246"/>
              <p:cNvGrpSpPr>
                <a:grpSpLocks/>
              </p:cNvGrpSpPr>
              <p:nvPr/>
            </p:nvGrpSpPr>
            <p:grpSpPr bwMode="auto">
              <a:xfrm>
                <a:off x="35" y="1594"/>
                <a:ext cx="206" cy="252"/>
                <a:chOff x="2954" y="2425"/>
                <a:chExt cx="207" cy="252"/>
              </a:xfrm>
            </p:grpSpPr>
            <p:sp>
              <p:nvSpPr>
                <p:cNvPr id="9438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4388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4" y="2425"/>
                  <a:ext cx="207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 b="1" dirty="0">
                      <a:solidFill>
                        <a:schemeClr val="bg1"/>
                      </a:solidFill>
                    </a:rPr>
                    <a:t>x</a:t>
                  </a:r>
                  <a:endParaRPr lang="en-US" sz="24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94366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94379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4380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4381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4382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94383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grpSp>
              <p:nvGrpSpPr>
                <p:cNvPr id="94384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94385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l-GR"/>
                  </a:p>
                </p:txBody>
              </p:sp>
              <p:sp>
                <p:nvSpPr>
                  <p:cNvPr id="94386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sz="2400" b="1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4367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1</a:t>
                </a:r>
                <a:endParaRPr lang="en-US" sz="2400"/>
              </a:p>
            </p:txBody>
          </p:sp>
          <p:sp>
            <p:nvSpPr>
              <p:cNvPr id="94368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2</a:t>
                </a:r>
                <a:endParaRPr lang="en-US" sz="2400"/>
              </a:p>
            </p:txBody>
          </p:sp>
          <p:sp>
            <p:nvSpPr>
              <p:cNvPr id="94369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/>
                  <a:t>7</a:t>
                </a:r>
                <a:endParaRPr lang="en-US" sz="2400"/>
              </a:p>
            </p:txBody>
          </p:sp>
          <p:grpSp>
            <p:nvGrpSpPr>
              <p:cNvPr id="94370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2"/>
                <a:chOff x="1740" y="2302"/>
                <a:chExt cx="316" cy="252"/>
              </a:xfrm>
            </p:grpSpPr>
            <p:sp>
              <p:nvSpPr>
                <p:cNvPr id="94371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4372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4373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94374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el-GR" sz="2400"/>
                </a:p>
              </p:txBody>
            </p:sp>
            <p:sp>
              <p:nvSpPr>
                <p:cNvPr id="94375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grpSp>
              <p:nvGrpSpPr>
                <p:cNvPr id="94376" name="Group 267"/>
                <p:cNvGrpSpPr>
                  <a:grpSpLocks/>
                </p:cNvGrpSpPr>
                <p:nvPr/>
              </p:nvGrpSpPr>
              <p:grpSpPr bwMode="auto">
                <a:xfrm>
                  <a:off x="1799" y="2302"/>
                  <a:ext cx="206" cy="252"/>
                  <a:chOff x="2953" y="2425"/>
                  <a:chExt cx="208" cy="252"/>
                </a:xfrm>
              </p:grpSpPr>
              <p:sp>
                <p:nvSpPr>
                  <p:cNvPr id="94377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l-GR"/>
                  </a:p>
                </p:txBody>
              </p:sp>
              <p:sp>
                <p:nvSpPr>
                  <p:cNvPr id="94378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3" y="2425"/>
                    <a:ext cx="208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/>
                    <a:r>
                      <a:rPr lang="en-US" sz="2000" b="1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b="1">
                      <a:solidFill>
                        <a:schemeClr val="bg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94340" name="Text Box 270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41" name="Oval 271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4342" name="Oval 272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4343" name="Oval 273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4344" name="Oval 274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l-GR"/>
          </a:p>
        </p:txBody>
      </p:sp>
      <p:sp>
        <p:nvSpPr>
          <p:cNvPr id="94345" name="Rectangle 275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 = min{c(x,y) + 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y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(y), c(x,z) + D</a:t>
            </a:r>
            <a:r>
              <a:rPr lang="fr-FR" baseline="-25000">
                <a:solidFill>
                  <a:srgbClr val="000000"/>
                </a:solidFill>
                <a:cs typeface="Times New Roman" panose="02020603050405020304" pitchFamily="18" charset="0"/>
              </a:rPr>
              <a:t>z</a:t>
            </a: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(y)} </a:t>
            </a:r>
            <a:b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</a:br>
            <a:r>
              <a:rPr lang="fr-FR">
                <a:solidFill>
                  <a:srgbClr val="000000"/>
                </a:solidFill>
                <a:cs typeface="Times New Roman" panose="02020603050405020304" pitchFamily="18" charset="0"/>
              </a:rPr>
              <a:t>             = min{2+0 , 7+1} = 2</a:t>
            </a:r>
          </a:p>
        </p:txBody>
      </p:sp>
      <p:sp>
        <p:nvSpPr>
          <p:cNvPr id="94346" name="Line 276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47" name="Rectangle 277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fr-FR" i="1"/>
              <a:t>D</a:t>
            </a:r>
            <a:r>
              <a:rPr lang="fr-FR" i="1" baseline="-25000"/>
              <a:t>x</a:t>
            </a:r>
            <a:r>
              <a:rPr lang="fr-FR" i="1"/>
              <a:t>(z) = </a:t>
            </a:r>
            <a:r>
              <a:rPr lang="fr-FR"/>
              <a:t>min{</a:t>
            </a:r>
            <a:r>
              <a:rPr lang="fr-FR" i="1"/>
              <a:t>c(x,y) + </a:t>
            </a:r>
            <a:br>
              <a:rPr lang="fr-FR" i="1"/>
            </a:br>
            <a:r>
              <a:rPr lang="fr-FR" i="1"/>
              <a:t>      D</a:t>
            </a:r>
            <a:r>
              <a:rPr lang="fr-FR" i="1" baseline="-25000"/>
              <a:t>y</a:t>
            </a:r>
            <a:r>
              <a:rPr lang="fr-FR" i="1"/>
              <a:t>(z), c(x,z) + D</a:t>
            </a:r>
            <a:r>
              <a:rPr lang="fr-FR" i="1" baseline="-25000"/>
              <a:t>z</a:t>
            </a:r>
            <a:r>
              <a:rPr lang="fr-FR" i="1"/>
              <a:t>(z)</a:t>
            </a:r>
            <a:r>
              <a:rPr lang="fr-FR"/>
              <a:t>} </a:t>
            </a:r>
          </a:p>
          <a:p>
            <a:pPr algn="just">
              <a:lnSpc>
                <a:spcPct val="120000"/>
              </a:lnSpc>
            </a:pPr>
            <a:r>
              <a:rPr lang="fr-FR"/>
              <a:t>= min{2+1 , 7+0} = 3</a:t>
            </a:r>
          </a:p>
        </p:txBody>
      </p:sp>
      <p:sp>
        <p:nvSpPr>
          <p:cNvPr id="94348" name="Line 278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94349" name="Text Box 279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94350" name="Text Box 280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2 </a:t>
            </a:r>
          </a:p>
        </p:txBody>
      </p:sp>
      <p:sp>
        <p:nvSpPr>
          <p:cNvPr id="94351" name="Text Box 281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52" name="Text Box 282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b="1">
                <a:solidFill>
                  <a:srgbClr val="CC0000"/>
                </a:solidFill>
              </a:rPr>
              <a:t>table</a:t>
            </a:r>
          </a:p>
        </p:txBody>
      </p:sp>
      <p:sp>
        <p:nvSpPr>
          <p:cNvPr id="94353" name="Text Box 283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cost to</a:t>
            </a:r>
          </a:p>
        </p:txBody>
      </p:sp>
      <p:sp>
        <p:nvSpPr>
          <p:cNvPr id="94354" name="Text Box 284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1400" i="1"/>
              <a:t>from</a:t>
            </a:r>
          </a:p>
        </p:txBody>
      </p:sp>
    </p:spTree>
    <p:extLst>
      <p:ext uri="{BB962C8B-B14F-4D97-AF65-F5344CB8AC3E}">
        <p14:creationId xmlns="" xmlns:p14="http://schemas.microsoft.com/office/powerpoint/2010/main" val="61042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B4EE6B8B-0E9A-4148-988B-2541DD6FD2CA}" type="slidenum">
              <a:rPr lang="en-US">
                <a:latin typeface="Tahoma" panose="020B0604030504040204" pitchFamily="34" charset="0"/>
              </a:rPr>
              <a:pPr/>
              <a:t>21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95236" name="Picture 15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/>
              <a:t>Distance vector: link cost changes</a:t>
            </a:r>
            <a:endParaRPr lang="en-US">
              <a:cs typeface="+mj-cs"/>
            </a:endParaRPr>
          </a:p>
        </p:txBody>
      </p:sp>
      <p:sp>
        <p:nvSpPr>
          <p:cNvPr id="95238" name="Rectangle 3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>
                <a:latin typeface="Gill Sans MT" pitchFamily="34" charset="0"/>
              </a:rPr>
              <a:t>updates routing info, recalculates </a:t>
            </a:r>
            <a:br>
              <a:rPr lang="en-US" sz="2400">
                <a:latin typeface="Gill Sans MT" pitchFamily="34" charset="0"/>
              </a:rPr>
            </a:br>
            <a:r>
              <a:rPr lang="en-US" sz="2400">
                <a:latin typeface="Gill Sans MT" pitchFamily="34" charset="0"/>
              </a:rPr>
              <a:t>distance vector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>
                <a:latin typeface="Gill Sans MT" pitchFamily="34" charset="0"/>
              </a:rPr>
              <a:t>if DV changes, notify neighbors</a:t>
            </a:r>
            <a:r>
              <a:rPr lang="en-US" sz="2200">
                <a:latin typeface="Gill Sans MT" pitchFamily="34" charset="0"/>
              </a:rPr>
              <a:t> </a:t>
            </a:r>
          </a:p>
        </p:txBody>
      </p:sp>
      <p:sp>
        <p:nvSpPr>
          <p:cNvPr id="95239" name="Text Box 4"/>
          <p:cNvSpPr txBox="1">
            <a:spLocks noChangeArrowheads="1"/>
          </p:cNvSpPr>
          <p:nvPr/>
        </p:nvSpPr>
        <p:spPr bwMode="auto">
          <a:xfrm>
            <a:off x="1873494" y="4322983"/>
            <a:ext cx="1091966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ja-JP" altLang="en-US" sz="2400" dirty="0">
                <a:solidFill>
                  <a:srgbClr val="CC0000"/>
                </a:solidFill>
                <a:latin typeface="Gill Sans MT" pitchFamily="34" charset="0"/>
              </a:rPr>
              <a:t>“</a:t>
            </a:r>
            <a:r>
              <a:rPr lang="en-US" altLang="ja-JP" sz="2400" dirty="0">
                <a:solidFill>
                  <a:srgbClr val="CC0000"/>
                </a:solidFill>
                <a:latin typeface="Gill Sans MT" pitchFamily="34" charset="0"/>
              </a:rPr>
              <a:t>good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Gill Sans MT" pitchFamily="34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Gill Sans MT" pitchFamily="34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CC0000"/>
                </a:solidFill>
                <a:latin typeface="Gill Sans MT" pitchFamily="34" charset="0"/>
              </a:rPr>
              <a:t>fast</a:t>
            </a:r>
            <a:r>
              <a:rPr lang="ja-JP" altLang="en-US" sz="2400" dirty="0">
                <a:solidFill>
                  <a:srgbClr val="CC0000"/>
                </a:solidFill>
                <a:latin typeface="Gill Sans MT" pitchFamily="34" charset="0"/>
              </a:rPr>
              <a:t>”</a:t>
            </a:r>
            <a:endParaRPr lang="en-US" sz="1600" dirty="0">
              <a:solidFill>
                <a:srgbClr val="CC0000"/>
              </a:solidFill>
              <a:latin typeface="Gill Sans MT" pitchFamily="34" charset="0"/>
            </a:endParaRPr>
          </a:p>
        </p:txBody>
      </p:sp>
      <p:grpSp>
        <p:nvGrpSpPr>
          <p:cNvPr id="95240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95244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5245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5246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95247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5248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5249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>
                <a:latin typeface="Times New Roman" panose="02020603050405020304" pitchFamily="18" charset="0"/>
              </a:endParaRPr>
            </a:p>
          </p:txBody>
        </p:sp>
        <p:sp>
          <p:nvSpPr>
            <p:cNvPr id="95250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95251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5252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95253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5277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5278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>
                    <a:latin typeface="Comic Sans MS" panose="030F0702030302020204" pitchFamily="66" charset="0"/>
                  </a:rPr>
                  <a:t>x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5254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5269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5270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5271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5272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73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95274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527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52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panose="030F0702030302020204" pitchFamily="66" charset="0"/>
                    </a:rPr>
                    <a:t>z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5255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Comic Sans MS" panose="030F0702030302020204" pitchFamily="66" charset="0"/>
                </a:rPr>
                <a:t>1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5256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Comic Sans MS" panose="030F0702030302020204" pitchFamily="66" charset="0"/>
                </a:rPr>
                <a:t>4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5257" name="Text Box 29"/>
            <p:cNvSpPr txBox="1">
              <a:spLocks noChangeArrowheads="1"/>
            </p:cNvSpPr>
            <p:nvPr/>
          </p:nvSpPr>
          <p:spPr bwMode="auto">
            <a:xfrm>
              <a:off x="4214" y="1658"/>
              <a:ext cx="2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dirty="0" smtClean="0">
                  <a:latin typeface="Comic Sans MS" panose="030F0702030302020204" pitchFamily="66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5258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5261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5262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5263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5264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65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95266" name="Group 36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526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526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panose="030F0702030302020204" pitchFamily="66" charset="0"/>
                    </a:rPr>
                    <a:t>y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5259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5260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4044094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t</a:t>
            </a:r>
            <a:r>
              <a:rPr lang="en-US" i="1" baseline="-25000" dirty="0"/>
              <a:t>0 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detects link-cost change, updates its DV, informs its neighbors.</a:t>
            </a:r>
          </a:p>
          <a:p>
            <a:endParaRPr lang="en-US" dirty="0"/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737830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t</a:t>
            </a:r>
            <a:r>
              <a:rPr lang="en-US" i="1" baseline="-25000" dirty="0"/>
              <a:t>1 </a:t>
            </a:r>
            <a:r>
              <a:rPr lang="en-US" dirty="0"/>
              <a:t>: </a:t>
            </a:r>
            <a:r>
              <a:rPr lang="en-US" i="1" dirty="0"/>
              <a:t>z</a:t>
            </a:r>
            <a:r>
              <a:rPr lang="en-US" dirty="0"/>
              <a:t> receives update from </a:t>
            </a:r>
            <a:r>
              <a:rPr lang="en-US" i="1" dirty="0"/>
              <a:t>y</a:t>
            </a:r>
            <a:r>
              <a:rPr lang="en-US" dirty="0"/>
              <a:t>, updates its table, computes new least cost to </a:t>
            </a:r>
            <a:r>
              <a:rPr lang="en-US" i="1" dirty="0"/>
              <a:t>x</a:t>
            </a:r>
            <a:r>
              <a:rPr lang="en-US" dirty="0"/>
              <a:t> , sends its neighbors its DV.</a:t>
            </a:r>
          </a:p>
          <a:p>
            <a:endParaRPr lang="en-US" dirty="0"/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561744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t</a:t>
            </a:r>
            <a:r>
              <a:rPr lang="en-US" i="1" baseline="-25000"/>
              <a:t>2 </a:t>
            </a:r>
            <a:r>
              <a:rPr lang="en-US"/>
              <a:t>: </a:t>
            </a:r>
            <a:r>
              <a:rPr lang="en-US" i="1"/>
              <a:t>y</a:t>
            </a:r>
            <a:r>
              <a:rPr lang="en-US"/>
              <a:t> receives </a:t>
            </a:r>
            <a:r>
              <a:rPr lang="en-US" i="1"/>
              <a:t>z</a:t>
            </a:r>
            <a:r>
              <a:rPr lang="ja-JP" altLang="en-US"/>
              <a:t>’</a:t>
            </a:r>
            <a:r>
              <a:rPr lang="en-US" altLang="ja-JP"/>
              <a:t>s update, updates its distance table.  </a:t>
            </a:r>
            <a:r>
              <a:rPr lang="en-US" altLang="ja-JP" i="1"/>
              <a:t>y</a:t>
            </a:r>
            <a:r>
              <a:rPr lang="ja-JP" altLang="en-US"/>
              <a:t>’</a:t>
            </a:r>
            <a:r>
              <a:rPr lang="en-US" altLang="ja-JP"/>
              <a:t>s least costs do </a:t>
            </a:r>
            <a:r>
              <a:rPr lang="en-US" altLang="ja-JP" i="1"/>
              <a:t>not</a:t>
            </a:r>
            <a:r>
              <a:rPr lang="en-US" altLang="ja-JP"/>
              <a:t> change, so </a:t>
            </a:r>
            <a:r>
              <a:rPr lang="en-US" altLang="ja-JP" i="1"/>
              <a:t>y</a:t>
            </a:r>
            <a:r>
              <a:rPr lang="en-US" altLang="ja-JP"/>
              <a:t>  does </a:t>
            </a:r>
            <a:r>
              <a:rPr lang="en-US" altLang="ja-JP" i="1"/>
              <a:t>not</a:t>
            </a:r>
            <a:r>
              <a:rPr lang="en-US" altLang="ja-JP"/>
              <a:t> send a message to </a:t>
            </a:r>
            <a:r>
              <a:rPr lang="en-US" altLang="ja-JP" i="1"/>
              <a:t>z</a:t>
            </a:r>
            <a:r>
              <a:rPr lang="en-US" altLang="ja-JP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870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656A5EF5-1E0B-45FC-8082-8F140C1B1768}" type="slidenum">
              <a:rPr lang="en-US">
                <a:latin typeface="Tahoma" panose="020B0604030504040204" pitchFamily="34" charset="0"/>
              </a:rPr>
              <a:pPr/>
              <a:t>22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96260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4772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3600"/>
              <a:t>Distance vector: link cost changes</a:t>
            </a:r>
            <a:endParaRPr lang="en-US">
              <a:cs typeface="+mj-cs"/>
            </a:endParaRP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link cost changes: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>
                <a:latin typeface="Gill Sans MT" pitchFamily="34" charset="0"/>
              </a:rPr>
              <a:t>node detects local link cost change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 i="1">
                <a:solidFill>
                  <a:srgbClr val="CC0000"/>
                </a:solidFill>
                <a:latin typeface="Gill Sans MT" pitchFamily="34" charset="0"/>
              </a:rPr>
              <a:t>bad news travels slow</a:t>
            </a:r>
            <a:r>
              <a:rPr lang="en-US" sz="2400">
                <a:latin typeface="Gill Sans MT" pitchFamily="34" charset="0"/>
              </a:rPr>
              <a:t> - </a:t>
            </a:r>
            <a:r>
              <a:rPr lang="ja-JP" altLang="en-US" sz="2400">
                <a:latin typeface="Gill Sans MT" pitchFamily="34" charset="0"/>
              </a:rPr>
              <a:t>“</a:t>
            </a:r>
            <a:r>
              <a:rPr lang="en-US" altLang="ja-JP" sz="2400">
                <a:latin typeface="Gill Sans MT" pitchFamily="34" charset="0"/>
              </a:rPr>
              <a:t>count to infinity</a:t>
            </a:r>
            <a:r>
              <a:rPr lang="ja-JP" altLang="en-US" sz="2400">
                <a:latin typeface="Gill Sans MT" pitchFamily="34" charset="0"/>
              </a:rPr>
              <a:t>”</a:t>
            </a:r>
            <a:r>
              <a:rPr lang="en-US" altLang="ja-JP" sz="2400">
                <a:latin typeface="Gill Sans MT" pitchFamily="34" charset="0"/>
              </a:rPr>
              <a:t> problem!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>
                <a:latin typeface="Gill Sans MT" pitchFamily="34" charset="0"/>
              </a:rPr>
              <a:t>44 iterations before algorithm stabilizes: see text</a:t>
            </a:r>
          </a:p>
        </p:txBody>
      </p:sp>
      <p:grpSp>
        <p:nvGrpSpPr>
          <p:cNvPr id="96263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96265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6266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6267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96268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6269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6270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>
                <a:latin typeface="Times New Roman" panose="02020603050405020304" pitchFamily="18" charset="0"/>
              </a:endParaRPr>
            </a:p>
          </p:txBody>
        </p:sp>
        <p:sp>
          <p:nvSpPr>
            <p:cNvPr id="96271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96272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6273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96274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96298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6299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>
                    <a:latin typeface="Comic Sans MS" panose="030F0702030302020204" pitchFamily="66" charset="0"/>
                  </a:rPr>
                  <a:t>x</a:t>
                </a:r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6275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96290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6291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6292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6293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94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96295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96296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629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panose="030F0702030302020204" pitchFamily="66" charset="0"/>
                    </a:rPr>
                    <a:t>z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6276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Comic Sans MS" panose="030F0702030302020204" pitchFamily="66" charset="0"/>
                </a:rPr>
                <a:t>1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6277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latin typeface="Comic Sans MS" panose="030F0702030302020204" pitchFamily="66" charset="0"/>
                </a:rPr>
                <a:t>4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6278" name="Text Box 30"/>
            <p:cNvSpPr txBox="1">
              <a:spLocks noChangeArrowheads="1"/>
            </p:cNvSpPr>
            <p:nvPr/>
          </p:nvSpPr>
          <p:spPr bwMode="auto">
            <a:xfrm>
              <a:off x="4169" y="1658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smtClean="0">
                  <a:latin typeface="Comic Sans MS" panose="030F0702030302020204" pitchFamily="66" charset="0"/>
                </a:rPr>
                <a:t>50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96279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96282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96283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6284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96285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6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grpSp>
            <p:nvGrpSpPr>
              <p:cNvPr id="96287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96288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l-GR"/>
                </a:p>
              </p:txBody>
            </p:sp>
            <p:sp>
              <p:nvSpPr>
                <p:cNvPr id="9628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r>
                    <a:rPr lang="en-US" sz="2000">
                      <a:latin typeface="Comic Sans MS" panose="030F0702030302020204" pitchFamily="66" charset="0"/>
                    </a:rPr>
                    <a:t>y</a:t>
                  </a:r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6280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6281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96264" name="Rectangle 45"/>
          <p:cNvSpPr>
            <a:spLocks noChangeArrowheads="1"/>
          </p:cNvSpPr>
          <p:nvPr/>
        </p:nvSpPr>
        <p:spPr bwMode="auto">
          <a:xfrm>
            <a:off x="2128839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i="1" dirty="0">
                <a:solidFill>
                  <a:srgbClr val="CC0000"/>
                </a:solidFill>
                <a:latin typeface="Gill Sans MT" pitchFamily="34" charset="0"/>
              </a:rPr>
              <a:t>poisoned reverse:</a:t>
            </a:r>
            <a:r>
              <a:rPr lang="en-US" sz="2000" dirty="0">
                <a:latin typeface="Gill Sans MT" pitchFamily="34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If Z routes through Y to get to X 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itchFamily="34" charset="0"/>
              </a:rPr>
              <a:t>Z tells Y its (Z</a:t>
            </a:r>
            <a:r>
              <a:rPr lang="ja-JP" altLang="en-US" sz="2000" dirty="0">
                <a:latin typeface="Gill Sans MT" pitchFamily="34" charset="0"/>
              </a:rPr>
              <a:t>’</a:t>
            </a:r>
            <a:r>
              <a:rPr lang="en-US" altLang="ja-JP" sz="2000" dirty="0">
                <a:latin typeface="Gill Sans MT" pitchFamily="34" charset="0"/>
              </a:rPr>
              <a:t>s) distance to X is infinite </a:t>
            </a:r>
            <a:endParaRPr lang="el-GR" altLang="ja-JP" sz="2000" dirty="0" smtClean="0">
              <a:latin typeface="Gill Sans MT" pitchFamily="34" charset="0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ja-JP" sz="2000" dirty="0" smtClean="0">
                <a:latin typeface="Gill Sans MT" pitchFamily="34" charset="0"/>
              </a:rPr>
              <a:t>(</a:t>
            </a:r>
            <a:r>
              <a:rPr lang="en-US" altLang="ja-JP" sz="2000" dirty="0">
                <a:latin typeface="Gill Sans MT" pitchFamily="34" charset="0"/>
              </a:rPr>
              <a:t>so Y won</a:t>
            </a:r>
            <a:r>
              <a:rPr lang="ja-JP" altLang="en-US" sz="2000" dirty="0">
                <a:latin typeface="Gill Sans MT" pitchFamily="34" charset="0"/>
              </a:rPr>
              <a:t>’</a:t>
            </a:r>
            <a:r>
              <a:rPr lang="en-US" altLang="ja-JP" sz="2000" dirty="0">
                <a:latin typeface="Gill Sans MT" pitchFamily="34" charset="0"/>
              </a:rPr>
              <a:t>t route to X via Z)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400" dirty="0">
                <a:latin typeface="Gill Sans MT" pitchFamily="34" charset="0"/>
              </a:rPr>
              <a:t>will this completely solve count to infinity problem?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15238" y="3016569"/>
            <a:ext cx="444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Before the damage</a:t>
            </a:r>
            <a:r>
              <a:rPr lang="en-US" dirty="0" smtClean="0"/>
              <a:t>: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(x)=4,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y</a:t>
            </a:r>
            <a:r>
              <a:rPr lang="en-US" dirty="0" smtClean="0"/>
              <a:t>(z)=1,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z</a:t>
            </a:r>
            <a:r>
              <a:rPr lang="en-US" dirty="0" smtClean="0"/>
              <a:t>(x)=5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8782052" y="4861560"/>
            <a:ext cx="2571748" cy="1859915"/>
          </a:xfrm>
          <a:prstGeom prst="cloudCallout">
            <a:avLst>
              <a:gd name="adj1" fmla="val 20035"/>
              <a:gd name="adj2" fmla="val -6205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“Z” now believes that Y has a path to “x” with cost “6”!!!</a:t>
            </a:r>
            <a:endParaRPr lang="el-G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41532" y="3787774"/>
            <a:ext cx="4600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 finds out, updates its D() and </a:t>
            </a:r>
            <a:r>
              <a:rPr lang="en-US" sz="2400" b="1" u="sng" dirty="0"/>
              <a:t>FWs it</a:t>
            </a:r>
            <a:r>
              <a:rPr lang="en-US" dirty="0"/>
              <a:t>:</a:t>
            </a:r>
          </a:p>
          <a:p>
            <a:r>
              <a:rPr lang="en-US" dirty="0"/>
              <a:t>       Y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</a:t>
            </a:r>
            <a:r>
              <a:rPr lang="en-US" baseline="-25000" dirty="0" err="1">
                <a:sym typeface="Wingdings" panose="05000000000000000000" pitchFamily="2" charset="2"/>
              </a:rPr>
              <a:t>y</a:t>
            </a:r>
            <a:r>
              <a:rPr lang="en-US" dirty="0">
                <a:sym typeface="Wingdings" panose="05000000000000000000" pitchFamily="2" charset="2"/>
              </a:rPr>
              <a:t>(x)=60, </a:t>
            </a:r>
            <a:r>
              <a:rPr lang="en-US" dirty="0" err="1">
                <a:sym typeface="Wingdings" panose="05000000000000000000" pitchFamily="2" charset="2"/>
              </a:rPr>
              <a:t>D</a:t>
            </a:r>
            <a:r>
              <a:rPr lang="en-US" baseline="-25000" dirty="0" err="1">
                <a:sym typeface="Wingdings" panose="05000000000000000000" pitchFamily="2" charset="2"/>
              </a:rPr>
              <a:t>y</a:t>
            </a:r>
            <a:r>
              <a:rPr lang="en-US" dirty="0">
                <a:sym typeface="Wingdings" panose="05000000000000000000" pitchFamily="2" charset="2"/>
              </a:rPr>
              <a:t>(z)=1, </a:t>
            </a:r>
            <a:r>
              <a:rPr lang="en-US" sz="24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</a:t>
            </a:r>
            <a:r>
              <a:rPr lang="en-US" sz="2400" b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y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(x)=6</a:t>
            </a:r>
            <a:r>
              <a:rPr lang="en-US" dirty="0"/>
              <a:t> </a:t>
            </a:r>
          </a:p>
          <a:p>
            <a:endParaRPr lang="el-GR" dirty="0"/>
          </a:p>
        </p:txBody>
      </p:sp>
      <p:sp>
        <p:nvSpPr>
          <p:cNvPr id="5" name="TextBox 4"/>
          <p:cNvSpPr txBox="1"/>
          <p:nvPr/>
        </p:nvSpPr>
        <p:spPr>
          <a:xfrm>
            <a:off x="7669849" y="3475036"/>
            <a:ext cx="368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l-GR" baseline="-25000" dirty="0"/>
              <a:t>0</a:t>
            </a:r>
            <a:r>
              <a:rPr lang="en-US" dirty="0"/>
              <a:t>:  The link breaks</a:t>
            </a:r>
            <a:r>
              <a:rPr lang="en-US" dirty="0" smtClean="0"/>
              <a:t>!</a:t>
            </a:r>
            <a:endParaRPr lang="el-GR" dirty="0"/>
          </a:p>
        </p:txBody>
      </p:sp>
    </p:spTree>
    <p:extLst>
      <p:ext uri="{BB962C8B-B14F-4D97-AF65-F5344CB8AC3E}">
        <p14:creationId xmlns="" xmlns:p14="http://schemas.microsoft.com/office/powerpoint/2010/main" val="28866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9728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BDE9544C-345A-4C3F-B8EB-0E1F51B0BD20}" type="slidenum">
              <a:rPr lang="en-US">
                <a:latin typeface="Tahoma" panose="020B0604030504040204" pitchFamily="34" charset="0"/>
              </a:rPr>
              <a:pPr/>
              <a:t>23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97284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9048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513" y="452439"/>
            <a:ext cx="7772400" cy="528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Comparison of LS and DV algorithms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message complexity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with n nodes, E links, O(</a:t>
            </a:r>
            <a:r>
              <a:rPr lang="en-US" sz="2000" dirty="0" err="1"/>
              <a:t>nE</a:t>
            </a:r>
            <a:r>
              <a:rPr lang="en-US" sz="2000" dirty="0"/>
              <a:t>) </a:t>
            </a:r>
            <a:r>
              <a:rPr lang="en-US" sz="2000" dirty="0" err="1"/>
              <a:t>msgs</a:t>
            </a:r>
            <a:r>
              <a:rPr lang="en-US" sz="2000" dirty="0"/>
              <a:t> sent  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exchange between neighbors only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speed of convergence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b="1" i="1" dirty="0">
                <a:solidFill>
                  <a:srgbClr val="CC0000"/>
                </a:solidFill>
              </a:rPr>
              <a:t>LS:</a:t>
            </a:r>
            <a:r>
              <a:rPr lang="en-US" sz="2000" dirty="0"/>
              <a:t> </a:t>
            </a:r>
            <a:r>
              <a:rPr lang="en-US" sz="2000" dirty="0" smtClean="0"/>
              <a:t>O(n </a:t>
            </a:r>
            <a:r>
              <a:rPr lang="en-US" sz="2000" dirty="0" err="1" smtClean="0"/>
              <a:t>logn</a:t>
            </a:r>
            <a:r>
              <a:rPr lang="en-US" sz="2000" dirty="0" smtClean="0"/>
              <a:t>) algorithm requires O(</a:t>
            </a:r>
            <a:r>
              <a:rPr lang="en-US" sz="2000" dirty="0" err="1" smtClean="0"/>
              <a:t>nE</a:t>
            </a:r>
            <a:r>
              <a:rPr lang="en-US" sz="2000" dirty="0" smtClean="0"/>
              <a:t>) </a:t>
            </a:r>
            <a:r>
              <a:rPr lang="en-US" sz="2000" dirty="0" err="1" smtClean="0"/>
              <a:t>msgs</a:t>
            </a:r>
            <a:endParaRPr lang="en-US" sz="2000" dirty="0"/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may have oscillations</a:t>
            </a:r>
            <a:endParaRPr lang="en-US" sz="1800" dirty="0"/>
          </a:p>
          <a:p>
            <a:pPr>
              <a:buFont typeface="Wingdings" charset="0"/>
              <a:buChar char="v"/>
              <a:defRPr/>
            </a:pPr>
            <a:r>
              <a:rPr lang="en-US" sz="2000" b="1" i="1" dirty="0">
                <a:solidFill>
                  <a:srgbClr val="CC0000"/>
                </a:solidFill>
              </a:rPr>
              <a:t>DV:</a:t>
            </a:r>
            <a:r>
              <a:rPr lang="en-US" sz="2000" dirty="0"/>
              <a:t> convergence time varies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may be routing loops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 dirty="0"/>
              <a:t>count-to-infinity problem</a:t>
            </a:r>
            <a:endParaRPr lang="en-US" sz="1800" dirty="0"/>
          </a:p>
        </p:txBody>
      </p:sp>
      <p:sp>
        <p:nvSpPr>
          <p:cNvPr id="9728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robustness:</a:t>
            </a:r>
            <a:r>
              <a:rPr lang="en-US" sz="2400">
                <a:ea typeface="ＭＳ Ｐゴシック" panose="020B0600070205080204" pitchFamily="34" charset="-128"/>
              </a:rPr>
              <a:t> what happens if router malfunctions?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LS:</a:t>
            </a:r>
            <a:r>
              <a:rPr lang="en-US" sz="240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node can advertise incorrect </a:t>
            </a:r>
            <a:r>
              <a:rPr lang="en-US" sz="2000" i="1">
                <a:solidFill>
                  <a:srgbClr val="000099"/>
                </a:solidFill>
                <a:ea typeface="ＭＳ Ｐゴシック" panose="020B0600070205080204" pitchFamily="34" charset="-128"/>
              </a:rPr>
              <a:t>link</a:t>
            </a:r>
            <a:r>
              <a:rPr lang="en-US" sz="2000">
                <a:ea typeface="ＭＳ Ｐゴシック" panose="020B0600070205080204" pitchFamily="34" charset="-128"/>
              </a:rPr>
              <a:t> cost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each node computes only its </a:t>
            </a:r>
            <a:r>
              <a:rPr lang="en-US" sz="2000" i="1">
                <a:ea typeface="ＭＳ Ｐゴシック" panose="020B0600070205080204" pitchFamily="34" charset="-128"/>
              </a:rPr>
              <a:t>own</a:t>
            </a:r>
            <a:r>
              <a:rPr lang="en-US" sz="2000">
                <a:ea typeface="ＭＳ Ｐゴシック" panose="020B0600070205080204" pitchFamily="34" charset="-128"/>
              </a:rPr>
              <a:t> table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DV: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DV node can advertise incorrect </a:t>
            </a:r>
            <a:r>
              <a:rPr lang="en-US" sz="2000" i="1">
                <a:solidFill>
                  <a:srgbClr val="000099"/>
                </a:solidFill>
                <a:ea typeface="ＭＳ Ｐゴシック" panose="020B0600070205080204" pitchFamily="34" charset="-128"/>
              </a:rPr>
              <a:t>path</a:t>
            </a:r>
            <a:r>
              <a:rPr lang="en-US" sz="2000">
                <a:ea typeface="ＭＳ Ｐゴシック" panose="020B0600070205080204" pitchFamily="34" charset="-128"/>
              </a:rPr>
              <a:t> cost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each node</a:t>
            </a:r>
            <a:r>
              <a:rPr lang="ja-JP" altLang="en-US" sz="2000">
                <a:ea typeface="ＭＳ Ｐゴシック" panose="020B0600070205080204" pitchFamily="34" charset="-128"/>
              </a:rPr>
              <a:t>’</a:t>
            </a:r>
            <a:r>
              <a:rPr lang="en-US" altLang="ja-JP" sz="2000">
                <a:ea typeface="ＭＳ Ｐゴシック" panose="020B0600070205080204" pitchFamily="34" charset="-128"/>
              </a:rPr>
              <a:t>s table used by others </a:t>
            </a:r>
          </a:p>
          <a:p>
            <a:pPr lvl="2"/>
            <a:r>
              <a:rPr lang="en-US" sz="1800">
                <a:ea typeface="ＭＳ Ｐゴシック" panose="020B0600070205080204" pitchFamily="34" charset="-128"/>
              </a:rPr>
              <a:t>error propagate thru network</a:t>
            </a:r>
          </a:p>
        </p:txBody>
      </p:sp>
    </p:spTree>
    <p:extLst>
      <p:ext uri="{BB962C8B-B14F-4D97-AF65-F5344CB8AC3E}">
        <p14:creationId xmlns="" xmlns:p14="http://schemas.microsoft.com/office/powerpoint/2010/main" val="29273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34" y="3196674"/>
            <a:ext cx="3569677" cy="1325563"/>
          </a:xfrm>
        </p:spPr>
        <p:txBody>
          <a:bodyPr/>
          <a:lstStyle/>
          <a:p>
            <a:pPr algn="ctr"/>
            <a:r>
              <a:rPr lang="en-US" dirty="0" smtClean="0"/>
              <a:t>Discussion</a:t>
            </a:r>
            <a:endParaRPr lang="el-GR" dirty="0"/>
          </a:p>
        </p:txBody>
      </p:sp>
      <p:sp>
        <p:nvSpPr>
          <p:cNvPr id="4" name="TextBox 3"/>
          <p:cNvSpPr txBox="1"/>
          <p:nvPr/>
        </p:nvSpPr>
        <p:spPr>
          <a:xfrm>
            <a:off x="1324708" y="4747846"/>
            <a:ext cx="1524000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Dijkstra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9229237" y="4747846"/>
            <a:ext cx="1524000" cy="3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A* Algorithm</a:t>
            </a:r>
            <a:endParaRPr lang="el-GR" dirty="0"/>
          </a:p>
        </p:txBody>
      </p:sp>
      <p:pic>
        <p:nvPicPr>
          <p:cNvPr id="1026" name="Picture 2" descr="http://upload.wikimedia.org/wikipedia/commons/2/23/Dijkstras_progress_animation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83" y="1859206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5/5d/Astar_progress_animation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112" y="1859205"/>
            <a:ext cx="2000250" cy="20002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63" y="177902"/>
            <a:ext cx="2679383" cy="28434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397" y="558516"/>
            <a:ext cx="3219450" cy="3819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6946" y="3430465"/>
            <a:ext cx="5562600" cy="3009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74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4D54C067-F1F2-4C0F-B6AB-5A01E9E92872}" type="slidenum">
              <a:rPr lang="en-US">
                <a:latin typeface="Tahoma" panose="020B0604030504040204" pitchFamily="34" charset="0"/>
              </a:rPr>
              <a:pPr/>
              <a:t>3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76804" name="Picture 7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84772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6805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76809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0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1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12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3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4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15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16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17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8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19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20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21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22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23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24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25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26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27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28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29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30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31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32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33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34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35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36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37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38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39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6840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6841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2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3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92510 h 174"/>
                <a:gd name="T2" fmla="*/ 212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4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5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6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7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8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6849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76850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6876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77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76851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6874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75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76852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6872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73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6853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6870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71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76854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6868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69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76855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6866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867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6856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6857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6858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6859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76860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6861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6862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6863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76864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76865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dirty="0"/>
                <a:t>5</a:t>
              </a:r>
              <a:endParaRPr lang="en-US" sz="2400" dirty="0"/>
            </a:p>
          </p:txBody>
        </p:sp>
      </p:grpSp>
      <p:sp>
        <p:nvSpPr>
          <p:cNvPr id="76806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/>
              <a:t>graph: G = (N,E)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 = set of routers = { u, v, w, x, y, z }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7969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</a:t>
            </a:r>
          </a:p>
        </p:txBody>
      </p:sp>
      <p:sp>
        <p:nvSpPr>
          <p:cNvPr id="76808" name="Text Box 74"/>
          <p:cNvSpPr txBox="1">
            <a:spLocks noChangeArrowheads="1"/>
          </p:cNvSpPr>
          <p:nvPr/>
        </p:nvSpPr>
        <p:spPr bwMode="auto">
          <a:xfrm>
            <a:off x="2674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/>
              <a:t>aside:</a:t>
            </a:r>
            <a:r>
              <a:rPr lang="en-US"/>
              <a:t> graph abstraction is useful in other network contexts, e.g., </a:t>
            </a:r>
          </a:p>
          <a:p>
            <a:r>
              <a:rPr lang="en-US"/>
              <a:t>P2P, where </a:t>
            </a:r>
            <a:r>
              <a:rPr lang="en-US" i="1"/>
              <a:t>N</a:t>
            </a:r>
            <a:r>
              <a:rPr lang="en-US"/>
              <a:t> is set of peers and </a:t>
            </a:r>
            <a:r>
              <a:rPr lang="en-US" i="1"/>
              <a:t>E</a:t>
            </a:r>
            <a:r>
              <a:rPr lang="en-US"/>
              <a:t> is set of TCP connections</a:t>
            </a:r>
          </a:p>
        </p:txBody>
      </p:sp>
    </p:spTree>
    <p:extLst>
      <p:ext uri="{BB962C8B-B14F-4D97-AF65-F5344CB8AC3E}">
        <p14:creationId xmlns="" xmlns:p14="http://schemas.microsoft.com/office/powerpoint/2010/main" val="6509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7064C758-E3CD-411C-BCE5-EE64A4DCF043}" type="slidenum">
              <a:rPr lang="en-US">
                <a:latin typeface="Tahoma" panose="020B0604030504040204" pitchFamily="34" charset="0"/>
              </a:rPr>
              <a:pPr/>
              <a:t>4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77828" name="Picture 7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893764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77830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77834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35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36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37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38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39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40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41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42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43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44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45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46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47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48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49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50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51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52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53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54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55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56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57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58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59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60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61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62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63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64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77865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77866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67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68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92510 h 174"/>
                <a:gd name="T2" fmla="*/ 212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69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70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71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72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73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77874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77875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77901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902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grpSp>
          <p:nvGrpSpPr>
            <p:cNvPr id="77876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77899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900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grpSp>
          <p:nvGrpSpPr>
            <p:cNvPr id="77877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77897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898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x</a:t>
                </a:r>
              </a:p>
            </p:txBody>
          </p:sp>
        </p:grpSp>
        <p:grpSp>
          <p:nvGrpSpPr>
            <p:cNvPr id="77878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77895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896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grpSp>
          <p:nvGrpSpPr>
            <p:cNvPr id="77879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77893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894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77880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77891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7892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/>
                  <a:t>z</a:t>
                </a:r>
              </a:p>
            </p:txBody>
          </p:sp>
        </p:grpSp>
        <p:sp>
          <p:nvSpPr>
            <p:cNvPr id="77881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7882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7883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7884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77885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7886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77887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77888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77889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77890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77831" name="Text Box 73"/>
          <p:cNvSpPr txBox="1">
            <a:spLocks noChangeArrowheads="1"/>
          </p:cNvSpPr>
          <p:nvPr/>
        </p:nvSpPr>
        <p:spPr bwMode="auto">
          <a:xfrm>
            <a:off x="6789738" y="1689101"/>
            <a:ext cx="3300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c(x,x</a:t>
            </a:r>
            <a:r>
              <a:rPr lang="ja-JP" altLang="en-US"/>
              <a:t>’</a:t>
            </a:r>
            <a:r>
              <a:rPr lang="en-US" altLang="ja-JP"/>
              <a:t>) = cost of link (x,x</a:t>
            </a:r>
            <a:r>
              <a:rPr lang="ja-JP" altLang="en-US"/>
              <a:t>’</a:t>
            </a:r>
            <a:r>
              <a:rPr lang="en-US" altLang="ja-JP"/>
              <a:t>)</a:t>
            </a:r>
          </a:p>
          <a:p>
            <a:r>
              <a:rPr lang="en-US"/>
              <a:t>      e.g., c(w,z) = 5</a:t>
            </a:r>
          </a:p>
          <a:p>
            <a:endParaRPr lang="en-US"/>
          </a:p>
          <a:p>
            <a:r>
              <a:rPr lang="en-US">
                <a:latin typeface="Gill Sans MT" pitchFamily="34" charset="0"/>
              </a:rPr>
              <a:t>cost could always be 1, or </a:t>
            </a:r>
          </a:p>
          <a:p>
            <a:r>
              <a:rPr lang="en-US">
                <a:latin typeface="Gill Sans MT" pitchFamily="34" charset="0"/>
              </a:rPr>
              <a:t>inversely related to bandwidth,</a:t>
            </a:r>
          </a:p>
          <a:p>
            <a:r>
              <a:rPr lang="en-US">
                <a:latin typeface="Gill Sans MT" pitchFamily="34" charset="0"/>
              </a:rPr>
              <a:t>or inversely related to </a:t>
            </a:r>
          </a:p>
          <a:p>
            <a:r>
              <a:rPr lang="en-US">
                <a:latin typeface="Gill Sans MT" pitchFamily="34" charset="0"/>
              </a:rPr>
              <a:t>congestion</a:t>
            </a:r>
          </a:p>
        </p:txBody>
      </p:sp>
      <p:sp>
        <p:nvSpPr>
          <p:cNvPr id="77832" name="Text Box 74"/>
          <p:cNvSpPr txBox="1">
            <a:spLocks noChangeArrowheads="1"/>
          </p:cNvSpPr>
          <p:nvPr/>
        </p:nvSpPr>
        <p:spPr bwMode="auto">
          <a:xfrm>
            <a:off x="2449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cost of path 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, x</a:t>
            </a:r>
            <a:r>
              <a:rPr lang="en-US" baseline="-25000"/>
              <a:t>3</a:t>
            </a:r>
            <a:r>
              <a:rPr lang="en-US"/>
              <a:t>,…, x</a:t>
            </a:r>
            <a:r>
              <a:rPr lang="en-US" baseline="-25000"/>
              <a:t>p</a:t>
            </a:r>
            <a:r>
              <a:rPr lang="en-US"/>
              <a:t>) = c(x</a:t>
            </a:r>
            <a:r>
              <a:rPr lang="en-US" baseline="-25000"/>
              <a:t>1</a:t>
            </a:r>
            <a:r>
              <a:rPr lang="en-US"/>
              <a:t>,x</a:t>
            </a:r>
            <a:r>
              <a:rPr lang="en-US" baseline="-25000"/>
              <a:t>2</a:t>
            </a:r>
            <a:r>
              <a:rPr lang="en-US"/>
              <a:t>) + c(x</a:t>
            </a:r>
            <a:r>
              <a:rPr lang="en-US" baseline="-25000"/>
              <a:t>2</a:t>
            </a:r>
            <a:r>
              <a:rPr lang="en-US"/>
              <a:t>,x</a:t>
            </a:r>
            <a:r>
              <a:rPr lang="en-US" baseline="-25000"/>
              <a:t>3</a:t>
            </a:r>
            <a:r>
              <a:rPr lang="en-US"/>
              <a:t>) + … + c(x</a:t>
            </a:r>
            <a:r>
              <a:rPr lang="en-US" baseline="-25000"/>
              <a:t>p-1</a:t>
            </a:r>
            <a:r>
              <a:rPr lang="en-US"/>
              <a:t>,x</a:t>
            </a:r>
            <a:r>
              <a:rPr lang="en-US" baseline="-25000"/>
              <a:t>p</a:t>
            </a:r>
            <a:r>
              <a:rPr lang="en-US"/>
              <a:t>)  </a:t>
            </a:r>
          </a:p>
        </p:txBody>
      </p:sp>
      <p:sp>
        <p:nvSpPr>
          <p:cNvPr id="77833" name="Text Box 75"/>
          <p:cNvSpPr txBox="1">
            <a:spLocks noChangeArrowheads="1"/>
          </p:cNvSpPr>
          <p:nvPr/>
        </p:nvSpPr>
        <p:spPr bwMode="auto">
          <a:xfrm>
            <a:off x="2316164" y="4981576"/>
            <a:ext cx="8549135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key question:</a:t>
            </a:r>
            <a:r>
              <a:rPr lang="en-US" sz="2400">
                <a:latin typeface="Gill Sans MT" pitchFamily="34" charset="0"/>
              </a:rPr>
              <a:t> what is the least-cost path between u and z ?</a:t>
            </a:r>
          </a:p>
          <a:p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routing algorithm:</a:t>
            </a:r>
            <a:r>
              <a:rPr lang="en-US" sz="2400">
                <a:latin typeface="Gill Sans MT" pitchFamily="34" charset="0"/>
              </a:rPr>
              <a:t> algorithm that finds that least cost path</a:t>
            </a:r>
          </a:p>
        </p:txBody>
      </p:sp>
    </p:spTree>
    <p:extLst>
      <p:ext uri="{BB962C8B-B14F-4D97-AF65-F5344CB8AC3E}">
        <p14:creationId xmlns="" xmlns:p14="http://schemas.microsoft.com/office/powerpoint/2010/main" val="17808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C15662FB-7B1E-41DF-8DD2-AF7A1AF3593D}" type="slidenum">
              <a:rPr lang="en-US">
                <a:latin typeface="Tahoma" panose="020B0604030504040204" pitchFamily="34" charset="0"/>
              </a:rPr>
              <a:pPr/>
              <a:t>5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78852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801689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/>
              <a:t>Routing algorithm classification</a:t>
            </a:r>
            <a:endParaRPr lang="en-US">
              <a:cs typeface="+mj-cs"/>
            </a:endParaRP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6288" y="1371600"/>
            <a:ext cx="42164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global: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all routers have complete topology, link cost info</a:t>
            </a:r>
          </a:p>
          <a:p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link state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 algorithms</a:t>
            </a:r>
          </a:p>
          <a:p>
            <a:pPr>
              <a:buFont typeface="Wingdings" pitchFamily="2" charset="2"/>
              <a:buNone/>
            </a:pPr>
            <a:r>
              <a:rPr lang="en-US" sz="2400" i="1">
                <a:solidFill>
                  <a:srgbClr val="CC0000"/>
                </a:solidFill>
                <a:ea typeface="ＭＳ Ｐゴシック" panose="020B0600070205080204" pitchFamily="34" charset="-128"/>
              </a:rPr>
              <a:t>decentralized: 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router knows physically-connected neighbors, link costs to neighbors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iterative process of computation, exchange of info with neighbors</a:t>
            </a:r>
          </a:p>
          <a:p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distance vector</a:t>
            </a:r>
            <a:r>
              <a:rPr lang="ja-JP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 algorithms</a:t>
            </a:r>
            <a:endParaRPr lang="en-US" sz="240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62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Q: static or dynamic?</a:t>
            </a:r>
          </a:p>
          <a:p>
            <a:pPr>
              <a:spcBef>
                <a:spcPct val="40000"/>
              </a:spcBef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</a:rPr>
              <a:t>static:</a:t>
            </a:r>
            <a:r>
              <a:rPr lang="en-US" sz="2400"/>
              <a:t>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>
                <a:solidFill>
                  <a:srgbClr val="CC0000"/>
                </a:solidFill>
              </a:rPr>
              <a:t>dynamic: </a:t>
            </a:r>
          </a:p>
          <a:p>
            <a:pPr>
              <a:buFont typeface="Wingdings" charset="0"/>
              <a:buChar char="v"/>
              <a:defRPr/>
            </a:pPr>
            <a:r>
              <a:rPr lang="en-US" sz="2400"/>
              <a:t>routes change more quickly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periodic update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/>
              <a:t>in response to link cost changes</a:t>
            </a:r>
          </a:p>
        </p:txBody>
      </p:sp>
    </p:spTree>
    <p:extLst>
      <p:ext uri="{BB962C8B-B14F-4D97-AF65-F5344CB8AC3E}">
        <p14:creationId xmlns="" xmlns:p14="http://schemas.microsoft.com/office/powerpoint/2010/main" val="405679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ADCD1903-8B07-466F-94F2-3875AA55E617}" type="slidenum">
              <a:rPr lang="en-US">
                <a:latin typeface="Tahoma" panose="020B0604030504040204" pitchFamily="34" charset="0"/>
              </a:rPr>
              <a:pPr/>
              <a:t>6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79876" name="Picture 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4.1 introduction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4.2 virtual circuit and datagram networks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4.3 what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 inside a router</a:t>
            </a:r>
          </a:p>
          <a:p>
            <a:pPr>
              <a:buFont typeface="Wingdings" pitchFamily="2" charset="2"/>
              <a:buNone/>
            </a:pPr>
            <a:r>
              <a:rPr lang="en-US" sz="2400">
                <a:ea typeface="ＭＳ Ｐゴシック" panose="020B0600070205080204" pitchFamily="34" charset="-128"/>
              </a:rPr>
              <a:t>4.4 IP: Internet Protocol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ICMP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7885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</a:rPr>
              <a:t>4.5 routing algorithms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>
                <a:solidFill>
                  <a:srgbClr val="CC0000"/>
                </a:solidFill>
              </a:rPr>
              <a:t>link state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distance vector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hierarchical routing</a:t>
            </a:r>
          </a:p>
          <a:p>
            <a:pPr>
              <a:buFont typeface="Wingdings" charset="0"/>
              <a:buNone/>
              <a:defRPr/>
            </a:pPr>
            <a:r>
              <a:rPr lang="en-US" sz="2400"/>
              <a:t>4.6 routing in the Internet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RIP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OSPF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000"/>
              <a:t>BGP</a:t>
            </a:r>
          </a:p>
          <a:p>
            <a:pPr>
              <a:buFont typeface="Wingdings" charset="0"/>
              <a:buNone/>
              <a:defRPr/>
            </a:pPr>
            <a:r>
              <a:rPr lang="en-US" sz="2400"/>
              <a:t>4.7 broadcast and multicast routing</a:t>
            </a:r>
          </a:p>
          <a:p>
            <a:pPr>
              <a:buFont typeface="Wingdings" charset="0"/>
              <a:buChar char="v"/>
              <a:defRPr/>
            </a:pPr>
            <a:endParaRPr lang="en-US" sz="2400"/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4400">
                <a:solidFill>
                  <a:srgbClr val="000099"/>
                </a:solidFill>
                <a:latin typeface="Gill Sans MT" pitchFamily="34" charset="0"/>
              </a:rPr>
              <a:t>Chapter 4: outline</a:t>
            </a:r>
          </a:p>
        </p:txBody>
      </p:sp>
    </p:spTree>
    <p:extLst>
      <p:ext uri="{BB962C8B-B14F-4D97-AF65-F5344CB8AC3E}">
        <p14:creationId xmlns="" xmlns:p14="http://schemas.microsoft.com/office/powerpoint/2010/main" val="196321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5D44D22A-7A00-43FC-B120-35110F942DD1}" type="slidenum">
              <a:rPr lang="en-US">
                <a:latin typeface="Tahoma" panose="020B0604030504040204" pitchFamily="34" charset="0"/>
              </a:rPr>
              <a:pPr/>
              <a:t>7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0900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8726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/>
              <a:t>A Link-State Routing Algorithm</a:t>
            </a:r>
            <a:endParaRPr lang="en-US">
              <a:cs typeface="+mj-cs"/>
            </a:endParaRP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555750"/>
            <a:ext cx="3810000" cy="49037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Dijkstra</a:t>
            </a:r>
            <a:r>
              <a:rPr lang="ja-JP" altLang="en-US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i="1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s algorithm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net topology, link costs known to all nodes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accomplished via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>
                <a:ea typeface="ＭＳ Ｐゴシック" panose="020B0600070205080204" pitchFamily="34" charset="-128"/>
              </a:rPr>
              <a:t>link state broadcast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all nodes have same info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computes least cost paths from one node (</a:t>
            </a:r>
            <a:r>
              <a:rPr lang="ja-JP" altLang="en-US" sz="2400">
                <a:ea typeface="ＭＳ Ｐゴシック" panose="020B0600070205080204" pitchFamily="34" charset="-128"/>
              </a:rPr>
              <a:t>‘</a:t>
            </a:r>
            <a:r>
              <a:rPr lang="en-US" altLang="ja-JP" sz="2400">
                <a:ea typeface="ＭＳ Ｐゴシック" panose="020B0600070205080204" pitchFamily="34" charset="-128"/>
              </a:rPr>
              <a:t>source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) to all other nodes</a:t>
            </a:r>
          </a:p>
          <a:p>
            <a:pPr lvl="1"/>
            <a:r>
              <a:rPr lang="en-US" sz="2000">
                <a:ea typeface="ＭＳ Ｐゴシック" panose="020B0600070205080204" pitchFamily="34" charset="-128"/>
              </a:rPr>
              <a:t>gives </a:t>
            </a:r>
            <a:r>
              <a:rPr lang="en-US" sz="2000" i="1">
                <a:solidFill>
                  <a:srgbClr val="000099"/>
                </a:solidFill>
                <a:ea typeface="ＭＳ Ｐゴシック" panose="020B0600070205080204" pitchFamily="34" charset="-128"/>
              </a:rPr>
              <a:t>forwarding table</a:t>
            </a:r>
            <a:r>
              <a:rPr lang="en-US" sz="2000">
                <a:ea typeface="ＭＳ Ｐゴシック" panose="020B0600070205080204" pitchFamily="34" charset="-128"/>
              </a:rPr>
              <a:t> for that node</a:t>
            </a:r>
          </a:p>
          <a:p>
            <a:r>
              <a:rPr lang="en-US" sz="2400">
                <a:ea typeface="ＭＳ Ｐゴシック" panose="020B0600070205080204" pitchFamily="34" charset="-128"/>
              </a:rPr>
              <a:t>iterative: after k iterations, know least cost path to k dest.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s</a:t>
            </a:r>
            <a:endParaRPr lang="en-US" sz="2400">
              <a:ea typeface="ＭＳ Ｐゴシック" panose="020B0600070205080204" pitchFamily="34" charset="-128"/>
            </a:endParaRPr>
          </a:p>
        </p:txBody>
      </p:sp>
      <p:sp>
        <p:nvSpPr>
          <p:cNvPr id="7987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notation: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+mn-cs"/>
              </a:rPr>
              <a:t>c(x,y):</a:t>
            </a:r>
            <a:r>
              <a:rPr lang="en-US" sz="2400"/>
              <a:t> link cost from node x to y;  = ∞ if not direct neighbors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+mn-cs"/>
              </a:rPr>
              <a:t>D(v):</a:t>
            </a:r>
            <a:r>
              <a:rPr lang="en-US" sz="2400"/>
              <a:t> current value of cost of path from source to dest. v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+mn-cs"/>
              </a:rPr>
              <a:t>p(v):</a:t>
            </a:r>
            <a:r>
              <a:rPr lang="en-US" sz="2400"/>
              <a:t> predecessor node along path from source to v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cs typeface="+mn-cs"/>
              </a:rPr>
              <a:t>N</a:t>
            </a:r>
            <a:r>
              <a:rPr lang="en-US">
                <a:solidFill>
                  <a:srgbClr val="000099"/>
                </a:solidFill>
                <a:latin typeface="Arial" charset="0"/>
                <a:cs typeface="Arial" charset="0"/>
              </a:rPr>
              <a:t>'</a:t>
            </a:r>
            <a:r>
              <a:rPr lang="en-US">
                <a:solidFill>
                  <a:srgbClr val="000099"/>
                </a:solidFill>
                <a:latin typeface="Arial" charset="0"/>
                <a:cs typeface="+mn-cs"/>
              </a:rPr>
              <a:t>:</a:t>
            </a:r>
            <a:r>
              <a:rPr lang="en-US" sz="2400"/>
              <a:t> set of nodes whose least cost path definitively known</a:t>
            </a:r>
          </a:p>
          <a:p>
            <a:pPr>
              <a:lnSpc>
                <a:spcPct val="75000"/>
              </a:lnSpc>
              <a:buFont typeface="Wingdings" charset="0"/>
              <a:buChar char="v"/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653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01CADF97-B7B9-49F2-8BBC-7A6C7E622616}" type="slidenum">
              <a:rPr lang="en-US">
                <a:latin typeface="Tahoma" panose="020B0604030504040204" pitchFamily="34" charset="0"/>
              </a:rPr>
              <a:pPr/>
              <a:t>8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1924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0334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ＭＳ Ｐゴシック" panose="020B0600070205080204" pitchFamily="34" charset="-128"/>
              </a:rPr>
              <a:t>Dijsktra</a:t>
            </a:r>
            <a:r>
              <a:rPr lang="ja-JP" altLang="en-US" sz="4000">
                <a:ea typeface="ＭＳ Ｐゴシック" panose="020B0600070205080204" pitchFamily="34" charset="-128"/>
              </a:rPr>
              <a:t>’</a:t>
            </a:r>
            <a:r>
              <a:rPr lang="en-US" altLang="ja-JP" sz="4000">
                <a:ea typeface="ＭＳ Ｐゴシック" panose="020B0600070205080204" pitchFamily="34" charset="-128"/>
              </a:rPr>
              <a:t>s Algorithm</a:t>
            </a:r>
            <a:endParaRPr lang="en-US" smtClean="0">
              <a:ea typeface="ＭＳ Ｐゴシック" panose="020B0600070205080204" pitchFamily="34" charset="-128"/>
            </a:endParaRPr>
          </a:p>
        </p:txBody>
      </p:sp>
      <p:sp>
        <p:nvSpPr>
          <p:cNvPr id="81926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000" dirty="0"/>
              <a:t>1  </a:t>
            </a:r>
            <a:r>
              <a:rPr lang="en-US" sz="2000" b="1" i="1" dirty="0"/>
              <a:t>Initialization:</a:t>
            </a:r>
            <a:r>
              <a:rPr lang="en-US" sz="2000" dirty="0"/>
              <a:t> </a:t>
            </a:r>
          </a:p>
          <a:p>
            <a:r>
              <a:rPr lang="en-US" sz="2000" dirty="0"/>
              <a:t>2    N</a:t>
            </a:r>
            <a:r>
              <a:rPr lang="en-US" sz="2000" dirty="0">
                <a:cs typeface="Arial" panose="020B0604020202020204" pitchFamily="34" charset="0"/>
              </a:rPr>
              <a:t>'</a:t>
            </a:r>
            <a:r>
              <a:rPr lang="en-US" sz="2000" dirty="0"/>
              <a:t> = </a:t>
            </a:r>
            <a:r>
              <a:rPr lang="en-US" sz="2000" dirty="0" smtClean="0"/>
              <a:t>{a} </a:t>
            </a:r>
            <a:endParaRPr lang="en-US" sz="2000" dirty="0"/>
          </a:p>
          <a:p>
            <a:r>
              <a:rPr lang="en-US" sz="2000" dirty="0"/>
              <a:t>3    for all nodes v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/>
              <a:t>4      if </a:t>
            </a:r>
            <a:r>
              <a:rPr lang="en-US" sz="2000" dirty="0" smtClean="0"/>
              <a:t>v </a:t>
            </a:r>
            <a:r>
              <a:rPr lang="en-US" sz="2000" dirty="0"/>
              <a:t>adjacent to </a:t>
            </a:r>
            <a:r>
              <a:rPr lang="en-US" sz="2000" dirty="0" smtClean="0"/>
              <a:t>a </a:t>
            </a:r>
            <a:endParaRPr lang="en-US" sz="2000" dirty="0"/>
          </a:p>
          <a:p>
            <a:r>
              <a:rPr lang="en-US" sz="2000" dirty="0"/>
              <a:t>5          then </a:t>
            </a:r>
            <a:r>
              <a:rPr lang="en-US" sz="2000" dirty="0" smtClean="0"/>
              <a:t>D(v) </a:t>
            </a:r>
            <a:r>
              <a:rPr lang="en-US" sz="2000" dirty="0"/>
              <a:t>= </a:t>
            </a:r>
            <a:r>
              <a:rPr lang="en-US" sz="2000" dirty="0" smtClean="0"/>
              <a:t>c(</a:t>
            </a:r>
            <a:r>
              <a:rPr lang="en-US" sz="2000" dirty="0" err="1" smtClean="0"/>
              <a:t>u,v</a:t>
            </a:r>
            <a:r>
              <a:rPr lang="en-US" sz="2000" dirty="0" smtClean="0"/>
              <a:t>) </a:t>
            </a:r>
            <a:endParaRPr lang="en-US" sz="2000" dirty="0"/>
          </a:p>
          <a:p>
            <a:r>
              <a:rPr lang="en-US" sz="2000" dirty="0"/>
              <a:t>6      else </a:t>
            </a:r>
            <a:r>
              <a:rPr lang="en-US" sz="2000" dirty="0" smtClean="0"/>
              <a:t>D(v) </a:t>
            </a:r>
            <a:r>
              <a:rPr lang="en-US" sz="2000" dirty="0"/>
              <a:t>= </a:t>
            </a:r>
            <a:r>
              <a:rPr lang="en-US" sz="2000" dirty="0">
                <a:cs typeface="Arial" panose="020B0604020202020204" pitchFamily="34" charset="0"/>
              </a:rPr>
              <a:t>∞</a:t>
            </a:r>
            <a:r>
              <a:rPr lang="en-US" sz="2000" dirty="0"/>
              <a:t> </a:t>
            </a:r>
          </a:p>
          <a:p>
            <a:r>
              <a:rPr lang="en-US" sz="2000" dirty="0"/>
              <a:t>7 </a:t>
            </a:r>
          </a:p>
          <a:p>
            <a:r>
              <a:rPr lang="en-US" sz="2000" dirty="0"/>
              <a:t>8   </a:t>
            </a:r>
            <a:r>
              <a:rPr lang="en-US" sz="2000" b="1" i="1" dirty="0"/>
              <a:t>Loop</a:t>
            </a:r>
            <a:r>
              <a:rPr lang="en-US" sz="2000" i="1" dirty="0"/>
              <a:t> </a:t>
            </a:r>
            <a:endParaRPr lang="en-US" sz="2000" dirty="0"/>
          </a:p>
          <a:p>
            <a:r>
              <a:rPr lang="en-US" sz="2000" dirty="0"/>
              <a:t>9     find w not in N</a:t>
            </a:r>
            <a:r>
              <a:rPr lang="en-US" sz="2000" dirty="0">
                <a:cs typeface="Arial" panose="020B0604020202020204" pitchFamily="34" charset="0"/>
              </a:rPr>
              <a:t>'</a:t>
            </a:r>
            <a:r>
              <a:rPr lang="en-US" sz="2000" dirty="0"/>
              <a:t> such that D(w) is a minimum </a:t>
            </a:r>
          </a:p>
          <a:p>
            <a:r>
              <a:rPr lang="en-US" sz="2000" dirty="0"/>
              <a:t>10    add w to N</a:t>
            </a:r>
            <a:r>
              <a:rPr lang="en-US" sz="2000" dirty="0">
                <a:cs typeface="Arial" panose="020B0604020202020204" pitchFamily="34" charset="0"/>
              </a:rPr>
              <a:t>'</a:t>
            </a:r>
            <a:r>
              <a:rPr lang="en-US" sz="2000" dirty="0"/>
              <a:t> </a:t>
            </a:r>
          </a:p>
          <a:p>
            <a:r>
              <a:rPr lang="en-US" sz="2000" dirty="0"/>
              <a:t>11    update D(v) for all v adjacent to w and not in N</a:t>
            </a:r>
            <a:r>
              <a:rPr lang="en-US" sz="2000" dirty="0">
                <a:cs typeface="Arial" panose="020B0604020202020204" pitchFamily="34" charset="0"/>
              </a:rPr>
              <a:t>'</a:t>
            </a:r>
            <a:r>
              <a:rPr lang="en-US" sz="2000" dirty="0"/>
              <a:t> : </a:t>
            </a:r>
          </a:p>
          <a:p>
            <a:r>
              <a:rPr lang="en-US" sz="2000" dirty="0"/>
              <a:t>12       </a:t>
            </a:r>
            <a:r>
              <a:rPr lang="en-US" sz="2000" b="1" dirty="0">
                <a:solidFill>
                  <a:srgbClr val="CC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CC0000"/>
                </a:solidFill>
              </a:rPr>
              <a:t>w,v</a:t>
            </a:r>
            <a:r>
              <a:rPr lang="en-US" sz="2000" b="1" dirty="0">
                <a:solidFill>
                  <a:srgbClr val="CC0000"/>
                </a:solidFill>
              </a:rPr>
              <a:t>) ) </a:t>
            </a:r>
          </a:p>
          <a:p>
            <a:r>
              <a:rPr lang="en-US" sz="2000" dirty="0"/>
              <a:t>13    /* new cost to v is either old cost to v or known </a:t>
            </a:r>
          </a:p>
          <a:p>
            <a:r>
              <a:rPr lang="en-US" sz="2000" dirty="0"/>
              <a:t>14     shortest path cost to w plus cost from w to v */ </a:t>
            </a:r>
          </a:p>
          <a:p>
            <a:r>
              <a:rPr lang="en-US" sz="2000" dirty="0"/>
              <a:t>15  </a:t>
            </a:r>
            <a:r>
              <a:rPr lang="en-US" sz="2000" b="1" i="1" dirty="0"/>
              <a:t>until all nodes in N</a:t>
            </a:r>
            <a:r>
              <a:rPr lang="en-US" sz="2000" b="1" i="1" dirty="0">
                <a:cs typeface="Arial" panose="020B0604020202020204" pitchFamily="34" charset="0"/>
              </a:rPr>
              <a:t>'</a:t>
            </a:r>
            <a:r>
              <a:rPr lang="en-US" sz="2000" dirty="0"/>
              <a:t> </a:t>
            </a:r>
          </a:p>
        </p:txBody>
      </p:sp>
      <p:sp>
        <p:nvSpPr>
          <p:cNvPr id="81927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8910798" y="2674681"/>
            <a:ext cx="2954337" cy="2082800"/>
            <a:chOff x="3162" y="1071"/>
            <a:chExt cx="2250" cy="1409"/>
          </a:xfrm>
        </p:grpSpPr>
        <p:sp>
          <p:nvSpPr>
            <p:cNvPr id="10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27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31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32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37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l-GR" sz="2400"/>
            </a:p>
          </p:txBody>
        </p:sp>
        <p:sp>
          <p:nvSpPr>
            <p:cNvPr id="41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l-GR"/>
            </a:p>
          </p:txBody>
        </p:sp>
        <p:sp>
          <p:nvSpPr>
            <p:cNvPr id="42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3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4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292510 h 174"/>
                <a:gd name="T2" fmla="*/ 212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5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6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7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8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9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50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grpSp>
          <p:nvGrpSpPr>
            <p:cNvPr id="51" name="Group 58"/>
            <p:cNvGrpSpPr>
              <a:grpSpLocks/>
            </p:cNvGrpSpPr>
            <p:nvPr/>
          </p:nvGrpSpPr>
          <p:grpSpPr bwMode="auto">
            <a:xfrm>
              <a:off x="3261" y="1744"/>
              <a:ext cx="249" cy="271"/>
              <a:chOff x="2932" y="2425"/>
              <a:chExt cx="253" cy="271"/>
            </a:xfrm>
          </p:grpSpPr>
          <p:sp>
            <p:nvSpPr>
              <p:cNvPr id="77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8" name="Text Box 60"/>
              <p:cNvSpPr txBox="1">
                <a:spLocks noChangeArrowheads="1"/>
              </p:cNvSpPr>
              <p:nvPr/>
            </p:nvSpPr>
            <p:spPr bwMode="auto">
              <a:xfrm>
                <a:off x="2932" y="2425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a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Group 61"/>
            <p:cNvGrpSpPr>
              <a:grpSpLocks/>
            </p:cNvGrpSpPr>
            <p:nvPr/>
          </p:nvGrpSpPr>
          <p:grpSpPr bwMode="auto">
            <a:xfrm>
              <a:off x="4444" y="2128"/>
              <a:ext cx="250" cy="271"/>
              <a:chOff x="2931" y="2425"/>
              <a:chExt cx="253" cy="271"/>
            </a:xfrm>
          </p:grpSpPr>
          <p:sp>
            <p:nvSpPr>
              <p:cNvPr id="75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2931" y="2425"/>
                <a:ext cx="25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e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64"/>
            <p:cNvGrpSpPr>
              <a:grpSpLocks/>
            </p:cNvGrpSpPr>
            <p:nvPr/>
          </p:nvGrpSpPr>
          <p:grpSpPr bwMode="auto">
            <a:xfrm>
              <a:off x="3734" y="2095"/>
              <a:ext cx="271" cy="312"/>
              <a:chOff x="2920" y="2395"/>
              <a:chExt cx="273" cy="312"/>
            </a:xfrm>
          </p:grpSpPr>
          <p:sp>
            <p:nvSpPr>
              <p:cNvPr id="73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4" name="Text Box 66"/>
              <p:cNvSpPr txBox="1">
                <a:spLocks noChangeArrowheads="1"/>
              </p:cNvSpPr>
              <p:nvPr/>
            </p:nvSpPr>
            <p:spPr bwMode="auto">
              <a:xfrm>
                <a:off x="2920" y="2395"/>
                <a:ext cx="273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c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Group 67"/>
            <p:cNvGrpSpPr>
              <a:grpSpLocks/>
            </p:cNvGrpSpPr>
            <p:nvPr/>
          </p:nvGrpSpPr>
          <p:grpSpPr bwMode="auto">
            <a:xfrm>
              <a:off x="4418" y="1438"/>
              <a:ext cx="260" cy="271"/>
              <a:chOff x="2928" y="2425"/>
              <a:chExt cx="264" cy="271"/>
            </a:xfrm>
          </p:grpSpPr>
          <p:sp>
            <p:nvSpPr>
              <p:cNvPr id="71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2928" y="2425"/>
                <a:ext cx="26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d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5" name="Group 70"/>
            <p:cNvGrpSpPr>
              <a:grpSpLocks/>
            </p:cNvGrpSpPr>
            <p:nvPr/>
          </p:nvGrpSpPr>
          <p:grpSpPr bwMode="auto">
            <a:xfrm>
              <a:off x="3731" y="1438"/>
              <a:ext cx="283" cy="312"/>
              <a:chOff x="2914" y="2425"/>
              <a:chExt cx="287" cy="312"/>
            </a:xfrm>
          </p:grpSpPr>
          <p:sp>
            <p:nvSpPr>
              <p:cNvPr id="69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70" name="Text Box 72"/>
              <p:cNvSpPr txBox="1">
                <a:spLocks noChangeArrowheads="1"/>
              </p:cNvSpPr>
              <p:nvPr/>
            </p:nvSpPr>
            <p:spPr bwMode="auto">
              <a:xfrm>
                <a:off x="2914" y="2425"/>
                <a:ext cx="287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 b="1" dirty="0" smtClean="0">
                    <a:solidFill>
                      <a:schemeClr val="bg1"/>
                    </a:solidFill>
                  </a:rPr>
                  <a:t>b</a:t>
                </a:r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73"/>
            <p:cNvGrpSpPr>
              <a:grpSpLocks/>
            </p:cNvGrpSpPr>
            <p:nvPr/>
          </p:nvGrpSpPr>
          <p:grpSpPr bwMode="auto">
            <a:xfrm>
              <a:off x="5023" y="1756"/>
              <a:ext cx="218" cy="312"/>
              <a:chOff x="2946" y="2395"/>
              <a:chExt cx="220" cy="312"/>
            </a:xfrm>
          </p:grpSpPr>
          <p:sp>
            <p:nvSpPr>
              <p:cNvPr id="67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68" name="Text Box 75"/>
              <p:cNvSpPr txBox="1">
                <a:spLocks noChangeArrowheads="1"/>
              </p:cNvSpPr>
              <p:nvPr/>
            </p:nvSpPr>
            <p:spPr bwMode="auto">
              <a:xfrm>
                <a:off x="2946" y="2395"/>
                <a:ext cx="220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400" b="1" dirty="0">
                    <a:solidFill>
                      <a:schemeClr val="bg1"/>
                    </a:solidFill>
                  </a:rPr>
                  <a:t>f</a:t>
                </a:r>
              </a:p>
            </p:txBody>
          </p:sp>
        </p:grpSp>
        <p:sp>
          <p:nvSpPr>
            <p:cNvPr id="57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58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59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60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61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62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1</a:t>
              </a:r>
              <a:endParaRPr lang="en-US" sz="2400"/>
            </a:p>
          </p:txBody>
        </p:sp>
        <p:sp>
          <p:nvSpPr>
            <p:cNvPr id="63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64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65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66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594360" y="2319826"/>
            <a:ext cx="1529715" cy="1507859"/>
          </a:xfrm>
          <a:prstGeom prst="wedgeRoundRectCallout">
            <a:avLst>
              <a:gd name="adj1" fmla="val 123625"/>
              <a:gd name="adj2" fmla="val -1209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D(b)=2, D</a:t>
            </a:r>
            <a:r>
              <a:rPr lang="el-GR" dirty="0"/>
              <a:t>(</a:t>
            </a:r>
            <a:r>
              <a:rPr lang="en-US" dirty="0"/>
              <a:t>c)=1, D(d)=</a:t>
            </a:r>
            <a:r>
              <a:rPr lang="en-US" dirty="0" smtClean="0"/>
              <a:t>5</a:t>
            </a:r>
          </a:p>
          <a:p>
            <a:r>
              <a:rPr lang="en-US" dirty="0" smtClean="0"/>
              <a:t>D(e)=</a:t>
            </a:r>
            <a:r>
              <a:rPr lang="en-US" dirty="0" err="1" smtClean="0"/>
              <a:t>Inf</a:t>
            </a:r>
            <a:endParaRPr lang="en-US" dirty="0" smtClean="0"/>
          </a:p>
          <a:p>
            <a:r>
              <a:rPr lang="en-US" dirty="0" smtClean="0"/>
              <a:t>D(f)=</a:t>
            </a:r>
            <a:r>
              <a:rPr lang="en-US" dirty="0" err="1" smtClean="0"/>
              <a:t>Inf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63" y="411787"/>
            <a:ext cx="3238500" cy="1885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799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mtClean="0">
                <a:latin typeface="Tahoma" panose="020B0604030504040204" pitchFamily="34" charset="0"/>
              </a:rPr>
              <a:t>Network Layer</a:t>
            </a: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>
                <a:latin typeface="Tahoma" panose="020B0604030504040204" pitchFamily="34" charset="0"/>
              </a:rPr>
              <a:t>4-</a:t>
            </a:r>
            <a:fld id="{FDC5EED4-8828-4D48-B660-3C4268D6759A}" type="slidenum">
              <a:rPr lang="en-US">
                <a:latin typeface="Tahoma" panose="020B0604030504040204" pitchFamily="34" charset="0"/>
              </a:rPr>
              <a:pPr/>
              <a:t>9</a:t>
            </a:fld>
            <a:endParaRPr lang="en-US">
              <a:latin typeface="Tahoma" panose="020B0604030504040204" pitchFamily="34" charset="0"/>
            </a:endParaRPr>
          </a:p>
        </p:txBody>
      </p:sp>
      <p:pic>
        <p:nvPicPr>
          <p:cNvPr id="82948" name="Picture 13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787400"/>
            <a:ext cx="6399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949" name="Group 2"/>
          <p:cNvGrpSpPr>
            <a:grpSpLocks/>
          </p:cNvGrpSpPr>
          <p:nvPr/>
        </p:nvGrpSpPr>
        <p:grpSpPr bwMode="auto">
          <a:xfrm>
            <a:off x="6164264" y="3098800"/>
            <a:ext cx="4217987" cy="3759200"/>
            <a:chOff x="415" y="856"/>
            <a:chExt cx="2910" cy="2523"/>
          </a:xfrm>
        </p:grpSpPr>
        <p:grpSp>
          <p:nvGrpSpPr>
            <p:cNvPr id="83010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83072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73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74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75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76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77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78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 sz="2400"/>
              </a:p>
            </p:txBody>
          </p:sp>
        </p:grpSp>
        <p:sp>
          <p:nvSpPr>
            <p:cNvPr id="83011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3012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4</a:t>
              </a:r>
              <a:endParaRPr lang="en-US" sz="2400"/>
            </a:p>
          </p:txBody>
        </p:sp>
        <p:grpSp>
          <p:nvGrpSpPr>
            <p:cNvPr id="83013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9"/>
              <a:chOff x="1613" y="2011"/>
              <a:chExt cx="316" cy="269"/>
            </a:xfrm>
          </p:grpSpPr>
          <p:sp>
            <p:nvSpPr>
              <p:cNvPr id="83065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66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67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68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69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70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71" name="Text Box 20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 sz="2400"/>
              </a:p>
            </p:txBody>
          </p:sp>
        </p:grpSp>
        <p:grpSp>
          <p:nvGrpSpPr>
            <p:cNvPr id="83014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83058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59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60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61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62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63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64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x</a:t>
                </a:r>
                <a:endParaRPr lang="en-US" sz="2400"/>
              </a:p>
            </p:txBody>
          </p:sp>
        </p:grpSp>
        <p:grpSp>
          <p:nvGrpSpPr>
            <p:cNvPr id="83015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83051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52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53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54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55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56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57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 sz="2400"/>
              </a:p>
            </p:txBody>
          </p:sp>
        </p:grpSp>
        <p:sp>
          <p:nvSpPr>
            <p:cNvPr id="83016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17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18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19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5</a:t>
              </a:r>
              <a:endParaRPr lang="en-US" sz="2400"/>
            </a:p>
          </p:txBody>
        </p:sp>
        <p:sp>
          <p:nvSpPr>
            <p:cNvPr id="83020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21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3</a:t>
              </a:r>
              <a:endParaRPr lang="en-US" sz="2400"/>
            </a:p>
          </p:txBody>
        </p:sp>
        <p:sp>
          <p:nvSpPr>
            <p:cNvPr id="83022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23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7</a:t>
              </a:r>
              <a:endParaRPr lang="en-US" sz="2400"/>
            </a:p>
          </p:txBody>
        </p:sp>
        <p:sp>
          <p:nvSpPr>
            <p:cNvPr id="83024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25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4</a:t>
              </a:r>
              <a:endParaRPr lang="en-US" sz="2400"/>
            </a:p>
          </p:txBody>
        </p:sp>
        <p:sp>
          <p:nvSpPr>
            <p:cNvPr id="83026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grpSp>
          <p:nvGrpSpPr>
            <p:cNvPr id="83027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83044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45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46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47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48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49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50" name="Text Box 55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 sz="2400"/>
              </a:p>
            </p:txBody>
          </p:sp>
        </p:grpSp>
        <p:sp>
          <p:nvSpPr>
            <p:cNvPr id="83028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8</a:t>
              </a:r>
              <a:endParaRPr lang="en-US" sz="2400"/>
            </a:p>
          </p:txBody>
        </p:sp>
        <p:grpSp>
          <p:nvGrpSpPr>
            <p:cNvPr id="83029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83037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38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39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83040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l-GR" sz="2400"/>
              </a:p>
            </p:txBody>
          </p:sp>
          <p:sp>
            <p:nvSpPr>
              <p:cNvPr id="83041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42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l-GR"/>
              </a:p>
            </p:txBody>
          </p:sp>
          <p:sp>
            <p:nvSpPr>
              <p:cNvPr id="83043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sz="2000"/>
                  <a:t>z</a:t>
                </a:r>
                <a:endParaRPr lang="en-US" sz="2400"/>
              </a:p>
            </p:txBody>
          </p:sp>
        </p:grpSp>
        <p:sp>
          <p:nvSpPr>
            <p:cNvPr id="83030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31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2</a:t>
              </a:r>
              <a:endParaRPr lang="en-US" sz="2400"/>
            </a:p>
          </p:txBody>
        </p:sp>
        <p:sp>
          <p:nvSpPr>
            <p:cNvPr id="83032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33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7</a:t>
              </a:r>
              <a:endParaRPr lang="en-US" sz="2400"/>
            </a:p>
          </p:txBody>
        </p:sp>
        <p:sp>
          <p:nvSpPr>
            <p:cNvPr id="83034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3035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83036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/>
                <a:t>9</a:t>
              </a:r>
              <a:endParaRPr lang="en-US" sz="2400"/>
            </a:p>
          </p:txBody>
        </p:sp>
      </p:grpSp>
      <p:sp>
        <p:nvSpPr>
          <p:cNvPr id="82950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4000">
                <a:solidFill>
                  <a:srgbClr val="000099"/>
                </a:solidFill>
                <a:latin typeface="Gill Sans MT" pitchFamily="34" charset="0"/>
              </a:rPr>
              <a:t>Dijkstra</a:t>
            </a:r>
            <a:r>
              <a:rPr lang="ja-JP" altLang="en-US" sz="4000">
                <a:solidFill>
                  <a:srgbClr val="000099"/>
                </a:solidFill>
                <a:latin typeface="Gill Sans MT" pitchFamily="34" charset="0"/>
              </a:rPr>
              <a:t>’</a:t>
            </a:r>
            <a:r>
              <a:rPr lang="en-US" altLang="ja-JP" sz="4000">
                <a:solidFill>
                  <a:srgbClr val="000099"/>
                </a:solidFill>
                <a:latin typeface="Gill Sans MT" pitchFamily="34" charset="0"/>
              </a:rPr>
              <a:t>s algorithm: example</a:t>
            </a:r>
            <a:endParaRPr lang="en-US" sz="4400">
              <a:solidFill>
                <a:srgbClr val="000099"/>
              </a:solidFill>
              <a:latin typeface="Gill Sans MT" pitchFamily="34" charset="0"/>
            </a:endParaRPr>
          </a:p>
        </p:txBody>
      </p:sp>
      <p:sp>
        <p:nvSpPr>
          <p:cNvPr id="82951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Step</a:t>
            </a:r>
          </a:p>
          <a:p>
            <a:pPr algn="r"/>
            <a:endParaRPr lang="en-US" sz="2000"/>
          </a:p>
        </p:txBody>
      </p:sp>
      <p:sp>
        <p:nvSpPr>
          <p:cNvPr id="82952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N</a:t>
            </a:r>
            <a:r>
              <a:rPr lang="en-US" sz="2000">
                <a:cs typeface="Arial" panose="020B0604020202020204" pitchFamily="34" charset="0"/>
              </a:rPr>
              <a:t>'</a:t>
            </a:r>
          </a:p>
        </p:txBody>
      </p:sp>
      <p:sp>
        <p:nvSpPr>
          <p:cNvPr id="82953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v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p(v)</a:t>
            </a:r>
          </a:p>
        </p:txBody>
      </p:sp>
      <p:sp>
        <p:nvSpPr>
          <p:cNvPr id="82954" name="Text Box 76"/>
          <p:cNvSpPr txBox="1">
            <a:spLocks noChangeArrowheads="1"/>
          </p:cNvSpPr>
          <p:nvPr/>
        </p:nvSpPr>
        <p:spPr bwMode="auto">
          <a:xfrm>
            <a:off x="2033419" y="1617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1</a:t>
            </a:r>
            <a:endParaRPr lang="en-US" dirty="0"/>
          </a:p>
        </p:txBody>
      </p:sp>
      <p:sp>
        <p:nvSpPr>
          <p:cNvPr id="82955" name="Text Box 77"/>
          <p:cNvSpPr txBox="1">
            <a:spLocks noChangeArrowheads="1"/>
          </p:cNvSpPr>
          <p:nvPr/>
        </p:nvSpPr>
        <p:spPr bwMode="auto">
          <a:xfrm>
            <a:off x="2038182" y="19145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2</a:t>
            </a:r>
            <a:endParaRPr lang="en-US" dirty="0"/>
          </a:p>
        </p:txBody>
      </p:sp>
      <p:sp>
        <p:nvSpPr>
          <p:cNvPr id="82956" name="Text Box 78"/>
          <p:cNvSpPr txBox="1">
            <a:spLocks noChangeArrowheads="1"/>
          </p:cNvSpPr>
          <p:nvPr/>
        </p:nvSpPr>
        <p:spPr bwMode="auto">
          <a:xfrm>
            <a:off x="2039769" y="222250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3</a:t>
            </a:r>
            <a:endParaRPr lang="en-US" dirty="0"/>
          </a:p>
        </p:txBody>
      </p:sp>
      <p:sp>
        <p:nvSpPr>
          <p:cNvPr id="82957" name="Text Box 79"/>
          <p:cNvSpPr txBox="1">
            <a:spLocks noChangeArrowheads="1"/>
          </p:cNvSpPr>
          <p:nvPr/>
        </p:nvSpPr>
        <p:spPr bwMode="auto">
          <a:xfrm>
            <a:off x="2033419" y="25241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4</a:t>
            </a:r>
            <a:endParaRPr lang="en-US" dirty="0"/>
          </a:p>
        </p:txBody>
      </p:sp>
      <p:sp>
        <p:nvSpPr>
          <p:cNvPr id="82958" name="Text Box 80"/>
          <p:cNvSpPr txBox="1">
            <a:spLocks noChangeArrowheads="1"/>
          </p:cNvSpPr>
          <p:nvPr/>
        </p:nvSpPr>
        <p:spPr bwMode="auto">
          <a:xfrm>
            <a:off x="2031832" y="28273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5</a:t>
            </a:r>
            <a:endParaRPr lang="en-US" dirty="0"/>
          </a:p>
        </p:txBody>
      </p:sp>
      <p:sp>
        <p:nvSpPr>
          <p:cNvPr id="82959" name="Text Box 81"/>
          <p:cNvSpPr txBox="1">
            <a:spLocks noChangeArrowheads="1"/>
          </p:cNvSpPr>
          <p:nvPr/>
        </p:nvSpPr>
        <p:spPr bwMode="auto">
          <a:xfrm>
            <a:off x="2036594" y="31321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l-GR" dirty="0" smtClean="0"/>
              <a:t>6</a:t>
            </a:r>
            <a:endParaRPr lang="en-US" dirty="0"/>
          </a:p>
        </p:txBody>
      </p:sp>
      <p:sp>
        <p:nvSpPr>
          <p:cNvPr id="82960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w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p(w)</a:t>
            </a:r>
          </a:p>
        </p:txBody>
      </p:sp>
      <p:sp>
        <p:nvSpPr>
          <p:cNvPr id="82961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x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p(x)</a:t>
            </a:r>
          </a:p>
        </p:txBody>
      </p:sp>
      <p:sp>
        <p:nvSpPr>
          <p:cNvPr id="82962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y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p(y)</a:t>
            </a:r>
          </a:p>
        </p:txBody>
      </p:sp>
      <p:sp>
        <p:nvSpPr>
          <p:cNvPr id="82963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2000"/>
              <a:t>D(</a:t>
            </a:r>
            <a:r>
              <a:rPr lang="en-US" sz="2000" b="1">
                <a:solidFill>
                  <a:srgbClr val="FF0000"/>
                </a:solidFill>
              </a:rPr>
              <a:t>z</a:t>
            </a:r>
            <a:r>
              <a:rPr lang="en-US" sz="2000"/>
              <a:t>)</a:t>
            </a:r>
          </a:p>
          <a:p>
            <a:pPr algn="r"/>
            <a:r>
              <a:rPr lang="en-US" sz="1600"/>
              <a:t>p(z)</a:t>
            </a:r>
          </a:p>
        </p:txBody>
      </p:sp>
      <p:sp>
        <p:nvSpPr>
          <p:cNvPr id="82964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65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66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</a:t>
            </a:r>
          </a:p>
        </p:txBody>
      </p:sp>
      <p:sp>
        <p:nvSpPr>
          <p:cNvPr id="82967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68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69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70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82971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83005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>
                  <a:latin typeface="Comic Sans MS" panose="030F0702030302020204" pitchFamily="66" charset="0"/>
                </a:rPr>
                <a:t>∞ </a:t>
              </a:r>
              <a:endParaRPr lang="en-US" sz="2000"/>
            </a:p>
          </p:txBody>
        </p:sp>
        <p:sp>
          <p:nvSpPr>
            <p:cNvPr id="83006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>
                  <a:latin typeface="Comic Sans MS" panose="030F0702030302020204" pitchFamily="66" charset="0"/>
                </a:rPr>
                <a:t>∞ </a:t>
              </a:r>
              <a:endParaRPr lang="en-US" sz="2000"/>
            </a:p>
          </p:txBody>
        </p:sp>
        <p:sp>
          <p:nvSpPr>
            <p:cNvPr id="83007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7,u</a:t>
              </a:r>
            </a:p>
          </p:txBody>
        </p:sp>
        <p:sp>
          <p:nvSpPr>
            <p:cNvPr id="83008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3,u</a:t>
              </a:r>
            </a:p>
          </p:txBody>
        </p:sp>
        <p:sp>
          <p:nvSpPr>
            <p:cNvPr id="83009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83000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>
                  <a:latin typeface="Comic Sans MS" panose="030F0702030302020204" pitchFamily="66" charset="0"/>
                </a:rPr>
                <a:t>∞ </a:t>
              </a:r>
              <a:endParaRPr lang="en-US" sz="2000"/>
            </a:p>
          </p:txBody>
        </p:sp>
        <p:sp>
          <p:nvSpPr>
            <p:cNvPr id="83001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sz="1600"/>
                <a:t>11</a:t>
              </a:r>
              <a:r>
                <a:rPr lang="en-US"/>
                <a:t>,w</a:t>
              </a:r>
              <a:r>
                <a:rPr lang="en-US">
                  <a:latin typeface="Comic Sans MS" panose="030F0702030302020204" pitchFamily="66" charset="0"/>
                </a:rPr>
                <a:t> </a:t>
              </a:r>
              <a:endParaRPr lang="en-US" sz="2000"/>
            </a:p>
          </p:txBody>
        </p:sp>
        <p:sp>
          <p:nvSpPr>
            <p:cNvPr id="83002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6,w</a:t>
              </a:r>
            </a:p>
          </p:txBody>
        </p:sp>
        <p:sp>
          <p:nvSpPr>
            <p:cNvPr id="83003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endParaRPr lang="el-GR"/>
            </a:p>
          </p:txBody>
        </p:sp>
        <p:sp>
          <p:nvSpPr>
            <p:cNvPr id="83004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82995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/>
                <a:t>,x </a:t>
              </a:r>
            </a:p>
          </p:txBody>
        </p:sp>
        <p:sp>
          <p:nvSpPr>
            <p:cNvPr id="82996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sz="1600"/>
                <a:t>11,</a:t>
              </a:r>
              <a:r>
                <a:rPr lang="en-US"/>
                <a:t>w </a:t>
              </a:r>
              <a:endParaRPr lang="en-US" sz="2000"/>
            </a:p>
          </p:txBody>
        </p:sp>
        <p:sp>
          <p:nvSpPr>
            <p:cNvPr id="82997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/>
                <a:t>6,w</a:t>
              </a:r>
            </a:p>
          </p:txBody>
        </p:sp>
        <p:sp>
          <p:nvSpPr>
            <p:cNvPr id="82998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endParaRPr lang="el-GR"/>
            </a:p>
          </p:txBody>
        </p:sp>
        <p:sp>
          <p:nvSpPr>
            <p:cNvPr id="82999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endParaRPr lang="el-GR"/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l-GR">
              <a:latin typeface="Comic Sans MS" panose="030F0702030302020204" pitchFamily="66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l-GR">
              <a:latin typeface="Comic Sans MS" panose="030F0702030302020204" pitchFamily="66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l-GR">
              <a:latin typeface="Comic Sans MS" panose="030F0702030302020204" pitchFamily="66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82993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sz="1600"/>
                <a:t>14</a:t>
              </a:r>
              <a:r>
                <a:rPr lang="en-US"/>
                <a:t>,x </a:t>
              </a:r>
            </a:p>
          </p:txBody>
        </p:sp>
        <p:sp>
          <p:nvSpPr>
            <p:cNvPr id="82994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sz="1600"/>
                <a:t>10,</a:t>
              </a:r>
              <a:r>
                <a:rPr lang="en-US"/>
                <a:t>v </a:t>
              </a:r>
              <a:endParaRPr lang="en-US" sz="2000"/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l-GR">
              <a:latin typeface="Comic Sans MS" panose="030F0702030302020204" pitchFamily="66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sz="1600"/>
              <a:t>12</a:t>
            </a:r>
            <a:r>
              <a:rPr lang="en-US"/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l-GR">
              <a:latin typeface="Comic Sans MS" panose="030F0702030302020204" pitchFamily="66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sz="2800" i="1">
                <a:solidFill>
                  <a:srgbClr val="CC0000"/>
                </a:solidFill>
                <a:latin typeface="Gill Sans MT" pitchFamily="34" charset="0"/>
              </a:rPr>
              <a:t>notes: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000">
                <a:latin typeface="Gill Sans MT" pitchFamily="34" charset="0"/>
              </a:rPr>
              <a:t>construct shortest path tree by tracing predecessor nodes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sz="2000">
                <a:latin typeface="Gill Sans MT" pitchFamily="34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648576" y="4995863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l-GR"/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/>
              <a:t>uwxvyz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997" y="991973"/>
            <a:ext cx="3238500" cy="1885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196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2201</Words>
  <Application>Microsoft Macintosh PowerPoint</Application>
  <PresentationFormat>Προσαρμογή</PresentationFormat>
  <Paragraphs>744</Paragraphs>
  <Slides>24</Slides>
  <Notes>24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24</vt:i4>
      </vt:variant>
    </vt:vector>
  </HeadingPairs>
  <TitlesOfParts>
    <vt:vector size="25" baseType="lpstr">
      <vt:lpstr>Office Theme</vt:lpstr>
      <vt:lpstr>Computer Science Department  University of Crete</vt:lpstr>
      <vt:lpstr>Διαφάνεια 2</vt:lpstr>
      <vt:lpstr>Graph abstraction</vt:lpstr>
      <vt:lpstr>Graph abstraction: costs</vt:lpstr>
      <vt:lpstr>Routing algorithm classification</vt:lpstr>
      <vt:lpstr>Διαφάνεια 6</vt:lpstr>
      <vt:lpstr>A Link-State Routing Algorithm</vt:lpstr>
      <vt:lpstr>Dijsktra’s Algorithm</vt:lpstr>
      <vt:lpstr>Διαφάνεια 9</vt:lpstr>
      <vt:lpstr>Dijkstra’s algorithm: another example</vt:lpstr>
      <vt:lpstr>Dijkstra’s algorithm: example (2) </vt:lpstr>
      <vt:lpstr>Dijkstra’s algorithm, discussion</vt:lpstr>
      <vt:lpstr>Διαφάνεια 13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Διαφάνεια 19</vt:lpstr>
      <vt:lpstr>Διαφάνεια 20</vt:lpstr>
      <vt:lpstr>Distance vector: link cost changes</vt:lpstr>
      <vt:lpstr>Distance vector: link cost changes</vt:lpstr>
      <vt:lpstr>Comparison of LS and DV algorithms</vt:lpstr>
      <vt:lpstr>Discussion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abstraction</dc:title>
  <dc:creator>Christos</dc:creator>
  <cp:lastModifiedBy>Geolias</cp:lastModifiedBy>
  <cp:revision>87</cp:revision>
  <dcterms:created xsi:type="dcterms:W3CDTF">2014-05-03T10:50:43Z</dcterms:created>
  <dcterms:modified xsi:type="dcterms:W3CDTF">2016-05-17T17:54:32Z</dcterms:modified>
</cp:coreProperties>
</file>