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38" r:id="rId3"/>
    <p:sldId id="339" r:id="rId4"/>
    <p:sldId id="257" r:id="rId5"/>
    <p:sldId id="258" r:id="rId6"/>
    <p:sldId id="39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400" r:id="rId16"/>
    <p:sldId id="267" r:id="rId17"/>
    <p:sldId id="410" r:id="rId18"/>
    <p:sldId id="268" r:id="rId19"/>
    <p:sldId id="269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55Xa3mhessnR0SFuj6tjB1zXT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81158" autoAdjust="0"/>
  </p:normalViewPr>
  <p:slideViewPr>
    <p:cSldViewPr snapToGrid="0">
      <p:cViewPr varScale="1">
        <p:scale>
          <a:sx n="86" d="100"/>
          <a:sy n="86" d="100"/>
        </p:scale>
        <p:origin x="240" y="376"/>
      </p:cViewPr>
      <p:guideLst>
        <p:guide orient="horz" pos="7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13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64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프로젝트 소개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구현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데모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개선과제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6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532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lang="en-US" b="1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코로나</a:t>
            </a:r>
            <a:r>
              <a:rPr lang="en-US" b="1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이후</a:t>
            </a:r>
            <a:r>
              <a:rPr lang="en-US" b="1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우울증</a:t>
            </a:r>
            <a:r>
              <a:rPr lang="en-US" b="1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증가</a:t>
            </a:r>
            <a:r>
              <a:rPr lang="en-US" b="0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b="0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감정적</a:t>
            </a:r>
            <a:r>
              <a:rPr lang="en-US" b="0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지원의</a:t>
            </a:r>
            <a:r>
              <a:rPr lang="en-US" b="0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필요성</a:t>
            </a:r>
            <a:r>
              <a:rPr lang="en-US" b="0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인식</a:t>
            </a:r>
            <a:r>
              <a:rPr lang="en-US" b="0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lang="en-US" b="1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실제</a:t>
            </a:r>
            <a:r>
              <a:rPr lang="en-US" b="1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애완동물의</a:t>
            </a:r>
            <a:r>
              <a:rPr lang="en-US" b="1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한계</a:t>
            </a:r>
            <a:r>
              <a:rPr lang="en-US" b="0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b="0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높은</a:t>
            </a:r>
            <a:r>
              <a:rPr lang="en-US" b="0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비용과</a:t>
            </a:r>
            <a:r>
              <a:rPr lang="en-US" b="0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  <a:r>
              <a:rPr lang="en-US" b="0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어려움</a:t>
            </a:r>
            <a:r>
              <a:rPr lang="en-US" b="0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•"/>
            </a:pPr>
            <a:r>
              <a:rPr lang="en-US" b="1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우리의</a:t>
            </a:r>
            <a:r>
              <a:rPr lang="en-US" b="1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AI Pet </a:t>
            </a:r>
            <a:r>
              <a:rPr lang="en-US" b="1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솔루션</a:t>
            </a:r>
            <a:r>
              <a:rPr lang="en-US" b="0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b="0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Freenove</a:t>
            </a:r>
            <a:r>
              <a:rPr lang="en-US" b="0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기술을</a:t>
            </a:r>
            <a:r>
              <a:rPr lang="en-US" b="0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사용한</a:t>
            </a:r>
            <a:r>
              <a:rPr lang="en-US" b="0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비용</a:t>
            </a:r>
            <a:r>
              <a:rPr lang="en-US" b="0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효율적이고</a:t>
            </a:r>
            <a:r>
              <a:rPr lang="en-US" b="0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상호</a:t>
            </a:r>
            <a:r>
              <a:rPr lang="en-US" b="0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작용이</a:t>
            </a:r>
            <a:r>
              <a:rPr lang="en-US" b="0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풍부한</a:t>
            </a:r>
            <a:r>
              <a:rPr lang="en-US" b="0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애완동물</a:t>
            </a:r>
            <a:r>
              <a:rPr lang="en-US" b="0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대안</a:t>
            </a:r>
            <a:r>
              <a:rPr lang="en-US" b="0" i="0" dirty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0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타이틀">
  <p:cSld name="타이틀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6"/>
          <p:cNvSpPr/>
          <p:nvPr/>
        </p:nvSpPr>
        <p:spPr>
          <a:xfrm>
            <a:off x="0" y="6134668"/>
            <a:ext cx="12192000" cy="723332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">
  <p:cSld name="본문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/>
          <p:nvPr/>
        </p:nvSpPr>
        <p:spPr>
          <a:xfrm>
            <a:off x="11363067" y="6211884"/>
            <a:ext cx="6210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17"/>
          <p:cNvCxnSpPr/>
          <p:nvPr/>
        </p:nvCxnSpPr>
        <p:spPr>
          <a:xfrm>
            <a:off x="11547567" y="6444919"/>
            <a:ext cx="252000" cy="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5;p17"/>
          <p:cNvSpPr txBox="1">
            <a:spLocks noGrp="1"/>
          </p:cNvSpPr>
          <p:nvPr>
            <p:ph type="body" idx="1"/>
          </p:nvPr>
        </p:nvSpPr>
        <p:spPr>
          <a:xfrm>
            <a:off x="519036" y="115638"/>
            <a:ext cx="5576964" cy="624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12D6A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12D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6" name="Google Shape;16;p17"/>
          <p:cNvSpPr/>
          <p:nvPr/>
        </p:nvSpPr>
        <p:spPr>
          <a:xfrm>
            <a:off x="0" y="6530859"/>
            <a:ext cx="12192000" cy="327142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DF3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엔딩">
  <p:cSld name="엔딩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타이틀_2안">
  <p:cSld name="타이틀_2안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/>
          <p:nvPr/>
        </p:nvSpPr>
        <p:spPr>
          <a:xfrm>
            <a:off x="0" y="6134668"/>
            <a:ext cx="12192000" cy="723332"/>
          </a:xfrm>
          <a:prstGeom prst="rect">
            <a:avLst/>
          </a:prstGeom>
          <a:solidFill>
            <a:srgbClr val="C87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타이틀_3안">
  <p:cSld name="타이틀_3안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/>
          <p:nvPr/>
        </p:nvSpPr>
        <p:spPr>
          <a:xfrm>
            <a:off x="0" y="6134668"/>
            <a:ext cx="12192000" cy="723332"/>
          </a:xfrm>
          <a:prstGeom prst="rect">
            <a:avLst/>
          </a:prstGeom>
          <a:solidFill>
            <a:srgbClr val="0138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>
  <p:cSld name="목차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/>
          <p:nvPr/>
        </p:nvSpPr>
        <p:spPr>
          <a:xfrm>
            <a:off x="0" y="0"/>
            <a:ext cx="609600" cy="6858001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DF3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소제목">
  <p:cSld name="소제목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/>
          <p:nvPr/>
        </p:nvSpPr>
        <p:spPr>
          <a:xfrm>
            <a:off x="1146628" y="-1"/>
            <a:ext cx="2612572" cy="6858001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DF3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22"/>
          <p:cNvSpPr/>
          <p:nvPr/>
        </p:nvSpPr>
        <p:spPr>
          <a:xfrm>
            <a:off x="5007429" y="0"/>
            <a:ext cx="718457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" name="Google Shape;28;p22"/>
          <p:cNvCxnSpPr/>
          <p:nvPr/>
        </p:nvCxnSpPr>
        <p:spPr>
          <a:xfrm>
            <a:off x="3759200" y="3135086"/>
            <a:ext cx="8432800" cy="0"/>
          </a:xfrm>
          <a:prstGeom prst="straightConnector1">
            <a:avLst/>
          </a:prstGeom>
          <a:noFill/>
          <a:ln w="9525" cap="flat" cmpd="sng">
            <a:solidFill>
              <a:srgbClr val="012D6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기타">
  <p:cSld name="기타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nero007/Emotion-Detection-Pytorch.gi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DskCXtEZZ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1"/>
          <p:cNvCxnSpPr/>
          <p:nvPr/>
        </p:nvCxnSpPr>
        <p:spPr>
          <a:xfrm>
            <a:off x="800100" y="490555"/>
            <a:ext cx="8623300" cy="0"/>
          </a:xfrm>
          <a:prstGeom prst="straightConnector1">
            <a:avLst/>
          </a:prstGeom>
          <a:noFill/>
          <a:ln w="28575" cap="flat" cmpd="sng">
            <a:solidFill>
              <a:srgbClr val="012D6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35;p1"/>
          <p:cNvSpPr txBox="1"/>
          <p:nvPr/>
        </p:nvSpPr>
        <p:spPr>
          <a:xfrm>
            <a:off x="800100" y="725848"/>
            <a:ext cx="1118574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12D6A"/>
                </a:solidFill>
                <a:latin typeface="Arial"/>
                <a:ea typeface="Arial"/>
                <a:cs typeface="Arial"/>
                <a:sym typeface="Arial"/>
              </a:rPr>
              <a:t>Personalized AI PET</a:t>
            </a:r>
            <a:endParaRPr sz="3600">
              <a:solidFill>
                <a:srgbClr val="012D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800100" y="1730581"/>
            <a:ext cx="143103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졸업작품2</a:t>
            </a:r>
            <a:endParaRPr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7061185" y="3573702"/>
            <a:ext cx="47244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</a:rPr>
              <a:t>2</a:t>
            </a:r>
            <a:r>
              <a:rPr lang="en-US" sz="2400" b="1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분반 </a:t>
            </a:r>
            <a:r>
              <a:rPr lang="en-US" sz="2400" b="1">
                <a:solidFill>
                  <a:srgbClr val="0C0C0C"/>
                </a:solidFill>
              </a:rPr>
              <a:t>6</a:t>
            </a:r>
            <a:r>
              <a:rPr lang="en-US" sz="2400" b="1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 sz="2400"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202033312 Kim Yeji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202139848 Kang Minjae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202135771 Park Jonghyun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202135744 Kim Uijin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202135826 Jang Heejin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025" y="2472000"/>
            <a:ext cx="5315551" cy="23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519036" y="115638"/>
            <a:ext cx="5576964" cy="624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12D6A"/>
              </a:buClr>
              <a:buSzPts val="2000"/>
              <a:buNone/>
            </a:pPr>
            <a:r>
              <a:rPr lang="en-US"/>
              <a:t>3. Implementation - Server</a:t>
            </a:r>
            <a:endParaRPr/>
          </a:p>
        </p:txBody>
      </p:sp>
      <p:grpSp>
        <p:nvGrpSpPr>
          <p:cNvPr id="148" name="Google Shape;148;p7"/>
          <p:cNvGrpSpPr/>
          <p:nvPr/>
        </p:nvGrpSpPr>
        <p:grpSpPr>
          <a:xfrm>
            <a:off x="678019" y="1265943"/>
            <a:ext cx="4691934" cy="724386"/>
            <a:chOff x="1103386" y="1651028"/>
            <a:chExt cx="2340000" cy="724386"/>
          </a:xfrm>
        </p:grpSpPr>
        <p:sp>
          <p:nvSpPr>
            <p:cNvPr id="149" name="Google Shape;149;p7"/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7"/>
            <p:cNvSpPr txBox="1"/>
            <p:nvPr/>
          </p:nvSpPr>
          <p:spPr>
            <a:xfrm>
              <a:off x="1259249" y="1667414"/>
              <a:ext cx="2184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1.Communic</a:t>
              </a:r>
              <a:r>
                <a:rPr lang="en-US" sz="2000" dirty="0">
                  <a:solidFill>
                    <a:schemeClr val="lt1"/>
                  </a:solidFill>
                </a:rPr>
                <a:t>ation(using WebSocket)</a:t>
              </a:r>
              <a:r>
                <a:rPr lang="en-US" sz="20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Socket</a:t>
              </a:r>
              <a:endParaRPr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2" name="Google Shape;152;p7"/>
          <p:cNvCxnSpPr/>
          <p:nvPr/>
        </p:nvCxnSpPr>
        <p:spPr>
          <a:xfrm flipH="1">
            <a:off x="6252525" y="1579225"/>
            <a:ext cx="30600" cy="44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3" name="Google Shape;15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8751" y="1044913"/>
            <a:ext cx="4574249" cy="51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075" y="1873736"/>
            <a:ext cx="10017625" cy="428523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 txBox="1">
            <a:spLocks noGrp="1"/>
          </p:cNvSpPr>
          <p:nvPr>
            <p:ph type="body" idx="1"/>
          </p:nvPr>
        </p:nvSpPr>
        <p:spPr>
          <a:xfrm>
            <a:off x="519036" y="115638"/>
            <a:ext cx="5576964" cy="624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12D6A"/>
              </a:buClr>
              <a:buSzPts val="2000"/>
              <a:buNone/>
            </a:pPr>
            <a:r>
              <a:rPr lang="en-US"/>
              <a:t>3. Implementation - Server</a:t>
            </a:r>
            <a:endParaRPr/>
          </a:p>
        </p:txBody>
      </p:sp>
      <p:grpSp>
        <p:nvGrpSpPr>
          <p:cNvPr id="160" name="Google Shape;160;p8"/>
          <p:cNvGrpSpPr/>
          <p:nvPr/>
        </p:nvGrpSpPr>
        <p:grpSpPr>
          <a:xfrm>
            <a:off x="850533" y="1289741"/>
            <a:ext cx="2704653" cy="724272"/>
            <a:chOff x="1103386" y="1651028"/>
            <a:chExt cx="2340000" cy="724272"/>
          </a:xfrm>
        </p:grpSpPr>
        <p:sp>
          <p:nvSpPr>
            <p:cNvPr id="161" name="Google Shape;161;p8"/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8"/>
            <p:cNvSpPr txBox="1"/>
            <p:nvPr/>
          </p:nvSpPr>
          <p:spPr>
            <a:xfrm>
              <a:off x="1259249" y="1667414"/>
              <a:ext cx="2184137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2. Face Recognition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8"/>
          <p:cNvSpPr/>
          <p:nvPr/>
        </p:nvSpPr>
        <p:spPr>
          <a:xfrm>
            <a:off x="1770925" y="2563726"/>
            <a:ext cx="3538200" cy="526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7880328" y="4089100"/>
            <a:ext cx="3434700" cy="457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5369826" y="2964550"/>
            <a:ext cx="2232300" cy="4017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1310722" y="2563722"/>
            <a:ext cx="60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sz="2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5016248" y="2934550"/>
            <a:ext cx="60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sz="2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7486181" y="4086843"/>
            <a:ext cx="60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sz="2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DC6C4-4B4C-16DD-C70D-AE1F0C2C6F48}"/>
              </a:ext>
            </a:extLst>
          </p:cNvPr>
          <p:cNvSpPr txBox="1"/>
          <p:nvPr/>
        </p:nvSpPr>
        <p:spPr>
          <a:xfrm>
            <a:off x="4831339" y="1377225"/>
            <a:ext cx="6097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sng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: https://github.com/Conero007/Emotion-Detection-Pytorch.git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/>
          <p:nvPr/>
        </p:nvSpPr>
        <p:spPr>
          <a:xfrm>
            <a:off x="886900" y="5000950"/>
            <a:ext cx="2393400" cy="1173900"/>
          </a:xfrm>
          <a:prstGeom prst="roundRect">
            <a:avLst>
              <a:gd name="adj" fmla="val 7292"/>
            </a:avLst>
          </a:prstGeom>
          <a:solidFill>
            <a:srgbClr val="ECECFF"/>
          </a:solidFill>
          <a:ln>
            <a:noFill/>
          </a:ln>
          <a:effectLst>
            <a:outerShdw blurRad="762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670770" y="3546717"/>
            <a:ext cx="2863200" cy="747600"/>
          </a:xfrm>
          <a:prstGeom prst="roundRect">
            <a:avLst>
              <a:gd name="adj" fmla="val 7292"/>
            </a:avLst>
          </a:prstGeom>
          <a:solidFill>
            <a:srgbClr val="ECECFF"/>
          </a:solidFill>
          <a:ln>
            <a:noFill/>
          </a:ln>
          <a:effectLst>
            <a:outerShdw blurRad="762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732303" y="2433476"/>
            <a:ext cx="2646900" cy="643800"/>
          </a:xfrm>
          <a:prstGeom prst="roundRect">
            <a:avLst>
              <a:gd name="adj" fmla="val 7292"/>
            </a:avLst>
          </a:prstGeom>
          <a:solidFill>
            <a:srgbClr val="ECECFF"/>
          </a:solidFill>
          <a:ln>
            <a:noFill/>
          </a:ln>
          <a:effectLst>
            <a:outerShdw blurRad="762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b="21381"/>
          <a:stretch/>
        </p:blipFill>
        <p:spPr>
          <a:xfrm>
            <a:off x="5747446" y="2297892"/>
            <a:ext cx="5894379" cy="308366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/>
          <p:nvPr/>
        </p:nvSpPr>
        <p:spPr>
          <a:xfrm>
            <a:off x="3038865" y="1807319"/>
            <a:ext cx="1610700" cy="1896000"/>
          </a:xfrm>
          <a:prstGeom prst="roundRect">
            <a:avLst>
              <a:gd name="adj" fmla="val 7292"/>
            </a:avLst>
          </a:prstGeom>
          <a:solidFill>
            <a:srgbClr val="EDF3F8"/>
          </a:solidFill>
          <a:ln>
            <a:noFill/>
          </a:ln>
          <a:effectLst>
            <a:outerShdw blurRad="762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9"/>
          <p:cNvSpPr txBox="1">
            <a:spLocks noGrp="1"/>
          </p:cNvSpPr>
          <p:nvPr>
            <p:ph type="body" idx="1"/>
          </p:nvPr>
        </p:nvSpPr>
        <p:spPr>
          <a:xfrm>
            <a:off x="519036" y="115638"/>
            <a:ext cx="5576964" cy="624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12D6A"/>
              </a:buClr>
              <a:buSzPts val="2000"/>
              <a:buNone/>
            </a:pPr>
            <a:r>
              <a:rPr lang="en-US"/>
              <a:t>3. Implementation - Server</a:t>
            </a:r>
            <a:endParaRPr/>
          </a:p>
        </p:txBody>
      </p:sp>
      <p:grpSp>
        <p:nvGrpSpPr>
          <p:cNvPr id="180" name="Google Shape;180;p9"/>
          <p:cNvGrpSpPr/>
          <p:nvPr/>
        </p:nvGrpSpPr>
        <p:grpSpPr>
          <a:xfrm>
            <a:off x="664538" y="964019"/>
            <a:ext cx="2875626" cy="400271"/>
            <a:chOff x="1103386" y="1619007"/>
            <a:chExt cx="2340000" cy="440100"/>
          </a:xfrm>
        </p:grpSpPr>
        <p:sp>
          <p:nvSpPr>
            <p:cNvPr id="181" name="Google Shape;181;p9"/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3" name="Google Shape;183;p9"/>
            <p:cNvSpPr txBox="1"/>
            <p:nvPr/>
          </p:nvSpPr>
          <p:spPr>
            <a:xfrm>
              <a:off x="1243614" y="1619007"/>
              <a:ext cx="21840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 Hand Recognition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9"/>
          <p:cNvGrpSpPr/>
          <p:nvPr/>
        </p:nvGrpSpPr>
        <p:grpSpPr>
          <a:xfrm>
            <a:off x="628592" y="1650048"/>
            <a:ext cx="2526600" cy="497769"/>
            <a:chOff x="704624" y="1678549"/>
            <a:chExt cx="2526600" cy="497769"/>
          </a:xfrm>
        </p:grpSpPr>
        <p:sp>
          <p:nvSpPr>
            <p:cNvPr id="185" name="Google Shape;185;p9"/>
            <p:cNvSpPr txBox="1"/>
            <p:nvPr/>
          </p:nvSpPr>
          <p:spPr>
            <a:xfrm>
              <a:off x="704624" y="1776118"/>
              <a:ext cx="252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12D6A"/>
                  </a:solidFill>
                  <a:latin typeface="Arial"/>
                  <a:ea typeface="Arial"/>
                  <a:cs typeface="Arial"/>
                  <a:sym typeface="Arial"/>
                </a:rPr>
                <a:t>Train Process</a:t>
              </a:r>
              <a:endParaRPr sz="2000">
                <a:solidFill>
                  <a:srgbClr val="012D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808335" y="1678549"/>
              <a:ext cx="1108799" cy="72000"/>
            </a:xfrm>
            <a:prstGeom prst="rect">
              <a:avLst/>
            </a:prstGeom>
            <a:solidFill>
              <a:srgbClr val="012D6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7" name="Google Shape;187;p9"/>
          <p:cNvGrpSpPr/>
          <p:nvPr/>
        </p:nvGrpSpPr>
        <p:grpSpPr>
          <a:xfrm>
            <a:off x="5334449" y="1656960"/>
            <a:ext cx="2605108" cy="487319"/>
            <a:chOff x="808324" y="1678549"/>
            <a:chExt cx="2526600" cy="487319"/>
          </a:xfrm>
        </p:grpSpPr>
        <p:sp>
          <p:nvSpPr>
            <p:cNvPr id="188" name="Google Shape;188;p9"/>
            <p:cNvSpPr txBox="1"/>
            <p:nvPr/>
          </p:nvSpPr>
          <p:spPr>
            <a:xfrm>
              <a:off x="808324" y="1765668"/>
              <a:ext cx="252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12D6A"/>
                  </a:solidFill>
                </a:rPr>
                <a:t>Inference</a:t>
              </a:r>
              <a:endParaRPr sz="2000">
                <a:solidFill>
                  <a:srgbClr val="012D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808335" y="1678549"/>
              <a:ext cx="1108799" cy="72000"/>
            </a:xfrm>
            <a:prstGeom prst="rect">
              <a:avLst/>
            </a:prstGeom>
            <a:solidFill>
              <a:srgbClr val="012D6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90" name="Google Shape;190;p9"/>
          <p:cNvCxnSpPr/>
          <p:nvPr/>
        </p:nvCxnSpPr>
        <p:spPr>
          <a:xfrm>
            <a:off x="2005750" y="3126726"/>
            <a:ext cx="0" cy="366900"/>
          </a:xfrm>
          <a:prstGeom prst="straightConnector1">
            <a:avLst/>
          </a:prstGeom>
          <a:noFill/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91" name="Google Shape;191;p9"/>
          <p:cNvSpPr txBox="1"/>
          <p:nvPr/>
        </p:nvSpPr>
        <p:spPr>
          <a:xfrm>
            <a:off x="1266962" y="2595284"/>
            <a:ext cx="138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Image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35003" y="3662351"/>
            <a:ext cx="41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Label Actions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(Positive, Nothing, Negative, Stop)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519036" y="5048806"/>
            <a:ext cx="305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Train (YOLOv5)</a:t>
            </a:r>
            <a:endParaRPr/>
          </a:p>
        </p:txBody>
      </p:sp>
      <p:cxnSp>
        <p:nvCxnSpPr>
          <p:cNvPr id="194" name="Google Shape;194;p9"/>
          <p:cNvCxnSpPr/>
          <p:nvPr/>
        </p:nvCxnSpPr>
        <p:spPr>
          <a:xfrm>
            <a:off x="2005750" y="4409797"/>
            <a:ext cx="0" cy="366900"/>
          </a:xfrm>
          <a:prstGeom prst="straightConnector1">
            <a:avLst/>
          </a:prstGeom>
          <a:noFill/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95" name="Google Shape;195;p9"/>
          <p:cNvSpPr txBox="1"/>
          <p:nvPr/>
        </p:nvSpPr>
        <p:spPr>
          <a:xfrm>
            <a:off x="1069301" y="5381546"/>
            <a:ext cx="2028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Training Parameters:</a:t>
            </a:r>
            <a:endParaRPr sz="1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Epochs: 50</a:t>
            </a:r>
            <a:endParaRPr sz="1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Batch Size: 16</a:t>
            </a:r>
            <a:endParaRPr sz="1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Image : 240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</a:endParaRPr>
          </a:p>
        </p:txBody>
      </p:sp>
      <p:cxnSp>
        <p:nvCxnSpPr>
          <p:cNvPr id="196" name="Google Shape;196;p9"/>
          <p:cNvCxnSpPr/>
          <p:nvPr/>
        </p:nvCxnSpPr>
        <p:spPr>
          <a:xfrm>
            <a:off x="3187507" y="5443166"/>
            <a:ext cx="22539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7" name="Google Shape;197;p9"/>
          <p:cNvCxnSpPr/>
          <p:nvPr/>
        </p:nvCxnSpPr>
        <p:spPr>
          <a:xfrm rot="10800000">
            <a:off x="5425615" y="2159314"/>
            <a:ext cx="15749" cy="328385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8" name="Google Shape;198;p9"/>
          <p:cNvCxnSpPr/>
          <p:nvPr/>
        </p:nvCxnSpPr>
        <p:spPr>
          <a:xfrm>
            <a:off x="5425062" y="2154639"/>
            <a:ext cx="3101119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9" name="Google Shape;199;p9"/>
          <p:cNvCxnSpPr/>
          <p:nvPr/>
        </p:nvCxnSpPr>
        <p:spPr>
          <a:xfrm>
            <a:off x="8526181" y="2159314"/>
            <a:ext cx="0" cy="26581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200" name="Google Shape;200;p9"/>
          <p:cNvPicPr preferRelativeResize="0"/>
          <p:nvPr/>
        </p:nvPicPr>
        <p:blipFill rotWithShape="1">
          <a:blip r:embed="rId4">
            <a:alphaModFix/>
          </a:blip>
          <a:srcRect l="12794" t="-631" r="9058" b="18562"/>
          <a:stretch/>
        </p:blipFill>
        <p:spPr>
          <a:xfrm>
            <a:off x="3876525" y="2933850"/>
            <a:ext cx="623525" cy="6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"/>
          <p:cNvPicPr preferRelativeResize="0"/>
          <p:nvPr/>
        </p:nvPicPr>
        <p:blipFill rotWithShape="1">
          <a:blip r:embed="rId5">
            <a:alphaModFix/>
          </a:blip>
          <a:srcRect l="7985" t="23148" r="27932" b="20069"/>
          <a:stretch/>
        </p:blipFill>
        <p:spPr>
          <a:xfrm>
            <a:off x="3145759" y="2971803"/>
            <a:ext cx="623516" cy="641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9"/>
          <p:cNvPicPr preferRelativeResize="0"/>
          <p:nvPr/>
        </p:nvPicPr>
        <p:blipFill rotWithShape="1">
          <a:blip r:embed="rId6">
            <a:alphaModFix/>
          </a:blip>
          <a:srcRect l="28362" t="22084" r="14906" b="18303"/>
          <a:stretch/>
        </p:blipFill>
        <p:spPr>
          <a:xfrm>
            <a:off x="3868319" y="2096742"/>
            <a:ext cx="647985" cy="692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9"/>
          <p:cNvPicPr preferRelativeResize="0"/>
          <p:nvPr/>
        </p:nvPicPr>
        <p:blipFill rotWithShape="1">
          <a:blip r:embed="rId7">
            <a:alphaModFix/>
          </a:blip>
          <a:srcRect l="28101" b="39870"/>
          <a:stretch/>
        </p:blipFill>
        <p:spPr>
          <a:xfrm>
            <a:off x="3135066" y="2121356"/>
            <a:ext cx="649538" cy="64318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 txBox="1"/>
          <p:nvPr/>
        </p:nvSpPr>
        <p:spPr>
          <a:xfrm>
            <a:off x="6846722" y="3701225"/>
            <a:ext cx="166569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Recognition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3835065" y="1771401"/>
            <a:ext cx="70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3122921" y="1762703"/>
            <a:ext cx="70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Nothing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9"/>
          <p:cNvSpPr txBox="1"/>
          <p:nvPr/>
        </p:nvSpPr>
        <p:spPr>
          <a:xfrm>
            <a:off x="3087231" y="2658541"/>
            <a:ext cx="75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3962306" y="2655393"/>
            <a:ext cx="70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l="1" r="182" b="11465"/>
          <a:stretch/>
        </p:blipFill>
        <p:spPr>
          <a:xfrm>
            <a:off x="5303521" y="1780982"/>
            <a:ext cx="6659880" cy="346411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0"/>
          <p:cNvSpPr txBox="1">
            <a:spLocks noGrp="1"/>
          </p:cNvSpPr>
          <p:nvPr>
            <p:ph type="body" idx="1"/>
          </p:nvPr>
        </p:nvSpPr>
        <p:spPr>
          <a:xfrm>
            <a:off x="519036" y="115638"/>
            <a:ext cx="55770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12D6A"/>
              </a:buClr>
              <a:buSzPts val="2000"/>
              <a:buNone/>
            </a:pPr>
            <a:r>
              <a:rPr lang="en-US"/>
              <a:t>3. Implementation - Server</a:t>
            </a:r>
            <a:endParaRPr/>
          </a:p>
        </p:txBody>
      </p:sp>
      <p:sp>
        <p:nvSpPr>
          <p:cNvPr id="215" name="Google Shape;215;p10"/>
          <p:cNvSpPr txBox="1"/>
          <p:nvPr/>
        </p:nvSpPr>
        <p:spPr>
          <a:xfrm>
            <a:off x="703650" y="1986675"/>
            <a:ext cx="5126700" cy="22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Q-Network(DQN) 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learning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techniques in DQN Paper for learning efficiency:</a:t>
            </a:r>
            <a:endParaRPr dirty="0"/>
          </a:p>
          <a:p>
            <a:pPr marL="0" marR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1. Replay Memory</a:t>
            </a:r>
            <a:endParaRPr dirty="0"/>
          </a:p>
          <a:p>
            <a:pPr marL="0" marR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2. Target Network &amp; Policy Network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grpSp>
        <p:nvGrpSpPr>
          <p:cNvPr id="216" name="Google Shape;216;p10"/>
          <p:cNvGrpSpPr/>
          <p:nvPr/>
        </p:nvGrpSpPr>
        <p:grpSpPr>
          <a:xfrm>
            <a:off x="703649" y="1364486"/>
            <a:ext cx="3736096" cy="416496"/>
            <a:chOff x="1103386" y="1651028"/>
            <a:chExt cx="2340000" cy="416496"/>
          </a:xfrm>
        </p:grpSpPr>
        <p:sp>
          <p:nvSpPr>
            <p:cNvPr id="217" name="Google Shape;217;p10"/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19;p10"/>
            <p:cNvSpPr txBox="1"/>
            <p:nvPr/>
          </p:nvSpPr>
          <p:spPr>
            <a:xfrm>
              <a:off x="1259249" y="1667414"/>
              <a:ext cx="21841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4. Reinforcement Learning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D68212-2DF9-F842-1CFB-EF3FA04A1A0F}"/>
              </a:ext>
            </a:extLst>
          </p:cNvPr>
          <p:cNvSpPr txBox="1"/>
          <p:nvPr/>
        </p:nvSpPr>
        <p:spPr>
          <a:xfrm>
            <a:off x="5590553" y="5754608"/>
            <a:ext cx="6097978" cy="471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476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Char char="•"/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Hasselt, H. van, </a:t>
            </a:r>
            <a:r>
              <a:rPr lang="en-US" altLang="ko-KR" sz="1000" dirty="0" err="1">
                <a:solidFill>
                  <a:schemeClr val="bg1">
                    <a:lumMod val="75000"/>
                  </a:schemeClr>
                </a:solidFill>
              </a:rPr>
              <a:t>Guez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, A., &amp; Silver, D. (2016). Deep Reinforcement Learning with Double Q-Learning.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7188" y="3589543"/>
            <a:ext cx="8666985" cy="26738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5" name="Google Shape;225;p11"/>
          <p:cNvSpPr txBox="1">
            <a:spLocks noGrp="1"/>
          </p:cNvSpPr>
          <p:nvPr>
            <p:ph type="body" idx="1"/>
          </p:nvPr>
        </p:nvSpPr>
        <p:spPr>
          <a:xfrm>
            <a:off x="519036" y="115638"/>
            <a:ext cx="5576964" cy="624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12D6A"/>
              </a:buClr>
              <a:buSzPts val="2000"/>
              <a:buNone/>
            </a:pPr>
            <a:r>
              <a:rPr lang="en-US"/>
              <a:t>3. Implementation - Server</a:t>
            </a:r>
            <a:endParaRPr/>
          </a:p>
        </p:txBody>
      </p:sp>
      <p:grpSp>
        <p:nvGrpSpPr>
          <p:cNvPr id="226" name="Google Shape;226;p11"/>
          <p:cNvGrpSpPr/>
          <p:nvPr/>
        </p:nvGrpSpPr>
        <p:grpSpPr>
          <a:xfrm>
            <a:off x="703649" y="1203551"/>
            <a:ext cx="3736096" cy="416496"/>
            <a:chOff x="1103386" y="1651028"/>
            <a:chExt cx="2340000" cy="416496"/>
          </a:xfrm>
        </p:grpSpPr>
        <p:sp>
          <p:nvSpPr>
            <p:cNvPr id="227" name="Google Shape;227;p11"/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9" name="Google Shape;229;p11"/>
            <p:cNvSpPr txBox="1"/>
            <p:nvPr/>
          </p:nvSpPr>
          <p:spPr>
            <a:xfrm>
              <a:off x="1259249" y="1667414"/>
              <a:ext cx="21841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5. Data Synchronization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11"/>
          <p:cNvSpPr txBox="1"/>
          <p:nvPr/>
        </p:nvSpPr>
        <p:spPr>
          <a:xfrm>
            <a:off x="703649" y="1780625"/>
            <a:ext cx="9026787" cy="222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Problem: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Emotion and action inputs have short intervals; rewards are delayed and irregular.</a:t>
            </a:r>
            <a:endParaRPr/>
          </a:p>
          <a:p>
            <a:pPr marL="285750" marR="0" lvl="0" indent="-2857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Synchronize (emotion, action, reward) tuple for reinforcement learning.</a:t>
            </a:r>
            <a:endParaRPr/>
          </a:p>
          <a:p>
            <a:pPr marL="285750" marR="0" lvl="0" indent="-2857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 Queue Mechanism: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Temporarily stores (emotion, action) pairs.</a:t>
            </a:r>
            <a:endParaRPr/>
          </a:p>
          <a:p>
            <a:pPr marL="285750" marR="0" lvl="0" indent="-2857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Matching Process: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Later matches rewards with stored pairs when received.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D48B30-9133-4B5A-BCCB-0107D9C132F5}"/>
              </a:ext>
            </a:extLst>
          </p:cNvPr>
          <p:cNvSpPr txBox="1"/>
          <p:nvPr/>
        </p:nvSpPr>
        <p:spPr>
          <a:xfrm>
            <a:off x="967706" y="1566952"/>
            <a:ext cx="25527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chemeClr val="bg1"/>
                </a:solidFill>
                <a:latin typeface="KoPubWorld돋움체 Medium" panose="00000600000000000000" pitchFamily="2" charset="-127"/>
              </a:rPr>
              <a:t>03</a:t>
            </a:r>
            <a:endParaRPr lang="ko-KR" altLang="en-US" sz="9600" dirty="0">
              <a:solidFill>
                <a:schemeClr val="bg1"/>
              </a:solidFill>
              <a:latin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C85710-C356-465A-B72A-032361491FC5}"/>
              </a:ext>
            </a:extLst>
          </p:cNvPr>
          <p:cNvSpPr txBox="1"/>
          <p:nvPr/>
        </p:nvSpPr>
        <p:spPr>
          <a:xfrm>
            <a:off x="5033085" y="2497976"/>
            <a:ext cx="265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B95E19-59C0-482F-A45A-92FA0A59C857}"/>
              </a:ext>
            </a:extLst>
          </p:cNvPr>
          <p:cNvSpPr txBox="1"/>
          <p:nvPr/>
        </p:nvSpPr>
        <p:spPr>
          <a:xfrm>
            <a:off x="6278099" y="3221988"/>
            <a:ext cx="265519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Demo video</a:t>
            </a:r>
          </a:p>
        </p:txBody>
      </p:sp>
    </p:spTree>
    <p:extLst>
      <p:ext uri="{BB962C8B-B14F-4D97-AF65-F5344CB8AC3E}">
        <p14:creationId xmlns:p14="http://schemas.microsoft.com/office/powerpoint/2010/main" val="2910388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>
            <a:spLocks noGrp="1"/>
          </p:cNvSpPr>
          <p:nvPr>
            <p:ph type="body" idx="1"/>
          </p:nvPr>
        </p:nvSpPr>
        <p:spPr>
          <a:xfrm>
            <a:off x="519036" y="115638"/>
            <a:ext cx="5576964" cy="624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12D6A"/>
              </a:buClr>
              <a:buSzPts val="2000"/>
              <a:buNone/>
            </a:pPr>
            <a:r>
              <a:rPr lang="en-US"/>
              <a:t>4. Demo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7E178-6817-4D04-C43E-2D9756CB8433}"/>
              </a:ext>
            </a:extLst>
          </p:cNvPr>
          <p:cNvSpPr txBox="1"/>
          <p:nvPr/>
        </p:nvSpPr>
        <p:spPr>
          <a:xfrm>
            <a:off x="3050498" y="3278859"/>
            <a:ext cx="610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바탕체" panose="02030609000101010101" pitchFamily="49" charset="-127"/>
                <a:hlinkClick r:id="rId3"/>
              </a:rPr>
              <a:t>https://youtu.be/GDskCXtEZZY</a:t>
            </a:r>
            <a:r>
              <a:rPr lang="ko-KR" altLang="ko-KR" sz="2400" dirty="0">
                <a:effectLst/>
              </a:rPr>
              <a:t> 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D48B30-9133-4B5A-BCCB-0107D9C132F5}"/>
              </a:ext>
            </a:extLst>
          </p:cNvPr>
          <p:cNvSpPr txBox="1"/>
          <p:nvPr/>
        </p:nvSpPr>
        <p:spPr>
          <a:xfrm>
            <a:off x="967706" y="1566952"/>
            <a:ext cx="25527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chemeClr val="bg1"/>
                </a:solidFill>
                <a:latin typeface="KoPubWorld돋움체 Medium" panose="00000600000000000000" pitchFamily="2" charset="-127"/>
              </a:rPr>
              <a:t>04</a:t>
            </a:r>
            <a:endParaRPr lang="ko-KR" altLang="en-US" sz="9600" dirty="0">
              <a:solidFill>
                <a:schemeClr val="bg1"/>
              </a:solidFill>
              <a:latin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C85710-C356-465A-B72A-032361491FC5}"/>
              </a:ext>
            </a:extLst>
          </p:cNvPr>
          <p:cNvSpPr txBox="1"/>
          <p:nvPr/>
        </p:nvSpPr>
        <p:spPr>
          <a:xfrm>
            <a:off x="4316196" y="2497976"/>
            <a:ext cx="6908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   Improvement</a:t>
            </a:r>
            <a:r>
              <a:rPr lang="ko-KR" altLang="en-US" sz="360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360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Opportunities</a:t>
            </a:r>
            <a:endParaRPr lang="ko-KR" altLang="en-US" sz="3600" dirty="0">
              <a:solidFill>
                <a:srgbClr val="012D6A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endParaRPr lang="en-US" altLang="ko-KR" sz="3600" dirty="0">
              <a:solidFill>
                <a:srgbClr val="012D6A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B95E19-59C0-482F-A45A-92FA0A59C857}"/>
              </a:ext>
            </a:extLst>
          </p:cNvPr>
          <p:cNvSpPr txBox="1"/>
          <p:nvPr/>
        </p:nvSpPr>
        <p:spPr>
          <a:xfrm>
            <a:off x="4860259" y="3237808"/>
            <a:ext cx="733174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AS-IS, TO-BE</a:t>
            </a:r>
          </a:p>
        </p:txBody>
      </p:sp>
    </p:spTree>
    <p:extLst>
      <p:ext uri="{BB962C8B-B14F-4D97-AF65-F5344CB8AC3E}">
        <p14:creationId xmlns:p14="http://schemas.microsoft.com/office/powerpoint/2010/main" val="87068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/>
          <p:nvPr/>
        </p:nvSpPr>
        <p:spPr>
          <a:xfrm>
            <a:off x="628699" y="1313670"/>
            <a:ext cx="5318240" cy="4655533"/>
          </a:xfrm>
          <a:prstGeom prst="rect">
            <a:avLst/>
          </a:prstGeom>
          <a:noFill/>
          <a:ln w="12700" cap="flat" cmpd="sng">
            <a:solidFill>
              <a:srgbClr val="0F164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3"/>
          <p:cNvSpPr txBox="1">
            <a:spLocks noGrp="1"/>
          </p:cNvSpPr>
          <p:nvPr>
            <p:ph type="body" idx="1"/>
          </p:nvPr>
        </p:nvSpPr>
        <p:spPr>
          <a:xfrm>
            <a:off x="519036" y="115638"/>
            <a:ext cx="5576964" cy="624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12D6A"/>
              </a:buClr>
              <a:buSzPts val="2000"/>
              <a:buNone/>
            </a:pPr>
            <a:r>
              <a:rPr lang="en-US"/>
              <a:t>5. Future work</a:t>
            </a:r>
            <a:endParaRPr/>
          </a:p>
        </p:txBody>
      </p:sp>
      <p:sp>
        <p:nvSpPr>
          <p:cNvPr id="243" name="Google Shape;243;p13"/>
          <p:cNvSpPr/>
          <p:nvPr/>
        </p:nvSpPr>
        <p:spPr>
          <a:xfrm>
            <a:off x="819600" y="1449244"/>
            <a:ext cx="4974184" cy="355600"/>
          </a:xfrm>
          <a:prstGeom prst="roundRect">
            <a:avLst>
              <a:gd name="adj" fmla="val 16667"/>
            </a:avLst>
          </a:prstGeom>
          <a:solidFill>
            <a:srgbClr val="3E3E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3"/>
          <p:cNvSpPr txBox="1"/>
          <p:nvPr/>
        </p:nvSpPr>
        <p:spPr>
          <a:xfrm>
            <a:off x="1514978" y="1455249"/>
            <a:ext cx="35971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AS-IS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13"/>
          <p:cNvGrpSpPr/>
          <p:nvPr/>
        </p:nvGrpSpPr>
        <p:grpSpPr>
          <a:xfrm>
            <a:off x="738832" y="1900428"/>
            <a:ext cx="5054951" cy="3912733"/>
            <a:chOff x="824095" y="1878348"/>
            <a:chExt cx="4823387" cy="1372825"/>
          </a:xfrm>
        </p:grpSpPr>
        <p:sp>
          <p:nvSpPr>
            <p:cNvPr id="246" name="Google Shape;246;p13"/>
            <p:cNvSpPr/>
            <p:nvPr/>
          </p:nvSpPr>
          <p:spPr>
            <a:xfrm>
              <a:off x="897188" y="1878348"/>
              <a:ext cx="4750294" cy="137282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" name="Google Shape;247;p13"/>
            <p:cNvSpPr txBox="1"/>
            <p:nvPr/>
          </p:nvSpPr>
          <p:spPr>
            <a:xfrm>
              <a:off x="897189" y="2417349"/>
              <a:ext cx="942975" cy="98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3"/>
            <p:cNvSpPr txBox="1"/>
            <p:nvPr/>
          </p:nvSpPr>
          <p:spPr>
            <a:xfrm>
              <a:off x="824095" y="1996435"/>
              <a:ext cx="4748299" cy="11366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28625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200"/>
                <a:buFont typeface="Arial"/>
                <a:buAutoNum type="arabicPeriod"/>
              </a:pPr>
              <a:r>
                <a:rPr lang="en-US"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Cold Start</a:t>
              </a: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: Initial system startup challenges.</a:t>
              </a:r>
              <a:endParaRPr/>
            </a:p>
            <a:p>
              <a:pPr marL="428625" marR="0" lvl="0" indent="-342900" algn="l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1200"/>
                <a:buFont typeface="Arial"/>
                <a:buAutoNum type="arabicPeriod"/>
              </a:pPr>
              <a:r>
                <a:rPr lang="en-US"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Matching Algorithm: </a:t>
              </a: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Inconsistencies in action-reward pairing.</a:t>
              </a:r>
              <a:endParaRPr/>
            </a:p>
            <a:p>
              <a:pPr marL="428625" marR="0" lvl="0" indent="-342900" algn="l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1200"/>
                <a:buFont typeface="Arial"/>
                <a:buAutoNum type="arabicPeriod"/>
              </a:pPr>
              <a:r>
                <a:rPr lang="en-US"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Exploration Algorithm: </a:t>
              </a: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Lack of direction when no command is received.</a:t>
              </a:r>
              <a:endParaRPr/>
            </a:p>
            <a:p>
              <a:pPr marL="428625" marR="0" lvl="0" indent="-342900" algn="l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1200"/>
                <a:buFont typeface="Arial"/>
                <a:buAutoNum type="arabicPeriod"/>
              </a:pPr>
              <a:r>
                <a:rPr lang="en-US"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Parameter Tuning: </a:t>
              </a: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Difficulty in adjusting model parameters for optimal performance.</a:t>
              </a:r>
              <a:endParaRPr/>
            </a:p>
            <a:p>
              <a:pPr marL="428625" marR="0" lvl="0" indent="-342900" algn="l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1200"/>
                <a:buFont typeface="Arial"/>
                <a:buAutoNum type="arabicPeriod"/>
              </a:pPr>
              <a:r>
                <a:rPr lang="en-US"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Server Traffic: </a:t>
              </a: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Handling high volumes of server requests.</a:t>
              </a:r>
              <a:endParaRPr/>
            </a:p>
            <a:p>
              <a:pPr marL="428625" marR="0" lvl="0" indent="-342900" algn="l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1200"/>
                <a:buFont typeface="Arial"/>
                <a:buAutoNum type="arabicPeriod"/>
              </a:pPr>
              <a:r>
                <a:rPr lang="en-US"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Action Stability: </a:t>
              </a: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Instability with actions that exceed the cycle time.</a:t>
              </a:r>
              <a:endParaRPr/>
            </a:p>
          </p:txBody>
        </p:sp>
      </p:grpSp>
      <p:sp>
        <p:nvSpPr>
          <p:cNvPr id="249" name="Google Shape;249;p13"/>
          <p:cNvSpPr/>
          <p:nvPr/>
        </p:nvSpPr>
        <p:spPr>
          <a:xfrm>
            <a:off x="6242302" y="1313670"/>
            <a:ext cx="5263735" cy="4655533"/>
          </a:xfrm>
          <a:prstGeom prst="rect">
            <a:avLst/>
          </a:prstGeom>
          <a:noFill/>
          <a:ln w="12700" cap="flat" cmpd="sng">
            <a:solidFill>
              <a:srgbClr val="0F164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13"/>
          <p:cNvSpPr/>
          <p:nvPr/>
        </p:nvSpPr>
        <p:spPr>
          <a:xfrm>
            <a:off x="6393483" y="1455249"/>
            <a:ext cx="4882111" cy="355600"/>
          </a:xfrm>
          <a:prstGeom prst="roundRect">
            <a:avLst>
              <a:gd name="adj" fmla="val 16667"/>
            </a:avLst>
          </a:prstGeom>
          <a:solidFill>
            <a:srgbClr val="3E3E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3"/>
          <p:cNvSpPr txBox="1"/>
          <p:nvPr/>
        </p:nvSpPr>
        <p:spPr>
          <a:xfrm>
            <a:off x="7123057" y="1455249"/>
            <a:ext cx="35971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TO-BE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13"/>
          <p:cNvGrpSpPr/>
          <p:nvPr/>
        </p:nvGrpSpPr>
        <p:grpSpPr>
          <a:xfrm>
            <a:off x="6393483" y="1934580"/>
            <a:ext cx="5263735" cy="3878581"/>
            <a:chOff x="893542" y="1878348"/>
            <a:chExt cx="5121613" cy="1372825"/>
          </a:xfrm>
        </p:grpSpPr>
        <p:sp>
          <p:nvSpPr>
            <p:cNvPr id="253" name="Google Shape;253;p13"/>
            <p:cNvSpPr/>
            <p:nvPr/>
          </p:nvSpPr>
          <p:spPr>
            <a:xfrm>
              <a:off x="897189" y="1878348"/>
              <a:ext cx="4750293" cy="137282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" name="Google Shape;254;p13"/>
            <p:cNvSpPr txBox="1"/>
            <p:nvPr/>
          </p:nvSpPr>
          <p:spPr>
            <a:xfrm>
              <a:off x="897189" y="2417349"/>
              <a:ext cx="942975" cy="98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3"/>
            <p:cNvSpPr txBox="1"/>
            <p:nvPr/>
          </p:nvSpPr>
          <p:spPr>
            <a:xfrm>
              <a:off x="893542" y="1918432"/>
              <a:ext cx="5121613" cy="10386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28625" marR="0" lvl="0" indent="-3429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200"/>
                <a:buFont typeface="Arial"/>
                <a:buAutoNum type="arabicPeriod"/>
              </a:pPr>
              <a:r>
                <a:rPr lang="en-US"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Pattern Learning: </a:t>
              </a: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Increase in predefined patterns and actions.</a:t>
              </a:r>
              <a:endParaRPr/>
            </a:p>
            <a:p>
              <a:pPr marL="428625" marR="0" lvl="0" indent="-342900" algn="l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1200"/>
                <a:buFont typeface="Arial"/>
                <a:buAutoNum type="arabicPeriod"/>
              </a:pPr>
              <a:r>
                <a:rPr lang="en-US"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Action Queue Management: </a:t>
              </a: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Implement timeouts, enhance recognition threshold, and accuracy.</a:t>
              </a:r>
              <a:endParaRPr/>
            </a:p>
            <a:p>
              <a:pPr marL="428625" marR="0" lvl="0" indent="-342900" algn="l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1200"/>
                <a:buFont typeface="Arial"/>
                <a:buAutoNum type="arabicPeriod"/>
              </a:pPr>
              <a:r>
                <a:rPr lang="en-US"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Field of View: </a:t>
              </a: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Introduce actions for broader visibility or autonomous roaming.</a:t>
              </a:r>
              <a:endParaRPr/>
            </a:p>
            <a:p>
              <a:pPr marL="428625" marR="0" lvl="0" indent="-342900" algn="l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1200"/>
                <a:buFont typeface="Arial"/>
                <a:buAutoNum type="arabicPeriod"/>
              </a:pPr>
              <a:r>
                <a:rPr lang="en-US"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Parameter Tuning: </a:t>
              </a: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Refine model parameters for better performance.</a:t>
              </a:r>
              <a:endParaRPr/>
            </a:p>
            <a:p>
              <a:pPr marL="428625" marR="0" lvl="0" indent="-342900" algn="l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1200"/>
                <a:buFont typeface="Arial"/>
                <a:buAutoNum type="arabicPeriod"/>
              </a:pPr>
              <a:r>
                <a:rPr lang="en-US"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Frame Limitation: </a:t>
              </a: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Restrict the number of frames sent via websocket.</a:t>
              </a:r>
              <a:endParaRPr/>
            </a:p>
            <a:p>
              <a:pPr marL="428625" marR="0" lvl="0" indent="-342900" algn="l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62626"/>
                </a:buClr>
                <a:buSzPts val="1200"/>
                <a:buFont typeface="Arial"/>
                <a:buAutoNum type="arabicPeriod"/>
              </a:pPr>
              <a:r>
                <a:rPr lang="en-US" sz="1200" b="1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Cycle Time Adjustment: </a:t>
              </a: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Extend cycle times and utilize asynchronous processing for actions.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4"/>
          <p:cNvGrpSpPr/>
          <p:nvPr/>
        </p:nvGrpSpPr>
        <p:grpSpPr>
          <a:xfrm>
            <a:off x="923923" y="1268413"/>
            <a:ext cx="4806311" cy="1735086"/>
            <a:chOff x="4798254" y="1172610"/>
            <a:chExt cx="4806311" cy="1735086"/>
          </a:xfrm>
        </p:grpSpPr>
        <p:sp>
          <p:nvSpPr>
            <p:cNvPr id="262" name="Google Shape;262;p14"/>
            <p:cNvSpPr txBox="1"/>
            <p:nvPr/>
          </p:nvSpPr>
          <p:spPr>
            <a:xfrm>
              <a:off x="4798255" y="1172610"/>
              <a:ext cx="427291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Thank you</a:t>
              </a:r>
              <a:endPara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 txBox="1"/>
            <p:nvPr/>
          </p:nvSpPr>
          <p:spPr>
            <a:xfrm>
              <a:off x="4798254" y="2199810"/>
              <a:ext cx="480631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Thank you for listening to my presentation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4" name="Google Shape;264;p14"/>
          <p:cNvCxnSpPr/>
          <p:nvPr/>
        </p:nvCxnSpPr>
        <p:spPr>
          <a:xfrm>
            <a:off x="766763" y="1268413"/>
            <a:ext cx="0" cy="142731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F0BEA3C6-53D2-A836-75A3-A1CD41EF7154}"/>
              </a:ext>
            </a:extLst>
          </p:cNvPr>
          <p:cNvGrpSpPr/>
          <p:nvPr/>
        </p:nvGrpSpPr>
        <p:grpSpPr>
          <a:xfrm>
            <a:off x="7108637" y="3222326"/>
            <a:ext cx="4569556" cy="2350100"/>
            <a:chOff x="7395029" y="2453069"/>
            <a:chExt cx="3824665" cy="23501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7B96D9B-A807-4F05-ADCF-C20FEA851760}"/>
                </a:ext>
              </a:extLst>
            </p:cNvPr>
            <p:cNvGrpSpPr/>
            <p:nvPr/>
          </p:nvGrpSpPr>
          <p:grpSpPr>
            <a:xfrm>
              <a:off x="7409694" y="2881373"/>
              <a:ext cx="3810000" cy="1921796"/>
              <a:chOff x="7128603" y="2615487"/>
              <a:chExt cx="3810000" cy="1921796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6B9EF67-70E2-43B3-9549-AF0559255E33}"/>
                  </a:ext>
                </a:extLst>
              </p:cNvPr>
              <p:cNvGrpSpPr/>
              <p:nvPr/>
            </p:nvGrpSpPr>
            <p:grpSpPr>
              <a:xfrm>
                <a:off x="7128603" y="3629945"/>
                <a:ext cx="3810000" cy="400110"/>
                <a:chOff x="2895600" y="1730989"/>
                <a:chExt cx="3810000" cy="400110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542C040-143F-454E-BD4B-38F8EF2C5F4E}"/>
                    </a:ext>
                  </a:extLst>
                </p:cNvPr>
                <p:cNvSpPr txBox="1"/>
                <p:nvPr/>
              </p:nvSpPr>
              <p:spPr>
                <a:xfrm>
                  <a:off x="2895600" y="1730989"/>
                  <a:ext cx="749300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012D6A"/>
                      </a:solidFill>
                      <a:latin typeface="KoPubWorld바탕체 Bold" panose="00000800000000000000" pitchFamily="2" charset="-127"/>
                      <a:ea typeface="KoPubWorld바탕체 Bold" panose="00000800000000000000" pitchFamily="2" charset="-127"/>
                      <a:cs typeface="KoPubWorld바탕체 Bold" panose="00000800000000000000" pitchFamily="2" charset="-127"/>
                    </a:rPr>
                    <a:t>03</a:t>
                  </a:r>
                  <a:endParaRPr lang="ko-KR" altLang="en-US" sz="2000" dirty="0">
                    <a:solidFill>
                      <a:srgbClr val="012D6A"/>
                    </a:solidFill>
                    <a:latin typeface="KoPubWorld바탕체 Bold" panose="00000800000000000000" pitchFamily="2" charset="-127"/>
                    <a:ea typeface="KoPubWorld바탕체 Bold" panose="00000800000000000000" pitchFamily="2" charset="-127"/>
                    <a:cs typeface="KoPubWorld바탕체 Bold" panose="00000800000000000000" pitchFamily="2" charset="-127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D63E6CB-D96E-4718-B9C6-A763A826BB86}"/>
                    </a:ext>
                  </a:extLst>
                </p:cNvPr>
                <p:cNvSpPr txBox="1"/>
                <p:nvPr/>
              </p:nvSpPr>
              <p:spPr>
                <a:xfrm>
                  <a:off x="3467100" y="1730989"/>
                  <a:ext cx="32385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solidFill>
                        <a:srgbClr val="012D6A"/>
                      </a:solidFill>
                      <a:latin typeface="KoPubWorld바탕체 Bold" panose="00000800000000000000" pitchFamily="2" charset="-127"/>
                      <a:ea typeface="KoPubWorld바탕체 Bold" panose="00000800000000000000" pitchFamily="2" charset="-127"/>
                      <a:cs typeface="KoPubWorld바탕체 Bold" panose="00000800000000000000" pitchFamily="2" charset="-127"/>
                    </a:rPr>
                    <a:t>Demo</a:t>
                  </a:r>
                  <a:endParaRPr lang="ko-KR" altLang="en-US" sz="2000" dirty="0">
                    <a:solidFill>
                      <a:srgbClr val="012D6A"/>
                    </a:solidFill>
                    <a:latin typeface="KoPubWorld바탕체 Bold" panose="00000800000000000000" pitchFamily="2" charset="-127"/>
                    <a:ea typeface="KoPubWorld바탕체 Bold" panose="00000800000000000000" pitchFamily="2" charset="-127"/>
                    <a:cs typeface="KoPubWorld바탕체 Bold" panose="00000800000000000000" pitchFamily="2" charset="-127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FBB256A0-CC6F-4DC4-A677-8C62D520DC0A}"/>
                  </a:ext>
                </a:extLst>
              </p:cNvPr>
              <p:cNvGrpSpPr/>
              <p:nvPr/>
            </p:nvGrpSpPr>
            <p:grpSpPr>
              <a:xfrm>
                <a:off x="7128603" y="3122716"/>
                <a:ext cx="3810000" cy="400110"/>
                <a:chOff x="2895600" y="1730989"/>
                <a:chExt cx="3810000" cy="400110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11F3D26-B654-429C-B276-99B5B35D75B8}"/>
                    </a:ext>
                  </a:extLst>
                </p:cNvPr>
                <p:cNvSpPr txBox="1"/>
                <p:nvPr/>
              </p:nvSpPr>
              <p:spPr>
                <a:xfrm>
                  <a:off x="2895600" y="1730989"/>
                  <a:ext cx="749300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012D6A"/>
                      </a:solidFill>
                      <a:latin typeface="KoPubWorld바탕체 Bold" panose="00000800000000000000" pitchFamily="2" charset="-127"/>
                      <a:ea typeface="KoPubWorld바탕체 Bold" panose="00000800000000000000" pitchFamily="2" charset="-127"/>
                      <a:cs typeface="KoPubWorld바탕체 Bold" panose="00000800000000000000" pitchFamily="2" charset="-127"/>
                    </a:rPr>
                    <a:t>02</a:t>
                  </a:r>
                  <a:endParaRPr lang="ko-KR" altLang="en-US" sz="2000" dirty="0">
                    <a:solidFill>
                      <a:srgbClr val="012D6A"/>
                    </a:solidFill>
                    <a:latin typeface="KoPubWorld바탕체 Bold" panose="00000800000000000000" pitchFamily="2" charset="-127"/>
                    <a:ea typeface="KoPubWorld바탕체 Bold" panose="00000800000000000000" pitchFamily="2" charset="-127"/>
                    <a:cs typeface="KoPubWorld바탕체 Bold" panose="00000800000000000000" pitchFamily="2" charset="-127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E9518AD-87BE-4C9A-8FAD-CCCBCAF8BC68}"/>
                    </a:ext>
                  </a:extLst>
                </p:cNvPr>
                <p:cNvSpPr txBox="1"/>
                <p:nvPr/>
              </p:nvSpPr>
              <p:spPr>
                <a:xfrm>
                  <a:off x="3467100" y="1730989"/>
                  <a:ext cx="32385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solidFill>
                        <a:srgbClr val="012D6A"/>
                      </a:solidFill>
                      <a:latin typeface="KoPubWorld바탕체 Bold" panose="00000800000000000000" pitchFamily="2" charset="-127"/>
                      <a:ea typeface="KoPubWorld바탕체 Bold" panose="00000800000000000000" pitchFamily="2" charset="-127"/>
                      <a:cs typeface="KoPubWorld바탕체 Bold" panose="00000800000000000000" pitchFamily="2" charset="-127"/>
                    </a:rPr>
                    <a:t>Implementation</a:t>
                  </a:r>
                  <a:endParaRPr lang="ko-KR" altLang="en-US" sz="2000" dirty="0">
                    <a:solidFill>
                      <a:srgbClr val="012D6A"/>
                    </a:solidFill>
                    <a:latin typeface="KoPubWorld바탕체 Bold" panose="00000800000000000000" pitchFamily="2" charset="-127"/>
                    <a:ea typeface="KoPubWorld바탕체 Bold" panose="00000800000000000000" pitchFamily="2" charset="-127"/>
                    <a:cs typeface="KoPubWorld바탕체 Bold" panose="00000800000000000000" pitchFamily="2" charset="-127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71DCE0D2-D42D-4AF3-A619-1AD976D7C4CF}"/>
                  </a:ext>
                </a:extLst>
              </p:cNvPr>
              <p:cNvGrpSpPr/>
              <p:nvPr/>
            </p:nvGrpSpPr>
            <p:grpSpPr>
              <a:xfrm>
                <a:off x="7128603" y="2615487"/>
                <a:ext cx="3473138" cy="400110"/>
                <a:chOff x="2895600" y="2238218"/>
                <a:chExt cx="3473138" cy="400110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660FF59-E3DA-43E8-8A3A-4F4E2D5EEE33}"/>
                    </a:ext>
                  </a:extLst>
                </p:cNvPr>
                <p:cNvSpPr txBox="1"/>
                <p:nvPr/>
              </p:nvSpPr>
              <p:spPr>
                <a:xfrm>
                  <a:off x="2895600" y="2238218"/>
                  <a:ext cx="749300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012D6A"/>
                      </a:solidFill>
                      <a:latin typeface="KoPubWorld바탕체 Bold" panose="00000800000000000000" pitchFamily="2" charset="-127"/>
                      <a:ea typeface="KoPubWorld바탕체 Bold" panose="00000800000000000000" pitchFamily="2" charset="-127"/>
                      <a:cs typeface="KoPubWorld바탕체 Bold" panose="00000800000000000000" pitchFamily="2" charset="-127"/>
                    </a:rPr>
                    <a:t>01</a:t>
                  </a:r>
                  <a:endParaRPr lang="ko-KR" altLang="en-US" sz="2000" dirty="0">
                    <a:solidFill>
                      <a:srgbClr val="012D6A"/>
                    </a:solidFill>
                    <a:latin typeface="KoPubWorld바탕체 Bold" panose="00000800000000000000" pitchFamily="2" charset="-127"/>
                    <a:ea typeface="KoPubWorld바탕체 Bold" panose="00000800000000000000" pitchFamily="2" charset="-127"/>
                    <a:cs typeface="KoPubWorld바탕체 Bold" panose="00000800000000000000" pitchFamily="2" charset="-127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95E51B3-52B4-46CE-AF24-CD92947403A1}"/>
                    </a:ext>
                  </a:extLst>
                </p:cNvPr>
                <p:cNvSpPr txBox="1"/>
                <p:nvPr/>
              </p:nvSpPr>
              <p:spPr>
                <a:xfrm>
                  <a:off x="3467100" y="2238218"/>
                  <a:ext cx="29016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solidFill>
                        <a:srgbClr val="012D6A"/>
                      </a:solidFill>
                      <a:latin typeface="KoPubWorld바탕체 Bold" panose="00000800000000000000" pitchFamily="2" charset="-127"/>
                      <a:ea typeface="KoPubWorld바탕체 Bold" panose="00000800000000000000" pitchFamily="2" charset="-127"/>
                      <a:cs typeface="KoPubWorld바탕체 Bold" panose="00000800000000000000" pitchFamily="2" charset="-127"/>
                    </a:rPr>
                    <a:t>Introduction</a:t>
                  </a:r>
                  <a:endParaRPr lang="ko-KR" altLang="en-US" sz="2000" dirty="0">
                    <a:solidFill>
                      <a:srgbClr val="012D6A"/>
                    </a:solidFill>
                    <a:latin typeface="KoPubWorld바탕체 Bold" panose="00000800000000000000" pitchFamily="2" charset="-127"/>
                    <a:ea typeface="KoPubWorld바탕체 Bold" panose="00000800000000000000" pitchFamily="2" charset="-127"/>
                    <a:cs typeface="KoPubWorld바탕체 Bold" panose="00000800000000000000" pitchFamily="2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5535DC11-91F3-4810-9830-42ED4E9DB0B6}"/>
                  </a:ext>
                </a:extLst>
              </p:cNvPr>
              <p:cNvGrpSpPr/>
              <p:nvPr/>
            </p:nvGrpSpPr>
            <p:grpSpPr>
              <a:xfrm>
                <a:off x="7128603" y="4137173"/>
                <a:ext cx="3810000" cy="400110"/>
                <a:chOff x="2895600" y="1730989"/>
                <a:chExt cx="3810000" cy="400110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66CF5F2-7AAF-447D-89CF-A68EB9A96C02}"/>
                    </a:ext>
                  </a:extLst>
                </p:cNvPr>
                <p:cNvSpPr txBox="1"/>
                <p:nvPr/>
              </p:nvSpPr>
              <p:spPr>
                <a:xfrm>
                  <a:off x="2895600" y="1730989"/>
                  <a:ext cx="749300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012D6A"/>
                      </a:solidFill>
                      <a:latin typeface="KoPubWorld바탕체 Bold" panose="00000800000000000000" pitchFamily="2" charset="-127"/>
                      <a:ea typeface="KoPubWorld바탕체 Bold" panose="00000800000000000000" pitchFamily="2" charset="-127"/>
                      <a:cs typeface="KoPubWorld바탕체 Bold" panose="00000800000000000000" pitchFamily="2" charset="-127"/>
                    </a:rPr>
                    <a:t>04</a:t>
                  </a:r>
                  <a:endParaRPr lang="ko-KR" altLang="en-US" sz="2000" dirty="0">
                    <a:solidFill>
                      <a:srgbClr val="012D6A"/>
                    </a:solidFill>
                    <a:latin typeface="KoPubWorld바탕체 Bold" panose="00000800000000000000" pitchFamily="2" charset="-127"/>
                    <a:ea typeface="KoPubWorld바탕체 Bold" panose="00000800000000000000" pitchFamily="2" charset="-127"/>
                    <a:cs typeface="KoPubWorld바탕체 Bold" panose="00000800000000000000" pitchFamily="2" charset="-127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EAF9439-78D1-4B53-B5CC-661998424463}"/>
                    </a:ext>
                  </a:extLst>
                </p:cNvPr>
                <p:cNvSpPr txBox="1"/>
                <p:nvPr/>
              </p:nvSpPr>
              <p:spPr>
                <a:xfrm>
                  <a:off x="3467100" y="1730989"/>
                  <a:ext cx="32385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sz="2000" dirty="0">
                      <a:solidFill>
                        <a:srgbClr val="012D6A"/>
                      </a:solidFill>
                      <a:latin typeface="KoPubWorld바탕체 Bold" panose="00000800000000000000" pitchFamily="2" charset="-127"/>
                      <a:ea typeface="KoPubWorld바탕체 Bold" panose="00000800000000000000" pitchFamily="2" charset="-127"/>
                      <a:cs typeface="KoPubWorld바탕체 Bold" panose="00000800000000000000" pitchFamily="2" charset="-127"/>
                    </a:rPr>
                    <a:t>Improvement</a:t>
                  </a:r>
                  <a:r>
                    <a:rPr lang="ko-KR" altLang="en-US" sz="2000" dirty="0">
                      <a:solidFill>
                        <a:srgbClr val="012D6A"/>
                      </a:solidFill>
                      <a:latin typeface="KoPubWorld바탕체 Bold" panose="00000800000000000000" pitchFamily="2" charset="-127"/>
                      <a:ea typeface="KoPubWorld바탕체 Bold" panose="00000800000000000000" pitchFamily="2" charset="-127"/>
                      <a:cs typeface="KoPubWorld바탕체 Bold" panose="00000800000000000000" pitchFamily="2" charset="-127"/>
                    </a:rPr>
                    <a:t> </a:t>
                  </a:r>
                  <a:r>
                    <a:rPr lang="en-US" altLang="ko-KR" sz="2000" dirty="0">
                      <a:solidFill>
                        <a:srgbClr val="012D6A"/>
                      </a:solidFill>
                      <a:latin typeface="KoPubWorld바탕체 Bold" panose="00000800000000000000" pitchFamily="2" charset="-127"/>
                      <a:ea typeface="KoPubWorld바탕체 Bold" panose="00000800000000000000" pitchFamily="2" charset="-127"/>
                      <a:cs typeface="KoPubWorld바탕체 Bold" panose="00000800000000000000" pitchFamily="2" charset="-127"/>
                    </a:rPr>
                    <a:t>Opportunities</a:t>
                  </a:r>
                  <a:endParaRPr lang="ko-KR" altLang="en-US" sz="2000" dirty="0">
                    <a:solidFill>
                      <a:srgbClr val="012D6A"/>
                    </a:solidFill>
                    <a:latin typeface="KoPubWorld바탕체 Bold" panose="00000800000000000000" pitchFamily="2" charset="-127"/>
                    <a:ea typeface="KoPubWorld바탕체 Bold" panose="00000800000000000000" pitchFamily="2" charset="-127"/>
                    <a:cs typeface="KoPubWorld바탕체 Bold" panose="00000800000000000000" pitchFamily="2" charset="-127"/>
                  </a:endParaRPr>
                </a:p>
              </p:txBody>
            </p:sp>
          </p:grp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5BBD7DB-D8D9-ED15-DEF0-57CA14C1F9FA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29" y="2453069"/>
              <a:ext cx="0" cy="2271175"/>
            </a:xfrm>
            <a:prstGeom prst="line">
              <a:avLst/>
            </a:prstGeom>
            <a:ln w="635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83461A5-3B93-40EA-AA31-B0644D20E077}"/>
              </a:ext>
            </a:extLst>
          </p:cNvPr>
          <p:cNvSpPr txBox="1"/>
          <p:nvPr/>
        </p:nvSpPr>
        <p:spPr>
          <a:xfrm>
            <a:off x="695469" y="441166"/>
            <a:ext cx="203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Contents</a:t>
            </a:r>
            <a:endParaRPr lang="ko-KR" altLang="en-US" sz="2800" dirty="0">
              <a:solidFill>
                <a:srgbClr val="012D6A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7C42376-CD86-830D-0670-8FC9DF33FE25}"/>
              </a:ext>
            </a:extLst>
          </p:cNvPr>
          <p:cNvCxnSpPr>
            <a:cxnSpLocks/>
          </p:cNvCxnSpPr>
          <p:nvPr/>
        </p:nvCxnSpPr>
        <p:spPr>
          <a:xfrm>
            <a:off x="2119086" y="1378857"/>
            <a:ext cx="0" cy="5479143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79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D48B30-9133-4B5A-BCCB-0107D9C132F5}"/>
              </a:ext>
            </a:extLst>
          </p:cNvPr>
          <p:cNvSpPr txBox="1"/>
          <p:nvPr/>
        </p:nvSpPr>
        <p:spPr>
          <a:xfrm>
            <a:off x="967706" y="1566952"/>
            <a:ext cx="25527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chemeClr val="bg1"/>
                </a:solidFill>
                <a:latin typeface="KoPubWorld돋움체 Medium" panose="00000600000000000000" pitchFamily="2" charset="-127"/>
              </a:rPr>
              <a:t>01</a:t>
            </a:r>
            <a:endParaRPr lang="ko-KR" altLang="en-US" sz="9600" dirty="0">
              <a:solidFill>
                <a:schemeClr val="bg1"/>
              </a:solidFill>
              <a:latin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C85710-C356-465A-B72A-032361491FC5}"/>
              </a:ext>
            </a:extLst>
          </p:cNvPr>
          <p:cNvSpPr txBox="1"/>
          <p:nvPr/>
        </p:nvSpPr>
        <p:spPr>
          <a:xfrm>
            <a:off x="4462029" y="2463355"/>
            <a:ext cx="322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B95E19-59C0-482F-A45A-92FA0A59C857}"/>
              </a:ext>
            </a:extLst>
          </p:cNvPr>
          <p:cNvSpPr txBox="1"/>
          <p:nvPr/>
        </p:nvSpPr>
        <p:spPr>
          <a:xfrm>
            <a:off x="4860259" y="3242424"/>
            <a:ext cx="4610312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Background and Motivation</a:t>
            </a:r>
          </a:p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Objectives and Unique Features of AI PET</a:t>
            </a:r>
          </a:p>
        </p:txBody>
      </p:sp>
    </p:spTree>
    <p:extLst>
      <p:ext uri="{BB962C8B-B14F-4D97-AF65-F5344CB8AC3E}">
        <p14:creationId xmlns:p14="http://schemas.microsoft.com/office/powerpoint/2010/main" val="194354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2693" y="1793105"/>
            <a:ext cx="5078127" cy="355777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519036" y="115638"/>
            <a:ext cx="5576964" cy="624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12D6A"/>
              </a:buClr>
              <a:buSzPts val="2000"/>
              <a:buNone/>
            </a:pPr>
            <a:r>
              <a:rPr lang="en-US"/>
              <a:t>1. Introduction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872575" y="2298225"/>
            <a:ext cx="6648300" cy="26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27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Post-COVID Depression Rise</a:t>
            </a:r>
            <a:r>
              <a:rPr lang="en-US" sz="2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Identifying a need for emotional support.</a:t>
            </a:r>
            <a:endParaRPr/>
          </a:p>
          <a:p>
            <a:pPr marL="0" marR="0" lvl="0" indent="-1270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Pets' Limitations</a:t>
            </a:r>
            <a:r>
              <a:rPr lang="en-US" sz="2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High cost and care challenges.</a:t>
            </a:r>
            <a:endParaRPr/>
          </a:p>
          <a:p>
            <a:pPr marL="0" marR="0" lvl="0" indent="-1270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AI Pet Solution</a:t>
            </a:r>
            <a:r>
              <a:rPr lang="en-US" sz="2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Using  “Freenove” for a cost-effective, interactive pet alternative.</a:t>
            </a:r>
            <a:endParaRPr/>
          </a:p>
        </p:txBody>
      </p:sp>
      <p:grpSp>
        <p:nvGrpSpPr>
          <p:cNvPr id="46" name="Google Shape;46;p2"/>
          <p:cNvGrpSpPr/>
          <p:nvPr/>
        </p:nvGrpSpPr>
        <p:grpSpPr>
          <a:xfrm>
            <a:off x="781275" y="1634573"/>
            <a:ext cx="2340000" cy="416496"/>
            <a:chOff x="1103386" y="1651028"/>
            <a:chExt cx="2340000" cy="416496"/>
          </a:xfrm>
        </p:grpSpPr>
        <p:sp>
          <p:nvSpPr>
            <p:cNvPr id="47" name="Google Shape;47;p2"/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49;p2"/>
            <p:cNvSpPr txBox="1"/>
            <p:nvPr/>
          </p:nvSpPr>
          <p:spPr>
            <a:xfrm>
              <a:off x="1259249" y="1667414"/>
              <a:ext cx="21841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Motivation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2"/>
          <p:cNvSpPr txBox="1"/>
          <p:nvPr/>
        </p:nvSpPr>
        <p:spPr>
          <a:xfrm>
            <a:off x="8629808" y="5146712"/>
            <a:ext cx="2421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&lt;Freenove</a:t>
            </a:r>
            <a:r>
              <a:rPr lang="en-US" sz="1000">
                <a:solidFill>
                  <a:schemeClr val="dk1"/>
                </a:solidFill>
              </a:rPr>
              <a:t> Raspberry Pi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/>
          <p:nvPr/>
        </p:nvSpPr>
        <p:spPr>
          <a:xfrm>
            <a:off x="8462485" y="4261401"/>
            <a:ext cx="2911684" cy="886902"/>
          </a:xfrm>
          <a:prstGeom prst="roundRect">
            <a:avLst>
              <a:gd name="adj" fmla="val 7292"/>
            </a:avLst>
          </a:prstGeom>
          <a:solidFill>
            <a:srgbClr val="EDF3F8"/>
          </a:solidFill>
          <a:ln>
            <a:noFill/>
          </a:ln>
          <a:effectLst>
            <a:outerShdw blurRad="762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4763356" y="4261401"/>
            <a:ext cx="2911684" cy="886902"/>
          </a:xfrm>
          <a:prstGeom prst="roundRect">
            <a:avLst>
              <a:gd name="adj" fmla="val 7292"/>
            </a:avLst>
          </a:prstGeom>
          <a:solidFill>
            <a:srgbClr val="EDF3F8"/>
          </a:solidFill>
          <a:ln>
            <a:noFill/>
          </a:ln>
          <a:effectLst>
            <a:outerShdw blurRad="762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943836" y="4261401"/>
            <a:ext cx="2911684" cy="886902"/>
          </a:xfrm>
          <a:prstGeom prst="roundRect">
            <a:avLst>
              <a:gd name="adj" fmla="val 7292"/>
            </a:avLst>
          </a:prstGeom>
          <a:solidFill>
            <a:srgbClr val="EDF3F8"/>
          </a:solidFill>
          <a:ln>
            <a:noFill/>
          </a:ln>
          <a:effectLst>
            <a:outerShdw blurRad="762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1"/>
          </p:nvPr>
        </p:nvSpPr>
        <p:spPr>
          <a:xfrm>
            <a:off x="519036" y="115638"/>
            <a:ext cx="5576964" cy="624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12D6A"/>
              </a:buClr>
              <a:buSzPts val="2000"/>
              <a:buNone/>
            </a:pPr>
            <a:r>
              <a:rPr lang="en-US"/>
              <a:t>1. Introduction</a:t>
            </a:r>
            <a:endParaRPr/>
          </a:p>
        </p:txBody>
      </p:sp>
      <p:sp>
        <p:nvSpPr>
          <p:cNvPr id="60" name="Google Shape;60;p3"/>
          <p:cNvSpPr txBox="1"/>
          <p:nvPr/>
        </p:nvSpPr>
        <p:spPr>
          <a:xfrm>
            <a:off x="949214" y="4301627"/>
            <a:ext cx="2847523" cy="94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Emotion Recognition</a:t>
            </a:r>
            <a:endParaRPr/>
          </a:p>
        </p:txBody>
      </p:sp>
      <p:sp>
        <p:nvSpPr>
          <p:cNvPr id="61" name="Google Shape;61;p3"/>
          <p:cNvSpPr txBox="1"/>
          <p:nvPr/>
        </p:nvSpPr>
        <p:spPr>
          <a:xfrm>
            <a:off x="4635034" y="4301627"/>
            <a:ext cx="3015856" cy="1209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More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Interaction</a:t>
            </a:r>
            <a:endParaRPr/>
          </a:p>
        </p:txBody>
      </p:sp>
      <p:sp>
        <p:nvSpPr>
          <p:cNvPr id="62" name="Google Shape;62;p3"/>
          <p:cNvSpPr txBox="1"/>
          <p:nvPr/>
        </p:nvSpPr>
        <p:spPr>
          <a:xfrm>
            <a:off x="8438335" y="4301628"/>
            <a:ext cx="29118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Personalized behavior system</a:t>
            </a:r>
            <a:endParaRPr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1747435" y="2299007"/>
            <a:ext cx="22675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4845201" y="2299007"/>
            <a:ext cx="22675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8060009" y="2299007"/>
            <a:ext cx="22675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3" descr="Emotion recognition - Free marketing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0414" y="2185682"/>
            <a:ext cx="1608318" cy="1608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" descr="Interaction, human, love, kitten, domestic, cat, pet icon - Download on  Iconfind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4192" y="2219117"/>
            <a:ext cx="1541447" cy="1541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" descr="Personalization Generic color lineal-color 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01099" y="2185682"/>
            <a:ext cx="1541447" cy="15414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3"/>
          <p:cNvGrpSpPr/>
          <p:nvPr/>
        </p:nvGrpSpPr>
        <p:grpSpPr>
          <a:xfrm>
            <a:off x="943836" y="1304542"/>
            <a:ext cx="2363682" cy="414155"/>
            <a:chOff x="1103386" y="1644284"/>
            <a:chExt cx="2363682" cy="414155"/>
          </a:xfrm>
        </p:grpSpPr>
        <p:sp>
          <p:nvSpPr>
            <p:cNvPr id="70" name="Google Shape;70;p3"/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72;p3"/>
            <p:cNvSpPr txBox="1"/>
            <p:nvPr/>
          </p:nvSpPr>
          <p:spPr>
            <a:xfrm>
              <a:off x="1282931" y="1644284"/>
              <a:ext cx="21841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Our Goals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D48B30-9133-4B5A-BCCB-0107D9C132F5}"/>
              </a:ext>
            </a:extLst>
          </p:cNvPr>
          <p:cNvSpPr txBox="1"/>
          <p:nvPr/>
        </p:nvSpPr>
        <p:spPr>
          <a:xfrm>
            <a:off x="967706" y="1566952"/>
            <a:ext cx="25527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chemeClr val="bg1"/>
                </a:solidFill>
                <a:latin typeface="KoPubWorld돋움체 Medium" panose="00000600000000000000" pitchFamily="2" charset="-127"/>
              </a:rPr>
              <a:t>02</a:t>
            </a:r>
            <a:endParaRPr lang="ko-KR" altLang="en-US" sz="9600" dirty="0">
              <a:solidFill>
                <a:schemeClr val="bg1"/>
              </a:solidFill>
              <a:latin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C85710-C356-465A-B72A-032361491FC5}"/>
              </a:ext>
            </a:extLst>
          </p:cNvPr>
          <p:cNvSpPr txBox="1"/>
          <p:nvPr/>
        </p:nvSpPr>
        <p:spPr>
          <a:xfrm>
            <a:off x="4462029" y="2463355"/>
            <a:ext cx="435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Implementation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B95E19-59C0-482F-A45A-92FA0A59C857}"/>
              </a:ext>
            </a:extLst>
          </p:cNvPr>
          <p:cNvSpPr txBox="1"/>
          <p:nvPr/>
        </p:nvSpPr>
        <p:spPr>
          <a:xfrm>
            <a:off x="4860259" y="3242424"/>
            <a:ext cx="667424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System Architecture Overview</a:t>
            </a:r>
          </a:p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Integration and Data Flow</a:t>
            </a:r>
          </a:p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82903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4"/>
          <p:cNvGrpSpPr/>
          <p:nvPr/>
        </p:nvGrpSpPr>
        <p:grpSpPr>
          <a:xfrm>
            <a:off x="9556227" y="3185250"/>
            <a:ext cx="1356224" cy="736600"/>
            <a:chOff x="8417734" y="1930401"/>
            <a:chExt cx="1356224" cy="736600"/>
          </a:xfrm>
        </p:grpSpPr>
        <p:sp>
          <p:nvSpPr>
            <p:cNvPr id="78" name="Google Shape;78;p4"/>
            <p:cNvSpPr/>
            <p:nvPr/>
          </p:nvSpPr>
          <p:spPr>
            <a:xfrm>
              <a:off x="8492067" y="1930401"/>
              <a:ext cx="1151466" cy="7366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79;p4"/>
            <p:cNvSpPr txBox="1"/>
            <p:nvPr/>
          </p:nvSpPr>
          <p:spPr>
            <a:xfrm>
              <a:off x="8417734" y="2087805"/>
              <a:ext cx="135622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Reinforcement Learning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1790" y="3366439"/>
            <a:ext cx="999943" cy="9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519036" y="115638"/>
            <a:ext cx="5576964" cy="624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12D6A"/>
              </a:buClr>
              <a:buSzPts val="2000"/>
              <a:buNone/>
            </a:pPr>
            <a:r>
              <a:rPr lang="en-US"/>
              <a:t>2. Overall Architecture</a:t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858644" y="1503242"/>
            <a:ext cx="10556555" cy="4414232"/>
          </a:xfrm>
          <a:prstGeom prst="rect">
            <a:avLst/>
          </a:prstGeom>
          <a:noFill/>
          <a:ln w="1270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3" name="Google Shape;83;p4"/>
          <p:cNvGrpSpPr/>
          <p:nvPr/>
        </p:nvGrpSpPr>
        <p:grpSpPr>
          <a:xfrm>
            <a:off x="2962924" y="2411944"/>
            <a:ext cx="1100667" cy="736600"/>
            <a:chOff x="6646333" y="1930400"/>
            <a:chExt cx="1100667" cy="736600"/>
          </a:xfrm>
        </p:grpSpPr>
        <p:sp>
          <p:nvSpPr>
            <p:cNvPr id="84" name="Google Shape;84;p4"/>
            <p:cNvSpPr/>
            <p:nvPr/>
          </p:nvSpPr>
          <p:spPr>
            <a:xfrm>
              <a:off x="6646333" y="1930400"/>
              <a:ext cx="1100667" cy="736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" name="Google Shape;85;p4"/>
            <p:cNvSpPr txBox="1"/>
            <p:nvPr/>
          </p:nvSpPr>
          <p:spPr>
            <a:xfrm>
              <a:off x="6722533" y="2067868"/>
              <a:ext cx="9482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Images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4"/>
          <p:cNvGrpSpPr/>
          <p:nvPr/>
        </p:nvGrpSpPr>
        <p:grpSpPr>
          <a:xfrm>
            <a:off x="2956919" y="4739134"/>
            <a:ext cx="1100667" cy="736600"/>
            <a:chOff x="6646333" y="1930400"/>
            <a:chExt cx="1100667" cy="736600"/>
          </a:xfrm>
        </p:grpSpPr>
        <p:sp>
          <p:nvSpPr>
            <p:cNvPr id="87" name="Google Shape;87;p4"/>
            <p:cNvSpPr/>
            <p:nvPr/>
          </p:nvSpPr>
          <p:spPr>
            <a:xfrm>
              <a:off x="6646333" y="1930400"/>
              <a:ext cx="1100667" cy="736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4"/>
            <p:cNvSpPr txBox="1"/>
            <p:nvPr/>
          </p:nvSpPr>
          <p:spPr>
            <a:xfrm>
              <a:off x="6684432" y="2067867"/>
              <a:ext cx="10244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Raspberry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Instructions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4"/>
          <p:cNvGrpSpPr/>
          <p:nvPr/>
        </p:nvGrpSpPr>
        <p:grpSpPr>
          <a:xfrm>
            <a:off x="5326323" y="4762968"/>
            <a:ext cx="1100667" cy="736600"/>
            <a:chOff x="6646333" y="1930400"/>
            <a:chExt cx="1100667" cy="736600"/>
          </a:xfrm>
        </p:grpSpPr>
        <p:sp>
          <p:nvSpPr>
            <p:cNvPr id="90" name="Google Shape;90;p4"/>
            <p:cNvSpPr/>
            <p:nvPr/>
          </p:nvSpPr>
          <p:spPr>
            <a:xfrm>
              <a:off x="6646333" y="1930400"/>
              <a:ext cx="1100667" cy="736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4"/>
            <p:cNvSpPr txBox="1"/>
            <p:nvPr/>
          </p:nvSpPr>
          <p:spPr>
            <a:xfrm>
              <a:off x="6722533" y="2067868"/>
              <a:ext cx="9482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Behavior Vector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2" name="Google Shape;92;p4"/>
          <p:cNvCxnSpPr/>
          <p:nvPr/>
        </p:nvCxnSpPr>
        <p:spPr>
          <a:xfrm rot="10800000">
            <a:off x="4290140" y="5131268"/>
            <a:ext cx="744389" cy="0"/>
          </a:xfrm>
          <a:prstGeom prst="straightConnector1">
            <a:avLst/>
          </a:prstGeom>
          <a:noFill/>
          <a:ln w="12700" cap="flat" cmpd="sng">
            <a:solidFill>
              <a:srgbClr val="262626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3" name="Google Shape;93;p4"/>
          <p:cNvSpPr txBox="1"/>
          <p:nvPr/>
        </p:nvSpPr>
        <p:spPr>
          <a:xfrm>
            <a:off x="770650" y="1091350"/>
            <a:ext cx="29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Overview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 rot="5400000">
            <a:off x="3884023" y="2627348"/>
            <a:ext cx="1518226" cy="618067"/>
          </a:xfrm>
          <a:custGeom>
            <a:avLst/>
            <a:gdLst/>
            <a:ahLst/>
            <a:cxnLst/>
            <a:rect l="l" t="t" r="r" b="b"/>
            <a:pathLst>
              <a:path w="4436533" h="364067" extrusionOk="0">
                <a:moveTo>
                  <a:pt x="0" y="0"/>
                </a:moveTo>
                <a:lnTo>
                  <a:pt x="0" y="364067"/>
                </a:lnTo>
                <a:lnTo>
                  <a:pt x="4436533" y="364067"/>
                </a:lnTo>
                <a:lnTo>
                  <a:pt x="4436533" y="67733"/>
                </a:lnTo>
              </a:path>
            </a:pathLst>
          </a:custGeom>
          <a:noFill/>
          <a:ln w="12700" cap="flat" cmpd="sng">
            <a:solidFill>
              <a:srgbClr val="262626"/>
            </a:solidFill>
            <a:prstDash val="dash"/>
            <a:miter lim="800000"/>
            <a:headEnd type="triangl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6" name="Google Shape;96;p4"/>
          <p:cNvGrpSpPr/>
          <p:nvPr/>
        </p:nvGrpSpPr>
        <p:grpSpPr>
          <a:xfrm>
            <a:off x="5034529" y="1783864"/>
            <a:ext cx="1684257" cy="736600"/>
            <a:chOff x="8492067" y="1930401"/>
            <a:chExt cx="1151466" cy="736600"/>
          </a:xfrm>
        </p:grpSpPr>
        <p:sp>
          <p:nvSpPr>
            <p:cNvPr id="97" name="Google Shape;97;p4"/>
            <p:cNvSpPr/>
            <p:nvPr/>
          </p:nvSpPr>
          <p:spPr>
            <a:xfrm>
              <a:off x="8492067" y="1930401"/>
              <a:ext cx="1151466" cy="7366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p4"/>
            <p:cNvSpPr txBox="1"/>
            <p:nvPr/>
          </p:nvSpPr>
          <p:spPr>
            <a:xfrm>
              <a:off x="8601724" y="2037091"/>
              <a:ext cx="94826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Emotion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(faces)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4"/>
          <p:cNvGrpSpPr/>
          <p:nvPr/>
        </p:nvGrpSpPr>
        <p:grpSpPr>
          <a:xfrm>
            <a:off x="5039060" y="3316825"/>
            <a:ext cx="1684257" cy="736600"/>
            <a:chOff x="8492067" y="1930401"/>
            <a:chExt cx="1151466" cy="736600"/>
          </a:xfrm>
        </p:grpSpPr>
        <p:sp>
          <p:nvSpPr>
            <p:cNvPr id="100" name="Google Shape;100;p4"/>
            <p:cNvSpPr/>
            <p:nvPr/>
          </p:nvSpPr>
          <p:spPr>
            <a:xfrm>
              <a:off x="8492067" y="1930401"/>
              <a:ext cx="1151466" cy="7366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01;p4"/>
            <p:cNvSpPr txBox="1"/>
            <p:nvPr/>
          </p:nvSpPr>
          <p:spPr>
            <a:xfrm>
              <a:off x="8598626" y="2022728"/>
              <a:ext cx="94826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Reward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(hand signs)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6874828" y="3355127"/>
            <a:ext cx="1572840" cy="725332"/>
            <a:chOff x="7036326" y="2280099"/>
            <a:chExt cx="1764774" cy="1015551"/>
          </a:xfrm>
        </p:grpSpPr>
        <p:sp>
          <p:nvSpPr>
            <p:cNvPr id="103" name="Google Shape;103;p4"/>
            <p:cNvSpPr/>
            <p:nvPr/>
          </p:nvSpPr>
          <p:spPr>
            <a:xfrm>
              <a:off x="7036326" y="2280099"/>
              <a:ext cx="1764774" cy="101555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7036326" y="2280541"/>
              <a:ext cx="1764774" cy="535597"/>
            </a:xfrm>
            <a:prstGeom prst="rect">
              <a:avLst/>
            </a:prstGeom>
            <a:solidFill>
              <a:srgbClr val="E2ECED"/>
            </a:solidFill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4"/>
            <p:cNvSpPr txBox="1"/>
            <p:nvPr/>
          </p:nvSpPr>
          <p:spPr>
            <a:xfrm>
              <a:off x="7145827" y="2385545"/>
              <a:ext cx="1545772" cy="387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Positive(+)</a:t>
              </a:r>
              <a:endParaRPr sz="105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 txBox="1"/>
            <p:nvPr/>
          </p:nvSpPr>
          <p:spPr>
            <a:xfrm>
              <a:off x="7145827" y="2901792"/>
              <a:ext cx="1545772" cy="387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Negative(-)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4"/>
          <p:cNvGrpSpPr/>
          <p:nvPr/>
        </p:nvGrpSpPr>
        <p:grpSpPr>
          <a:xfrm>
            <a:off x="6854788" y="1937153"/>
            <a:ext cx="1572840" cy="368300"/>
            <a:chOff x="6646333" y="1930400"/>
            <a:chExt cx="1100667" cy="736600"/>
          </a:xfrm>
        </p:grpSpPr>
        <p:sp>
          <p:nvSpPr>
            <p:cNvPr id="108" name="Google Shape;108;p4"/>
            <p:cNvSpPr/>
            <p:nvPr/>
          </p:nvSpPr>
          <p:spPr>
            <a:xfrm>
              <a:off x="6646333" y="1930400"/>
              <a:ext cx="1100667" cy="736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4"/>
            <p:cNvSpPr txBox="1"/>
            <p:nvPr/>
          </p:nvSpPr>
          <p:spPr>
            <a:xfrm>
              <a:off x="6691177" y="2006146"/>
              <a:ext cx="948267" cy="553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emotions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4"/>
          <p:cNvSpPr/>
          <p:nvPr/>
        </p:nvSpPr>
        <p:spPr>
          <a:xfrm>
            <a:off x="9388593" y="3869788"/>
            <a:ext cx="1749247" cy="7253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9065939" y="3996365"/>
            <a:ext cx="23367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Recommended Model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4"/>
          <p:cNvCxnSpPr>
            <a:cxnSpLocks/>
          </p:cNvCxnSpPr>
          <p:nvPr/>
        </p:nvCxnSpPr>
        <p:spPr>
          <a:xfrm>
            <a:off x="8592758" y="3753254"/>
            <a:ext cx="963469" cy="0"/>
          </a:xfrm>
          <a:prstGeom prst="straightConnector1">
            <a:avLst/>
          </a:prstGeom>
          <a:noFill/>
          <a:ln w="12700" cap="flat" cmpd="sng">
            <a:solidFill>
              <a:srgbClr val="26262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4" name="Google Shape;114;p4"/>
          <p:cNvCxnSpPr>
            <a:cxnSpLocks/>
          </p:cNvCxnSpPr>
          <p:nvPr/>
        </p:nvCxnSpPr>
        <p:spPr>
          <a:xfrm>
            <a:off x="8615821" y="2121303"/>
            <a:ext cx="159047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4"/>
          <p:cNvSpPr txBox="1"/>
          <p:nvPr/>
        </p:nvSpPr>
        <p:spPr>
          <a:xfrm>
            <a:off x="8297853" y="3242466"/>
            <a:ext cx="15361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*Update Weights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4"/>
          <p:cNvCxnSpPr/>
          <p:nvPr/>
        </p:nvCxnSpPr>
        <p:spPr>
          <a:xfrm>
            <a:off x="10260453" y="4595120"/>
            <a:ext cx="0" cy="62191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117;p4"/>
          <p:cNvCxnSpPr/>
          <p:nvPr/>
        </p:nvCxnSpPr>
        <p:spPr>
          <a:xfrm rot="10800000">
            <a:off x="6684332" y="5217039"/>
            <a:ext cx="3576121" cy="0"/>
          </a:xfrm>
          <a:prstGeom prst="straightConnector1">
            <a:avLst/>
          </a:prstGeom>
          <a:noFill/>
          <a:ln w="12700" cap="flat" cmpd="sng">
            <a:solidFill>
              <a:srgbClr val="262626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" name="Google Shape;115;p4">
            <a:extLst>
              <a:ext uri="{FF2B5EF4-FFF2-40B4-BE49-F238E27FC236}">
                <a16:creationId xmlns:a16="http://schemas.microsoft.com/office/drawing/2014/main" id="{B8C8322D-2FBC-7205-0BDA-625AEEF2FC75}"/>
              </a:ext>
            </a:extLst>
          </p:cNvPr>
          <p:cNvSpPr txBox="1"/>
          <p:nvPr/>
        </p:nvSpPr>
        <p:spPr>
          <a:xfrm>
            <a:off x="1416916" y="2359649"/>
            <a:ext cx="15361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frame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5;p4">
            <a:extLst>
              <a:ext uri="{FF2B5EF4-FFF2-40B4-BE49-F238E27FC236}">
                <a16:creationId xmlns:a16="http://schemas.microsoft.com/office/drawing/2014/main" id="{B999777B-6D38-5732-2083-4425EA5DD92A}"/>
              </a:ext>
            </a:extLst>
          </p:cNvPr>
          <p:cNvSpPr txBox="1"/>
          <p:nvPr/>
        </p:nvSpPr>
        <p:spPr>
          <a:xfrm>
            <a:off x="1416916" y="5235862"/>
            <a:ext cx="15361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2A0CDD4-AC2E-5B7B-9481-ADCB5A2222D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40617" y="2714846"/>
            <a:ext cx="496307" cy="444503"/>
          </a:xfrm>
          <a:prstGeom prst="bentConnector3">
            <a:avLst>
              <a:gd name="adj1" fmla="val 997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2C1FE48-173A-B39F-9E71-3F0F8073223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79022" y="4670964"/>
            <a:ext cx="474365" cy="446247"/>
          </a:xfrm>
          <a:prstGeom prst="bentConnector3">
            <a:avLst>
              <a:gd name="adj1" fmla="val -50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oogle Shape;113;p4">
            <a:extLst>
              <a:ext uri="{FF2B5EF4-FFF2-40B4-BE49-F238E27FC236}">
                <a16:creationId xmlns:a16="http://schemas.microsoft.com/office/drawing/2014/main" id="{FA0B6874-4402-8F65-951D-D7931949A2F4}"/>
              </a:ext>
            </a:extLst>
          </p:cNvPr>
          <p:cNvCxnSpPr>
            <a:cxnSpLocks/>
          </p:cNvCxnSpPr>
          <p:nvPr/>
        </p:nvCxnSpPr>
        <p:spPr>
          <a:xfrm>
            <a:off x="10206293" y="2123927"/>
            <a:ext cx="0" cy="874435"/>
          </a:xfrm>
          <a:prstGeom prst="straightConnector1">
            <a:avLst/>
          </a:prstGeom>
          <a:noFill/>
          <a:ln w="12700" cap="flat" cmpd="sng">
            <a:solidFill>
              <a:srgbClr val="262626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6636825" y="2854700"/>
            <a:ext cx="5367900" cy="2457900"/>
          </a:xfrm>
          <a:prstGeom prst="roundRect">
            <a:avLst>
              <a:gd name="adj" fmla="val 7292"/>
            </a:avLst>
          </a:prstGeom>
          <a:solidFill>
            <a:srgbClr val="EDF3F8"/>
          </a:solidFill>
          <a:ln>
            <a:noFill/>
          </a:ln>
          <a:effectLst>
            <a:outerShdw blurRad="762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519036" y="115638"/>
            <a:ext cx="5576964" cy="624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12D6A"/>
              </a:buClr>
              <a:buSzPts val="2000"/>
              <a:buNone/>
            </a:pPr>
            <a:r>
              <a:rPr lang="en-US"/>
              <a:t>3. Implementation - Device</a:t>
            </a:r>
            <a:endParaRPr/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1225" y="1576975"/>
            <a:ext cx="5576975" cy="429197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/>
          <p:nvPr/>
        </p:nvSpPr>
        <p:spPr>
          <a:xfrm>
            <a:off x="6636816" y="2936908"/>
            <a:ext cx="5463300" cy="22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Device and Server Interaction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Unfiltered Frame Transmission: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Device sends all captured frames to the server indiscriminately.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Action Execution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Device performs 'high action' matched with the server's command.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High Action Range: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Approximately 5-10 actions predefined (-1 received for 'no command').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7" name="Google Shape;127;p5"/>
          <p:cNvGrpSpPr/>
          <p:nvPr/>
        </p:nvGrpSpPr>
        <p:grpSpPr>
          <a:xfrm>
            <a:off x="1081871" y="1160484"/>
            <a:ext cx="2776410" cy="416496"/>
            <a:chOff x="1103386" y="1651028"/>
            <a:chExt cx="2340000" cy="416496"/>
          </a:xfrm>
        </p:grpSpPr>
        <p:sp>
          <p:nvSpPr>
            <p:cNvPr id="128" name="Google Shape;128;p5"/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1259248" y="1667414"/>
              <a:ext cx="218413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Flow in Device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"/>
          <p:cNvPicPr preferRelativeResize="0"/>
          <p:nvPr/>
        </p:nvPicPr>
        <p:blipFill rotWithShape="1">
          <a:blip r:embed="rId4">
            <a:alphaModFix/>
          </a:blip>
          <a:srcRect l="50388"/>
          <a:stretch/>
        </p:blipFill>
        <p:spPr>
          <a:xfrm>
            <a:off x="2552245" y="115638"/>
            <a:ext cx="9120719" cy="633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>
            <a:spLocks noGrp="1"/>
          </p:cNvSpPr>
          <p:nvPr>
            <p:ph type="body" idx="1"/>
          </p:nvPr>
        </p:nvSpPr>
        <p:spPr>
          <a:xfrm>
            <a:off x="519036" y="115638"/>
            <a:ext cx="5576964" cy="624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12D6A"/>
              </a:buClr>
              <a:buSzPts val="2000"/>
              <a:buNone/>
            </a:pPr>
            <a:r>
              <a:rPr lang="en-US"/>
              <a:t>3. Implementation - Server</a:t>
            </a:r>
            <a:endParaRPr/>
          </a:p>
        </p:txBody>
      </p:sp>
      <p:grpSp>
        <p:nvGrpSpPr>
          <p:cNvPr id="138" name="Google Shape;138;p6"/>
          <p:cNvGrpSpPr/>
          <p:nvPr/>
        </p:nvGrpSpPr>
        <p:grpSpPr>
          <a:xfrm>
            <a:off x="714455" y="1469634"/>
            <a:ext cx="2951208" cy="416496"/>
            <a:chOff x="1103386" y="1651028"/>
            <a:chExt cx="2340000" cy="416496"/>
          </a:xfrm>
        </p:grpSpPr>
        <p:sp>
          <p:nvSpPr>
            <p:cNvPr id="139" name="Google Shape;139;p6"/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6"/>
            <p:cNvSpPr txBox="1"/>
            <p:nvPr/>
          </p:nvSpPr>
          <p:spPr>
            <a:xfrm>
              <a:off x="1259248" y="1667414"/>
              <a:ext cx="218413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Flow in Server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AE2126-3D4F-AA80-EAE4-79BC0A0A9DC0}"/>
              </a:ext>
            </a:extLst>
          </p:cNvPr>
          <p:cNvSpPr/>
          <p:nvPr/>
        </p:nvSpPr>
        <p:spPr>
          <a:xfrm>
            <a:off x="2339783" y="4794584"/>
            <a:ext cx="2651760" cy="1301416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8A643C7-E4EC-0A69-98C2-8B91DB8EB3E9}"/>
              </a:ext>
            </a:extLst>
          </p:cNvPr>
          <p:cNvSpPr/>
          <p:nvPr/>
        </p:nvSpPr>
        <p:spPr>
          <a:xfrm>
            <a:off x="1823968" y="4355693"/>
            <a:ext cx="464377" cy="4388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3371C8-E9A6-F698-BC84-ED46E8766D5B}"/>
              </a:ext>
            </a:extLst>
          </p:cNvPr>
          <p:cNvSpPr/>
          <p:nvPr/>
        </p:nvSpPr>
        <p:spPr>
          <a:xfrm>
            <a:off x="5831839" y="3674709"/>
            <a:ext cx="2236253" cy="1195976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1F93D9-77F6-1091-DAFB-51CAE37F5314}"/>
              </a:ext>
            </a:extLst>
          </p:cNvPr>
          <p:cNvSpPr/>
          <p:nvPr/>
        </p:nvSpPr>
        <p:spPr>
          <a:xfrm>
            <a:off x="8381999" y="3674709"/>
            <a:ext cx="2236253" cy="1195976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787066-A264-C705-5119-C2B457084499}"/>
              </a:ext>
            </a:extLst>
          </p:cNvPr>
          <p:cNvSpPr/>
          <p:nvPr/>
        </p:nvSpPr>
        <p:spPr>
          <a:xfrm>
            <a:off x="5242698" y="3560910"/>
            <a:ext cx="464377" cy="4388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8425872-9DF1-B857-B8C8-ADF211607233}"/>
              </a:ext>
            </a:extLst>
          </p:cNvPr>
          <p:cNvSpPr/>
          <p:nvPr/>
        </p:nvSpPr>
        <p:spPr>
          <a:xfrm>
            <a:off x="10681230" y="3560911"/>
            <a:ext cx="464377" cy="4388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D8F5B1-FE4A-1F2C-7B5D-4F0386985971}"/>
              </a:ext>
            </a:extLst>
          </p:cNvPr>
          <p:cNvSpPr/>
          <p:nvPr/>
        </p:nvSpPr>
        <p:spPr>
          <a:xfrm>
            <a:off x="5994477" y="1178952"/>
            <a:ext cx="4623775" cy="1350888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9E5EF55-F15A-ECD3-D33B-242FE7FF9BC5}"/>
              </a:ext>
            </a:extLst>
          </p:cNvPr>
          <p:cNvSpPr/>
          <p:nvPr/>
        </p:nvSpPr>
        <p:spPr>
          <a:xfrm>
            <a:off x="5509483" y="740061"/>
            <a:ext cx="464377" cy="4388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FB946A-18D4-50CE-2904-628D9415205D}"/>
              </a:ext>
            </a:extLst>
          </p:cNvPr>
          <p:cNvSpPr/>
          <p:nvPr/>
        </p:nvSpPr>
        <p:spPr>
          <a:xfrm>
            <a:off x="8666746" y="2638753"/>
            <a:ext cx="1625334" cy="642398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1F3D9DE-FB96-58F3-A80D-6554F43BD852}"/>
              </a:ext>
            </a:extLst>
          </p:cNvPr>
          <p:cNvSpPr/>
          <p:nvPr/>
        </p:nvSpPr>
        <p:spPr>
          <a:xfrm>
            <a:off x="10368735" y="2638753"/>
            <a:ext cx="464377" cy="4388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4|2.3|2.4|2.1|2.3"/>
</p:tagLst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675</Words>
  <Application>Microsoft Macintosh PowerPoint</Application>
  <PresentationFormat>와이드스크린</PresentationFormat>
  <Paragraphs>155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-apple-system</vt:lpstr>
      <vt:lpstr>Malgun Gothic</vt:lpstr>
      <vt:lpstr>KoPubWorld돋움체 Medium</vt:lpstr>
      <vt:lpstr>KoPubWorld바탕체 Bold</vt:lpstr>
      <vt:lpstr>KoPubWorld바탕체 Light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의진 김</cp:lastModifiedBy>
  <cp:revision>6</cp:revision>
  <dcterms:created xsi:type="dcterms:W3CDTF">2022-02-02T04:32:22Z</dcterms:created>
  <dcterms:modified xsi:type="dcterms:W3CDTF">2024-04-19T08:34:44Z</dcterms:modified>
</cp:coreProperties>
</file>