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63" r:id="rId4"/>
    <p:sldId id="264" r:id="rId5"/>
    <p:sldId id="258" r:id="rId6"/>
    <p:sldId id="265" r:id="rId7"/>
    <p:sldId id="266" r:id="rId8"/>
    <p:sldId id="267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anken Grotesk" panose="020B0604020202020204" charset="0"/>
      <p:regular r:id="rId16"/>
      <p:bold r:id="rId17"/>
      <p:italic r:id="rId18"/>
      <p:boldItalic r:id="rId19"/>
    </p:embeddedFont>
    <p:embeddedFont>
      <p:font typeface="Inter Medium" panose="020B0604020202020204" charset="0"/>
      <p:regular r:id="rId20"/>
      <p:bold r:id="rId21"/>
    </p:embeddedFont>
    <p:embeddedFont>
      <p:font typeface="Krona One" panose="020B0604020202020204" charset="0"/>
      <p:regular r:id="rId22"/>
    </p:embeddedFont>
    <p:embeddedFont>
      <p:font typeface="Lato Light" panose="020F0302020204030203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Open Sans Medium" panose="020B0604020202020204" charset="0"/>
      <p:regular r:id="rId31"/>
      <p:bold r:id="rId32"/>
      <p:italic r:id="rId33"/>
      <p:boldItalic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  <p:embeddedFont>
      <p:font typeface="Roboto Medium" panose="020B0604020202020204" charset="0"/>
      <p:regular r:id="rId43"/>
      <p:bold r:id="rId44"/>
      <p:italic r:id="rId45"/>
      <p:boldItalic r:id="rId46"/>
    </p:embeddedFont>
    <p:embeddedFont>
      <p:font typeface="Space Grotesk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8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font" Target="fonts/font31.fntdata"/><Relationship Id="rId47" Type="http://schemas.openxmlformats.org/officeDocument/2006/relationships/font" Target="fonts/font3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46" Type="http://schemas.openxmlformats.org/officeDocument/2006/relationships/font" Target="fonts/font3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font" Target="fonts/font3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45" Type="http://schemas.openxmlformats.org/officeDocument/2006/relationships/font" Target="fonts/font34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4" Type="http://schemas.openxmlformats.org/officeDocument/2006/relationships/font" Target="fonts/font33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font" Target="fonts/font32.fntdata"/><Relationship Id="rId48" Type="http://schemas.openxmlformats.org/officeDocument/2006/relationships/font" Target="fonts/font37.fnt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17362652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17362652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17362652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17362652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27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17362652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17362652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59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73626521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73626521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73626521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73626521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50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73626521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73626521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85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73626521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73626521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65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173626521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173626521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Introduction_Slide_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TITLE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pic" idx="2"/>
          </p:nvPr>
        </p:nvSpPr>
        <p:spPr>
          <a:xfrm>
            <a:off x="0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2">
  <p:cSld name="TITLE_1_1_2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5711663" y="100"/>
            <a:ext cx="3432300" cy="514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3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4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3">
  <p:cSld name="TITLE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2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3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TITLE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Outro_1">
  <p:cSld name="TITLE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Default Slide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subTitle" idx="1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ubTitle" idx="2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ubTitle" idx="3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09550" tIns="54775" rIns="109550" bIns="5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1">
  <p:cSld name="CUSTOM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avLst/>
            <a:gdLst/>
            <a:ahLst/>
            <a:cxnLst/>
            <a:rect l="l" t="t" r="r" b="b"/>
            <a:pathLst>
              <a:path w="4983482" h="6447770" extrusionOk="0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69" h="4983482" extrusionOk="0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avLst/>
            <a:gdLst/>
            <a:ahLst/>
            <a:cxnLst/>
            <a:rect l="l" t="t" r="r" b="b"/>
            <a:pathLst>
              <a:path w="6447771" h="4983481" extrusionOk="0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avLst/>
            <a:gdLst/>
            <a:ahLst/>
            <a:cxnLst/>
            <a:rect l="l" t="t" r="r" b="b"/>
            <a:pathLst>
              <a:path w="4983480" h="6447772" extrusionOk="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1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5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2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3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4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2">
  <p:cSld name="CUSTOM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avLst/>
            <a:gdLst/>
            <a:ahLst/>
            <a:cxnLst/>
            <a:rect l="l" t="t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subTitle" idx="1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avLst/>
            <a:gdLst/>
            <a:ahLst/>
            <a:cxnLst/>
            <a:rect l="l" t="t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avLst/>
            <a:gdLst/>
            <a:ahLst/>
            <a:cxnLst/>
            <a:rect l="l" t="t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avLst/>
            <a:gdLst/>
            <a:ahLst/>
            <a:cxnLst/>
            <a:rect l="l" t="t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avLst/>
            <a:gdLst/>
            <a:ahLst/>
            <a:cxnLst/>
            <a:rect l="l" t="t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avLst/>
            <a:gdLst/>
            <a:ahLst/>
            <a:cxnLst/>
            <a:rect l="l" t="t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avLst/>
            <a:gdLst/>
            <a:ahLst/>
            <a:cxnLst/>
            <a:rect l="l" t="t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avLst/>
            <a:gdLst/>
            <a:ahLst/>
            <a:cxnLst/>
            <a:rect l="l" t="t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15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5_1">
  <p:cSld name="CUSTOM_2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2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4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avLst/>
              <a:gdLst/>
              <a:ahLst/>
              <a:cxnLst/>
              <a:rect l="l" t="t" r="r" b="b"/>
              <a:pathLst>
                <a:path w="21600" h="21010" extrusionOk="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avLst/>
              <a:gdLst/>
              <a:ahLst/>
              <a:cxnLst/>
              <a:rect l="l" t="t" r="r" b="b"/>
              <a:pathLst>
                <a:path w="21156" h="21600" extrusionOk="0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avLst/>
              <a:gdLst/>
              <a:ahLst/>
              <a:cxnLst/>
              <a:rect l="l" t="t" r="r" b="b"/>
              <a:pathLst>
                <a:path w="21600" h="21243" extrusionOk="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avLst/>
              <a:gdLst/>
              <a:ahLst/>
              <a:cxnLst/>
              <a:rect l="l" t="t" r="r" b="b"/>
              <a:pathLst>
                <a:path w="21337" h="21600" extrusionOk="0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4275" tIns="14275" rIns="14275" bIns="1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300" tIns="17150" rIns="34300" bIns="171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>
            <a:spLocks noGrp="1"/>
          </p:cNvSpPr>
          <p:nvPr>
            <p:ph type="subTitle" idx="5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CUSTOM_3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2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3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4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sz="26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sz="28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Comparing NoSQL and SQL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 presentation comparing NoSQL databases, specifically MongoDB, and SQL databases.</a:t>
            </a:r>
            <a:endParaRPr dirty="0"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4727851" y="795213"/>
            <a:ext cx="401347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Introduction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727047" y="1591950"/>
            <a:ext cx="844953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01</a:t>
            </a:r>
          </a:p>
        </p:txBody>
      </p:sp>
      <p:pic>
        <p:nvPicPr>
          <p:cNvPr id="4" name="Google Shape;189;p30">
            <a:extLst>
              <a:ext uri="{FF2B5EF4-FFF2-40B4-BE49-F238E27FC236}">
                <a16:creationId xmlns:a16="http://schemas.microsoft.com/office/drawing/2014/main" id="{2BE4AA25-419F-4313-B093-B47FC64FDD3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0" y="0"/>
            <a:ext cx="3432300" cy="5143500"/>
          </a:xfrm>
          <a:prstGeom prst="roundRect">
            <a:avLst>
              <a:gd name="adj" fmla="val 16667"/>
            </a:avLst>
          </a:prstGeom>
        </p:spPr>
      </p:pic>
      <p:sp>
        <p:nvSpPr>
          <p:cNvPr id="5" name="Google Shape;184;p29">
            <a:extLst>
              <a:ext uri="{FF2B5EF4-FFF2-40B4-BE49-F238E27FC236}">
                <a16:creationId xmlns:a16="http://schemas.microsoft.com/office/drawing/2014/main" id="{AD4A0EFE-4259-4B15-A7FA-5A0E12D6A450}"/>
              </a:ext>
            </a:extLst>
          </p:cNvPr>
          <p:cNvSpPr txBox="1">
            <a:spLocks/>
          </p:cNvSpPr>
          <p:nvPr/>
        </p:nvSpPr>
        <p:spPr>
          <a:xfrm>
            <a:off x="4727851" y="1591950"/>
            <a:ext cx="3683999" cy="304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 Medium"/>
              <a:buChar char="●"/>
              <a:defRPr sz="13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○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■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●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○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■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●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○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■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lvl="0" indent="0" algn="l">
              <a:buNone/>
            </a:pPr>
            <a:r>
              <a:rPr lang="en-US" sz="24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SQL databases</a:t>
            </a:r>
          </a:p>
          <a:p>
            <a:pPr marL="0" lvl="0" indent="0" algn="l">
              <a:spcBef>
                <a:spcPts val="1200"/>
              </a:spcBef>
              <a:buNone/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Is a type of database that uses Structured Query Language (SQL) for defining, manipulating, and querying data.</a:t>
            </a:r>
          </a:p>
          <a:p>
            <a:pPr marL="0" lvl="0" indent="0" algn="l">
              <a:spcBef>
                <a:spcPts val="1200"/>
              </a:spcBef>
              <a:buNone/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SQL databases are also known as relational databases because they organize data into tables with rows and columns, where each table represents a different entity and relationships between these entities are established through keys.</a:t>
            </a:r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2347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52215" y="795213"/>
            <a:ext cx="401347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Introduction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451411" y="1591950"/>
            <a:ext cx="844953" cy="7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02</a:t>
            </a:r>
          </a:p>
        </p:txBody>
      </p:sp>
      <p:pic>
        <p:nvPicPr>
          <p:cNvPr id="4" name="Google Shape;189;p30">
            <a:extLst>
              <a:ext uri="{FF2B5EF4-FFF2-40B4-BE49-F238E27FC236}">
                <a16:creationId xmlns:a16="http://schemas.microsoft.com/office/drawing/2014/main" id="{2BE4AA25-419F-4313-B093-B47FC64FDD3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5711700" y="0"/>
            <a:ext cx="3432300" cy="5143500"/>
          </a:xfrm>
          <a:prstGeom prst="roundRect">
            <a:avLst>
              <a:gd name="adj" fmla="val 16667"/>
            </a:avLst>
          </a:prstGeom>
        </p:spPr>
      </p:pic>
      <p:sp>
        <p:nvSpPr>
          <p:cNvPr id="5" name="Google Shape;184;p29">
            <a:extLst>
              <a:ext uri="{FF2B5EF4-FFF2-40B4-BE49-F238E27FC236}">
                <a16:creationId xmlns:a16="http://schemas.microsoft.com/office/drawing/2014/main" id="{AD4A0EFE-4259-4B15-A7FA-5A0E12D6A450}"/>
              </a:ext>
            </a:extLst>
          </p:cNvPr>
          <p:cNvSpPr txBox="1">
            <a:spLocks/>
          </p:cNvSpPr>
          <p:nvPr/>
        </p:nvSpPr>
        <p:spPr>
          <a:xfrm>
            <a:off x="1452215" y="1591950"/>
            <a:ext cx="3683999" cy="304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 Medium"/>
              <a:buChar char="●"/>
              <a:defRPr sz="13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○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■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●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○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■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●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○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Medium"/>
              <a:buChar char="■"/>
              <a:defRPr sz="1200" b="0" i="0" u="none" strike="noStrike" cap="none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lvl="0" indent="0" algn="l">
              <a:buNone/>
            </a:pPr>
            <a:r>
              <a:rPr lang="en-US" sz="24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</a:p>
          <a:p>
            <a:pPr marL="0" lvl="0" indent="0" algn="l">
              <a:spcBef>
                <a:spcPts val="1200"/>
              </a:spcBef>
              <a:buNone/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Is a popular NoSQL database designed for handling large volumes of data with a flexible, </a:t>
            </a:r>
            <a:r>
              <a:rPr lang="en-US" b="1" dirty="0" err="1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scalabe</a:t>
            </a: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, and high-performance approach </a:t>
            </a:r>
            <a:r>
              <a:rPr lang="en-US" b="1" dirty="0" err="1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0" lvl="0" indent="0" algn="l">
              <a:spcBef>
                <a:spcPts val="1200"/>
              </a:spcBef>
              <a:buNone/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Unlike traditional SQL databases, MongoDB uses a document-oriented data model, which allows for more flexible data structures.</a:t>
            </a:r>
          </a:p>
          <a:p>
            <a:pPr marL="0" lvl="0" indent="0" algn="l">
              <a:spcBef>
                <a:spcPts val="1200"/>
              </a:spcBef>
              <a:spcAft>
                <a:spcPts val="1200"/>
              </a:spcAft>
              <a:buNone/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4319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0" y="100"/>
            <a:ext cx="3432300" cy="5143500"/>
          </a:xfrm>
          <a:prstGeom prst="roundRect">
            <a:avLst>
              <a:gd name="adj" fmla="val 16667"/>
            </a:avLst>
          </a:prstGeom>
        </p:spPr>
      </p:pic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4135200" y="1109037"/>
            <a:ext cx="4176600" cy="3870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SQL databases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Traditional SQL databases primarily scale vertically by upgrading the existing hardware(CPU, RAM, storage) to cope with increased demand.</a:t>
            </a:r>
          </a:p>
          <a:p>
            <a:pPr marL="0" lvl="0" indent="0"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buClr>
                <a:srgbClr val="134D57"/>
              </a:buClr>
            </a:pPr>
            <a:r>
              <a:rPr lang="en-US" sz="20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Horizontal scalability: MongoDB is designed for horizontal scalability, allowing data to be distributed across multiple servers or clusters. This is achieved via </a:t>
            </a:r>
            <a:r>
              <a:rPr lang="en-US" b="1" dirty="0" err="1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sharding</a:t>
            </a: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4135200" y="164113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Scalability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395400" y="1109037"/>
            <a:ext cx="4176600" cy="3870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SQL databases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Relational Model: Uses tables with predefined schemas, rows and columns. The data is normalized to reduce redundancy and maintain data integrity.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They require a defined schema before inserting data, which enforces structure and consistency.</a:t>
            </a:r>
          </a:p>
          <a:p>
            <a:pPr marL="0" lvl="0" indent="0"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buClr>
                <a:srgbClr val="134D57"/>
              </a:buClr>
            </a:pPr>
            <a:r>
              <a:rPr lang="en-US" sz="20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Is document-oriented and uses BSON for data storage, allowing for more flexible, intuitive data structures.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Is “schema-less” , allowing for a varied data model.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95400" y="164113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Data Model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5" name="Google Shape;204;p32">
            <a:extLst>
              <a:ext uri="{FF2B5EF4-FFF2-40B4-BE49-F238E27FC236}">
                <a16:creationId xmlns:a16="http://schemas.microsoft.com/office/drawing/2014/main" id="{C12B1E98-B7A8-4F28-BEC4-ABDCAFCA455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5711663" y="0"/>
            <a:ext cx="3432300" cy="5143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24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4135200" y="1109037"/>
            <a:ext cx="4176600" cy="3870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SQL databases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Use the powerful and standardized SQL language, which is well-known and widely used.</a:t>
            </a:r>
          </a:p>
          <a:p>
            <a:pPr marL="0" lvl="0" indent="0"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buClr>
                <a:srgbClr val="134D57"/>
              </a:buClr>
            </a:pPr>
            <a:r>
              <a:rPr lang="en-US" sz="20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Uses BSON, which is a rich query language that supports complex queries, aggregation and indexing.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BSON is also more intuitive for developers familiar with JSON.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4135200" y="164113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Querying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7" name="Google Shape;212;p33">
            <a:extLst>
              <a:ext uri="{FF2B5EF4-FFF2-40B4-BE49-F238E27FC236}">
                <a16:creationId xmlns:a16="http://schemas.microsoft.com/office/drawing/2014/main" id="{B800071A-F4C9-4C9B-A7F3-59054F7345F8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337" r="39339"/>
          <a:stretch/>
        </p:blipFill>
        <p:spPr>
          <a:xfrm>
            <a:off x="0" y="0"/>
            <a:ext cx="3432300" cy="51435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429048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subTitle" idx="1"/>
          </p:nvPr>
        </p:nvSpPr>
        <p:spPr>
          <a:xfrm>
            <a:off x="395400" y="1109037"/>
            <a:ext cx="4176600" cy="3870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SQL databases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Content Management Systems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Mobile and Web Apps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Real-time Analytics</a:t>
            </a:r>
          </a:p>
          <a:p>
            <a:pPr marL="0" lvl="0" indent="0"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buClr>
                <a:srgbClr val="134D57"/>
              </a:buClr>
            </a:pPr>
            <a:r>
              <a:rPr lang="en-US" sz="2000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Financial Systems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E-Commerce Platforms</a:t>
            </a:r>
          </a:p>
          <a:p>
            <a:pPr marL="0" lvl="0" indent="0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Enterprise Applications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95400" y="164113"/>
            <a:ext cx="42705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Use Cases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6" name="Google Shape;219;p34">
            <a:extLst>
              <a:ext uri="{FF2B5EF4-FFF2-40B4-BE49-F238E27FC236}">
                <a16:creationId xmlns:a16="http://schemas.microsoft.com/office/drawing/2014/main" id="{6BE0BAE0-FE98-4AE7-9BD5-5A7AA01D29C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767" r="27762"/>
          <a:stretch/>
        </p:blipFill>
        <p:spPr>
          <a:xfrm>
            <a:off x="5711700" y="0"/>
            <a:ext cx="3432300" cy="51435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41814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6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>
            <a:spLocks noGrp="1"/>
          </p:cNvSpPr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Thank you! 😄</a:t>
            </a:r>
            <a:endParaRPr dirty="0"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" name="Google Shape;198;p31">
            <a:extLst>
              <a:ext uri="{FF2B5EF4-FFF2-40B4-BE49-F238E27FC236}">
                <a16:creationId xmlns:a16="http://schemas.microsoft.com/office/drawing/2014/main" id="{9EC8E8C5-E853-452E-98E0-EB838763CBAA}"/>
              </a:ext>
            </a:extLst>
          </p:cNvPr>
          <p:cNvSpPr txBox="1">
            <a:spLocks/>
          </p:cNvSpPr>
          <p:nvPr/>
        </p:nvSpPr>
        <p:spPr>
          <a:xfrm>
            <a:off x="395400" y="1109037"/>
            <a:ext cx="8218200" cy="3870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200"/>
              </a:spcBef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spcBef>
                <a:spcPts val="1200"/>
              </a:spcBef>
            </a:pPr>
            <a:r>
              <a:rPr lang="en-US" b="1" dirty="0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© 2024 Raymond </a:t>
            </a:r>
            <a:r>
              <a:rPr lang="en-US" b="1" dirty="0" err="1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Wambu</a:t>
            </a: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331</Words>
  <Application>Microsoft Office PowerPoint</Application>
  <PresentationFormat>On-screen Show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Roboto</vt:lpstr>
      <vt:lpstr>Open Sans Medium</vt:lpstr>
      <vt:lpstr>Lato Light</vt:lpstr>
      <vt:lpstr>Montserrat</vt:lpstr>
      <vt:lpstr>Calibri</vt:lpstr>
      <vt:lpstr>Arial</vt:lpstr>
      <vt:lpstr>Hanken Grotesk</vt:lpstr>
      <vt:lpstr>Inter Medium</vt:lpstr>
      <vt:lpstr>Poppins</vt:lpstr>
      <vt:lpstr>Space Grotesk</vt:lpstr>
      <vt:lpstr>Krona One</vt:lpstr>
      <vt:lpstr>Roboto Medium</vt:lpstr>
      <vt:lpstr>Simple Light</vt:lpstr>
      <vt:lpstr>SlidesAI Regular - v1</vt:lpstr>
      <vt:lpstr>Comparing NoSQL and SQL</vt:lpstr>
      <vt:lpstr>Introduction</vt:lpstr>
      <vt:lpstr>Introduction</vt:lpstr>
      <vt:lpstr>Scalability</vt:lpstr>
      <vt:lpstr>Data Model</vt:lpstr>
      <vt:lpstr>Querying</vt:lpstr>
      <vt:lpstr>Use Cases</vt:lpstr>
      <vt:lpstr>Thank you! 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NoSQL and SQL</dc:title>
  <cp:lastModifiedBy>Raymond Gachungi</cp:lastModifiedBy>
  <cp:revision>5</cp:revision>
  <dcterms:modified xsi:type="dcterms:W3CDTF">2024-06-13T08:32:49Z</dcterms:modified>
</cp:coreProperties>
</file>