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B605-59EE-4287-9AAF-B2B2E96F2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2DE1-FE8B-49D4-B4B2-CCD1ACC9F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9CAA-D125-4919-9769-81D0E957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2FF4-30B7-470E-833B-BF9F193F417A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829A-0370-4BA0-9827-70EFF3EF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6DFFB-6524-47EB-AC9C-6DCA2CC3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632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44B2-7AA4-4E9A-A48A-09B9BCB1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B9F7D-7C24-4BF8-ADD8-2696326EA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D1F43-52C7-45FA-AC7C-AA456A48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2FF4-30B7-470E-833B-BF9F193F417A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FFFB-D20B-4BA3-B523-DFB142E7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8BEC-0650-478C-BD02-141C09F9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625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EB9DE-81DC-4BC6-BC50-BD1570F3B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1C99B-7B63-42A6-B711-FF7CD8CB5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48D4-F6B2-4874-BCDD-48E35628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2FF4-30B7-470E-833B-BF9F193F417A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9DF79-A433-4A01-AE40-9C402F31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6F30A-A5FD-4666-A389-CCB94950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202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C139-AAB5-4575-BB1C-2AF48414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28FCC-7F3C-45FB-9954-5840DF88C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9BEB-36A2-495D-ADD0-5CC8198F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2FF4-30B7-470E-833B-BF9F193F417A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5D269-337A-4227-B81D-4064579E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685A1-E3D7-4A86-8729-44E59734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369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0A20-E58E-47EF-B8AE-283D8220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2BB5-4F1C-421E-B657-E12241516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D623-B5EB-421A-AB83-3330C467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2FF4-30B7-470E-833B-BF9F193F417A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CA019-037F-43A7-9605-67A730B1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7058-B7EA-4DCC-A472-8EA4DC8F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580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83ED-26EB-4081-B27E-A8A0A853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29DFD-925E-40CA-87FE-EDC472560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56928-2519-4E00-B606-B94922B58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D9774-31F3-4068-8987-B621D1DB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2FF4-30B7-470E-833B-BF9F193F417A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AE836-0BD6-4385-8BA1-686ED7AC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B571B-78DA-4B4A-BB90-C32DF3DB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19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1133-8132-4B99-AA34-CF51F818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4BE87-B74C-4BB4-AD1E-330C2FE91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CF74E-E13E-4F19-B4F7-04E053E71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4E9E0-2E4E-4F32-9FCE-8BC6B0C09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D0510-0BB4-47C2-B79D-F056626E7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71D44-8264-40FF-AB44-FCD1CF0C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2FF4-30B7-470E-833B-BF9F193F417A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D04FD-2DCD-4A37-97AB-7D81533B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E6B08-F4A1-411B-88FA-0C7158BF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18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BB44-64D4-4546-A3B6-4E5EA1DB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F46AB-7DDD-44ED-8F7C-9D21D51B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2FF4-30B7-470E-833B-BF9F193F417A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7BBDA-F791-4680-B163-5CDC1CA3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6437F-487A-4D67-9EAB-3B93B0BB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89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082E2-1D54-484E-BBA5-1778678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2FF4-30B7-470E-833B-BF9F193F417A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10441-1665-40D3-8AD1-D0CF501D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669CB-0862-44BC-B8E7-5F9C2F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11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38AC-449F-4908-AB65-9A8113CD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CBBB-F160-4D13-A430-C510542B0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C9006-A549-4C5D-B01D-07F41DC72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4871C-6C09-463A-A6FB-DE787A89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2FF4-30B7-470E-833B-BF9F193F417A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06DDE-5741-46E3-A24F-742979EA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3F446-B385-4610-8236-496421C8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62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243E-E37D-4F97-8A43-2E07A7E9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441C8-6D8F-4EC8-8CD8-37C662569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98AF4-9B19-407E-8F79-FD89C5F5D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386D0-DD93-471D-8838-7725499B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2FF4-30B7-470E-833B-BF9F193F417A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4B36-E3EE-4887-990C-BA343EA4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237EF-14D9-4BB8-A02D-52B19B0E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85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46CF8-FB5A-4CF4-ADF2-5834BFDF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E7F33-9F29-492A-9516-83487D12E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0EFEC-B308-4694-BE6C-387D0CD8A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E2FF4-30B7-470E-833B-BF9F193F417A}" type="datetimeFigureOut">
              <a:rPr lang="es-MX" smtClean="0"/>
              <a:t>31/10/2020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17FE2-0366-4FAF-AE8E-86D0DCAD5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F8F92-D02A-4F2E-880C-774923CF0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2D418-3DEE-45B5-8FC0-80C90CE4AC1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545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4A8E-5947-4712-9D75-E27D9B32F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9128"/>
            <a:ext cx="9144000" cy="1025381"/>
          </a:xfrm>
        </p:spPr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Bootcamp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46557-3531-44AE-9387-CA480907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21383"/>
            <a:ext cx="9144000" cy="2263053"/>
          </a:xfrm>
        </p:spPr>
        <p:txBody>
          <a:bodyPr>
            <a:normAutofit fontScale="92500" lnSpcReduction="20000"/>
          </a:bodyPr>
          <a:lstStyle/>
          <a:p>
            <a:r>
              <a:rPr lang="es-ES" b="1" u="sng" dirty="0" err="1"/>
              <a:t>Team</a:t>
            </a:r>
            <a:r>
              <a:rPr lang="es-ES" b="1" u="sng" dirty="0"/>
              <a:t> Alpha</a:t>
            </a:r>
          </a:p>
          <a:p>
            <a:r>
              <a:rPr lang="es-ES" dirty="0"/>
              <a:t>Celina Barrera</a:t>
            </a:r>
          </a:p>
          <a:p>
            <a:r>
              <a:rPr lang="es-ES" dirty="0"/>
              <a:t>Francisco Eduardo Carmona</a:t>
            </a:r>
          </a:p>
          <a:p>
            <a:r>
              <a:rPr lang="es-ES" dirty="0"/>
              <a:t>Alejandro Ochoa</a:t>
            </a:r>
          </a:p>
          <a:p>
            <a:r>
              <a:rPr lang="es-ES" dirty="0"/>
              <a:t>Adrián Salinas</a:t>
            </a:r>
          </a:p>
          <a:p>
            <a:r>
              <a:rPr lang="es-ES" dirty="0"/>
              <a:t>Alfonso Covarrubias</a:t>
            </a:r>
            <a:endParaRPr lang="es-MX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5370B64-FBA5-4B9A-ABBF-192B4E6BC8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894776"/>
              </p:ext>
            </p:extLst>
          </p:nvPr>
        </p:nvGraphicFramePr>
        <p:xfrm>
          <a:off x="10092316" y="5314066"/>
          <a:ext cx="1822593" cy="1543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10697400" imgH="9063720" progId="">
                  <p:embed/>
                </p:oleObj>
              </mc:Choice>
              <mc:Fallback>
                <p:oleObj r:id="rId3" imgW="10697400" imgH="90637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2316" y="5314066"/>
                        <a:ext cx="1822593" cy="1543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880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A36E29-746B-4207-859A-92B91D4D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592554"/>
            <a:ext cx="7786255" cy="2656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31946F-8EB4-4F56-9341-C1F192963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891" y="3608449"/>
            <a:ext cx="7022412" cy="28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9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1648-5C1A-4DB7-A1F0-E2B4A416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CFE69-39CC-453B-8D50-81E550D9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5" y="1440925"/>
            <a:ext cx="7684655" cy="1127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0D3304-7F94-4EE0-A9C0-86DEE6EFB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07210"/>
            <a:ext cx="7259782" cy="1196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3C29BF-8BA2-4538-B838-2A90DC98A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5" y="3551709"/>
            <a:ext cx="6650182" cy="1988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A1D3B8-7134-423E-813E-63F178D5E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310" y="4911528"/>
            <a:ext cx="7130472" cy="19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0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FC2555-54AE-46A6-9452-AA735791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MX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A1BE3B2-BBEC-465F-9965-6F93672A7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9032"/>
            <a:ext cx="12192000" cy="313993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BF65D67-FA0E-49EE-A874-59A5F736C9AD}"/>
              </a:ext>
            </a:extLst>
          </p:cNvPr>
          <p:cNvSpPr/>
          <p:nvPr/>
        </p:nvSpPr>
        <p:spPr>
          <a:xfrm rot="16200000">
            <a:off x="218627" y="4867593"/>
            <a:ext cx="1239147" cy="470624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1E12761-982F-4B50-B61F-9487808F9E5D}"/>
              </a:ext>
            </a:extLst>
          </p:cNvPr>
          <p:cNvSpPr/>
          <p:nvPr/>
        </p:nvSpPr>
        <p:spPr>
          <a:xfrm rot="16200000">
            <a:off x="1973326" y="4914083"/>
            <a:ext cx="1239148" cy="377646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9B76C4-ED49-46DB-B16A-B50F266DBC52}"/>
              </a:ext>
            </a:extLst>
          </p:cNvPr>
          <p:cNvSpPr/>
          <p:nvPr/>
        </p:nvSpPr>
        <p:spPr>
          <a:xfrm rot="16200000">
            <a:off x="1595678" y="4914081"/>
            <a:ext cx="1239148" cy="37764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32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A picture containing chart&#10;&#10;Description automatically generated">
            <a:extLst>
              <a:ext uri="{FF2B5EF4-FFF2-40B4-BE49-F238E27FC236}">
                <a16:creationId xmlns:a16="http://schemas.microsoft.com/office/drawing/2014/main" id="{91987A93-CD1A-4ECA-8193-9DD57F5E0F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91" y="3336885"/>
            <a:ext cx="9689418" cy="3091624"/>
          </a:xfrm>
        </p:spPr>
      </p:pic>
      <p:pic>
        <p:nvPicPr>
          <p:cNvPr id="21" name="Picture 2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2E6A68C-BE80-4E64-9318-3F6C5E9940E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91" y="208980"/>
            <a:ext cx="9689418" cy="309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9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hart, bar chart&#10;&#10;Description automatically generated">
            <a:extLst>
              <a:ext uri="{FF2B5EF4-FFF2-40B4-BE49-F238E27FC236}">
                <a16:creationId xmlns:a16="http://schemas.microsoft.com/office/drawing/2014/main" id="{CBFEC5E0-920D-4590-9CB4-EB8FF0468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54" y="3318412"/>
            <a:ext cx="10515600" cy="3157617"/>
          </a:xfrm>
        </p:spPr>
      </p:pic>
      <p:pic>
        <p:nvPicPr>
          <p:cNvPr id="7" name="Picture 6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45457E3C-713B-4075-9769-E15383A96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54" y="137222"/>
            <a:ext cx="10594109" cy="31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6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1047268-4DF8-4150-8B6D-B1C143308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46" y="3602312"/>
            <a:ext cx="10563028" cy="3181191"/>
          </a:xfrm>
          <a:prstGeom prst="rect">
            <a:avLst/>
          </a:prstGeom>
        </p:spPr>
      </p:pic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D49F9576-C672-4F73-8D12-DC80A64A1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46" y="74497"/>
            <a:ext cx="10563028" cy="330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65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56ED8C08-8D40-45CF-92D8-13F3C476B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27" y="1459346"/>
            <a:ext cx="3224244" cy="4896294"/>
          </a:xfrm>
          <a:prstGeom prst="rect">
            <a:avLst/>
          </a:prstGeom>
        </p:spPr>
      </p:pic>
      <p:pic>
        <p:nvPicPr>
          <p:cNvPr id="7" name="Picture 6" descr="A picture containing qr code&#10;&#10;Description automatically generated">
            <a:extLst>
              <a:ext uri="{FF2B5EF4-FFF2-40B4-BE49-F238E27FC236}">
                <a16:creationId xmlns:a16="http://schemas.microsoft.com/office/drawing/2014/main" id="{8148457A-EA94-4304-9E51-3B4D6CF6E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54" y="1459346"/>
            <a:ext cx="3322891" cy="4896294"/>
          </a:xfrm>
          <a:prstGeom prst="rect">
            <a:avLst/>
          </a:prstGeom>
        </p:spPr>
      </p:pic>
      <p:pic>
        <p:nvPicPr>
          <p:cNvPr id="9" name="Picture 8" descr="A picture containing building, drawing, clock&#10;&#10;Description automatically generated">
            <a:extLst>
              <a:ext uri="{FF2B5EF4-FFF2-40B4-BE49-F238E27FC236}">
                <a16:creationId xmlns:a16="http://schemas.microsoft.com/office/drawing/2014/main" id="{39825D8A-B03A-48A2-AF10-9BB151274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195" y="1459346"/>
            <a:ext cx="3425780" cy="489629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92C65F0-04A0-40D3-9437-EB702D08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327" y="317633"/>
            <a:ext cx="10515600" cy="1325563"/>
          </a:xfrm>
        </p:spPr>
        <p:txBody>
          <a:bodyPr/>
          <a:lstStyle/>
          <a:p>
            <a:r>
              <a:rPr lang="es-ES" dirty="0" err="1"/>
              <a:t>Findings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852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7180B19F-7979-444B-96F9-C685644D1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6" y="951343"/>
            <a:ext cx="3574452" cy="5204691"/>
          </a:xfrm>
          <a:prstGeom prst="rect">
            <a:avLst/>
          </a:prstGeom>
        </p:spPr>
      </p:pic>
      <p:pic>
        <p:nvPicPr>
          <p:cNvPr id="7" name="Picture 6" descr="A picture containing building, clock, drawing&#10;&#10;Description automatically generated">
            <a:extLst>
              <a:ext uri="{FF2B5EF4-FFF2-40B4-BE49-F238E27FC236}">
                <a16:creationId xmlns:a16="http://schemas.microsoft.com/office/drawing/2014/main" id="{6EA368BB-4E7B-4C6E-8608-9404BE867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79" y="951342"/>
            <a:ext cx="3532186" cy="5204691"/>
          </a:xfrm>
          <a:prstGeom prst="rect">
            <a:avLst/>
          </a:prstGeom>
        </p:spPr>
      </p:pic>
      <p:pic>
        <p:nvPicPr>
          <p:cNvPr id="9" name="Picture 8" descr="A picture containing electronics, building, keyboard, clock&#10;&#10;Description automatically generated">
            <a:extLst>
              <a:ext uri="{FF2B5EF4-FFF2-40B4-BE49-F238E27FC236}">
                <a16:creationId xmlns:a16="http://schemas.microsoft.com/office/drawing/2014/main" id="{E1486216-CBB0-45F0-9065-02C350903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96" y="951342"/>
            <a:ext cx="3532186" cy="52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7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D09BA-E550-425C-BB5C-D7448DC5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700212"/>
            <a:ext cx="119157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61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F030-D18E-44FA-B90F-D339B69A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Mexico</a:t>
            </a:r>
            <a:r>
              <a:rPr lang="es-ES" dirty="0"/>
              <a:t>?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FD564-A206-49A1-B0BE-B3A7195A9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92" y="1397484"/>
            <a:ext cx="6151418" cy="26015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D33372CF-B862-4DAE-B6B7-7EB283950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3" y="4529010"/>
            <a:ext cx="2150659" cy="1638067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8703474-7D53-4CD0-B787-2A829566E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75" y="4529010"/>
            <a:ext cx="2184089" cy="1638067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90E965A5-7F5F-4417-9048-356DF97DA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659" y="528919"/>
            <a:ext cx="2280723" cy="1737131"/>
          </a:xfrm>
          <a:prstGeom prst="rect">
            <a:avLst/>
          </a:prstGeom>
        </p:spPr>
      </p:pic>
      <p:pic>
        <p:nvPicPr>
          <p:cNvPr id="12" name="Picture 11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261590FA-A3A2-40E5-B029-BE346BA6A3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78" y="4529010"/>
            <a:ext cx="2217520" cy="1638067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B9D4ABAE-470A-407B-82CE-389C03A16E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659" y="2429844"/>
            <a:ext cx="2221637" cy="1737131"/>
          </a:xfrm>
          <a:prstGeom prst="rect">
            <a:avLst/>
          </a:prstGeom>
        </p:spPr>
      </p:pic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FACE2FA4-6F1C-4C42-82E4-C609A9D082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659" y="4479479"/>
            <a:ext cx="2280723" cy="173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0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AD12-8BD1-4DA8-96A5-11988F97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Source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EC1F5-C08F-4FD4-B2EB-841E0514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50042" cy="148802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Happiness score or subjective well-being (variable name ladder ): The survey measure of SWB is from the Feb 28, 2020 release of the Gallup World Poll (GWP). </a:t>
            </a:r>
            <a:endParaRPr lang="en-US" b="0" i="0" dirty="0">
              <a:solidFill>
                <a:srgbClr val="000000"/>
              </a:solidFill>
              <a:effectLst/>
              <a:latin typeface="adobe-caslon-pr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dobe-caslon-pro"/>
              </a:rPr>
              <a:t>GWP is a global analytics and advice firm that helps leaders and organizations solve their most pressing problems.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dobe-caslon-pro"/>
            </a:endParaRP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808EC-BB87-427E-B5E5-E615B14BC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971" y="3313651"/>
            <a:ext cx="5442499" cy="26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04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D110B1E-B094-41AB-B082-71FD47C08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63" y="3429000"/>
            <a:ext cx="8959273" cy="2290457"/>
          </a:xfrm>
          <a:prstGeom prst="rect">
            <a:avLst/>
          </a:prstGeom>
        </p:spPr>
      </p:pic>
      <p:pic>
        <p:nvPicPr>
          <p:cNvPr id="7" name="Picture 6" descr="A picture containing letter&#10;&#10;Description automatically generated">
            <a:extLst>
              <a:ext uri="{FF2B5EF4-FFF2-40B4-BE49-F238E27FC236}">
                <a16:creationId xmlns:a16="http://schemas.microsoft.com/office/drawing/2014/main" id="{1B94C26D-7BAE-40AD-B583-DC05D1843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63" y="503563"/>
            <a:ext cx="8959273" cy="2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76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D838C2AF-F519-46EE-B8AE-AC51A4FB3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5" y="657140"/>
            <a:ext cx="9531929" cy="243685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7253865-9D64-466F-9CC2-20AE65E6B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5" y="3588113"/>
            <a:ext cx="9531929" cy="242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45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, line chart&#10;&#10;Description automatically generated">
            <a:extLst>
              <a:ext uri="{FF2B5EF4-FFF2-40B4-BE49-F238E27FC236}">
                <a16:creationId xmlns:a16="http://schemas.microsoft.com/office/drawing/2014/main" id="{A3F96836-64BE-4E9C-85EC-78092EF08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78" y="3762133"/>
            <a:ext cx="9356436" cy="2383702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9932647-3849-4EE7-AFF4-E003946DA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78" y="712166"/>
            <a:ext cx="9356432" cy="23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76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9909A07-2BFC-4ADC-9DF2-275C62E06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2" y="1866710"/>
            <a:ext cx="10169236" cy="259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19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4ACE-E542-40B5-B2FE-2768A604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suggest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?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5C28-6D89-4710-BCFE-AFE2B7BD0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2098"/>
            <a:ext cx="10515600" cy="27094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dirty="0" err="1"/>
              <a:t>Further</a:t>
            </a:r>
            <a:r>
              <a:rPr lang="es-ES" dirty="0"/>
              <a:t> </a:t>
            </a:r>
            <a:r>
              <a:rPr lang="es-ES" dirty="0" err="1"/>
              <a:t>statistical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variables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 err="1"/>
              <a:t>Regression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deep</a:t>
            </a:r>
            <a:r>
              <a:rPr lang="es-MX" dirty="0"/>
              <a:t> </a:t>
            </a:r>
            <a:r>
              <a:rPr lang="es-MX" dirty="0" err="1"/>
              <a:t>further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interaction</a:t>
            </a:r>
            <a:r>
              <a:rPr lang="es-MX" dirty="0"/>
              <a:t> </a:t>
            </a:r>
            <a:r>
              <a:rPr lang="es-MX" dirty="0" err="1"/>
              <a:t>between</a:t>
            </a:r>
            <a:r>
              <a:rPr lang="es-MX" dirty="0"/>
              <a:t> variables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 err="1"/>
              <a:t>Perhaps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can be </a:t>
            </a:r>
            <a:r>
              <a:rPr lang="es-MX" dirty="0" err="1"/>
              <a:t>subject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machine </a:t>
            </a:r>
            <a:r>
              <a:rPr lang="es-MX" dirty="0" err="1"/>
              <a:t>learning</a:t>
            </a:r>
            <a:r>
              <a:rPr lang="es-MX" dirty="0"/>
              <a:t> 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prediction</a:t>
            </a:r>
            <a:r>
              <a:rPr lang="es-MX" dirty="0"/>
              <a:t> </a:t>
            </a:r>
            <a:r>
              <a:rPr lang="es-MX" dirty="0" err="1"/>
              <a:t>analysis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4968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651811-9B24-404C-B704-F6B2C6BF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81" y="537440"/>
            <a:ext cx="11566237" cy="57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66F1-D552-4959-BBCE-0856118C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specifically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kaggle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data:</a:t>
            </a:r>
            <a:endParaRPr lang="es-MX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84D2FC-6FEE-4DF9-A6CC-5E0EAD78E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5596"/>
            <a:ext cx="10515600" cy="43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1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C29955-9AB5-4A85-9F2C-98F346030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42" y="961591"/>
            <a:ext cx="9606715" cy="493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0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7DE5-CA6E-4025-8916-A4319ED1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</a:t>
            </a:r>
            <a:r>
              <a:rPr lang="es-ES" dirty="0" err="1"/>
              <a:t>to</a:t>
            </a:r>
            <a:r>
              <a:rPr lang="es-ES" dirty="0"/>
              <a:t> use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652C-3465-4F67-9BDE-AE306BAA8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adobe-caslon-pro"/>
              </a:rPr>
              <a:t>GDP						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adobe-caslon-pro"/>
              </a:rPr>
              <a:t>Healthy Life Expectancy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adobe-caslon-pro"/>
              </a:rPr>
              <a:t>Social Support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adobe-caslon-pro"/>
              </a:rPr>
              <a:t>Freedom to Make Life Choices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adobe-caslon-pro"/>
              </a:rPr>
              <a:t>Generosity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adobe-caslon-pro"/>
              </a:rPr>
              <a:t>Perceptions of Corruption</a:t>
            </a:r>
            <a:endParaRPr lang="en-US" b="0" i="0" dirty="0">
              <a:solidFill>
                <a:srgbClr val="000000"/>
              </a:solidFill>
              <a:effectLst/>
              <a:latin typeface="adobe-caslon-pro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695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D5DF-229A-4A05-BCEE-4DF4D3E4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 </a:t>
            </a:r>
            <a:r>
              <a:rPr lang="es-ES" dirty="0" err="1"/>
              <a:t>Definitions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04DA-DCA8-4F04-A877-3A4F0FD0A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statistics of </a:t>
            </a:r>
            <a:r>
              <a:rPr lang="en-US" u="sng" dirty="0">
                <a:solidFill>
                  <a:srgbClr val="000000"/>
                </a:solidFill>
                <a:latin typeface="Calibri" panose="020F0502020204030204" pitchFamily="34" charset="0"/>
              </a:rPr>
              <a:t>GDP per capita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(variable name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gdp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 in purchasing power parity (PPP) at constant 2011 international dollar prices are from the November 28, 2019 update of the World Development Indicators (WDI).</a:t>
            </a:r>
          </a:p>
          <a:p>
            <a:r>
              <a:rPr lang="en-US" sz="28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Healthy life expectancies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at birth are based on the data extracted from the World Health Organization’s (WHO) Global Health Observatory data repository</a:t>
            </a:r>
            <a:r>
              <a:rPr lang="en-US" dirty="0"/>
              <a:t> </a:t>
            </a:r>
          </a:p>
          <a:p>
            <a:r>
              <a:rPr lang="en-US" sz="28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Social Support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(or having someone to count on in times of trouble) is the national average of the binary responses (either 0 or 1) to the GWP question “If you were in trouble, do you have relatives or friends you can count on to help you whenever you need them, or not?”</a:t>
            </a:r>
            <a:r>
              <a:rPr lang="en-US" dirty="0"/>
              <a:t> </a:t>
            </a:r>
          </a:p>
          <a:p>
            <a:r>
              <a:rPr lang="en-US" u="sng" dirty="0">
                <a:solidFill>
                  <a:srgbClr val="000000"/>
                </a:solidFill>
                <a:latin typeface="Calibri" panose="020F0502020204030204" pitchFamily="34" charset="0"/>
              </a:rPr>
              <a:t>Freedom to make life choices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is the national average of responses to the GWP question “Are you satisfied or dissatisfied with your freedom to choose what you do with your life?”</a:t>
            </a:r>
          </a:p>
          <a:p>
            <a:r>
              <a:rPr lang="en-US" u="sng" dirty="0">
                <a:solidFill>
                  <a:srgbClr val="000000"/>
                </a:solidFill>
                <a:latin typeface="Calibri" panose="020F0502020204030204" pitchFamily="34" charset="0"/>
              </a:rPr>
              <a:t>Generosity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is the residual of regressing national average of response to the GWP question “Have you donated money to a charity in the past month?” on GDP per capita. </a:t>
            </a:r>
          </a:p>
          <a:p>
            <a:r>
              <a:rPr lang="en-US" u="sng" dirty="0">
                <a:solidFill>
                  <a:srgbClr val="000000"/>
                </a:solidFill>
                <a:latin typeface="Calibri" panose="020F0502020204030204" pitchFamily="34" charset="0"/>
              </a:rPr>
              <a:t>Corruption Perception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: The measure is the national average of the survey responses to two questions in the GWP: “Is corruption widespread throughout the government or not” and “Is corruption widespread within businesses or not?” The overall perception is just the average of the two 0-or-1 responses.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428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5B75-9D4F-4114-AA2B-462DBCD6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questions</a:t>
            </a:r>
            <a:r>
              <a:rPr lang="es-ES" dirty="0"/>
              <a:t> </a:t>
            </a:r>
            <a:r>
              <a:rPr lang="es-ES" dirty="0" err="1"/>
              <a:t>came</a:t>
            </a:r>
            <a:r>
              <a:rPr lang="es-ES" dirty="0"/>
              <a:t> up?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78D5-2E2D-49AE-AF58-017BC073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countries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happiest</a:t>
            </a:r>
            <a:r>
              <a:rPr lang="es-ES" dirty="0"/>
              <a:t>? </a:t>
            </a:r>
          </a:p>
          <a:p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Mexico</a:t>
            </a:r>
            <a:r>
              <a:rPr lang="es-ES" dirty="0"/>
              <a:t> </a:t>
            </a:r>
            <a:r>
              <a:rPr lang="es-ES" dirty="0" err="1"/>
              <a:t>rank</a:t>
            </a:r>
            <a:r>
              <a:rPr lang="es-ES" dirty="0"/>
              <a:t>?</a:t>
            </a:r>
          </a:p>
          <a:p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variables </a:t>
            </a:r>
            <a:r>
              <a:rPr lang="es-ES" dirty="0" err="1"/>
              <a:t>correlate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happiness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countries</a:t>
            </a:r>
            <a:endParaRPr lang="es-ES" dirty="0"/>
          </a:p>
          <a:p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happiness</a:t>
            </a:r>
            <a:r>
              <a:rPr lang="es-ES" dirty="0"/>
              <a:t> score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built</a:t>
            </a:r>
            <a:r>
              <a:rPr lang="es-ES" dirty="0"/>
              <a:t>?</a:t>
            </a:r>
          </a:p>
          <a:p>
            <a:r>
              <a:rPr lang="es-ES" dirty="0"/>
              <a:t>Are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difference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years</a:t>
            </a:r>
            <a:r>
              <a:rPr lang="es-ES" dirty="0"/>
              <a:t>?</a:t>
            </a:r>
          </a:p>
          <a:p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correlation</a:t>
            </a:r>
            <a:r>
              <a:rPr lang="es-ES" dirty="0"/>
              <a:t> in a single variable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years</a:t>
            </a:r>
            <a:r>
              <a:rPr lang="es-ES" dirty="0"/>
              <a:t>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363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0049-100E-495E-879A-EB4CD41D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exploration</a:t>
            </a:r>
            <a:r>
              <a:rPr lang="es-ES" dirty="0"/>
              <a:t> and </a:t>
            </a:r>
            <a:r>
              <a:rPr lang="es-ES" dirty="0" err="1"/>
              <a:t>cleanup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F69FB-BCF5-439E-8F88-C7852B5B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99" y="1487488"/>
            <a:ext cx="920650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6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CD0343-C2C3-45D5-B13C-E19A45413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0" y="238249"/>
            <a:ext cx="5817284" cy="2698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152AF9-A158-446F-A410-0FFE14854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473" y="3093086"/>
            <a:ext cx="6659418" cy="352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4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124</TotalTime>
  <Words>449</Words>
  <Application>Microsoft Office PowerPoint</Application>
  <PresentationFormat>Widescreen</PresentationFormat>
  <Paragraphs>41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adobe-caslon-pro</vt:lpstr>
      <vt:lpstr>Arial</vt:lpstr>
      <vt:lpstr>Calibri</vt:lpstr>
      <vt:lpstr>Calibri Light</vt:lpstr>
      <vt:lpstr>Wingdings</vt:lpstr>
      <vt:lpstr>Office Theme</vt:lpstr>
      <vt:lpstr>Data Analysis Bootcamp</vt:lpstr>
      <vt:lpstr>Data Source</vt:lpstr>
      <vt:lpstr>We specifically used kaggle to get the data:</vt:lpstr>
      <vt:lpstr>PowerPoint Presentation</vt:lpstr>
      <vt:lpstr>Variables to use</vt:lpstr>
      <vt:lpstr>Variable Definitions</vt:lpstr>
      <vt:lpstr>What questions came up?</vt:lpstr>
      <vt:lpstr>Data exploration and cleanup process</vt:lpstr>
      <vt:lpstr>PowerPoint Presentation</vt:lpstr>
      <vt:lpstr>PowerPoint Presentation</vt:lpstr>
      <vt:lpstr>Analysis process</vt:lpstr>
      <vt:lpstr>Data analysis process</vt:lpstr>
      <vt:lpstr>PowerPoint Presentation</vt:lpstr>
      <vt:lpstr>PowerPoint Presentation</vt:lpstr>
      <vt:lpstr>PowerPoint Presentation</vt:lpstr>
      <vt:lpstr>Findings</vt:lpstr>
      <vt:lpstr>PowerPoint Presentation</vt:lpstr>
      <vt:lpstr>PowerPoint Presentation</vt:lpstr>
      <vt:lpstr>What about Mexico?</vt:lpstr>
      <vt:lpstr>PowerPoint Presentation</vt:lpstr>
      <vt:lpstr>PowerPoint Presentation</vt:lpstr>
      <vt:lpstr>PowerPoint Presentation</vt:lpstr>
      <vt:lpstr>PowerPoint Presentation</vt:lpstr>
      <vt:lpstr>What we would suggest for next steps?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Bootcamp</dc:title>
  <dc:creator>Alfonso Covarrubias</dc:creator>
  <cp:lastModifiedBy>Alfonso Covarrubias</cp:lastModifiedBy>
  <cp:revision>11</cp:revision>
  <dcterms:created xsi:type="dcterms:W3CDTF">2020-10-31T16:21:39Z</dcterms:created>
  <dcterms:modified xsi:type="dcterms:W3CDTF">2020-10-31T18:26:19Z</dcterms:modified>
</cp:coreProperties>
</file>