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0" r:id="rId5"/>
    <p:sldId id="367" r:id="rId6"/>
    <p:sldId id="261" r:id="rId7"/>
    <p:sldId id="262" r:id="rId8"/>
    <p:sldId id="263" r:id="rId9"/>
    <p:sldId id="365" r:id="rId10"/>
    <p:sldId id="264" r:id="rId11"/>
    <p:sldId id="265" r:id="rId12"/>
    <p:sldId id="266" r:id="rId13"/>
    <p:sldId id="267" r:id="rId14"/>
    <p:sldId id="284" r:id="rId15"/>
    <p:sldId id="368" r:id="rId16"/>
    <p:sldId id="287" r:id="rId17"/>
    <p:sldId id="366" r:id="rId18"/>
    <p:sldId id="268" r:id="rId19"/>
    <p:sldId id="269" r:id="rId20"/>
    <p:sldId id="303" r:id="rId21"/>
    <p:sldId id="270" r:id="rId22"/>
    <p:sldId id="271" r:id="rId23"/>
    <p:sldId id="369" r:id="rId24"/>
    <p:sldId id="65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830009-6E6E-4E01-9901-5C09DA843FFF}" v="280" dt="2024-05-13T13:40:19.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2603" autoAdjust="0"/>
  </p:normalViewPr>
  <p:slideViewPr>
    <p:cSldViewPr snapToGrid="0">
      <p:cViewPr>
        <p:scale>
          <a:sx n="42" d="100"/>
          <a:sy n="42" d="100"/>
        </p:scale>
        <p:origin x="1600" y="4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Work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1"/>
            <c:invertIfNegative val="0"/>
            <c:bubble3D val="0"/>
            <c:spPr>
              <a:solidFill>
                <a:schemeClr val="accent6"/>
              </a:solidFill>
              <a:ln>
                <a:noFill/>
              </a:ln>
              <a:effectLst/>
            </c:spPr>
            <c:extLst>
              <c:ext xmlns:c16="http://schemas.microsoft.com/office/drawing/2014/chart" uri="{C3380CC4-5D6E-409C-BE32-E72D297353CC}">
                <c16:uniqueId val="{00000000-1B73-429B-866F-C960B3A55EC6}"/>
              </c:ext>
            </c:extLst>
          </c:dPt>
          <c:errBars>
            <c:errBarType val="both"/>
            <c:errValType val="cust"/>
            <c:noEndCap val="0"/>
            <c:plus>
              <c:numRef>
                <c:f>Sheet1!$H$9:$I$9</c:f>
                <c:numCache>
                  <c:formatCode>General</c:formatCode>
                  <c:ptCount val="2"/>
                  <c:pt idx="0">
                    <c:v>23.16342903035828</c:v>
                  </c:pt>
                  <c:pt idx="1">
                    <c:v>26.250925909596241</c:v>
                  </c:pt>
                </c:numCache>
              </c:numRef>
            </c:plus>
            <c:minus>
              <c:numRef>
                <c:f>Sheet1!$H$9:$I$9</c:f>
                <c:numCache>
                  <c:formatCode>General</c:formatCode>
                  <c:ptCount val="2"/>
                  <c:pt idx="0">
                    <c:v>23.16342903035828</c:v>
                  </c:pt>
                  <c:pt idx="1">
                    <c:v>26.250925909596241</c:v>
                  </c:pt>
                </c:numCache>
              </c:numRef>
            </c:minus>
            <c:spPr>
              <a:noFill/>
              <a:ln w="9525" cap="flat" cmpd="sng" algn="ctr">
                <a:solidFill>
                  <a:schemeClr val="tx1">
                    <a:lumMod val="65000"/>
                    <a:lumOff val="35000"/>
                  </a:schemeClr>
                </a:solidFill>
                <a:round/>
              </a:ln>
              <a:effectLst/>
            </c:spPr>
          </c:errBars>
          <c:cat>
            <c:strRef>
              <c:f>Sheet1!$H$7:$I$7</c:f>
              <c:strCache>
                <c:ptCount val="2"/>
                <c:pt idx="0">
                  <c:v>Woodland </c:v>
                </c:pt>
                <c:pt idx="1">
                  <c:v>Riparian </c:v>
                </c:pt>
              </c:strCache>
            </c:strRef>
          </c:cat>
          <c:val>
            <c:numRef>
              <c:f>Sheet1!$H$8:$I$8</c:f>
              <c:numCache>
                <c:formatCode>General</c:formatCode>
                <c:ptCount val="2"/>
                <c:pt idx="0">
                  <c:v>58.9</c:v>
                </c:pt>
                <c:pt idx="1">
                  <c:v>47</c:v>
                </c:pt>
              </c:numCache>
            </c:numRef>
          </c:val>
          <c:extLst>
            <c:ext xmlns:c16="http://schemas.microsoft.com/office/drawing/2014/chart" uri="{C3380CC4-5D6E-409C-BE32-E72D297353CC}">
              <c16:uniqueId val="{00000000-3CF1-8A48-93FF-939ED65E875F}"/>
            </c:ext>
          </c:extLst>
        </c:ser>
        <c:dLbls>
          <c:showLegendKey val="0"/>
          <c:showVal val="0"/>
          <c:showCatName val="0"/>
          <c:showSerName val="0"/>
          <c:showPercent val="0"/>
          <c:showBubbleSize val="0"/>
        </c:dLbls>
        <c:gapWidth val="219"/>
        <c:overlap val="-27"/>
        <c:axId val="1181750320"/>
        <c:axId val="1181791856"/>
      </c:barChart>
      <c:catAx>
        <c:axId val="1181750320"/>
        <c:scaling>
          <c:orientation val="minMax"/>
        </c:scaling>
        <c:delete val="0"/>
        <c:axPos val="b"/>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t>Habitat</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181791856"/>
        <c:crosses val="autoZero"/>
        <c:auto val="1"/>
        <c:lblAlgn val="ctr"/>
        <c:lblOffset val="100"/>
        <c:noMultiLvlLbl val="0"/>
      </c:catAx>
      <c:valAx>
        <c:axId val="11817918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dirty="0"/>
                  <a:t>Amount of False Brome </a:t>
                </a:r>
                <a:br>
                  <a:rPr lang="en-US" dirty="0"/>
                </a:br>
                <a:r>
                  <a:rPr lang="en-US" dirty="0"/>
                  <a:t>(% coverage)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181750320"/>
        <c:crosses val="autoZero"/>
        <c:crossBetween val="between"/>
      </c:valAx>
      <c:spPr>
        <a:noFill/>
        <a:ln>
          <a:noFill/>
        </a:ln>
        <a:effectLst/>
      </c:spPr>
    </c:plotArea>
    <c:plotVisOnly val="1"/>
    <c:dispBlanksAs val="gap"/>
    <c:showDLblsOverMax val="0"/>
  </c:chart>
  <c:spPr>
    <a:solidFill>
      <a:schemeClr val="bg1"/>
    </a:solid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Mean Change</c:v>
                </c:pt>
              </c:strCache>
            </c:strRef>
          </c:tx>
          <c:spPr>
            <a:solidFill>
              <a:schemeClr val="accent1"/>
            </a:solidFill>
            <a:ln>
              <a:noFill/>
            </a:ln>
            <a:effectLst/>
          </c:spPr>
          <c:invertIfNegative val="0"/>
          <c:dLbls>
            <c:delete val="1"/>
          </c:dLbls>
          <c:errBars>
            <c:errBarType val="both"/>
            <c:errValType val="cust"/>
            <c:noEndCap val="0"/>
            <c:plus>
              <c:numRef>
                <c:f>Sheet1!$B$3:$E$3</c:f>
                <c:numCache>
                  <c:formatCode>General</c:formatCode>
                  <c:ptCount val="4"/>
                  <c:pt idx="0">
                    <c:v>2</c:v>
                  </c:pt>
                  <c:pt idx="1">
                    <c:v>2</c:v>
                  </c:pt>
                  <c:pt idx="2">
                    <c:v>3</c:v>
                  </c:pt>
                  <c:pt idx="3">
                    <c:v>1</c:v>
                  </c:pt>
                </c:numCache>
              </c:numRef>
            </c:plus>
            <c:minus>
              <c:numRef>
                <c:f>Sheet1!$B$3:$E$3</c:f>
                <c:numCache>
                  <c:formatCode>General</c:formatCode>
                  <c:ptCount val="4"/>
                  <c:pt idx="0">
                    <c:v>2</c:v>
                  </c:pt>
                  <c:pt idx="1">
                    <c:v>2</c:v>
                  </c:pt>
                  <c:pt idx="2">
                    <c:v>3</c:v>
                  </c:pt>
                  <c:pt idx="3">
                    <c:v>1</c:v>
                  </c:pt>
                </c:numCache>
              </c:numRef>
            </c:minus>
            <c:spPr>
              <a:noFill/>
              <a:ln w="9525" cap="flat" cmpd="sng" algn="ctr">
                <a:solidFill>
                  <a:schemeClr val="tx1">
                    <a:lumMod val="65000"/>
                    <a:lumOff val="35000"/>
                  </a:schemeClr>
                </a:solidFill>
                <a:round/>
              </a:ln>
              <a:effectLst/>
            </c:spPr>
          </c:errBars>
          <c:cat>
            <c:strRef>
              <c:f>Sheet1!$B$1:$E$1</c:f>
              <c:strCache>
                <c:ptCount val="4"/>
                <c:pt idx="0">
                  <c:v>Control (None)</c:v>
                </c:pt>
                <c:pt idx="1">
                  <c:v>Nitrogen </c:v>
                </c:pt>
                <c:pt idx="2">
                  <c:v>Phosphorous</c:v>
                </c:pt>
                <c:pt idx="3">
                  <c:v>N + P</c:v>
                </c:pt>
              </c:strCache>
            </c:strRef>
          </c:cat>
          <c:val>
            <c:numRef>
              <c:f>Sheet1!$B$2:$E$2</c:f>
              <c:numCache>
                <c:formatCode>General</c:formatCode>
                <c:ptCount val="4"/>
                <c:pt idx="0">
                  <c:v>5</c:v>
                </c:pt>
                <c:pt idx="1">
                  <c:v>12</c:v>
                </c:pt>
                <c:pt idx="2">
                  <c:v>11</c:v>
                </c:pt>
                <c:pt idx="3">
                  <c:v>16</c:v>
                </c:pt>
              </c:numCache>
            </c:numRef>
          </c:val>
          <c:extLst>
            <c:ext xmlns:c16="http://schemas.microsoft.com/office/drawing/2014/chart" uri="{C3380CC4-5D6E-409C-BE32-E72D297353CC}">
              <c16:uniqueId val="{00000000-5ABC-4AD0-AA79-A53751818CFD}"/>
            </c:ext>
          </c:extLst>
        </c:ser>
        <c:dLbls>
          <c:dLblPos val="inEnd"/>
          <c:showLegendKey val="0"/>
          <c:showVal val="1"/>
          <c:showCatName val="0"/>
          <c:showSerName val="0"/>
          <c:showPercent val="0"/>
          <c:showBubbleSize val="0"/>
        </c:dLbls>
        <c:gapWidth val="219"/>
        <c:overlap val="-27"/>
        <c:axId val="384804400"/>
        <c:axId val="384804728"/>
      </c:barChart>
      <c:catAx>
        <c:axId val="38480440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Treatment</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4804728"/>
        <c:crosses val="autoZero"/>
        <c:auto val="1"/>
        <c:lblAlgn val="ctr"/>
        <c:lblOffset val="100"/>
        <c:noMultiLvlLbl val="0"/>
      </c:catAx>
      <c:valAx>
        <c:axId val="3848047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Change in Height (cm)</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4804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4EA35-CDBA-409C-8626-D2E035FCE3F1}"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AE0C3-2D3A-4238-9D2B-0B1C6860741D}" type="slidenum">
              <a:rPr lang="en-US" smtClean="0"/>
              <a:t>‹#›</a:t>
            </a:fld>
            <a:endParaRPr lang="en-US"/>
          </a:p>
        </p:txBody>
      </p:sp>
    </p:spTree>
    <p:extLst>
      <p:ext uri="{BB962C8B-B14F-4D97-AF65-F5344CB8AC3E}">
        <p14:creationId xmlns:p14="http://schemas.microsoft.com/office/powerpoint/2010/main" val="4203565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edia.oregonstate.edu/media/t/0_8lgf61h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rojectbiodiversify.wpcomstaging.com/2019/07/04/ida-hayward/"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academia.edu/462830/Invasion_Biology_Historical_Precedents" TargetMode="External"/><Relationship Id="rId4" Type="http://schemas.openxmlformats.org/officeDocument/2006/relationships/hyperlink" Target="https://archiveshub.jisc.ac.uk/search/archives/4ca12ea3-4f9c-3552-8417-93457717fd68"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BAE0C3-2D3A-4238-9D2B-0B1C6860741D}" type="slidenum">
              <a:rPr lang="en-US" smtClean="0"/>
              <a:t>8</a:t>
            </a:fld>
            <a:endParaRPr lang="en-US"/>
          </a:p>
        </p:txBody>
      </p:sp>
    </p:spTree>
    <p:extLst>
      <p:ext uri="{BB962C8B-B14F-4D97-AF65-F5344CB8AC3E}">
        <p14:creationId xmlns:p14="http://schemas.microsoft.com/office/powerpoint/2010/main" val="2171445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BAE0C3-2D3A-4238-9D2B-0B1C6860741D}" type="slidenum">
              <a:rPr lang="en-US" smtClean="0"/>
              <a:t>10</a:t>
            </a:fld>
            <a:endParaRPr lang="en-US"/>
          </a:p>
        </p:txBody>
      </p:sp>
    </p:spTree>
    <p:extLst>
      <p:ext uri="{BB962C8B-B14F-4D97-AF65-F5344CB8AC3E}">
        <p14:creationId xmlns:p14="http://schemas.microsoft.com/office/powerpoint/2010/main" val="3010571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0193B-7F56-994F-B423-3B218ABA3B68}" type="slidenum">
              <a:rPr lang="en-US" smtClean="0"/>
              <a:t>14</a:t>
            </a:fld>
            <a:endParaRPr lang="en-US"/>
          </a:p>
        </p:txBody>
      </p:sp>
    </p:spTree>
    <p:extLst>
      <p:ext uri="{BB962C8B-B14F-4D97-AF65-F5344CB8AC3E}">
        <p14:creationId xmlns:p14="http://schemas.microsoft.com/office/powerpoint/2010/main" val="243580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https://media.oregonstate.edu/media/t/0_8lgf61hg</a:t>
            </a:r>
            <a:endParaRPr lang="en-US" dirty="0"/>
          </a:p>
        </p:txBody>
      </p:sp>
      <p:sp>
        <p:nvSpPr>
          <p:cNvPr id="4" name="Slide Number Placeholder 3"/>
          <p:cNvSpPr>
            <a:spLocks noGrp="1"/>
          </p:cNvSpPr>
          <p:nvPr>
            <p:ph type="sldNum" sz="quarter" idx="5"/>
          </p:nvPr>
        </p:nvSpPr>
        <p:spPr/>
        <p:txBody>
          <a:bodyPr/>
          <a:lstStyle/>
          <a:p>
            <a:fld id="{BB10193B-7F56-994F-B423-3B218ABA3B68}" type="slidenum">
              <a:rPr lang="en-US" smtClean="0"/>
              <a:t>16</a:t>
            </a:fld>
            <a:endParaRPr lang="en-US"/>
          </a:p>
        </p:txBody>
      </p:sp>
    </p:spTree>
    <p:extLst>
      <p:ext uri="{BB962C8B-B14F-4D97-AF65-F5344CB8AC3E}">
        <p14:creationId xmlns:p14="http://schemas.microsoft.com/office/powerpoint/2010/main" val="3302660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d8a23308fb_0_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
        <p:nvSpPr>
          <p:cNvPr id="84" name="Google Shape;84;gd8a23308f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gd8a23308f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sz="1200" dirty="0"/>
              <a:t>Notes from slide</a:t>
            </a:r>
            <a:endParaRPr sz="1200" dirty="0"/>
          </a:p>
          <a:p>
            <a:pPr marL="0" lvl="0" indent="0" algn="l" rtl="0">
              <a:spcBef>
                <a:spcPts val="0"/>
              </a:spcBef>
              <a:spcAft>
                <a:spcPts val="0"/>
              </a:spcAft>
              <a:buClr>
                <a:schemeClr val="dk1"/>
              </a:buClr>
              <a:buSzPts val="1100"/>
              <a:buFont typeface="Arial"/>
              <a:buNone/>
            </a:pPr>
            <a:endParaRPr sz="1200" dirty="0">
              <a:solidFill>
                <a:schemeClr val="dk1"/>
              </a:solidFill>
            </a:endParaRPr>
          </a:p>
          <a:p>
            <a:pPr marL="927100" lvl="1" indent="-317500" algn="l" rtl="0">
              <a:spcBef>
                <a:spcPts val="1000"/>
              </a:spcBef>
              <a:spcAft>
                <a:spcPts val="0"/>
              </a:spcAft>
              <a:buClr>
                <a:schemeClr val="dk1"/>
              </a:buClr>
              <a:buSzPts val="1200"/>
              <a:buChar char="○"/>
            </a:pPr>
            <a:r>
              <a:rPr lang="en" sz="1200" dirty="0">
                <a:solidFill>
                  <a:schemeClr val="dk1"/>
                </a:solidFill>
              </a:rPr>
              <a:t>Her family imported wool from Australia and South America</a:t>
            </a:r>
            <a:endParaRPr sz="1200" dirty="0">
              <a:solidFill>
                <a:schemeClr val="dk1"/>
              </a:solidFill>
            </a:endParaRPr>
          </a:p>
          <a:p>
            <a:pPr marL="927100" lvl="1" indent="-317500" algn="l" rtl="0">
              <a:spcBef>
                <a:spcPts val="0"/>
              </a:spcBef>
              <a:spcAft>
                <a:spcPts val="0"/>
              </a:spcAft>
              <a:buClr>
                <a:schemeClr val="dk1"/>
              </a:buClr>
              <a:buSzPts val="1200"/>
              <a:buChar char="○"/>
            </a:pPr>
            <a:r>
              <a:rPr lang="en" sz="1200" dirty="0">
                <a:solidFill>
                  <a:schemeClr val="dk1"/>
                </a:solidFill>
              </a:rPr>
              <a:t>She noticed that the seeds nested in the wool would germinate and thrive in the countryside where she lived in Scotland </a:t>
            </a:r>
            <a:endParaRPr sz="1200" dirty="0">
              <a:solidFill>
                <a:schemeClr val="dk1"/>
              </a:solidFill>
            </a:endParaRPr>
          </a:p>
          <a:p>
            <a:pPr marL="927100" lvl="1" indent="-317500" algn="l" rtl="0">
              <a:spcBef>
                <a:spcPts val="0"/>
              </a:spcBef>
              <a:spcAft>
                <a:spcPts val="0"/>
              </a:spcAft>
              <a:buClr>
                <a:schemeClr val="dk1"/>
              </a:buClr>
              <a:buSzPts val="1200"/>
              <a:buChar char="○"/>
            </a:pPr>
            <a:r>
              <a:rPr lang="en" sz="1200" dirty="0">
                <a:solidFill>
                  <a:schemeClr val="dk1"/>
                </a:solidFill>
              </a:rPr>
              <a:t>The seeds grew into mustard weed that had originated in Australia and had never been documented in Scotland before</a:t>
            </a:r>
            <a:endParaRPr sz="1200" dirty="0">
              <a:solidFill>
                <a:schemeClr val="dk1"/>
              </a:solidFill>
            </a:endParaRPr>
          </a:p>
          <a:p>
            <a:pPr marL="927100" lvl="1" indent="-317500" algn="l" rtl="0">
              <a:spcBef>
                <a:spcPts val="0"/>
              </a:spcBef>
              <a:spcAft>
                <a:spcPts val="0"/>
              </a:spcAft>
              <a:buClr>
                <a:schemeClr val="dk1"/>
              </a:buClr>
              <a:buSzPts val="1200"/>
              <a:buChar char="○"/>
            </a:pPr>
            <a:r>
              <a:rPr lang="en" sz="1200" dirty="0">
                <a:solidFill>
                  <a:schemeClr val="dk1"/>
                </a:solidFill>
              </a:rPr>
              <a:t>She donated her herbarium of adventive plants to the Royal Botanic Garden Edinburgh, along with her scrapbook and letters relating to the Flora</a:t>
            </a:r>
            <a:endParaRPr sz="1200" dirty="0">
              <a:solidFill>
                <a:schemeClr val="dk1"/>
              </a:solidFill>
            </a:endParaRPr>
          </a:p>
          <a:p>
            <a:pPr marL="927100" lvl="1" indent="-317500" algn="l" rtl="0">
              <a:spcBef>
                <a:spcPts val="0"/>
              </a:spcBef>
              <a:spcAft>
                <a:spcPts val="0"/>
              </a:spcAft>
              <a:buClr>
                <a:schemeClr val="dk1"/>
              </a:buClr>
              <a:buSzPts val="1200"/>
              <a:buChar char="○"/>
            </a:pPr>
            <a:r>
              <a:rPr lang="en" sz="1200" dirty="0">
                <a:solidFill>
                  <a:schemeClr val="dk1"/>
                </a:solidFill>
              </a:rPr>
              <a:t>She was one of the first to detail human-assisted intercontinental movements of huge numbers of seeds</a:t>
            </a:r>
            <a:endParaRPr sz="1200" dirty="0">
              <a:solidFill>
                <a:schemeClr val="dk1"/>
              </a:solidFill>
            </a:endParaRPr>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Additional Notes</a:t>
            </a:r>
            <a:endParaRPr sz="1200" dirty="0"/>
          </a:p>
          <a:p>
            <a:pPr marL="457200" lvl="0" indent="-304800" algn="l" rtl="0">
              <a:spcBef>
                <a:spcPts val="0"/>
              </a:spcBef>
              <a:spcAft>
                <a:spcPts val="0"/>
              </a:spcAft>
              <a:buSzPts val="1200"/>
              <a:buChar char="●"/>
            </a:pPr>
            <a:r>
              <a:rPr lang="en" sz="1200" dirty="0">
                <a:solidFill>
                  <a:srgbClr val="111111"/>
                </a:solidFill>
                <a:highlight>
                  <a:srgbClr val="F1F1F1"/>
                </a:highlight>
                <a:latin typeface="Roboto"/>
                <a:ea typeface="Roboto"/>
                <a:cs typeface="Roboto"/>
                <a:sym typeface="Roboto"/>
              </a:rPr>
              <a:t>She and George Druce published </a:t>
            </a:r>
            <a:r>
              <a:rPr lang="en" sz="1200" i="1" dirty="0">
                <a:solidFill>
                  <a:srgbClr val="2C3841"/>
                </a:solidFill>
                <a:latin typeface="Roboto"/>
                <a:ea typeface="Roboto"/>
                <a:cs typeface="Roboto"/>
                <a:sym typeface="Roboto"/>
              </a:rPr>
              <a:t>"The Adventive Flora of Tweedside"</a:t>
            </a:r>
            <a:r>
              <a:rPr lang="en" sz="1200" dirty="0">
                <a:solidFill>
                  <a:srgbClr val="2C3841"/>
                </a:solidFill>
                <a:highlight>
                  <a:srgbClr val="FFFFFF"/>
                </a:highlight>
                <a:latin typeface="Roboto"/>
                <a:ea typeface="Roboto"/>
                <a:cs typeface="Roboto"/>
                <a:sym typeface="Roboto"/>
              </a:rPr>
              <a:t>, published in 1919</a:t>
            </a:r>
            <a:endParaRPr sz="1200" dirty="0">
              <a:solidFill>
                <a:srgbClr val="111111"/>
              </a:solidFill>
              <a:highlight>
                <a:srgbClr val="F1F1F1"/>
              </a:highlight>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dirty="0">
                <a:solidFill>
                  <a:srgbClr val="111111"/>
                </a:solidFill>
                <a:highlight>
                  <a:srgbClr val="F1F1F1"/>
                </a:highlight>
                <a:latin typeface="Roboto"/>
                <a:ea typeface="Roboto"/>
                <a:cs typeface="Roboto"/>
                <a:sym typeface="Roboto"/>
              </a:rPr>
              <a:t>Her work should be taught alongside Charles Elton’s work on non-native species</a:t>
            </a:r>
            <a:endParaRPr sz="1200" dirty="0">
              <a:solidFill>
                <a:srgbClr val="111111"/>
              </a:solidFill>
              <a:highlight>
                <a:srgbClr val="F1F1F1"/>
              </a:highlight>
              <a:latin typeface="Roboto"/>
              <a:ea typeface="Roboto"/>
              <a:cs typeface="Roboto"/>
              <a:sym typeface="Roboto"/>
            </a:endParaRPr>
          </a:p>
          <a:p>
            <a:pPr marL="457200" lvl="0" indent="-304800" algn="l" rtl="0">
              <a:spcBef>
                <a:spcPts val="0"/>
              </a:spcBef>
              <a:spcAft>
                <a:spcPts val="0"/>
              </a:spcAft>
              <a:buClr>
                <a:srgbClr val="111111"/>
              </a:buClr>
              <a:buSzPts val="1200"/>
              <a:buFont typeface="Roboto"/>
              <a:buChar char="●"/>
            </a:pPr>
            <a:r>
              <a:rPr lang="en" sz="1200" dirty="0">
                <a:solidFill>
                  <a:srgbClr val="2C3841"/>
                </a:solidFill>
                <a:highlight>
                  <a:srgbClr val="FFFFFF"/>
                </a:highlight>
                <a:latin typeface="Roboto"/>
                <a:ea typeface="Roboto"/>
                <a:cs typeface="Roboto"/>
                <a:sym typeface="Roboto"/>
              </a:rPr>
              <a:t>She toured Scottland displaying exhibits and giving presentations to such societies as the Botanical Society of Edinburgh, the Linnean Society of London, the Royal Scottish Geographical Society and the Botany Section of the British Association at Dundee</a:t>
            </a:r>
            <a:endParaRPr sz="1200" dirty="0">
              <a:solidFill>
                <a:srgbClr val="2C3841"/>
              </a:solidFill>
              <a:highlight>
                <a:srgbClr val="FFFFFF"/>
              </a:highlight>
              <a:latin typeface="Roboto"/>
              <a:ea typeface="Roboto"/>
              <a:cs typeface="Roboto"/>
              <a:sym typeface="Roboto"/>
            </a:endParaRPr>
          </a:p>
          <a:p>
            <a:pPr marL="457200" lvl="0" indent="-304800" algn="l" rtl="0">
              <a:spcBef>
                <a:spcPts val="0"/>
              </a:spcBef>
              <a:spcAft>
                <a:spcPts val="0"/>
              </a:spcAft>
              <a:buClr>
                <a:srgbClr val="2C3841"/>
              </a:buClr>
              <a:buSzPts val="1200"/>
              <a:buFont typeface="Roboto"/>
              <a:buChar char="●"/>
            </a:pPr>
            <a:r>
              <a:rPr lang="en" sz="1200" dirty="0">
                <a:solidFill>
                  <a:srgbClr val="2C3841"/>
                </a:solidFill>
                <a:highlight>
                  <a:srgbClr val="FFFFFF"/>
                </a:highlight>
                <a:latin typeface="Roboto"/>
                <a:ea typeface="Roboto"/>
                <a:cs typeface="Roboto"/>
                <a:sym typeface="Roboto"/>
              </a:rPr>
              <a:t>The image is of the mustards she found growing in Scotland, though they had never been seen or documented before</a:t>
            </a:r>
            <a:endParaRPr sz="1200" dirty="0">
              <a:solidFill>
                <a:srgbClr val="2C3841"/>
              </a:solidFill>
              <a:highlight>
                <a:srgbClr val="FFFFFF"/>
              </a:highlight>
              <a:latin typeface="Roboto"/>
              <a:ea typeface="Roboto"/>
              <a:cs typeface="Roboto"/>
              <a:sym typeface="Roboto"/>
            </a:endParaRPr>
          </a:p>
          <a:p>
            <a:pPr marL="457200" lvl="0" indent="-304800" algn="l" rtl="0">
              <a:spcBef>
                <a:spcPts val="0"/>
              </a:spcBef>
              <a:spcAft>
                <a:spcPts val="0"/>
              </a:spcAft>
              <a:buClr>
                <a:srgbClr val="2C3841"/>
              </a:buClr>
              <a:buSzPts val="1200"/>
              <a:buFont typeface="Roboto"/>
              <a:buChar char="●"/>
            </a:pPr>
            <a:r>
              <a:rPr lang="en" sz="1200" dirty="0">
                <a:solidFill>
                  <a:srgbClr val="2C3841"/>
                </a:solidFill>
                <a:highlight>
                  <a:srgbClr val="FFFFFF"/>
                </a:highlight>
                <a:latin typeface="Roboto"/>
                <a:ea typeface="Roboto"/>
                <a:cs typeface="Roboto"/>
                <a:sym typeface="Roboto"/>
              </a:rPr>
              <a:t>Despite her contributions to our understanding of adventive plants and their ecological relevance, she is often overlooked. </a:t>
            </a:r>
            <a:endParaRPr sz="1200" dirty="0">
              <a:solidFill>
                <a:srgbClr val="2C3841"/>
              </a:solidFill>
              <a:highlight>
                <a:srgbClr val="FFFFFF"/>
              </a:highlight>
              <a:latin typeface="Roboto"/>
              <a:ea typeface="Roboto"/>
              <a:cs typeface="Roboto"/>
              <a:sym typeface="Roboto"/>
            </a:endParaRPr>
          </a:p>
          <a:p>
            <a:pPr marL="457200" lvl="0" indent="-304800" algn="l" rtl="0">
              <a:spcBef>
                <a:spcPts val="0"/>
              </a:spcBef>
              <a:spcAft>
                <a:spcPts val="0"/>
              </a:spcAft>
              <a:buClr>
                <a:srgbClr val="2C3841"/>
              </a:buClr>
              <a:buSzPts val="1200"/>
              <a:buChar char="●"/>
            </a:pPr>
            <a:r>
              <a:rPr lang="en" sz="1200" dirty="0">
                <a:solidFill>
                  <a:srgbClr val="2C3841"/>
                </a:solidFill>
                <a:highlight>
                  <a:srgbClr val="FFFF00"/>
                </a:highlight>
                <a:latin typeface="Roboto"/>
                <a:ea typeface="Roboto"/>
                <a:cs typeface="Roboto"/>
                <a:sym typeface="Roboto"/>
              </a:rPr>
              <a:t>Another one of her collaborators, Albert Thellung, sought to replace terminology in invasion ecology to create more neutral, and accurate terms than “native”, “alien”, or “invasive”. For example: </a:t>
            </a:r>
            <a:r>
              <a:rPr lang="en" sz="1200" dirty="0">
                <a:solidFill>
                  <a:srgbClr val="231F20"/>
                </a:solidFill>
                <a:highlight>
                  <a:srgbClr val="FFFF00"/>
                </a:highlight>
                <a:latin typeface="Roboto"/>
                <a:ea typeface="Roboto"/>
                <a:cs typeface="Roboto"/>
                <a:sym typeface="Roboto"/>
              </a:rPr>
              <a:t>“anthropochores” (beneﬁtting from human activities), “neophytes” (introduced, persisting independently), and “epœkophytes” (weeds of plowed or cleared ground)</a:t>
            </a:r>
            <a:endParaRPr sz="1200" dirty="0">
              <a:solidFill>
                <a:srgbClr val="2C3841"/>
              </a:solidFill>
              <a:highlight>
                <a:srgbClr val="FFFF00"/>
              </a:highlight>
              <a:latin typeface="Roboto"/>
              <a:ea typeface="Roboto"/>
              <a:cs typeface="Roboto"/>
              <a:sym typeface="Roboto"/>
            </a:endParaRPr>
          </a:p>
          <a:p>
            <a:pPr marL="0" lvl="0" indent="0" algn="l" rtl="0">
              <a:spcBef>
                <a:spcPts val="0"/>
              </a:spcBef>
              <a:spcAft>
                <a:spcPts val="0"/>
              </a:spcAft>
              <a:buNone/>
            </a:pPr>
            <a:endParaRPr sz="1200" dirty="0"/>
          </a:p>
          <a:p>
            <a:pPr marL="0" lvl="0" indent="0" algn="l" rtl="0">
              <a:spcBef>
                <a:spcPts val="0"/>
              </a:spcBef>
              <a:spcAft>
                <a:spcPts val="0"/>
              </a:spcAft>
              <a:buNone/>
            </a:pPr>
            <a:endParaRPr sz="1200" dirty="0"/>
          </a:p>
          <a:p>
            <a:pPr marL="0" lvl="0" indent="0" algn="l" rtl="0">
              <a:spcBef>
                <a:spcPts val="0"/>
              </a:spcBef>
              <a:spcAft>
                <a:spcPts val="0"/>
              </a:spcAft>
              <a:buNone/>
            </a:pPr>
            <a:r>
              <a:rPr lang="en" sz="1200" dirty="0"/>
              <a:t>Sources</a:t>
            </a:r>
            <a:endParaRPr sz="1200" dirty="0"/>
          </a:p>
          <a:p>
            <a:pPr marL="457200" lvl="0" indent="-304800" algn="l" rtl="0">
              <a:spcBef>
                <a:spcPts val="0"/>
              </a:spcBef>
              <a:spcAft>
                <a:spcPts val="0"/>
              </a:spcAft>
              <a:buClr>
                <a:srgbClr val="222222"/>
              </a:buClr>
              <a:buSzPts val="1200"/>
              <a:buChar char="●"/>
            </a:pPr>
            <a:r>
              <a:rPr lang="en" sz="1200" u="sng" dirty="0">
                <a:solidFill>
                  <a:schemeClr val="hlink"/>
                </a:solidFill>
                <a:hlinkClick r:id="rId3"/>
              </a:rPr>
              <a:t>https://projectbiodiversify.wpcomstaging.com/2019/07/04/ida-hayward/</a:t>
            </a:r>
            <a:endParaRPr sz="1200" dirty="0"/>
          </a:p>
          <a:p>
            <a:pPr marL="457200" lvl="0" indent="-304800" algn="l" rtl="0">
              <a:spcBef>
                <a:spcPts val="0"/>
              </a:spcBef>
              <a:spcAft>
                <a:spcPts val="0"/>
              </a:spcAft>
              <a:buSzPts val="1200"/>
              <a:buChar char="●"/>
            </a:pPr>
            <a:r>
              <a:rPr lang="en" sz="1200" u="sng" dirty="0">
                <a:solidFill>
                  <a:schemeClr val="hlink"/>
                </a:solidFill>
                <a:hlinkClick r:id="rId4"/>
              </a:rPr>
              <a:t>https://archiveshub.jisc.ac.uk/search/archives/4ca12ea3-4f9c-3552-8417-93457717fd68</a:t>
            </a:r>
            <a:endParaRPr sz="1200" dirty="0"/>
          </a:p>
          <a:p>
            <a:pPr marL="457200" lvl="0" indent="-304800" algn="l" rtl="0">
              <a:spcBef>
                <a:spcPts val="0"/>
              </a:spcBef>
              <a:spcAft>
                <a:spcPts val="0"/>
              </a:spcAft>
              <a:buSzPts val="1200"/>
              <a:buChar char="●"/>
            </a:pPr>
            <a:r>
              <a:rPr lang="en" sz="1200" dirty="0"/>
              <a:t>Invasion Biology: Historical Precedents - Matt Chew </a:t>
            </a:r>
            <a:r>
              <a:rPr lang="en" sz="1200" u="sng" dirty="0">
                <a:solidFill>
                  <a:schemeClr val="hlink"/>
                </a:solidFill>
                <a:hlinkClick r:id="rId5"/>
              </a:rPr>
              <a:t>https://www.academia.edu/462830/Invasion_Biology_Historical_Precedents</a:t>
            </a:r>
            <a:r>
              <a:rPr lang="en" sz="1200" dirty="0"/>
              <a:t> </a:t>
            </a:r>
            <a:endParaRPr sz="1200" dirty="0"/>
          </a:p>
        </p:txBody>
      </p:sp>
    </p:spTree>
    <p:extLst>
      <p:ext uri="{BB962C8B-B14F-4D97-AF65-F5344CB8AC3E}">
        <p14:creationId xmlns:p14="http://schemas.microsoft.com/office/powerpoint/2010/main" val="1815156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am important idea that they may not have grasped yet.</a:t>
            </a:r>
          </a:p>
        </p:txBody>
      </p:sp>
      <p:sp>
        <p:nvSpPr>
          <p:cNvPr id="4" name="Slide Number Placeholder 3"/>
          <p:cNvSpPr>
            <a:spLocks noGrp="1"/>
          </p:cNvSpPr>
          <p:nvPr>
            <p:ph type="sldNum" sz="quarter" idx="10"/>
          </p:nvPr>
        </p:nvSpPr>
        <p:spPr/>
        <p:txBody>
          <a:bodyPr/>
          <a:lstStyle/>
          <a:p>
            <a:fld id="{A79E9045-AAE8-41C9-A3A7-356F18FF1E13}" type="slidenum">
              <a:rPr lang="en-US" smtClean="0"/>
              <a:pPr/>
              <a:t>20</a:t>
            </a:fld>
            <a:endParaRPr lang="en-US"/>
          </a:p>
        </p:txBody>
      </p:sp>
    </p:spTree>
    <p:extLst>
      <p:ext uri="{BB962C8B-B14F-4D97-AF65-F5344CB8AC3E}">
        <p14:creationId xmlns:p14="http://schemas.microsoft.com/office/powerpoint/2010/main" val="1646306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09CD1F8-28F2-4E17-8312-D98EFDEFBEE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0212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C439E-5C34-9E5F-2DBF-00B06E65A2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E0B946-2ACA-A0C0-767D-42B63E3C60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2671DD-4788-2495-4E0C-D48715045336}"/>
              </a:ext>
            </a:extLst>
          </p:cNvPr>
          <p:cNvSpPr>
            <a:spLocks noGrp="1"/>
          </p:cNvSpPr>
          <p:nvPr>
            <p:ph type="dt" sz="half" idx="10"/>
          </p:nvPr>
        </p:nvSpPr>
        <p:spPr/>
        <p:txBody>
          <a:bodyPr/>
          <a:lstStyle/>
          <a:p>
            <a:fld id="{2A2FFC22-ADA4-4162-9261-CDEFBEF65CA1}" type="datetimeFigureOut">
              <a:rPr lang="en-US" smtClean="0"/>
              <a:t>5/12/2024</a:t>
            </a:fld>
            <a:endParaRPr lang="en-US"/>
          </a:p>
        </p:txBody>
      </p:sp>
      <p:sp>
        <p:nvSpPr>
          <p:cNvPr id="5" name="Footer Placeholder 4">
            <a:extLst>
              <a:ext uri="{FF2B5EF4-FFF2-40B4-BE49-F238E27FC236}">
                <a16:creationId xmlns:a16="http://schemas.microsoft.com/office/drawing/2014/main" id="{18D5F984-A100-BDE2-E5EA-80A21A116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F0767-7A8D-0AEF-A6D3-D2CB136AF583}"/>
              </a:ext>
            </a:extLst>
          </p:cNvPr>
          <p:cNvSpPr>
            <a:spLocks noGrp="1"/>
          </p:cNvSpPr>
          <p:nvPr>
            <p:ph type="sldNum" sz="quarter" idx="12"/>
          </p:nvPr>
        </p:nvSpPr>
        <p:spPr/>
        <p:txBody>
          <a:bodyPr/>
          <a:lstStyle/>
          <a:p>
            <a:fld id="{055C34C7-D700-419B-832D-D91844B8BEA4}" type="slidenum">
              <a:rPr lang="en-US" smtClean="0"/>
              <a:t>‹#›</a:t>
            </a:fld>
            <a:endParaRPr lang="en-US"/>
          </a:p>
        </p:txBody>
      </p:sp>
    </p:spTree>
    <p:extLst>
      <p:ext uri="{BB962C8B-B14F-4D97-AF65-F5344CB8AC3E}">
        <p14:creationId xmlns:p14="http://schemas.microsoft.com/office/powerpoint/2010/main" val="3114228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346DD-077E-7CAF-C560-647FAF8CB7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C48BF4-CB31-DF57-0D85-DADAA9F883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33563-7B71-570F-CC6C-4B6528AC93F9}"/>
              </a:ext>
            </a:extLst>
          </p:cNvPr>
          <p:cNvSpPr>
            <a:spLocks noGrp="1"/>
          </p:cNvSpPr>
          <p:nvPr>
            <p:ph type="dt" sz="half" idx="10"/>
          </p:nvPr>
        </p:nvSpPr>
        <p:spPr/>
        <p:txBody>
          <a:bodyPr/>
          <a:lstStyle/>
          <a:p>
            <a:fld id="{2A2FFC22-ADA4-4162-9261-CDEFBEF65CA1}" type="datetimeFigureOut">
              <a:rPr lang="en-US" smtClean="0"/>
              <a:t>5/12/2024</a:t>
            </a:fld>
            <a:endParaRPr lang="en-US"/>
          </a:p>
        </p:txBody>
      </p:sp>
      <p:sp>
        <p:nvSpPr>
          <p:cNvPr id="5" name="Footer Placeholder 4">
            <a:extLst>
              <a:ext uri="{FF2B5EF4-FFF2-40B4-BE49-F238E27FC236}">
                <a16:creationId xmlns:a16="http://schemas.microsoft.com/office/drawing/2014/main" id="{5F52C90F-2C86-363B-A581-746C19F2C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DF923-A857-AFEA-953A-F1DC2DFE6626}"/>
              </a:ext>
            </a:extLst>
          </p:cNvPr>
          <p:cNvSpPr>
            <a:spLocks noGrp="1"/>
          </p:cNvSpPr>
          <p:nvPr>
            <p:ph type="sldNum" sz="quarter" idx="12"/>
          </p:nvPr>
        </p:nvSpPr>
        <p:spPr/>
        <p:txBody>
          <a:bodyPr/>
          <a:lstStyle/>
          <a:p>
            <a:fld id="{055C34C7-D700-419B-832D-D91844B8BEA4}" type="slidenum">
              <a:rPr lang="en-US" smtClean="0"/>
              <a:t>‹#›</a:t>
            </a:fld>
            <a:endParaRPr lang="en-US"/>
          </a:p>
        </p:txBody>
      </p:sp>
    </p:spTree>
    <p:extLst>
      <p:ext uri="{BB962C8B-B14F-4D97-AF65-F5344CB8AC3E}">
        <p14:creationId xmlns:p14="http://schemas.microsoft.com/office/powerpoint/2010/main" val="141188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274BC9-F2B6-9753-43F6-09FC3D7BA7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31CA2-1F72-043C-4B2B-7483BAD64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D1A17-15F5-6B0F-9D57-49E014CF08C1}"/>
              </a:ext>
            </a:extLst>
          </p:cNvPr>
          <p:cNvSpPr>
            <a:spLocks noGrp="1"/>
          </p:cNvSpPr>
          <p:nvPr>
            <p:ph type="dt" sz="half" idx="10"/>
          </p:nvPr>
        </p:nvSpPr>
        <p:spPr/>
        <p:txBody>
          <a:bodyPr/>
          <a:lstStyle/>
          <a:p>
            <a:fld id="{2A2FFC22-ADA4-4162-9261-CDEFBEF65CA1}" type="datetimeFigureOut">
              <a:rPr lang="en-US" smtClean="0"/>
              <a:t>5/12/2024</a:t>
            </a:fld>
            <a:endParaRPr lang="en-US"/>
          </a:p>
        </p:txBody>
      </p:sp>
      <p:sp>
        <p:nvSpPr>
          <p:cNvPr id="5" name="Footer Placeholder 4">
            <a:extLst>
              <a:ext uri="{FF2B5EF4-FFF2-40B4-BE49-F238E27FC236}">
                <a16:creationId xmlns:a16="http://schemas.microsoft.com/office/drawing/2014/main" id="{A6A1FD74-76EA-01B0-5684-5B2119EBA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A9918-C3C5-EAC1-3B71-9014DE43C88F}"/>
              </a:ext>
            </a:extLst>
          </p:cNvPr>
          <p:cNvSpPr>
            <a:spLocks noGrp="1"/>
          </p:cNvSpPr>
          <p:nvPr>
            <p:ph type="sldNum" sz="quarter" idx="12"/>
          </p:nvPr>
        </p:nvSpPr>
        <p:spPr/>
        <p:txBody>
          <a:bodyPr/>
          <a:lstStyle/>
          <a:p>
            <a:fld id="{055C34C7-D700-419B-832D-D91844B8BEA4}" type="slidenum">
              <a:rPr lang="en-US" smtClean="0"/>
              <a:t>‹#›</a:t>
            </a:fld>
            <a:endParaRPr lang="en-US"/>
          </a:p>
        </p:txBody>
      </p:sp>
    </p:spTree>
    <p:extLst>
      <p:ext uri="{BB962C8B-B14F-4D97-AF65-F5344CB8AC3E}">
        <p14:creationId xmlns:p14="http://schemas.microsoft.com/office/powerpoint/2010/main" val="1499683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4622-28DB-9425-3D3C-975C2DFFB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8F4DC-0BF7-6436-4319-45A45E7D20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1E6773-E2E2-4EE7-4C77-D17CD6F36E80}"/>
              </a:ext>
            </a:extLst>
          </p:cNvPr>
          <p:cNvSpPr>
            <a:spLocks noGrp="1"/>
          </p:cNvSpPr>
          <p:nvPr>
            <p:ph type="dt" sz="half" idx="10"/>
          </p:nvPr>
        </p:nvSpPr>
        <p:spPr/>
        <p:txBody>
          <a:bodyPr/>
          <a:lstStyle/>
          <a:p>
            <a:fld id="{2A2FFC22-ADA4-4162-9261-CDEFBEF65CA1}" type="datetimeFigureOut">
              <a:rPr lang="en-US" smtClean="0"/>
              <a:t>5/12/2024</a:t>
            </a:fld>
            <a:endParaRPr lang="en-US"/>
          </a:p>
        </p:txBody>
      </p:sp>
      <p:sp>
        <p:nvSpPr>
          <p:cNvPr id="5" name="Footer Placeholder 4">
            <a:extLst>
              <a:ext uri="{FF2B5EF4-FFF2-40B4-BE49-F238E27FC236}">
                <a16:creationId xmlns:a16="http://schemas.microsoft.com/office/drawing/2014/main" id="{4189C041-A7CC-F541-66C1-6FB71D1C7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B8D9D-F0A1-C835-A8FF-586FF5132B93}"/>
              </a:ext>
            </a:extLst>
          </p:cNvPr>
          <p:cNvSpPr>
            <a:spLocks noGrp="1"/>
          </p:cNvSpPr>
          <p:nvPr>
            <p:ph type="sldNum" sz="quarter" idx="12"/>
          </p:nvPr>
        </p:nvSpPr>
        <p:spPr/>
        <p:txBody>
          <a:bodyPr/>
          <a:lstStyle/>
          <a:p>
            <a:fld id="{055C34C7-D700-419B-832D-D91844B8BEA4}" type="slidenum">
              <a:rPr lang="en-US" smtClean="0"/>
              <a:t>‹#›</a:t>
            </a:fld>
            <a:endParaRPr lang="en-US"/>
          </a:p>
        </p:txBody>
      </p:sp>
    </p:spTree>
    <p:extLst>
      <p:ext uri="{BB962C8B-B14F-4D97-AF65-F5344CB8AC3E}">
        <p14:creationId xmlns:p14="http://schemas.microsoft.com/office/powerpoint/2010/main" val="2299067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D17F9-76BA-32D5-5149-E5B4164D4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BE4318-070F-C17D-F710-F34A4B722A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534A0D-1154-A47F-F2A9-D01BA98A9E06}"/>
              </a:ext>
            </a:extLst>
          </p:cNvPr>
          <p:cNvSpPr>
            <a:spLocks noGrp="1"/>
          </p:cNvSpPr>
          <p:nvPr>
            <p:ph type="dt" sz="half" idx="10"/>
          </p:nvPr>
        </p:nvSpPr>
        <p:spPr/>
        <p:txBody>
          <a:bodyPr/>
          <a:lstStyle/>
          <a:p>
            <a:fld id="{2A2FFC22-ADA4-4162-9261-CDEFBEF65CA1}" type="datetimeFigureOut">
              <a:rPr lang="en-US" smtClean="0"/>
              <a:t>5/12/2024</a:t>
            </a:fld>
            <a:endParaRPr lang="en-US"/>
          </a:p>
        </p:txBody>
      </p:sp>
      <p:sp>
        <p:nvSpPr>
          <p:cNvPr id="5" name="Footer Placeholder 4">
            <a:extLst>
              <a:ext uri="{FF2B5EF4-FFF2-40B4-BE49-F238E27FC236}">
                <a16:creationId xmlns:a16="http://schemas.microsoft.com/office/drawing/2014/main" id="{F55D885F-C9AF-BF81-361E-FB3299B1A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0581F-8B32-EDA4-3DDC-A9F889A1837A}"/>
              </a:ext>
            </a:extLst>
          </p:cNvPr>
          <p:cNvSpPr>
            <a:spLocks noGrp="1"/>
          </p:cNvSpPr>
          <p:nvPr>
            <p:ph type="sldNum" sz="quarter" idx="12"/>
          </p:nvPr>
        </p:nvSpPr>
        <p:spPr/>
        <p:txBody>
          <a:bodyPr/>
          <a:lstStyle/>
          <a:p>
            <a:fld id="{055C34C7-D700-419B-832D-D91844B8BEA4}" type="slidenum">
              <a:rPr lang="en-US" smtClean="0"/>
              <a:t>‹#›</a:t>
            </a:fld>
            <a:endParaRPr lang="en-US"/>
          </a:p>
        </p:txBody>
      </p:sp>
    </p:spTree>
    <p:extLst>
      <p:ext uri="{BB962C8B-B14F-4D97-AF65-F5344CB8AC3E}">
        <p14:creationId xmlns:p14="http://schemas.microsoft.com/office/powerpoint/2010/main" val="2121148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77C9D-60D2-5CA8-3530-3C935FA400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0D484-4DDE-AEFB-3715-AA38A7EE13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F56285-851D-BAA8-C68F-4573AC1CC6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C5F2BC-E50B-4353-85ED-E5687D424A6C}"/>
              </a:ext>
            </a:extLst>
          </p:cNvPr>
          <p:cNvSpPr>
            <a:spLocks noGrp="1"/>
          </p:cNvSpPr>
          <p:nvPr>
            <p:ph type="dt" sz="half" idx="10"/>
          </p:nvPr>
        </p:nvSpPr>
        <p:spPr/>
        <p:txBody>
          <a:bodyPr/>
          <a:lstStyle/>
          <a:p>
            <a:fld id="{2A2FFC22-ADA4-4162-9261-CDEFBEF65CA1}" type="datetimeFigureOut">
              <a:rPr lang="en-US" smtClean="0"/>
              <a:t>5/12/2024</a:t>
            </a:fld>
            <a:endParaRPr lang="en-US"/>
          </a:p>
        </p:txBody>
      </p:sp>
      <p:sp>
        <p:nvSpPr>
          <p:cNvPr id="6" name="Footer Placeholder 5">
            <a:extLst>
              <a:ext uri="{FF2B5EF4-FFF2-40B4-BE49-F238E27FC236}">
                <a16:creationId xmlns:a16="http://schemas.microsoft.com/office/drawing/2014/main" id="{997FD069-935B-B16C-C997-C59354519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08198-BF7E-EB9C-C494-3DE1B9CE2512}"/>
              </a:ext>
            </a:extLst>
          </p:cNvPr>
          <p:cNvSpPr>
            <a:spLocks noGrp="1"/>
          </p:cNvSpPr>
          <p:nvPr>
            <p:ph type="sldNum" sz="quarter" idx="12"/>
          </p:nvPr>
        </p:nvSpPr>
        <p:spPr/>
        <p:txBody>
          <a:bodyPr/>
          <a:lstStyle/>
          <a:p>
            <a:fld id="{055C34C7-D700-419B-832D-D91844B8BEA4}" type="slidenum">
              <a:rPr lang="en-US" smtClean="0"/>
              <a:t>‹#›</a:t>
            </a:fld>
            <a:endParaRPr lang="en-US"/>
          </a:p>
        </p:txBody>
      </p:sp>
    </p:spTree>
    <p:extLst>
      <p:ext uri="{BB962C8B-B14F-4D97-AF65-F5344CB8AC3E}">
        <p14:creationId xmlns:p14="http://schemas.microsoft.com/office/powerpoint/2010/main" val="2008446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E3E7-F041-5542-EB04-1908483FCF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47D25C-8507-3761-DEC4-B1E88A157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CEC6F3-1818-E094-D0B8-52A7CA12D9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C08184-0B3F-45F0-8B37-EF35C5B643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5B35C7-F01F-3A95-E771-0A2472B041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DC52A9-3590-489B-C362-E0A122AB766A}"/>
              </a:ext>
            </a:extLst>
          </p:cNvPr>
          <p:cNvSpPr>
            <a:spLocks noGrp="1"/>
          </p:cNvSpPr>
          <p:nvPr>
            <p:ph type="dt" sz="half" idx="10"/>
          </p:nvPr>
        </p:nvSpPr>
        <p:spPr/>
        <p:txBody>
          <a:bodyPr/>
          <a:lstStyle/>
          <a:p>
            <a:fld id="{2A2FFC22-ADA4-4162-9261-CDEFBEF65CA1}" type="datetimeFigureOut">
              <a:rPr lang="en-US" smtClean="0"/>
              <a:t>5/12/2024</a:t>
            </a:fld>
            <a:endParaRPr lang="en-US"/>
          </a:p>
        </p:txBody>
      </p:sp>
      <p:sp>
        <p:nvSpPr>
          <p:cNvPr id="8" name="Footer Placeholder 7">
            <a:extLst>
              <a:ext uri="{FF2B5EF4-FFF2-40B4-BE49-F238E27FC236}">
                <a16:creationId xmlns:a16="http://schemas.microsoft.com/office/drawing/2014/main" id="{B14610F0-C8A2-2C29-4B9C-A4E1EBC3D7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A8C405-C37B-D48C-2B55-4C6387216004}"/>
              </a:ext>
            </a:extLst>
          </p:cNvPr>
          <p:cNvSpPr>
            <a:spLocks noGrp="1"/>
          </p:cNvSpPr>
          <p:nvPr>
            <p:ph type="sldNum" sz="quarter" idx="12"/>
          </p:nvPr>
        </p:nvSpPr>
        <p:spPr/>
        <p:txBody>
          <a:bodyPr/>
          <a:lstStyle/>
          <a:p>
            <a:fld id="{055C34C7-D700-419B-832D-D91844B8BEA4}" type="slidenum">
              <a:rPr lang="en-US" smtClean="0"/>
              <a:t>‹#›</a:t>
            </a:fld>
            <a:endParaRPr lang="en-US"/>
          </a:p>
        </p:txBody>
      </p:sp>
    </p:spTree>
    <p:extLst>
      <p:ext uri="{BB962C8B-B14F-4D97-AF65-F5344CB8AC3E}">
        <p14:creationId xmlns:p14="http://schemas.microsoft.com/office/powerpoint/2010/main" val="806424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BF31-CAF8-0F9E-C212-B743CC333E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048FE3-C6DA-6939-15A6-FBD69C96BBA9}"/>
              </a:ext>
            </a:extLst>
          </p:cNvPr>
          <p:cNvSpPr>
            <a:spLocks noGrp="1"/>
          </p:cNvSpPr>
          <p:nvPr>
            <p:ph type="dt" sz="half" idx="10"/>
          </p:nvPr>
        </p:nvSpPr>
        <p:spPr/>
        <p:txBody>
          <a:bodyPr/>
          <a:lstStyle/>
          <a:p>
            <a:fld id="{2A2FFC22-ADA4-4162-9261-CDEFBEF65CA1}" type="datetimeFigureOut">
              <a:rPr lang="en-US" smtClean="0"/>
              <a:t>5/12/2024</a:t>
            </a:fld>
            <a:endParaRPr lang="en-US"/>
          </a:p>
        </p:txBody>
      </p:sp>
      <p:sp>
        <p:nvSpPr>
          <p:cNvPr id="4" name="Footer Placeholder 3">
            <a:extLst>
              <a:ext uri="{FF2B5EF4-FFF2-40B4-BE49-F238E27FC236}">
                <a16:creationId xmlns:a16="http://schemas.microsoft.com/office/drawing/2014/main" id="{3DEE364C-1BE9-E952-0D6E-2F3DAA1839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CBB5CB-05AA-4916-7F53-596294876F85}"/>
              </a:ext>
            </a:extLst>
          </p:cNvPr>
          <p:cNvSpPr>
            <a:spLocks noGrp="1"/>
          </p:cNvSpPr>
          <p:nvPr>
            <p:ph type="sldNum" sz="quarter" idx="12"/>
          </p:nvPr>
        </p:nvSpPr>
        <p:spPr/>
        <p:txBody>
          <a:bodyPr/>
          <a:lstStyle/>
          <a:p>
            <a:fld id="{055C34C7-D700-419B-832D-D91844B8BEA4}" type="slidenum">
              <a:rPr lang="en-US" smtClean="0"/>
              <a:t>‹#›</a:t>
            </a:fld>
            <a:endParaRPr lang="en-US"/>
          </a:p>
        </p:txBody>
      </p:sp>
    </p:spTree>
    <p:extLst>
      <p:ext uri="{BB962C8B-B14F-4D97-AF65-F5344CB8AC3E}">
        <p14:creationId xmlns:p14="http://schemas.microsoft.com/office/powerpoint/2010/main" val="1034914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9B3F17-C086-E947-44C7-62083B1B6EED}"/>
              </a:ext>
            </a:extLst>
          </p:cNvPr>
          <p:cNvSpPr>
            <a:spLocks noGrp="1"/>
          </p:cNvSpPr>
          <p:nvPr>
            <p:ph type="dt" sz="half" idx="10"/>
          </p:nvPr>
        </p:nvSpPr>
        <p:spPr/>
        <p:txBody>
          <a:bodyPr/>
          <a:lstStyle/>
          <a:p>
            <a:fld id="{2A2FFC22-ADA4-4162-9261-CDEFBEF65CA1}" type="datetimeFigureOut">
              <a:rPr lang="en-US" smtClean="0"/>
              <a:t>5/12/2024</a:t>
            </a:fld>
            <a:endParaRPr lang="en-US"/>
          </a:p>
        </p:txBody>
      </p:sp>
      <p:sp>
        <p:nvSpPr>
          <p:cNvPr id="3" name="Footer Placeholder 2">
            <a:extLst>
              <a:ext uri="{FF2B5EF4-FFF2-40B4-BE49-F238E27FC236}">
                <a16:creationId xmlns:a16="http://schemas.microsoft.com/office/drawing/2014/main" id="{1E8EC1A6-6A4C-E199-9F0D-EAAAE593E9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A344F8-CF1C-D9B5-FF4C-499B69D30816}"/>
              </a:ext>
            </a:extLst>
          </p:cNvPr>
          <p:cNvSpPr>
            <a:spLocks noGrp="1"/>
          </p:cNvSpPr>
          <p:nvPr>
            <p:ph type="sldNum" sz="quarter" idx="12"/>
          </p:nvPr>
        </p:nvSpPr>
        <p:spPr/>
        <p:txBody>
          <a:bodyPr/>
          <a:lstStyle/>
          <a:p>
            <a:fld id="{055C34C7-D700-419B-832D-D91844B8BEA4}" type="slidenum">
              <a:rPr lang="en-US" smtClean="0"/>
              <a:t>‹#›</a:t>
            </a:fld>
            <a:endParaRPr lang="en-US"/>
          </a:p>
        </p:txBody>
      </p:sp>
    </p:spTree>
    <p:extLst>
      <p:ext uri="{BB962C8B-B14F-4D97-AF65-F5344CB8AC3E}">
        <p14:creationId xmlns:p14="http://schemas.microsoft.com/office/powerpoint/2010/main" val="197312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972F-09FD-DD75-98A9-31087066C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032AFC-1868-F61E-9AFE-BCBE2E6E58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0D4562-D008-19B8-5A31-95B05018D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A37DE-D445-8756-8BB6-7BE45C8628A7}"/>
              </a:ext>
            </a:extLst>
          </p:cNvPr>
          <p:cNvSpPr>
            <a:spLocks noGrp="1"/>
          </p:cNvSpPr>
          <p:nvPr>
            <p:ph type="dt" sz="half" idx="10"/>
          </p:nvPr>
        </p:nvSpPr>
        <p:spPr/>
        <p:txBody>
          <a:bodyPr/>
          <a:lstStyle/>
          <a:p>
            <a:fld id="{2A2FFC22-ADA4-4162-9261-CDEFBEF65CA1}" type="datetimeFigureOut">
              <a:rPr lang="en-US" smtClean="0"/>
              <a:t>5/12/2024</a:t>
            </a:fld>
            <a:endParaRPr lang="en-US"/>
          </a:p>
        </p:txBody>
      </p:sp>
      <p:sp>
        <p:nvSpPr>
          <p:cNvPr id="6" name="Footer Placeholder 5">
            <a:extLst>
              <a:ext uri="{FF2B5EF4-FFF2-40B4-BE49-F238E27FC236}">
                <a16:creationId xmlns:a16="http://schemas.microsoft.com/office/drawing/2014/main" id="{4364B2C2-0363-C65C-25AD-A902B1D6A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F3DD55-B531-2C66-D7AC-D8F9B1F2EC31}"/>
              </a:ext>
            </a:extLst>
          </p:cNvPr>
          <p:cNvSpPr>
            <a:spLocks noGrp="1"/>
          </p:cNvSpPr>
          <p:nvPr>
            <p:ph type="sldNum" sz="quarter" idx="12"/>
          </p:nvPr>
        </p:nvSpPr>
        <p:spPr/>
        <p:txBody>
          <a:bodyPr/>
          <a:lstStyle/>
          <a:p>
            <a:fld id="{055C34C7-D700-419B-832D-D91844B8BEA4}" type="slidenum">
              <a:rPr lang="en-US" smtClean="0"/>
              <a:t>‹#›</a:t>
            </a:fld>
            <a:endParaRPr lang="en-US"/>
          </a:p>
        </p:txBody>
      </p:sp>
    </p:spTree>
    <p:extLst>
      <p:ext uri="{BB962C8B-B14F-4D97-AF65-F5344CB8AC3E}">
        <p14:creationId xmlns:p14="http://schemas.microsoft.com/office/powerpoint/2010/main" val="2788159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B0918-038F-C6A3-4AA4-175A23A3F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B69CA9-73BB-20C0-4555-4CABFA64D7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44FD82-F9C0-9D1C-9F00-4987B740AA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41F48-FEA2-740B-1352-43C9C220BD81}"/>
              </a:ext>
            </a:extLst>
          </p:cNvPr>
          <p:cNvSpPr>
            <a:spLocks noGrp="1"/>
          </p:cNvSpPr>
          <p:nvPr>
            <p:ph type="dt" sz="half" idx="10"/>
          </p:nvPr>
        </p:nvSpPr>
        <p:spPr/>
        <p:txBody>
          <a:bodyPr/>
          <a:lstStyle/>
          <a:p>
            <a:fld id="{2A2FFC22-ADA4-4162-9261-CDEFBEF65CA1}" type="datetimeFigureOut">
              <a:rPr lang="en-US" smtClean="0"/>
              <a:t>5/12/2024</a:t>
            </a:fld>
            <a:endParaRPr lang="en-US"/>
          </a:p>
        </p:txBody>
      </p:sp>
      <p:sp>
        <p:nvSpPr>
          <p:cNvPr id="6" name="Footer Placeholder 5">
            <a:extLst>
              <a:ext uri="{FF2B5EF4-FFF2-40B4-BE49-F238E27FC236}">
                <a16:creationId xmlns:a16="http://schemas.microsoft.com/office/drawing/2014/main" id="{08D564A2-45F1-C2BF-D76A-C61DA472F8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454A69-AD31-CF5A-A110-D71FCFA21BA3}"/>
              </a:ext>
            </a:extLst>
          </p:cNvPr>
          <p:cNvSpPr>
            <a:spLocks noGrp="1"/>
          </p:cNvSpPr>
          <p:nvPr>
            <p:ph type="sldNum" sz="quarter" idx="12"/>
          </p:nvPr>
        </p:nvSpPr>
        <p:spPr/>
        <p:txBody>
          <a:bodyPr/>
          <a:lstStyle/>
          <a:p>
            <a:fld id="{055C34C7-D700-419B-832D-D91844B8BEA4}" type="slidenum">
              <a:rPr lang="en-US" smtClean="0"/>
              <a:t>‹#›</a:t>
            </a:fld>
            <a:endParaRPr lang="en-US"/>
          </a:p>
        </p:txBody>
      </p:sp>
    </p:spTree>
    <p:extLst>
      <p:ext uri="{BB962C8B-B14F-4D97-AF65-F5344CB8AC3E}">
        <p14:creationId xmlns:p14="http://schemas.microsoft.com/office/powerpoint/2010/main" val="266216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70E700-40D3-8D88-FBE1-BED2FACD25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12AD5F-E6FD-3398-CF96-4F22E71D67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53C884-0599-26FF-6DC8-37D7B5C27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2FFC22-ADA4-4162-9261-CDEFBEF65CA1}" type="datetimeFigureOut">
              <a:rPr lang="en-US" smtClean="0"/>
              <a:t>5/12/2024</a:t>
            </a:fld>
            <a:endParaRPr lang="en-US"/>
          </a:p>
        </p:txBody>
      </p:sp>
      <p:sp>
        <p:nvSpPr>
          <p:cNvPr id="5" name="Footer Placeholder 4">
            <a:extLst>
              <a:ext uri="{FF2B5EF4-FFF2-40B4-BE49-F238E27FC236}">
                <a16:creationId xmlns:a16="http://schemas.microsoft.com/office/drawing/2014/main" id="{8EBC6FE4-35AE-E41B-C55A-4B247B6F3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6187ED4-5A6C-F53A-E477-FCFE6F442C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5C34C7-D700-419B-832D-D91844B8BEA4}" type="slidenum">
              <a:rPr lang="en-US" smtClean="0"/>
              <a:t>‹#›</a:t>
            </a:fld>
            <a:endParaRPr lang="en-US"/>
          </a:p>
        </p:txBody>
      </p:sp>
    </p:spTree>
    <p:extLst>
      <p:ext uri="{BB962C8B-B14F-4D97-AF65-F5344CB8AC3E}">
        <p14:creationId xmlns:p14="http://schemas.microsoft.com/office/powerpoint/2010/main" val="939282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4.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tiff"/><Relationship Id="rId4" Type="http://schemas.openxmlformats.org/officeDocument/2006/relationships/hyperlink" Target="https://media.oregonstate.edu/media/t/0_8lgf61h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4.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A299-9662-9851-492E-E54D87B20D70}"/>
              </a:ext>
            </a:extLst>
          </p:cNvPr>
          <p:cNvSpPr>
            <a:spLocks noGrp="1"/>
          </p:cNvSpPr>
          <p:nvPr>
            <p:ph type="ctrTitle"/>
          </p:nvPr>
        </p:nvSpPr>
        <p:spPr/>
        <p:txBody>
          <a:bodyPr>
            <a:normAutofit fontScale="90000"/>
          </a:bodyPr>
          <a:lstStyle/>
          <a:p>
            <a:r>
              <a:rPr lang="en-US" dirty="0"/>
              <a:t>Lab 7: Impacts of False Brome on the Oak Creek Watershed</a:t>
            </a:r>
          </a:p>
        </p:txBody>
      </p:sp>
      <p:sp>
        <p:nvSpPr>
          <p:cNvPr id="3" name="Subtitle 2">
            <a:extLst>
              <a:ext uri="{FF2B5EF4-FFF2-40B4-BE49-F238E27FC236}">
                <a16:creationId xmlns:a16="http://schemas.microsoft.com/office/drawing/2014/main" id="{C353D0A3-5FB7-31A4-A26D-56515CA6FE48}"/>
              </a:ext>
            </a:extLst>
          </p:cNvPr>
          <p:cNvSpPr>
            <a:spLocks noGrp="1"/>
          </p:cNvSpPr>
          <p:nvPr>
            <p:ph type="subTitle" idx="1"/>
          </p:nvPr>
        </p:nvSpPr>
        <p:spPr/>
        <p:txBody>
          <a:bodyPr>
            <a:normAutofit/>
          </a:bodyPr>
          <a:lstStyle/>
          <a:p>
            <a:r>
              <a:rPr lang="en-US" sz="2800" dirty="0"/>
              <a:t>Data Analysis and Final Project Preparation</a:t>
            </a:r>
          </a:p>
        </p:txBody>
      </p:sp>
    </p:spTree>
    <p:extLst>
      <p:ext uri="{BB962C8B-B14F-4D97-AF65-F5344CB8AC3E}">
        <p14:creationId xmlns:p14="http://schemas.microsoft.com/office/powerpoint/2010/main" val="789620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D6B7618-D5E1-5A99-DE7E-D32B642B5574}"/>
              </a:ext>
            </a:extLst>
          </p:cNvPr>
          <p:cNvSpPr>
            <a:spLocks noGrp="1"/>
          </p:cNvSpPr>
          <p:nvPr>
            <p:ph type="title"/>
          </p:nvPr>
        </p:nvSpPr>
        <p:spPr>
          <a:xfrm>
            <a:off x="761802" y="762001"/>
            <a:ext cx="4080362" cy="1708242"/>
          </a:xfrm>
        </p:spPr>
        <p:txBody>
          <a:bodyPr anchor="ctr">
            <a:normAutofit/>
          </a:bodyPr>
          <a:lstStyle/>
          <a:p>
            <a:r>
              <a:rPr lang="en-US" sz="4000" dirty="0"/>
              <a:t>Discussion</a:t>
            </a:r>
          </a:p>
        </p:txBody>
      </p:sp>
      <p:sp>
        <p:nvSpPr>
          <p:cNvPr id="3" name="Content Placeholder 2">
            <a:extLst>
              <a:ext uri="{FF2B5EF4-FFF2-40B4-BE49-F238E27FC236}">
                <a16:creationId xmlns:a16="http://schemas.microsoft.com/office/drawing/2014/main" id="{A90D0948-D669-A5D3-B555-1A8470FB39E1}"/>
              </a:ext>
            </a:extLst>
          </p:cNvPr>
          <p:cNvSpPr>
            <a:spLocks noGrp="1"/>
          </p:cNvSpPr>
          <p:nvPr>
            <p:ph idx="1"/>
          </p:nvPr>
        </p:nvSpPr>
        <p:spPr>
          <a:xfrm>
            <a:off x="761803" y="1984917"/>
            <a:ext cx="4434665" cy="4255161"/>
          </a:xfrm>
        </p:spPr>
        <p:txBody>
          <a:bodyPr anchor="ctr">
            <a:normAutofit fontScale="92500" lnSpcReduction="20000"/>
          </a:bodyPr>
          <a:lstStyle/>
          <a:p>
            <a:r>
              <a:rPr lang="en-US" sz="2400" dirty="0"/>
              <a:t>Interpret your results</a:t>
            </a:r>
          </a:p>
          <a:p>
            <a:pPr lvl="1"/>
            <a:r>
              <a:rPr lang="en-US" dirty="0"/>
              <a:t>Reject or fail to reject your null hypothesis? </a:t>
            </a:r>
          </a:p>
          <a:p>
            <a:r>
              <a:rPr lang="en-US" sz="2400" dirty="0"/>
              <a:t>How does this compare to the results of other primary research? </a:t>
            </a:r>
            <a:br>
              <a:rPr lang="en-US" sz="2400" dirty="0"/>
            </a:br>
            <a:r>
              <a:rPr lang="en-US" sz="2400" b="1" dirty="0"/>
              <a:t>Cite 3 peer reviewed articles </a:t>
            </a:r>
            <a:endParaRPr lang="en-US" sz="2400" dirty="0"/>
          </a:p>
          <a:p>
            <a:r>
              <a:rPr lang="en-US" sz="2400" dirty="0"/>
              <a:t>Identify possible errors in methods design</a:t>
            </a:r>
          </a:p>
          <a:p>
            <a:r>
              <a:rPr lang="en-US" sz="2400" dirty="0"/>
              <a:t>Identify improvements </a:t>
            </a:r>
            <a:br>
              <a:rPr lang="en-US" sz="2400" dirty="0"/>
            </a:br>
            <a:r>
              <a:rPr lang="en-US" sz="2400" dirty="0"/>
              <a:t>     (e.g. sample size, extrapolation) </a:t>
            </a:r>
          </a:p>
          <a:p>
            <a:r>
              <a:rPr lang="en-US" sz="2400" dirty="0"/>
              <a:t>Create a new research question inspired by your results</a:t>
            </a:r>
          </a:p>
          <a:p>
            <a:endParaRPr lang="en-US" sz="1700" dirty="0"/>
          </a:p>
        </p:txBody>
      </p:sp>
      <p:sp>
        <p:nvSpPr>
          <p:cNvPr id="12" name="Rectangle 11">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and person with lightning coming out of their head&#10;&#10;Description automatically generated">
            <a:extLst>
              <a:ext uri="{FF2B5EF4-FFF2-40B4-BE49-F238E27FC236}">
                <a16:creationId xmlns:a16="http://schemas.microsoft.com/office/drawing/2014/main" id="{23D217C5-A23A-F14A-FAA4-AA3B446DBD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768570"/>
            <a:ext cx="5334197" cy="5320861"/>
          </a:xfrm>
          <a:prstGeom prst="rect">
            <a:avLst/>
          </a:prstGeom>
        </p:spPr>
      </p:pic>
      <p:sp>
        <p:nvSpPr>
          <p:cNvPr id="6" name="TextBox 5">
            <a:extLst>
              <a:ext uri="{FF2B5EF4-FFF2-40B4-BE49-F238E27FC236}">
                <a16:creationId xmlns:a16="http://schemas.microsoft.com/office/drawing/2014/main" id="{0B59D681-97FB-A476-FB6F-128F34CDC879}"/>
              </a:ext>
            </a:extLst>
          </p:cNvPr>
          <p:cNvSpPr txBox="1"/>
          <p:nvPr/>
        </p:nvSpPr>
        <p:spPr>
          <a:xfrm>
            <a:off x="8017727" y="1104053"/>
            <a:ext cx="1193181" cy="461665"/>
          </a:xfrm>
          <a:prstGeom prst="rect">
            <a:avLst/>
          </a:prstGeom>
          <a:solidFill>
            <a:schemeClr val="bg1"/>
          </a:solidFill>
        </p:spPr>
        <p:txBody>
          <a:bodyPr wrap="square" rtlCol="0">
            <a:spAutoFit/>
          </a:bodyPr>
          <a:lstStyle/>
          <a:p>
            <a:pPr algn="ctr"/>
            <a:r>
              <a:rPr lang="en-US" sz="2400" dirty="0"/>
              <a:t>citation</a:t>
            </a:r>
          </a:p>
        </p:txBody>
      </p:sp>
      <p:pic>
        <p:nvPicPr>
          <p:cNvPr id="7" name="Graphic 6" descr="Hourglass 30% outline">
            <a:extLst>
              <a:ext uri="{FF2B5EF4-FFF2-40B4-BE49-F238E27FC236}">
                <a16:creationId xmlns:a16="http://schemas.microsoft.com/office/drawing/2014/main" id="{B7AA6F99-CB6D-74C6-5960-4BD9CFDE9F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0054" y="388283"/>
            <a:ext cx="914400" cy="914400"/>
          </a:xfrm>
          <a:prstGeom prst="rect">
            <a:avLst/>
          </a:prstGeom>
        </p:spPr>
      </p:pic>
      <p:pic>
        <p:nvPicPr>
          <p:cNvPr id="8" name="Graphic 7" descr="Arrow: Clockwise curve with solid fill">
            <a:extLst>
              <a:ext uri="{FF2B5EF4-FFF2-40B4-BE49-F238E27FC236}">
                <a16:creationId xmlns:a16="http://schemas.microsoft.com/office/drawing/2014/main" id="{5827818C-A324-AD04-1989-FBB5F4127B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5963504">
            <a:off x="3808855" y="660054"/>
            <a:ext cx="664808" cy="664808"/>
          </a:xfrm>
          <a:prstGeom prst="rect">
            <a:avLst/>
          </a:prstGeom>
        </p:spPr>
      </p:pic>
      <p:sp>
        <p:nvSpPr>
          <p:cNvPr id="9" name="TextBox 8">
            <a:extLst>
              <a:ext uri="{FF2B5EF4-FFF2-40B4-BE49-F238E27FC236}">
                <a16:creationId xmlns:a16="http://schemas.microsoft.com/office/drawing/2014/main" id="{F5573658-F5A0-19B0-E0BD-C2D7923099C2}"/>
              </a:ext>
            </a:extLst>
          </p:cNvPr>
          <p:cNvSpPr txBox="1"/>
          <p:nvPr/>
        </p:nvSpPr>
        <p:spPr>
          <a:xfrm rot="1049614">
            <a:off x="2921372" y="1138991"/>
            <a:ext cx="1805872" cy="369332"/>
          </a:xfrm>
          <a:prstGeom prst="rect">
            <a:avLst/>
          </a:prstGeom>
          <a:noFill/>
        </p:spPr>
        <p:txBody>
          <a:bodyPr wrap="square" rtlCol="0">
            <a:spAutoFit/>
          </a:bodyPr>
          <a:lstStyle/>
          <a:p>
            <a:r>
              <a:rPr lang="en-US" dirty="0"/>
              <a:t>Now we’re here</a:t>
            </a:r>
          </a:p>
        </p:txBody>
      </p:sp>
    </p:spTree>
    <p:extLst>
      <p:ext uri="{BB962C8B-B14F-4D97-AF65-F5344CB8AC3E}">
        <p14:creationId xmlns:p14="http://schemas.microsoft.com/office/powerpoint/2010/main" val="2964119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3E21-07A8-C4F1-5F43-3FB0C8C25FF1}"/>
              </a:ext>
            </a:extLst>
          </p:cNvPr>
          <p:cNvSpPr>
            <a:spLocks noGrp="1"/>
          </p:cNvSpPr>
          <p:nvPr>
            <p:ph type="title"/>
          </p:nvPr>
        </p:nvSpPr>
        <p:spPr>
          <a:xfrm>
            <a:off x="838200" y="365125"/>
            <a:ext cx="4138914" cy="1325563"/>
          </a:xfrm>
        </p:spPr>
        <p:txBody>
          <a:bodyPr/>
          <a:lstStyle/>
          <a:p>
            <a:r>
              <a:rPr lang="en-US" dirty="0"/>
              <a:t>Broader Impacts</a:t>
            </a:r>
          </a:p>
        </p:txBody>
      </p:sp>
      <p:sp>
        <p:nvSpPr>
          <p:cNvPr id="3" name="Content Placeholder 2">
            <a:extLst>
              <a:ext uri="{FF2B5EF4-FFF2-40B4-BE49-F238E27FC236}">
                <a16:creationId xmlns:a16="http://schemas.microsoft.com/office/drawing/2014/main" id="{7D84FC30-6EE9-6744-CA0F-4BD01A81C047}"/>
              </a:ext>
            </a:extLst>
          </p:cNvPr>
          <p:cNvSpPr>
            <a:spLocks noGrp="1"/>
          </p:cNvSpPr>
          <p:nvPr>
            <p:ph idx="1"/>
          </p:nvPr>
        </p:nvSpPr>
        <p:spPr/>
        <p:txBody>
          <a:bodyPr>
            <a:normAutofit fontScale="92500" lnSpcReduction="20000"/>
          </a:bodyPr>
          <a:lstStyle/>
          <a:p>
            <a:r>
              <a:rPr lang="en-US" dirty="0"/>
              <a:t>Highlight the potential societal, educational, and economic impacts of this research. </a:t>
            </a:r>
          </a:p>
          <a:p>
            <a:r>
              <a:rPr lang="en-US" dirty="0"/>
              <a:t>Elaborate on how the research outcomes can benefit the broader community beyond the scientific community itself. </a:t>
            </a:r>
          </a:p>
          <a:p>
            <a:r>
              <a:rPr lang="en-US" dirty="0"/>
              <a:t>Based on your experiences in the field, what is the potential for applying this treatment to the McDonald-Dunn forest? </a:t>
            </a:r>
            <a:endParaRPr lang="en-US" dirty="0">
              <a:ea typeface="Calibri"/>
              <a:cs typeface="Calibri"/>
            </a:endParaRPr>
          </a:p>
          <a:p>
            <a:r>
              <a:rPr lang="en-US" dirty="0"/>
              <a:t>Develop a management plan for treating false brome </a:t>
            </a:r>
          </a:p>
          <a:p>
            <a:r>
              <a:rPr lang="en-US" dirty="0"/>
              <a:t>Should include:</a:t>
            </a:r>
          </a:p>
          <a:p>
            <a:pPr lvl="1"/>
            <a:r>
              <a:rPr lang="en-US" dirty="0"/>
              <a:t>Cost (monetary &amp; ecological)</a:t>
            </a:r>
          </a:p>
          <a:p>
            <a:pPr lvl="1"/>
            <a:r>
              <a:rPr lang="en-US" dirty="0"/>
              <a:t>Details of the plan </a:t>
            </a:r>
          </a:p>
          <a:p>
            <a:pPr lvl="1"/>
            <a:r>
              <a:rPr lang="en-US" dirty="0"/>
              <a:t>Benefits of the plan</a:t>
            </a:r>
          </a:p>
          <a:p>
            <a:pPr lvl="1"/>
            <a:r>
              <a:rPr lang="en-US" dirty="0"/>
              <a:t>Alternatives </a:t>
            </a:r>
          </a:p>
          <a:p>
            <a:endParaRPr lang="en-US" dirty="0"/>
          </a:p>
        </p:txBody>
      </p:sp>
      <p:sp>
        <p:nvSpPr>
          <p:cNvPr id="5" name="TextBox 4">
            <a:extLst>
              <a:ext uri="{FF2B5EF4-FFF2-40B4-BE49-F238E27FC236}">
                <a16:creationId xmlns:a16="http://schemas.microsoft.com/office/drawing/2014/main" id="{C13714D3-2DEA-581E-D06D-677C6AC197B9}"/>
              </a:ext>
            </a:extLst>
          </p:cNvPr>
          <p:cNvSpPr txBox="1"/>
          <p:nvPr/>
        </p:nvSpPr>
        <p:spPr>
          <a:xfrm>
            <a:off x="4679067" y="603995"/>
            <a:ext cx="6094070" cy="769441"/>
          </a:xfrm>
          <a:prstGeom prst="rect">
            <a:avLst/>
          </a:prstGeom>
          <a:noFill/>
        </p:spPr>
        <p:txBody>
          <a:bodyPr wrap="square">
            <a:spAutoFit/>
          </a:bodyPr>
          <a:lstStyle/>
          <a:p>
            <a:r>
              <a:rPr lang="en-US" sz="4400" dirty="0"/>
              <a:t>(AKA why do we care?)</a:t>
            </a:r>
          </a:p>
        </p:txBody>
      </p:sp>
      <p:pic>
        <p:nvPicPr>
          <p:cNvPr id="6" name="Graphic 5" descr="Hourglass 30% outline">
            <a:extLst>
              <a:ext uri="{FF2B5EF4-FFF2-40B4-BE49-F238E27FC236}">
                <a16:creationId xmlns:a16="http://schemas.microsoft.com/office/drawing/2014/main" id="{9825796D-16D2-CADB-87BF-21B960B34B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453870" y="4442841"/>
            <a:ext cx="914400" cy="914400"/>
          </a:xfrm>
          <a:prstGeom prst="rect">
            <a:avLst/>
          </a:prstGeom>
        </p:spPr>
      </p:pic>
      <p:pic>
        <p:nvPicPr>
          <p:cNvPr id="7" name="Graphic 6" descr="Arrow: Clockwise curve with solid fill">
            <a:extLst>
              <a:ext uri="{FF2B5EF4-FFF2-40B4-BE49-F238E27FC236}">
                <a16:creationId xmlns:a16="http://schemas.microsoft.com/office/drawing/2014/main" id="{B380333E-4C44-1122-CAA2-395E2739388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4274832">
            <a:off x="10019112" y="5024837"/>
            <a:ext cx="664808" cy="664808"/>
          </a:xfrm>
          <a:prstGeom prst="rect">
            <a:avLst/>
          </a:prstGeom>
        </p:spPr>
      </p:pic>
      <p:sp>
        <p:nvSpPr>
          <p:cNvPr id="8" name="TextBox 7">
            <a:extLst>
              <a:ext uri="{FF2B5EF4-FFF2-40B4-BE49-F238E27FC236}">
                <a16:creationId xmlns:a16="http://schemas.microsoft.com/office/drawing/2014/main" id="{7400CCE3-6E6E-B928-EF38-3113F4AD7BAC}"/>
              </a:ext>
            </a:extLst>
          </p:cNvPr>
          <p:cNvSpPr txBox="1"/>
          <p:nvPr/>
        </p:nvSpPr>
        <p:spPr>
          <a:xfrm rot="1049614">
            <a:off x="9563215" y="5602064"/>
            <a:ext cx="1280320" cy="646331"/>
          </a:xfrm>
          <a:prstGeom prst="rect">
            <a:avLst/>
          </a:prstGeom>
          <a:noFill/>
        </p:spPr>
        <p:txBody>
          <a:bodyPr wrap="square" rtlCol="0">
            <a:spAutoFit/>
          </a:bodyPr>
          <a:lstStyle/>
          <a:p>
            <a:r>
              <a:rPr lang="en-US" dirty="0"/>
              <a:t>Yay, we’re at the end!</a:t>
            </a:r>
          </a:p>
        </p:txBody>
      </p:sp>
    </p:spTree>
    <p:extLst>
      <p:ext uri="{BB962C8B-B14F-4D97-AF65-F5344CB8AC3E}">
        <p14:creationId xmlns:p14="http://schemas.microsoft.com/office/powerpoint/2010/main" val="321092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C2857-51F5-788B-D63D-54C91A521117}"/>
              </a:ext>
            </a:extLst>
          </p:cNvPr>
          <p:cNvSpPr>
            <a:spLocks noGrp="1"/>
          </p:cNvSpPr>
          <p:nvPr>
            <p:ph type="title"/>
          </p:nvPr>
        </p:nvSpPr>
        <p:spPr/>
        <p:txBody>
          <a:bodyPr/>
          <a:lstStyle/>
          <a:p>
            <a:r>
              <a:rPr lang="en-US" dirty="0"/>
              <a:t>Citations- In Text</a:t>
            </a:r>
          </a:p>
        </p:txBody>
      </p:sp>
      <p:sp>
        <p:nvSpPr>
          <p:cNvPr id="3" name="Content Placeholder 2">
            <a:extLst>
              <a:ext uri="{FF2B5EF4-FFF2-40B4-BE49-F238E27FC236}">
                <a16:creationId xmlns:a16="http://schemas.microsoft.com/office/drawing/2014/main" id="{F345E197-68C4-277D-93AF-A998A78E04F6}"/>
              </a:ext>
            </a:extLst>
          </p:cNvPr>
          <p:cNvSpPr>
            <a:spLocks noGrp="1"/>
          </p:cNvSpPr>
          <p:nvPr>
            <p:ph idx="1"/>
          </p:nvPr>
        </p:nvSpPr>
        <p:spPr/>
        <p:txBody>
          <a:bodyPr>
            <a:normAutofit fontScale="85000" lnSpcReduction="20000"/>
          </a:bodyPr>
          <a:lstStyle/>
          <a:p>
            <a:pPr marL="0" indent="0">
              <a:buNone/>
            </a:pPr>
            <a:r>
              <a:rPr lang="en-US" sz="2800" dirty="0"/>
              <a:t>1 AUTHOR:</a:t>
            </a:r>
          </a:p>
          <a:p>
            <a:pPr marL="0" indent="0">
              <a:buNone/>
            </a:pPr>
            <a:r>
              <a:rPr lang="en-US" sz="2800" dirty="0"/>
              <a:t>Species richness is significantly reduced in the presence of insecticides and herbicides </a:t>
            </a:r>
            <a:r>
              <a:rPr lang="en-US" sz="2800" b="1" dirty="0"/>
              <a:t>(Relyea 2005)</a:t>
            </a:r>
            <a:r>
              <a:rPr lang="en-US" sz="2800" dirty="0"/>
              <a:t>.</a:t>
            </a:r>
          </a:p>
          <a:p>
            <a:endParaRPr lang="en-US" sz="2800" dirty="0"/>
          </a:p>
          <a:p>
            <a:pPr marL="0" indent="0">
              <a:buNone/>
            </a:pPr>
            <a:r>
              <a:rPr lang="en-US" sz="2800" dirty="0"/>
              <a:t>2 AUTHORS:</a:t>
            </a:r>
          </a:p>
          <a:p>
            <a:pPr marL="0" indent="0">
              <a:buNone/>
            </a:pPr>
            <a:r>
              <a:rPr lang="en-US" sz="2800" dirty="0"/>
              <a:t>Whether biodiversity loss has a positive or negative effect on the spread of emerging infectious diseases is still debated and is often highly case dependent</a:t>
            </a:r>
            <a:r>
              <a:rPr lang="en-US" sz="2800" baseline="30000" dirty="0"/>
              <a:t> </a:t>
            </a:r>
            <a:r>
              <a:rPr lang="en-US" sz="2800" b="1" dirty="0"/>
              <a:t>(Wood and Lafferty 2013)</a:t>
            </a:r>
            <a:r>
              <a:rPr lang="en-US" sz="2800" dirty="0"/>
              <a:t>. </a:t>
            </a:r>
          </a:p>
          <a:p>
            <a:endParaRPr lang="en-US" sz="2800" dirty="0"/>
          </a:p>
          <a:p>
            <a:pPr marL="0" indent="0">
              <a:buNone/>
            </a:pPr>
            <a:r>
              <a:rPr lang="en-US" sz="2800" dirty="0"/>
              <a:t>GREATER THAN 2 AUTHORS: </a:t>
            </a:r>
          </a:p>
          <a:p>
            <a:pPr marL="0" indent="0">
              <a:buNone/>
            </a:pPr>
            <a:r>
              <a:rPr lang="en-US" sz="2800" dirty="0"/>
              <a:t>Amphibians are at the forefront of this biodiversity loss, with population declines estimated to be more severe than those of birds and mammals</a:t>
            </a:r>
            <a:r>
              <a:rPr lang="en-US" sz="2800" baseline="30000" dirty="0"/>
              <a:t> </a:t>
            </a:r>
            <a:r>
              <a:rPr lang="en-US" sz="2800" b="1" dirty="0"/>
              <a:t>(Stuart </a:t>
            </a:r>
            <a:r>
              <a:rPr lang="en-US" sz="2800" b="1" i="1" dirty="0"/>
              <a:t>et al. </a:t>
            </a:r>
            <a:r>
              <a:rPr lang="en-US" sz="2800" b="1" dirty="0"/>
              <a:t>2004)</a:t>
            </a:r>
            <a:r>
              <a:rPr lang="en-US" sz="2800" dirty="0"/>
              <a:t>. </a:t>
            </a:r>
          </a:p>
          <a:p>
            <a:endParaRPr lang="en-US" dirty="0"/>
          </a:p>
        </p:txBody>
      </p:sp>
    </p:spTree>
    <p:extLst>
      <p:ext uri="{BB962C8B-B14F-4D97-AF65-F5344CB8AC3E}">
        <p14:creationId xmlns:p14="http://schemas.microsoft.com/office/powerpoint/2010/main" val="305689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837E-FC6A-40A0-B6C0-AD6C18BE93DE}"/>
              </a:ext>
            </a:extLst>
          </p:cNvPr>
          <p:cNvSpPr>
            <a:spLocks noGrp="1"/>
          </p:cNvSpPr>
          <p:nvPr>
            <p:ph type="title"/>
          </p:nvPr>
        </p:nvSpPr>
        <p:spPr>
          <a:xfrm>
            <a:off x="657224" y="287498"/>
            <a:ext cx="10772775" cy="958206"/>
          </a:xfrm>
        </p:spPr>
        <p:txBody>
          <a:bodyPr>
            <a:normAutofit/>
          </a:bodyPr>
          <a:lstStyle/>
          <a:p>
            <a:r>
              <a:rPr lang="en-US" sz="4800" dirty="0">
                <a:solidFill>
                  <a:schemeClr val="accent3"/>
                </a:solidFill>
              </a:rPr>
              <a:t>Citations</a:t>
            </a:r>
          </a:p>
        </p:txBody>
      </p:sp>
      <p:sp>
        <p:nvSpPr>
          <p:cNvPr id="3" name="Content Placeholder 2">
            <a:extLst>
              <a:ext uri="{FF2B5EF4-FFF2-40B4-BE49-F238E27FC236}">
                <a16:creationId xmlns:a16="http://schemas.microsoft.com/office/drawing/2014/main" id="{C47ADF33-D8CE-4DD8-8F8C-AE410EFA40EE}"/>
              </a:ext>
            </a:extLst>
          </p:cNvPr>
          <p:cNvSpPr>
            <a:spLocks noGrp="1"/>
          </p:cNvSpPr>
          <p:nvPr>
            <p:ph idx="1"/>
          </p:nvPr>
        </p:nvSpPr>
        <p:spPr>
          <a:xfrm>
            <a:off x="676656" y="1364974"/>
            <a:ext cx="10753725" cy="5194852"/>
          </a:xfrm>
        </p:spPr>
        <p:txBody>
          <a:bodyPr>
            <a:normAutofit fontScale="85000" lnSpcReduction="20000"/>
          </a:bodyPr>
          <a:lstStyle/>
          <a:p>
            <a:pPr marL="0" indent="0">
              <a:buNone/>
            </a:pPr>
            <a:r>
              <a:rPr lang="en-US" dirty="0">
                <a:solidFill>
                  <a:schemeClr val="tx1"/>
                </a:solidFill>
              </a:rPr>
              <a:t>GENERAL FORMAT</a:t>
            </a:r>
          </a:p>
          <a:p>
            <a:pPr>
              <a:buFont typeface="Arial" panose="020B0604020202020204" pitchFamily="34" charset="0"/>
              <a:buChar char="•"/>
            </a:pPr>
            <a:r>
              <a:rPr lang="en-US" dirty="0"/>
              <a:t> </a:t>
            </a:r>
            <a:r>
              <a:rPr lang="en-US" dirty="0">
                <a:solidFill>
                  <a:srgbClr val="FF0000"/>
                </a:solidFill>
              </a:rPr>
              <a:t>Authors listed with last names followed by first initial(s). </a:t>
            </a:r>
            <a:r>
              <a:rPr lang="en-US" dirty="0">
                <a:solidFill>
                  <a:srgbClr val="FFC000"/>
                </a:solidFill>
              </a:rPr>
              <a:t>Year of publication. </a:t>
            </a:r>
            <a:r>
              <a:rPr lang="en-US" dirty="0">
                <a:solidFill>
                  <a:srgbClr val="00B050"/>
                </a:solidFill>
              </a:rPr>
              <a:t>Title.</a:t>
            </a:r>
            <a:r>
              <a:rPr lang="en-US" dirty="0"/>
              <a:t> </a:t>
            </a:r>
            <a:r>
              <a:rPr lang="en-US" i="1" dirty="0">
                <a:solidFill>
                  <a:srgbClr val="0070C0"/>
                </a:solidFill>
              </a:rPr>
              <a:t>Journal published in</a:t>
            </a:r>
            <a:r>
              <a:rPr lang="en-US" dirty="0">
                <a:solidFill>
                  <a:srgbClr val="0070C0"/>
                </a:solidFill>
              </a:rPr>
              <a:t> </a:t>
            </a:r>
            <a:r>
              <a:rPr lang="en-US" b="1" dirty="0">
                <a:solidFill>
                  <a:srgbClr val="7030A0"/>
                </a:solidFill>
              </a:rPr>
              <a:t>journal edition(volume if there is one)</a:t>
            </a:r>
            <a:r>
              <a:rPr lang="en-US" dirty="0">
                <a:solidFill>
                  <a:srgbClr val="7030A0"/>
                </a:solidFill>
              </a:rPr>
              <a:t>: pages. </a:t>
            </a:r>
          </a:p>
          <a:p>
            <a:pPr marL="0" indent="0">
              <a:buNone/>
            </a:pPr>
            <a:r>
              <a:rPr lang="en-US" dirty="0">
                <a:solidFill>
                  <a:schemeClr val="tx1"/>
                </a:solidFill>
              </a:rPr>
              <a:t>EXAMPLES</a:t>
            </a:r>
          </a:p>
          <a:p>
            <a:pPr>
              <a:buFont typeface="Arial" panose="020B0604020202020204" pitchFamily="34" charset="0"/>
              <a:buChar char="•"/>
            </a:pPr>
            <a:r>
              <a:rPr lang="en-US" dirty="0"/>
              <a:t> Example with one author: </a:t>
            </a:r>
            <a:br>
              <a:rPr lang="en-US" dirty="0"/>
            </a:br>
            <a:r>
              <a:rPr lang="en-US" dirty="0">
                <a:solidFill>
                  <a:srgbClr val="FF0000"/>
                </a:solidFill>
              </a:rPr>
              <a:t>Lynn B.</a:t>
            </a:r>
            <a:r>
              <a:rPr lang="en-US" dirty="0"/>
              <a:t> </a:t>
            </a:r>
            <a:r>
              <a:rPr lang="en-US" dirty="0">
                <a:solidFill>
                  <a:srgbClr val="FFC000"/>
                </a:solidFill>
              </a:rPr>
              <a:t>2022.</a:t>
            </a:r>
            <a:r>
              <a:rPr lang="en-US" dirty="0"/>
              <a:t> </a:t>
            </a:r>
            <a:r>
              <a:rPr lang="en-US" dirty="0">
                <a:solidFill>
                  <a:srgbClr val="00B050"/>
                </a:solidFill>
              </a:rPr>
              <a:t>Cats are incredible, but especially Pancake. </a:t>
            </a:r>
            <a:r>
              <a:rPr lang="en-US" i="1" dirty="0">
                <a:solidFill>
                  <a:srgbClr val="0070C0"/>
                </a:solidFill>
              </a:rPr>
              <a:t>The Journal of Cats Are Awesome </a:t>
            </a:r>
            <a:r>
              <a:rPr lang="en-US" b="1" dirty="0">
                <a:solidFill>
                  <a:srgbClr val="7030A0"/>
                </a:solidFill>
              </a:rPr>
              <a:t>2</a:t>
            </a:r>
            <a:r>
              <a:rPr lang="en-US" dirty="0">
                <a:solidFill>
                  <a:srgbClr val="7030A0"/>
                </a:solidFill>
              </a:rPr>
              <a:t>: 23-46.</a:t>
            </a:r>
          </a:p>
          <a:p>
            <a:pPr>
              <a:buFont typeface="Arial" panose="020B0604020202020204" pitchFamily="34" charset="0"/>
              <a:buChar char="•"/>
            </a:pPr>
            <a:r>
              <a:rPr lang="en-US" dirty="0"/>
              <a:t> Example with two authors: </a:t>
            </a:r>
            <a:br>
              <a:rPr lang="en-US" dirty="0"/>
            </a:br>
            <a:r>
              <a:rPr lang="en-US" dirty="0">
                <a:solidFill>
                  <a:srgbClr val="FF0000"/>
                </a:solidFill>
              </a:rPr>
              <a:t>Pride W and Lightyear B. </a:t>
            </a:r>
            <a:r>
              <a:rPr lang="en-US" dirty="0">
                <a:solidFill>
                  <a:srgbClr val="FFC000"/>
                </a:solidFill>
              </a:rPr>
              <a:t>1995. </a:t>
            </a:r>
            <a:r>
              <a:rPr lang="en-US" dirty="0">
                <a:solidFill>
                  <a:srgbClr val="00B050"/>
                </a:solidFill>
              </a:rPr>
              <a:t>To infinity and beyond. </a:t>
            </a:r>
            <a:r>
              <a:rPr lang="en-US" i="1" dirty="0">
                <a:solidFill>
                  <a:srgbClr val="0070C0"/>
                </a:solidFill>
              </a:rPr>
              <a:t>The Secret Life of Toys </a:t>
            </a:r>
            <a:r>
              <a:rPr lang="en-US" b="1" dirty="0">
                <a:solidFill>
                  <a:srgbClr val="7030A0"/>
                </a:solidFill>
              </a:rPr>
              <a:t>11</a:t>
            </a:r>
            <a:r>
              <a:rPr lang="en-US" dirty="0">
                <a:solidFill>
                  <a:srgbClr val="7030A0"/>
                </a:solidFill>
              </a:rPr>
              <a:t>: 22-33.</a:t>
            </a:r>
          </a:p>
          <a:p>
            <a:pPr>
              <a:buFont typeface="Arial" panose="020B0604020202020204" pitchFamily="34" charset="0"/>
              <a:buChar char="•"/>
            </a:pPr>
            <a:r>
              <a:rPr lang="en-US" dirty="0"/>
              <a:t> Example with three authors: </a:t>
            </a:r>
            <a:br>
              <a:rPr lang="en-US" dirty="0"/>
            </a:br>
            <a:r>
              <a:rPr lang="en-US" dirty="0">
                <a:solidFill>
                  <a:srgbClr val="FF0000"/>
                </a:solidFill>
              </a:rPr>
              <a:t>Potter H, Granger H, and Weasley R. </a:t>
            </a:r>
            <a:r>
              <a:rPr lang="en-US" dirty="0">
                <a:solidFill>
                  <a:srgbClr val="FFC000"/>
                </a:solidFill>
              </a:rPr>
              <a:t>2000.</a:t>
            </a:r>
            <a:r>
              <a:rPr lang="en-US" dirty="0">
                <a:solidFill>
                  <a:srgbClr val="FF0000"/>
                </a:solidFill>
              </a:rPr>
              <a:t> </a:t>
            </a:r>
            <a:r>
              <a:rPr lang="en-US" dirty="0">
                <a:solidFill>
                  <a:srgbClr val="00B050"/>
                </a:solidFill>
              </a:rPr>
              <a:t>How to tickle a whomping willow. </a:t>
            </a:r>
            <a:r>
              <a:rPr lang="en-US" i="1" dirty="0">
                <a:solidFill>
                  <a:srgbClr val="0070C0"/>
                </a:solidFill>
              </a:rPr>
              <a:t>The Journal of Advanced Magic</a:t>
            </a:r>
            <a:r>
              <a:rPr lang="en-US" i="1" dirty="0"/>
              <a:t> </a:t>
            </a:r>
            <a:r>
              <a:rPr lang="en-US" b="1" dirty="0">
                <a:solidFill>
                  <a:srgbClr val="7030A0"/>
                </a:solidFill>
              </a:rPr>
              <a:t>6</a:t>
            </a:r>
            <a:r>
              <a:rPr lang="en-US" dirty="0">
                <a:solidFill>
                  <a:srgbClr val="7030A0"/>
                </a:solidFill>
              </a:rPr>
              <a:t>: 26-42.</a:t>
            </a:r>
          </a:p>
          <a:p>
            <a:pPr>
              <a:buFont typeface="Arial" panose="020B0604020202020204" pitchFamily="34" charset="0"/>
              <a:buChar char="•"/>
            </a:pPr>
            <a:r>
              <a:rPr lang="en-US" dirty="0"/>
              <a:t> Example with greater than three authors: </a:t>
            </a:r>
            <a:br>
              <a:rPr lang="en-US" dirty="0"/>
            </a:br>
            <a:r>
              <a:rPr lang="en-US" dirty="0">
                <a:solidFill>
                  <a:srgbClr val="FF0000"/>
                </a:solidFill>
              </a:rPr>
              <a:t>Brown M, Bunton E, Halliwell G, </a:t>
            </a:r>
            <a:r>
              <a:rPr lang="en-US" i="1" dirty="0">
                <a:solidFill>
                  <a:srgbClr val="FF0000"/>
                </a:solidFill>
              </a:rPr>
              <a:t>et al.</a:t>
            </a:r>
            <a:r>
              <a:rPr lang="en-US" i="1" dirty="0"/>
              <a:t> </a:t>
            </a:r>
            <a:r>
              <a:rPr lang="en-US" dirty="0">
                <a:solidFill>
                  <a:srgbClr val="FFC000"/>
                </a:solidFill>
              </a:rPr>
              <a:t>1996.</a:t>
            </a:r>
            <a:r>
              <a:rPr lang="en-US" dirty="0"/>
              <a:t> </a:t>
            </a:r>
            <a:r>
              <a:rPr lang="en-US" dirty="0">
                <a:solidFill>
                  <a:srgbClr val="00B050"/>
                </a:solidFill>
              </a:rPr>
              <a:t>Spice up your life. </a:t>
            </a:r>
            <a:r>
              <a:rPr lang="en-US" i="1" dirty="0">
                <a:solidFill>
                  <a:srgbClr val="0070C0"/>
                </a:solidFill>
              </a:rPr>
              <a:t>Wannabe Journal </a:t>
            </a:r>
            <a:r>
              <a:rPr lang="en-US" b="1" dirty="0">
                <a:solidFill>
                  <a:srgbClr val="7030A0"/>
                </a:solidFill>
              </a:rPr>
              <a:t>97</a:t>
            </a:r>
            <a:r>
              <a:rPr lang="en-US" dirty="0">
                <a:solidFill>
                  <a:srgbClr val="7030A0"/>
                </a:solidFill>
              </a:rPr>
              <a:t>: 1-33. </a:t>
            </a:r>
          </a:p>
        </p:txBody>
      </p:sp>
      <p:sp>
        <p:nvSpPr>
          <p:cNvPr id="4" name="TextBox 3">
            <a:extLst>
              <a:ext uri="{FF2B5EF4-FFF2-40B4-BE49-F238E27FC236}">
                <a16:creationId xmlns:a16="http://schemas.microsoft.com/office/drawing/2014/main" id="{75CA3FEE-5FC1-961A-A5B1-B2FE489BC234}"/>
              </a:ext>
            </a:extLst>
          </p:cNvPr>
          <p:cNvSpPr txBox="1"/>
          <p:nvPr/>
        </p:nvSpPr>
        <p:spPr>
          <a:xfrm>
            <a:off x="4475746" y="408306"/>
            <a:ext cx="6954253" cy="1077218"/>
          </a:xfrm>
          <a:prstGeom prst="rect">
            <a:avLst/>
          </a:prstGeom>
          <a:solidFill>
            <a:schemeClr val="bg1"/>
          </a:solidFill>
          <a:ln w="76200">
            <a:solidFill>
              <a:schemeClr val="accent4">
                <a:lumMod val="75000"/>
              </a:schemeClr>
            </a:solidFill>
          </a:ln>
        </p:spPr>
        <p:txBody>
          <a:bodyPr wrap="square" rtlCol="0">
            <a:spAutoFit/>
          </a:bodyPr>
          <a:lstStyle/>
          <a:p>
            <a:r>
              <a:rPr lang="en-US" sz="3200" dirty="0">
                <a:solidFill>
                  <a:schemeClr val="accent4"/>
                </a:solidFill>
              </a:rPr>
              <a:t>See “citations are hard” document on Canvas for citation guidance. </a:t>
            </a:r>
          </a:p>
        </p:txBody>
      </p:sp>
    </p:spTree>
    <p:extLst>
      <p:ext uri="{BB962C8B-B14F-4D97-AF65-F5344CB8AC3E}">
        <p14:creationId xmlns:p14="http://schemas.microsoft.com/office/powerpoint/2010/main" val="1903533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189088"/>
            <a:ext cx="8229600" cy="1143000"/>
          </a:xfrm>
        </p:spPr>
        <p:txBody>
          <a:bodyPr/>
          <a:lstStyle/>
          <a:p>
            <a:r>
              <a:rPr lang="en-US" dirty="0">
                <a:solidFill>
                  <a:schemeClr val="accent3"/>
                </a:solidFill>
              </a:rPr>
              <a:t>Self-Evaluation***</a:t>
            </a:r>
          </a:p>
        </p:txBody>
      </p:sp>
      <p:sp>
        <p:nvSpPr>
          <p:cNvPr id="3" name="Content Placeholder 2"/>
          <p:cNvSpPr>
            <a:spLocks noGrp="1"/>
          </p:cNvSpPr>
          <p:nvPr>
            <p:ph idx="1"/>
          </p:nvPr>
        </p:nvSpPr>
        <p:spPr>
          <a:xfrm>
            <a:off x="571724" y="1756847"/>
            <a:ext cx="6294025" cy="3766185"/>
          </a:xfrm>
        </p:spPr>
        <p:txBody>
          <a:bodyPr>
            <a:normAutofit/>
          </a:bodyPr>
          <a:lstStyle/>
          <a:p>
            <a:r>
              <a:rPr lang="en-US" sz="2800" dirty="0"/>
              <a:t>1. Use the rubric to critically evaluate your paper</a:t>
            </a:r>
          </a:p>
          <a:p>
            <a:r>
              <a:rPr lang="en-US" sz="2800" dirty="0"/>
              <a:t>2. Make any corrections to your paper based on your evaluation. </a:t>
            </a:r>
          </a:p>
          <a:p>
            <a:pPr lvl="2"/>
            <a:r>
              <a:rPr lang="en-US" sz="2400" b="1" dirty="0"/>
              <a:t>Make note of these corrections on a separate page</a:t>
            </a:r>
          </a:p>
          <a:p>
            <a:r>
              <a:rPr lang="en-US" sz="2800" dirty="0"/>
              <a:t>3. Turn in your self-evaluation rubric (1) </a:t>
            </a:r>
            <a:r>
              <a:rPr lang="en-US" sz="2800" b="1" dirty="0"/>
              <a:t>and</a:t>
            </a:r>
            <a:r>
              <a:rPr lang="en-US" sz="2800" dirty="0"/>
              <a:t> list of changes (2) as the last page of your assignment</a:t>
            </a:r>
          </a:p>
        </p:txBody>
      </p:sp>
      <p:sp>
        <p:nvSpPr>
          <p:cNvPr id="4" name="Rectangle 3">
            <a:extLst>
              <a:ext uri="{FF2B5EF4-FFF2-40B4-BE49-F238E27FC236}">
                <a16:creationId xmlns:a16="http://schemas.microsoft.com/office/drawing/2014/main" id="{899BA1E5-3647-C813-7219-EC2520006619}"/>
              </a:ext>
            </a:extLst>
          </p:cNvPr>
          <p:cNvSpPr/>
          <p:nvPr/>
        </p:nvSpPr>
        <p:spPr>
          <a:xfrm>
            <a:off x="7175715" y="760588"/>
            <a:ext cx="4665877" cy="4524315"/>
          </a:xfrm>
          <a:prstGeom prst="rect">
            <a:avLst/>
          </a:prstGeom>
          <a:noFill/>
          <a:ln>
            <a:solidFill>
              <a:schemeClr val="accent1"/>
            </a:solidFill>
          </a:ln>
        </p:spPr>
        <p:txBody>
          <a:bodyPr wrap="square" lIns="91440" tIns="45720" rIns="91440" bIns="45720">
            <a:spAutoFit/>
          </a:bodyPr>
          <a:lstStyle/>
          <a:p>
            <a:pPr algn="ctr"/>
            <a:r>
              <a:rPr lang="en-US" sz="4800" dirty="0">
                <a:ln w="0"/>
                <a:solidFill>
                  <a:schemeClr val="accent1"/>
                </a:solidFill>
                <a:effectLst>
                  <a:outerShdw blurRad="38100" dist="25400" dir="5400000" algn="ctr" rotWithShape="0">
                    <a:srgbClr val="6E747A">
                      <a:alpha val="43000"/>
                    </a:srgbClr>
                  </a:outerShdw>
                </a:effectLst>
              </a:rPr>
              <a:t>NOT TURNING THIS IN WILL RESULTS IN A 25% REDUCTION OF YOUR GRADE!</a:t>
            </a:r>
            <a:endParaRPr lang="en-US" sz="48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89235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FBED8-78E7-5693-C132-0FF9AF257A8F}"/>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a:t>
            </a:r>
          </a:p>
        </p:txBody>
      </p:sp>
      <p:pic>
        <p:nvPicPr>
          <p:cNvPr id="6" name="Graphic 5" descr="Help">
            <a:extLst>
              <a:ext uri="{FF2B5EF4-FFF2-40B4-BE49-F238E27FC236}">
                <a16:creationId xmlns:a16="http://schemas.microsoft.com/office/drawing/2014/main" id="{B7D15DDE-1C22-74E6-4CF8-BD99E863E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4579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E0AEF-F545-D94A-914C-40FDCAD8F062}"/>
              </a:ext>
            </a:extLst>
          </p:cNvPr>
          <p:cNvSpPr>
            <a:spLocks noGrp="1"/>
          </p:cNvSpPr>
          <p:nvPr>
            <p:ph type="title"/>
          </p:nvPr>
        </p:nvSpPr>
        <p:spPr/>
        <p:txBody>
          <a:bodyPr/>
          <a:lstStyle/>
          <a:p>
            <a:r>
              <a:rPr lang="en-US" dirty="0"/>
              <a:t>False Brome Removal Research</a:t>
            </a:r>
          </a:p>
        </p:txBody>
      </p:sp>
      <p:sp>
        <p:nvSpPr>
          <p:cNvPr id="3" name="Content Placeholder 2">
            <a:extLst>
              <a:ext uri="{FF2B5EF4-FFF2-40B4-BE49-F238E27FC236}">
                <a16:creationId xmlns:a16="http://schemas.microsoft.com/office/drawing/2014/main" id="{84AF1BBC-BF5B-E145-9C09-8307A0B802EE}"/>
              </a:ext>
            </a:extLst>
          </p:cNvPr>
          <p:cNvSpPr>
            <a:spLocks noGrp="1"/>
          </p:cNvSpPr>
          <p:nvPr>
            <p:ph idx="1"/>
          </p:nvPr>
        </p:nvSpPr>
        <p:spPr>
          <a:xfrm>
            <a:off x="1981200" y="1600201"/>
            <a:ext cx="4114800" cy="4525963"/>
          </a:xfrm>
        </p:spPr>
        <p:txBody>
          <a:bodyPr/>
          <a:lstStyle/>
          <a:p>
            <a:r>
              <a:rPr lang="en-US" dirty="0"/>
              <a:t>Taylor </a:t>
            </a:r>
            <a:r>
              <a:rPr lang="en-US" dirty="0" err="1"/>
              <a:t>Fjeran</a:t>
            </a:r>
            <a:endParaRPr lang="en-US" dirty="0"/>
          </a:p>
          <a:p>
            <a:r>
              <a:rPr lang="en-US" dirty="0"/>
              <a:t>OSU MS Student  Forest Engineering, Resource and Mgt. </a:t>
            </a:r>
          </a:p>
          <a:p>
            <a:r>
              <a:rPr lang="en-US" dirty="0"/>
              <a:t>Previous TA</a:t>
            </a:r>
          </a:p>
        </p:txBody>
      </p:sp>
      <p:pic>
        <p:nvPicPr>
          <p:cNvPr id="4" name="Picture 3">
            <a:extLst>
              <a:ext uri="{FF2B5EF4-FFF2-40B4-BE49-F238E27FC236}">
                <a16:creationId xmlns:a16="http://schemas.microsoft.com/office/drawing/2014/main" id="{46017EE8-7103-9445-B51C-D327D5BA0AA6}"/>
              </a:ext>
            </a:extLst>
          </p:cNvPr>
          <p:cNvPicPr>
            <a:picLocks noChangeAspect="1"/>
          </p:cNvPicPr>
          <p:nvPr/>
        </p:nvPicPr>
        <p:blipFill>
          <a:blip r:embed="rId3"/>
          <a:stretch>
            <a:fillRect/>
          </a:stretch>
        </p:blipFill>
        <p:spPr>
          <a:xfrm>
            <a:off x="1981201" y="4840263"/>
            <a:ext cx="4082225" cy="1285901"/>
          </a:xfrm>
          <a:prstGeom prst="rect">
            <a:avLst/>
          </a:prstGeom>
        </p:spPr>
      </p:pic>
      <p:pic>
        <p:nvPicPr>
          <p:cNvPr id="5" name="Picture 4" descr="Taylor.tiff">
            <a:hlinkClick r:id="rId4"/>
            <a:extLst>
              <a:ext uri="{FF2B5EF4-FFF2-40B4-BE49-F238E27FC236}">
                <a16:creationId xmlns:a16="http://schemas.microsoft.com/office/drawing/2014/main" id="{B58BE95C-E52A-4A44-8D19-CA5A57B53B94}"/>
              </a:ext>
            </a:extLst>
          </p:cNvPr>
          <p:cNvPicPr>
            <a:picLocks noChangeAspect="1"/>
          </p:cNvPicPr>
          <p:nvPr/>
        </p:nvPicPr>
        <p:blipFill rotWithShape="1">
          <a:blip r:embed="rId5">
            <a:extLst>
              <a:ext uri="{28A0092B-C50C-407E-A947-70E740481C1C}">
                <a14:useLocalDpi xmlns:a14="http://schemas.microsoft.com/office/drawing/2010/main" val="0"/>
              </a:ext>
            </a:extLst>
          </a:blip>
          <a:srcRect r="17142"/>
          <a:stretch/>
        </p:blipFill>
        <p:spPr>
          <a:xfrm>
            <a:off x="6287664" y="1600201"/>
            <a:ext cx="3923136" cy="4525963"/>
          </a:xfrm>
          <a:prstGeom prst="rect">
            <a:avLst/>
          </a:prstGeom>
        </p:spPr>
      </p:pic>
    </p:spTree>
    <p:extLst>
      <p:ext uri="{BB962C8B-B14F-4D97-AF65-F5344CB8AC3E}">
        <p14:creationId xmlns:p14="http://schemas.microsoft.com/office/powerpoint/2010/main" val="35344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p:nvPr/>
        </p:nvSpPr>
        <p:spPr>
          <a:xfrm>
            <a:off x="7305574" y="1320678"/>
            <a:ext cx="2931882" cy="4581529"/>
          </a:xfrm>
          <a:prstGeom prst="rect">
            <a:avLst/>
          </a:prstGeom>
          <a:solidFill>
            <a:srgbClr val="F6B26B"/>
          </a:solidFill>
          <a:ln>
            <a:noFill/>
          </a:ln>
        </p:spPr>
        <p:txBody>
          <a:bodyPr spcFirstLastPara="1" wrap="square" lIns="96000" tIns="96000" rIns="96000" bIns="96000" anchor="ctr" anchorCtr="0">
            <a:noAutofit/>
          </a:bodyPr>
          <a:lstStyle/>
          <a:p>
            <a:endParaRPr sz="1059"/>
          </a:p>
        </p:txBody>
      </p:sp>
      <p:sp>
        <p:nvSpPr>
          <p:cNvPr id="88" name="Google Shape;88;p13"/>
          <p:cNvSpPr/>
          <p:nvPr/>
        </p:nvSpPr>
        <p:spPr>
          <a:xfrm>
            <a:off x="2362901" y="767375"/>
            <a:ext cx="4739647" cy="469059"/>
          </a:xfrm>
          <a:prstGeom prst="roundRect">
            <a:avLst>
              <a:gd name="adj" fmla="val 16667"/>
            </a:avLst>
          </a:prstGeom>
          <a:solidFill>
            <a:srgbClr val="F6B26B"/>
          </a:solidFill>
          <a:ln>
            <a:noFill/>
          </a:ln>
        </p:spPr>
        <p:txBody>
          <a:bodyPr spcFirstLastPara="1" wrap="square" lIns="96000" tIns="96000" rIns="96000" bIns="96000" anchor="ctr" anchorCtr="0">
            <a:noAutofit/>
          </a:bodyPr>
          <a:lstStyle/>
          <a:p>
            <a:endParaRPr sz="1059"/>
          </a:p>
        </p:txBody>
      </p:sp>
      <p:sp>
        <p:nvSpPr>
          <p:cNvPr id="89" name="Google Shape;89;p13"/>
          <p:cNvSpPr txBox="1">
            <a:spLocks noGrp="1"/>
          </p:cNvSpPr>
          <p:nvPr>
            <p:ph type="title" idx="4294967295"/>
          </p:nvPr>
        </p:nvSpPr>
        <p:spPr>
          <a:xfrm>
            <a:off x="1893274" y="335281"/>
            <a:ext cx="7935826" cy="702922"/>
          </a:xfrm>
          <a:prstGeom prst="rect">
            <a:avLst/>
          </a:prstGeom>
          <a:solidFill>
            <a:schemeClr val="bg1"/>
          </a:solidFill>
          <a:ln>
            <a:noFill/>
          </a:ln>
        </p:spPr>
        <p:txBody>
          <a:bodyPr spcFirstLastPara="1" vert="horz" wrap="square" lIns="54000" tIns="26985" rIns="54000" bIns="26985" rtlCol="0" anchor="b" anchorCtr="0">
            <a:noAutofit/>
          </a:bodyPr>
          <a:lstStyle/>
          <a:p>
            <a:pPr>
              <a:spcBef>
                <a:spcPts val="0"/>
              </a:spcBef>
              <a:buClr>
                <a:schemeClr val="lt1"/>
              </a:buClr>
              <a:buSzPts val="4500"/>
            </a:pPr>
            <a:r>
              <a:rPr lang="en" dirty="0"/>
              <a:t>The Wide World of Science! </a:t>
            </a:r>
            <a:endParaRPr dirty="0"/>
          </a:p>
        </p:txBody>
      </p:sp>
      <p:sp>
        <p:nvSpPr>
          <p:cNvPr id="90" name="Google Shape;90;p13"/>
          <p:cNvSpPr/>
          <p:nvPr/>
        </p:nvSpPr>
        <p:spPr>
          <a:xfrm>
            <a:off x="393539" y="1668527"/>
            <a:ext cx="6428637" cy="4954679"/>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81956" tIns="40985" rIns="81956" bIns="40985" anchor="t" anchorCtr="0">
            <a:noAutofit/>
          </a:bodyPr>
          <a:lstStyle/>
          <a:p>
            <a:r>
              <a:rPr lang="en-US" sz="2800" dirty="0"/>
              <a:t>Ida </a:t>
            </a:r>
            <a:r>
              <a:rPr lang="en-US" sz="2800" dirty="0" err="1"/>
              <a:t>Hayword</a:t>
            </a:r>
            <a:endParaRPr lang="en-US" sz="2800" dirty="0"/>
          </a:p>
          <a:p>
            <a:r>
              <a:rPr lang="en-US" sz="1529" dirty="0"/>
              <a:t>1872 - 1949</a:t>
            </a:r>
            <a:endParaRPr dirty="0"/>
          </a:p>
          <a:p>
            <a:pPr marL="545320" lvl="1" indent="-239044">
              <a:spcBef>
                <a:spcPts val="588"/>
              </a:spcBef>
              <a:buSzPts val="2600"/>
              <a:buChar char="○"/>
            </a:pPr>
            <a:r>
              <a:rPr lang="en" dirty="0"/>
              <a:t>Her family imported wool from Australia and South America</a:t>
            </a:r>
            <a:endParaRPr dirty="0"/>
          </a:p>
          <a:p>
            <a:pPr marL="545320" lvl="1" indent="-239044">
              <a:spcBef>
                <a:spcPts val="588"/>
              </a:spcBef>
              <a:buSzPts val="2600"/>
              <a:buChar char="○"/>
            </a:pPr>
            <a:r>
              <a:rPr lang="en" dirty="0"/>
              <a:t>She noticed that the seeds nested in the wool would germinate and thrive in the countryside where she lived in Scotland </a:t>
            </a:r>
            <a:endParaRPr dirty="0"/>
          </a:p>
          <a:p>
            <a:pPr marL="545320" lvl="1" indent="-239044">
              <a:spcBef>
                <a:spcPts val="588"/>
              </a:spcBef>
              <a:buSzPts val="2600"/>
              <a:buChar char="○"/>
            </a:pPr>
            <a:r>
              <a:rPr lang="en" dirty="0"/>
              <a:t>The seeds grew into mustard weed that had originated in Australia and had never been documented in Scotland before</a:t>
            </a:r>
            <a:endParaRPr dirty="0"/>
          </a:p>
          <a:p>
            <a:pPr marL="545320" lvl="1" indent="-239044">
              <a:spcBef>
                <a:spcPts val="588"/>
              </a:spcBef>
              <a:buSzPts val="2600"/>
              <a:buChar char="○"/>
            </a:pPr>
            <a:r>
              <a:rPr lang="en" dirty="0"/>
              <a:t>She donated her herbarium of adventive plants to the Royal Botanic Garden Edinburgh, along with her scrapbook and letters relating to the Flora</a:t>
            </a:r>
            <a:endParaRPr dirty="0"/>
          </a:p>
          <a:p>
            <a:pPr marL="545320" lvl="1" indent="-239044">
              <a:spcBef>
                <a:spcPts val="588"/>
              </a:spcBef>
              <a:spcAft>
                <a:spcPts val="588"/>
              </a:spcAft>
              <a:buSzPts val="2600"/>
              <a:buChar char="○"/>
            </a:pPr>
            <a:r>
              <a:rPr lang="en" dirty="0"/>
              <a:t>She was one of the first to detail human-assisted intercontinental movements of huge numbers of seeds</a:t>
            </a:r>
            <a:endParaRPr dirty="0"/>
          </a:p>
        </p:txBody>
      </p:sp>
      <p:pic>
        <p:nvPicPr>
          <p:cNvPr id="93" name="Google Shape;93;p13"/>
          <p:cNvPicPr preferRelativeResize="0"/>
          <p:nvPr/>
        </p:nvPicPr>
        <p:blipFill rotWithShape="1">
          <a:blip r:embed="rId3">
            <a:alphaModFix/>
          </a:blip>
          <a:srcRect t="2014" b="2964"/>
          <a:stretch/>
        </p:blipFill>
        <p:spPr>
          <a:xfrm>
            <a:off x="7530735" y="1497555"/>
            <a:ext cx="2781368" cy="4404647"/>
          </a:xfrm>
          <a:prstGeom prst="rect">
            <a:avLst/>
          </a:prstGeom>
          <a:noFill/>
          <a:ln>
            <a:noFill/>
          </a:ln>
        </p:spPr>
      </p:pic>
    </p:spTree>
    <p:extLst>
      <p:ext uri="{BB962C8B-B14F-4D97-AF65-F5344CB8AC3E}">
        <p14:creationId xmlns:p14="http://schemas.microsoft.com/office/powerpoint/2010/main" val="2277356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FC7A164-48B1-0C1E-E339-8E656F4D2347}"/>
              </a:ext>
            </a:extLst>
          </p:cNvPr>
          <p:cNvSpPr>
            <a:spLocks noGrp="1"/>
          </p:cNvSpPr>
          <p:nvPr>
            <p:ph type="title"/>
          </p:nvPr>
        </p:nvSpPr>
        <p:spPr>
          <a:xfrm>
            <a:off x="761802" y="762001"/>
            <a:ext cx="4080362" cy="1708242"/>
          </a:xfrm>
        </p:spPr>
        <p:txBody>
          <a:bodyPr anchor="ctr">
            <a:normAutofit/>
          </a:bodyPr>
          <a:lstStyle/>
          <a:p>
            <a:r>
              <a:rPr lang="en-US" sz="3700"/>
              <a:t>Part 1: False Brome Management Plan</a:t>
            </a:r>
          </a:p>
        </p:txBody>
      </p:sp>
      <p:sp>
        <p:nvSpPr>
          <p:cNvPr id="3" name="Content Placeholder 2">
            <a:extLst>
              <a:ext uri="{FF2B5EF4-FFF2-40B4-BE49-F238E27FC236}">
                <a16:creationId xmlns:a16="http://schemas.microsoft.com/office/drawing/2014/main" id="{1A47D7E8-400D-10C8-4BEF-0C8DD8B7755F}"/>
              </a:ext>
            </a:extLst>
          </p:cNvPr>
          <p:cNvSpPr>
            <a:spLocks noGrp="1"/>
          </p:cNvSpPr>
          <p:nvPr>
            <p:ph idx="1"/>
          </p:nvPr>
        </p:nvSpPr>
        <p:spPr>
          <a:xfrm>
            <a:off x="761803" y="2592164"/>
            <a:ext cx="4080361" cy="3769834"/>
          </a:xfrm>
        </p:spPr>
        <p:txBody>
          <a:bodyPr anchor="ctr">
            <a:normAutofit lnSpcReduction="10000"/>
          </a:bodyPr>
          <a:lstStyle/>
          <a:p>
            <a:r>
              <a:rPr lang="en-US" sz="2400" dirty="0"/>
              <a:t>Using the efficacy table provided, come up with a plan to control false brome in the Oak Creek Watershed. </a:t>
            </a:r>
          </a:p>
          <a:p>
            <a:r>
              <a:rPr lang="en-US" sz="2400" dirty="0">
                <a:ea typeface="Calibri"/>
                <a:cs typeface="Calibri"/>
              </a:rPr>
              <a:t>Take notes and outline your broader impacts section (you can create the outline together as a group, but your written work in your final report needs to be in your own words). </a:t>
            </a:r>
          </a:p>
          <a:p>
            <a:endParaRPr lang="en-US" sz="2000" dirty="0"/>
          </a:p>
        </p:txBody>
      </p:sp>
      <p:sp>
        <p:nvSpPr>
          <p:cNvPr id="12" name="Rectangle 11">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sign&#10;&#10;Description automatically generated">
            <a:extLst>
              <a:ext uri="{FF2B5EF4-FFF2-40B4-BE49-F238E27FC236}">
                <a16:creationId xmlns:a16="http://schemas.microsoft.com/office/drawing/2014/main" id="{10487E01-0297-1F9A-5033-C46B4C9D7A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55380"/>
            <a:ext cx="5334197" cy="3547241"/>
          </a:xfrm>
          <a:prstGeom prst="rect">
            <a:avLst/>
          </a:prstGeom>
        </p:spPr>
      </p:pic>
    </p:spTree>
    <p:extLst>
      <p:ext uri="{BB962C8B-B14F-4D97-AF65-F5344CB8AC3E}">
        <p14:creationId xmlns:p14="http://schemas.microsoft.com/office/powerpoint/2010/main" val="153549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E8187-A3E8-E3E1-3C3B-FC58E76BC56B}"/>
              </a:ext>
            </a:extLst>
          </p:cNvPr>
          <p:cNvSpPr>
            <a:spLocks noGrp="1"/>
          </p:cNvSpPr>
          <p:nvPr>
            <p:ph type="title"/>
          </p:nvPr>
        </p:nvSpPr>
        <p:spPr>
          <a:xfrm>
            <a:off x="761802" y="240241"/>
            <a:ext cx="10760054" cy="1228299"/>
          </a:xfrm>
        </p:spPr>
        <p:txBody>
          <a:bodyPr>
            <a:normAutofit/>
          </a:bodyPr>
          <a:lstStyle/>
          <a:p>
            <a:r>
              <a:rPr lang="en-US" sz="4000"/>
              <a:t>Part 2: Graphing and Analysis</a:t>
            </a:r>
          </a:p>
        </p:txBody>
      </p:sp>
      <p:sp>
        <p:nvSpPr>
          <p:cNvPr id="3" name="Content Placeholder 2">
            <a:extLst>
              <a:ext uri="{FF2B5EF4-FFF2-40B4-BE49-F238E27FC236}">
                <a16:creationId xmlns:a16="http://schemas.microsoft.com/office/drawing/2014/main" id="{B918A120-BCD0-0E0B-08EC-DF1810205F6F}"/>
              </a:ext>
            </a:extLst>
          </p:cNvPr>
          <p:cNvSpPr>
            <a:spLocks noGrp="1"/>
          </p:cNvSpPr>
          <p:nvPr>
            <p:ph idx="1"/>
          </p:nvPr>
        </p:nvSpPr>
        <p:spPr>
          <a:xfrm>
            <a:off x="761802" y="2321475"/>
            <a:ext cx="4864875" cy="4296283"/>
          </a:xfrm>
        </p:spPr>
        <p:txBody>
          <a:bodyPr anchor="ctr">
            <a:normAutofit fontScale="92500" lnSpcReduction="10000"/>
          </a:bodyPr>
          <a:lstStyle/>
          <a:p>
            <a:r>
              <a:rPr lang="en-US" sz="2400" dirty="0"/>
              <a:t>Test your hypothesis using the course-wide dataset from Oak Creek. </a:t>
            </a:r>
          </a:p>
          <a:p>
            <a:r>
              <a:rPr lang="en-US" sz="2400" dirty="0"/>
              <a:t>Select the data you will need to answer your question </a:t>
            </a:r>
          </a:p>
          <a:p>
            <a:r>
              <a:rPr lang="en-US" sz="2400" dirty="0"/>
              <a:t>Use RStudio to generate figures that provide evidence for or against your hypothesis and the null hypothesis. </a:t>
            </a:r>
          </a:p>
          <a:p>
            <a:r>
              <a:rPr lang="en-US" sz="2400" dirty="0"/>
              <a:t>Generate a figure caption </a:t>
            </a:r>
          </a:p>
          <a:p>
            <a:r>
              <a:rPr lang="en-US" sz="2400" dirty="0"/>
              <a:t>Conduct a statistical test (t-test or correlation depending on your data) and report results (i.e., p-value or r^2 value) </a:t>
            </a:r>
          </a:p>
          <a:p>
            <a:endParaRPr lang="en-US" sz="2000" dirty="0"/>
          </a:p>
        </p:txBody>
      </p:sp>
      <p:pic>
        <p:nvPicPr>
          <p:cNvPr id="4" name="Picture 3" descr="A diagram of graphs and charts&#10;&#10;Description automatically generated with medium confidence">
            <a:extLst>
              <a:ext uri="{FF2B5EF4-FFF2-40B4-BE49-F238E27FC236}">
                <a16:creationId xmlns:a16="http://schemas.microsoft.com/office/drawing/2014/main" id="{6C697E2E-D1E0-CF31-2D47-94B86AC4A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5450" y="2550075"/>
            <a:ext cx="6358818" cy="3211203"/>
          </a:xfrm>
          <a:prstGeom prst="rect">
            <a:avLst/>
          </a:prstGeom>
        </p:spPr>
      </p:pic>
    </p:spTree>
    <p:extLst>
      <p:ext uri="{BB962C8B-B14F-4D97-AF65-F5344CB8AC3E}">
        <p14:creationId xmlns:p14="http://schemas.microsoft.com/office/powerpoint/2010/main" val="232724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63A1D-6409-637B-393C-A15C89A062BB}"/>
              </a:ext>
            </a:extLst>
          </p:cNvPr>
          <p:cNvSpPr>
            <a:spLocks noGrp="1"/>
          </p:cNvSpPr>
          <p:nvPr>
            <p:ph type="title"/>
          </p:nvPr>
        </p:nvSpPr>
        <p:spPr/>
        <p:txBody>
          <a:bodyPr/>
          <a:lstStyle/>
          <a:p>
            <a:r>
              <a:rPr lang="en-US" dirty="0"/>
              <a:t>Housekeeping </a:t>
            </a:r>
          </a:p>
        </p:txBody>
      </p:sp>
      <p:sp>
        <p:nvSpPr>
          <p:cNvPr id="3" name="Content Placeholder 2">
            <a:extLst>
              <a:ext uri="{FF2B5EF4-FFF2-40B4-BE49-F238E27FC236}">
                <a16:creationId xmlns:a16="http://schemas.microsoft.com/office/drawing/2014/main" id="{2C24DDBA-C2DC-A62F-F914-5689BF1E3CAA}"/>
              </a:ext>
            </a:extLst>
          </p:cNvPr>
          <p:cNvSpPr>
            <a:spLocks noGrp="1"/>
          </p:cNvSpPr>
          <p:nvPr>
            <p:ph idx="1"/>
          </p:nvPr>
        </p:nvSpPr>
        <p:spPr/>
        <p:txBody>
          <a:bodyPr/>
          <a:lstStyle/>
          <a:p>
            <a:pPr marL="0" indent="0">
              <a:buNone/>
            </a:pPr>
            <a:r>
              <a:rPr lang="en-US" dirty="0"/>
              <a:t>Due This Week:</a:t>
            </a:r>
          </a:p>
          <a:p>
            <a:r>
              <a:rPr lang="en-US" dirty="0"/>
              <a:t>Annotated Bibliography and Discussion Post</a:t>
            </a:r>
          </a:p>
          <a:p>
            <a:r>
              <a:rPr lang="en-US" dirty="0"/>
              <a:t>Pre-lab 7 </a:t>
            </a:r>
          </a:p>
          <a:p>
            <a:endParaRPr lang="en-US" dirty="0"/>
          </a:p>
          <a:p>
            <a:pPr marL="0" indent="0">
              <a:buNone/>
            </a:pPr>
            <a:r>
              <a:rPr lang="en-US" dirty="0"/>
              <a:t>Due Next Week:</a:t>
            </a:r>
          </a:p>
          <a:p>
            <a:r>
              <a:rPr lang="en-US" dirty="0"/>
              <a:t>Pre-lab 8 – Collect Lichen</a:t>
            </a:r>
          </a:p>
          <a:p>
            <a:r>
              <a:rPr lang="en-US" dirty="0"/>
              <a:t>First Attempt of Skills Demo</a:t>
            </a:r>
          </a:p>
          <a:p>
            <a:r>
              <a:rPr lang="en-US" b="1" dirty="0"/>
              <a:t>Rough Draft of Final Report</a:t>
            </a:r>
          </a:p>
          <a:p>
            <a:endParaRPr lang="en-US" dirty="0"/>
          </a:p>
        </p:txBody>
      </p:sp>
    </p:spTree>
    <p:extLst>
      <p:ext uri="{BB962C8B-B14F-4D97-AF65-F5344CB8AC3E}">
        <p14:creationId xmlns:p14="http://schemas.microsoft.com/office/powerpoint/2010/main" val="377465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vs. Alternative Hypotheses</a:t>
            </a:r>
          </a:p>
        </p:txBody>
      </p:sp>
      <p:sp>
        <p:nvSpPr>
          <p:cNvPr id="3" name="Content Placeholder 2"/>
          <p:cNvSpPr>
            <a:spLocks noGrp="1"/>
          </p:cNvSpPr>
          <p:nvPr>
            <p:ph sz="half" idx="1"/>
          </p:nvPr>
        </p:nvSpPr>
        <p:spPr/>
        <p:txBody>
          <a:bodyPr/>
          <a:lstStyle/>
          <a:p>
            <a:r>
              <a:rPr lang="en-US" sz="3600" dirty="0"/>
              <a:t>Null Hypothesis</a:t>
            </a:r>
          </a:p>
          <a:p>
            <a:pPr lvl="1"/>
            <a:r>
              <a:rPr lang="en-US" sz="3200" dirty="0"/>
              <a:t>H</a:t>
            </a:r>
            <a:r>
              <a:rPr lang="az-Cyrl-AZ" sz="3200" dirty="0"/>
              <a:t>ѳ</a:t>
            </a:r>
            <a:r>
              <a:rPr lang="en-US" sz="3200" dirty="0"/>
              <a:t>= no significant difference between treatments</a:t>
            </a:r>
          </a:p>
          <a:p>
            <a:r>
              <a:rPr lang="en-US" sz="3600" dirty="0"/>
              <a:t>Alternative Hypothesis</a:t>
            </a:r>
          </a:p>
          <a:p>
            <a:pPr lvl="1"/>
            <a:r>
              <a:rPr lang="en-US" sz="3200" dirty="0"/>
              <a:t>Ha= significant difference between treatments</a:t>
            </a:r>
          </a:p>
          <a:p>
            <a:pPr marL="393192" lvl="1" indent="0">
              <a:buNone/>
            </a:pPr>
            <a:endParaRPr lang="en-US" dirty="0"/>
          </a:p>
          <a:p>
            <a:pPr marL="0" indent="0">
              <a:buNone/>
            </a:pPr>
            <a:endParaRPr lang="en-US" dirty="0"/>
          </a:p>
        </p:txBody>
      </p:sp>
      <p:graphicFrame>
        <p:nvGraphicFramePr>
          <p:cNvPr id="6" name="Chart 5">
            <a:extLst>
              <a:ext uri="{FF2B5EF4-FFF2-40B4-BE49-F238E27FC236}">
                <a16:creationId xmlns:a16="http://schemas.microsoft.com/office/drawing/2014/main" id="{9A9CDD4F-BE7B-446E-9CB5-5819702051A4}"/>
              </a:ext>
            </a:extLst>
          </p:cNvPr>
          <p:cNvGraphicFramePr>
            <a:graphicFrameLocks/>
          </p:cNvGraphicFramePr>
          <p:nvPr>
            <p:extLst>
              <p:ext uri="{D42A27DB-BD31-4B8C-83A1-F6EECF244321}">
                <p14:modId xmlns:p14="http://schemas.microsoft.com/office/powerpoint/2010/main" val="1367308930"/>
              </p:ext>
            </p:extLst>
          </p:nvPr>
        </p:nvGraphicFramePr>
        <p:xfrm>
          <a:off x="6172202" y="2179320"/>
          <a:ext cx="5181598" cy="38709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3167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39236-7CEC-2FAF-84CF-292801FACB4D}"/>
              </a:ext>
            </a:extLst>
          </p:cNvPr>
          <p:cNvSpPr>
            <a:spLocks noGrp="1"/>
          </p:cNvSpPr>
          <p:nvPr>
            <p:ph type="title"/>
          </p:nvPr>
        </p:nvSpPr>
        <p:spPr/>
        <p:txBody>
          <a:bodyPr/>
          <a:lstStyle/>
          <a:p>
            <a:r>
              <a:rPr lang="en-US"/>
              <a:t>Part 3: Results and Discussion Outline</a:t>
            </a:r>
            <a:endParaRPr lang="en-US" dirty="0"/>
          </a:p>
        </p:txBody>
      </p:sp>
      <p:sp>
        <p:nvSpPr>
          <p:cNvPr id="3" name="Content Placeholder 2">
            <a:extLst>
              <a:ext uri="{FF2B5EF4-FFF2-40B4-BE49-F238E27FC236}">
                <a16:creationId xmlns:a16="http://schemas.microsoft.com/office/drawing/2014/main" id="{A9FC6EF5-9C15-BF11-9A3C-EDBB7B706D27}"/>
              </a:ext>
            </a:extLst>
          </p:cNvPr>
          <p:cNvSpPr>
            <a:spLocks noGrp="1"/>
          </p:cNvSpPr>
          <p:nvPr>
            <p:ph idx="1"/>
          </p:nvPr>
        </p:nvSpPr>
        <p:spPr/>
        <p:txBody>
          <a:bodyPr/>
          <a:lstStyle/>
          <a:p>
            <a:r>
              <a:rPr lang="en-US" dirty="0"/>
              <a:t>Create</a:t>
            </a:r>
            <a:r>
              <a:rPr lang="en-US" dirty="0">
                <a:ea typeface="Calibri"/>
                <a:cs typeface="Calibri"/>
              </a:rPr>
              <a:t> an outline for what you will include in these two sections</a:t>
            </a:r>
          </a:p>
          <a:p>
            <a:r>
              <a:rPr lang="en-US" dirty="0">
                <a:ea typeface="Calibri"/>
                <a:cs typeface="Calibri"/>
              </a:rPr>
              <a:t>Your group can share the figure you created in lab today BUT</a:t>
            </a:r>
          </a:p>
          <a:p>
            <a:pPr lvl="1"/>
            <a:r>
              <a:rPr lang="en-US" dirty="0">
                <a:ea typeface="Calibri"/>
                <a:cs typeface="Calibri"/>
              </a:rPr>
              <a:t>Your caption should be in your own words </a:t>
            </a:r>
          </a:p>
          <a:p>
            <a:pPr lvl="1"/>
            <a:r>
              <a:rPr lang="en-US" dirty="0">
                <a:ea typeface="Calibri"/>
                <a:cs typeface="Calibri"/>
              </a:rPr>
              <a:t>All written components of the results and discussion should be in your own words </a:t>
            </a:r>
          </a:p>
          <a:p>
            <a:endParaRPr lang="en-US" dirty="0"/>
          </a:p>
        </p:txBody>
      </p:sp>
    </p:spTree>
    <p:extLst>
      <p:ext uri="{BB962C8B-B14F-4D97-AF65-F5344CB8AC3E}">
        <p14:creationId xmlns:p14="http://schemas.microsoft.com/office/powerpoint/2010/main" val="4067503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53D40-8BD7-8EA6-0CA5-8B3EC93F97CE}"/>
              </a:ext>
            </a:extLst>
          </p:cNvPr>
          <p:cNvSpPr>
            <a:spLocks noGrp="1"/>
          </p:cNvSpPr>
          <p:nvPr>
            <p:ph type="title"/>
          </p:nvPr>
        </p:nvSpPr>
        <p:spPr>
          <a:xfrm>
            <a:off x="411480" y="991443"/>
            <a:ext cx="4443154" cy="1087819"/>
          </a:xfrm>
        </p:spPr>
        <p:txBody>
          <a:bodyPr anchor="b">
            <a:normAutofit/>
          </a:bodyPr>
          <a:lstStyle/>
          <a:p>
            <a:r>
              <a:rPr lang="en-US" sz="3400"/>
              <a:t>Part 4: Lab Skills and Resume Biulding!</a:t>
            </a:r>
          </a:p>
        </p:txBody>
      </p:sp>
      <p:sp>
        <p:nvSpPr>
          <p:cNvPr id="19" name="Rectangle 18">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8FCEF14-FD55-10E0-7448-30B89A1A7AF4}"/>
              </a:ext>
            </a:extLst>
          </p:cNvPr>
          <p:cNvSpPr>
            <a:spLocks noGrp="1"/>
          </p:cNvSpPr>
          <p:nvPr>
            <p:ph idx="1"/>
          </p:nvPr>
        </p:nvSpPr>
        <p:spPr>
          <a:xfrm>
            <a:off x="411480" y="2394535"/>
            <a:ext cx="4443154" cy="4048936"/>
          </a:xfrm>
        </p:spPr>
        <p:txBody>
          <a:bodyPr>
            <a:normAutofit fontScale="77500" lnSpcReduction="20000"/>
          </a:bodyPr>
          <a:lstStyle/>
          <a:p>
            <a:endParaRPr lang="en-US" sz="2400" dirty="0">
              <a:ea typeface="Calibri"/>
              <a:cs typeface="Calibri"/>
            </a:endParaRPr>
          </a:p>
          <a:p>
            <a:r>
              <a:rPr lang="en-US" sz="3300" dirty="0">
                <a:ea typeface="Calibri"/>
                <a:cs typeface="Calibri"/>
              </a:rPr>
              <a:t>Integrating lab skills into your resume is important!</a:t>
            </a:r>
          </a:p>
          <a:p>
            <a:pPr lvl="1"/>
            <a:r>
              <a:rPr lang="en-US" sz="2800" dirty="0">
                <a:ea typeface="Calibri"/>
                <a:cs typeface="Calibri"/>
              </a:rPr>
              <a:t>Provides evidence of your technical expertise, helps you stand out, demonstrates problem-solving abilities, and increases your changes of securing relevant opportunities in scientific fields. </a:t>
            </a:r>
          </a:p>
          <a:p>
            <a:r>
              <a:rPr lang="en-US" sz="3300" dirty="0">
                <a:ea typeface="Calibri"/>
                <a:cs typeface="Calibri"/>
              </a:rPr>
              <a:t>Reflect on the skills that you learned throughout this experience. </a:t>
            </a:r>
          </a:p>
          <a:p>
            <a:endParaRPr lang="en-US" sz="1800" dirty="0"/>
          </a:p>
        </p:txBody>
      </p:sp>
      <p:pic>
        <p:nvPicPr>
          <p:cNvPr id="5" name="Picture 4" descr="A computer screen with a white screen&#10;&#10;Description automatically generated">
            <a:extLst>
              <a:ext uri="{FF2B5EF4-FFF2-40B4-BE49-F238E27FC236}">
                <a16:creationId xmlns:a16="http://schemas.microsoft.com/office/drawing/2014/main" id="{1989411E-6769-DA22-671F-A2F34D4EEC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5816" y="937861"/>
            <a:ext cx="6440424" cy="4926924"/>
          </a:xfrm>
          <a:prstGeom prst="rect">
            <a:avLst/>
          </a:prstGeom>
          <a:ln w="28575">
            <a:solidFill>
              <a:schemeClr val="tx1"/>
            </a:solidFill>
          </a:ln>
        </p:spPr>
      </p:pic>
    </p:spTree>
    <p:extLst>
      <p:ext uri="{BB962C8B-B14F-4D97-AF65-F5344CB8AC3E}">
        <p14:creationId xmlns:p14="http://schemas.microsoft.com/office/powerpoint/2010/main" val="170816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FBED8-78E7-5693-C132-0FF9AF257A8F}"/>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Questions?</a:t>
            </a:r>
          </a:p>
        </p:txBody>
      </p:sp>
      <p:pic>
        <p:nvPicPr>
          <p:cNvPr id="6" name="Graphic 5" descr="Help">
            <a:extLst>
              <a:ext uri="{FF2B5EF4-FFF2-40B4-BE49-F238E27FC236}">
                <a16:creationId xmlns:a16="http://schemas.microsoft.com/office/drawing/2014/main" id="{B7D15DDE-1C22-74E6-4CF8-BD99E863EB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65885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977078" y="3294983"/>
            <a:ext cx="6972299" cy="268036"/>
          </a:xfrm>
        </p:spPr>
        <p:txBody>
          <a:bodyPr>
            <a:normAutofit fontScale="90000"/>
          </a:bodyPr>
          <a:lstStyle/>
          <a:p>
            <a:pPr algn="ctr"/>
            <a:r>
              <a:rPr lang="en-US" dirty="0"/>
              <a:t>Today’s roadmap and tips:</a:t>
            </a:r>
          </a:p>
        </p:txBody>
      </p:sp>
      <p:sp>
        <p:nvSpPr>
          <p:cNvPr id="8" name="Content Placeholder 2">
            <a:extLst>
              <a:ext uri="{FF2B5EF4-FFF2-40B4-BE49-F238E27FC236}">
                <a16:creationId xmlns:a16="http://schemas.microsoft.com/office/drawing/2014/main" id="{51AA9758-40DE-5B99-FDEB-39D9EF49BBA3}"/>
              </a:ext>
            </a:extLst>
          </p:cNvPr>
          <p:cNvSpPr>
            <a:spLocks noGrp="1"/>
          </p:cNvSpPr>
          <p:nvPr>
            <p:ph idx="1"/>
          </p:nvPr>
        </p:nvSpPr>
        <p:spPr>
          <a:xfrm>
            <a:off x="1035418" y="283029"/>
            <a:ext cx="10559174" cy="6357256"/>
          </a:xfrm>
        </p:spPr>
        <p:txBody>
          <a:bodyPr>
            <a:noAutofit/>
          </a:bodyPr>
          <a:lstStyle/>
          <a:p>
            <a:pPr marL="0" indent="0">
              <a:lnSpc>
                <a:spcPct val="100000"/>
              </a:lnSpc>
              <a:spcBef>
                <a:spcPts val="0"/>
              </a:spcBef>
              <a:buNone/>
            </a:pPr>
            <a:r>
              <a:rPr lang="en-US" sz="2600" dirty="0">
                <a:solidFill>
                  <a:schemeClr val="accent1"/>
                </a:solidFill>
              </a:rPr>
              <a:t>Part 1: Management plan</a:t>
            </a:r>
          </a:p>
          <a:p>
            <a:pPr>
              <a:lnSpc>
                <a:spcPct val="100000"/>
              </a:lnSpc>
              <a:spcBef>
                <a:spcPts val="0"/>
              </a:spcBef>
              <a:buFont typeface="Arial" panose="020B0604020202020204" pitchFamily="34" charset="0"/>
              <a:buChar char="•"/>
            </a:pPr>
            <a:r>
              <a:rPr lang="en-US" sz="2600" dirty="0">
                <a:solidFill>
                  <a:schemeClr val="tx1"/>
                </a:solidFill>
              </a:rPr>
              <a:t> Needs to include: costs ($ and ecological), benefits, details, alternatives</a:t>
            </a:r>
          </a:p>
          <a:p>
            <a:pPr marL="0" indent="0">
              <a:lnSpc>
                <a:spcPct val="100000"/>
              </a:lnSpc>
              <a:spcBef>
                <a:spcPts val="0"/>
              </a:spcBef>
              <a:buNone/>
            </a:pPr>
            <a:r>
              <a:rPr lang="en-US" sz="2600" dirty="0">
                <a:solidFill>
                  <a:schemeClr val="accent1"/>
                </a:solidFill>
              </a:rPr>
              <a:t>Part 2: Data analysis</a:t>
            </a:r>
          </a:p>
          <a:p>
            <a:pPr>
              <a:lnSpc>
                <a:spcPct val="100000"/>
              </a:lnSpc>
              <a:spcBef>
                <a:spcPts val="0"/>
              </a:spcBef>
              <a:buFont typeface="Arial" panose="020B0604020202020204" pitchFamily="34" charset="0"/>
              <a:buChar char="•"/>
            </a:pPr>
            <a:r>
              <a:rPr lang="en-US" sz="2600" dirty="0">
                <a:solidFill>
                  <a:schemeClr val="tx1"/>
                </a:solidFill>
              </a:rPr>
              <a:t> Only use the data needed to answer </a:t>
            </a:r>
            <a:r>
              <a:rPr lang="en-US" sz="2600" i="1" dirty="0">
                <a:solidFill>
                  <a:schemeClr val="tx1"/>
                </a:solidFill>
              </a:rPr>
              <a:t>your question</a:t>
            </a:r>
          </a:p>
          <a:p>
            <a:pPr>
              <a:lnSpc>
                <a:spcPct val="100000"/>
              </a:lnSpc>
              <a:spcBef>
                <a:spcPts val="0"/>
              </a:spcBef>
              <a:buFont typeface="Arial" panose="020B0604020202020204" pitchFamily="34" charset="0"/>
              <a:buChar char="•"/>
            </a:pPr>
            <a:r>
              <a:rPr lang="en-US" sz="2600" dirty="0">
                <a:solidFill>
                  <a:schemeClr val="tx1"/>
                </a:solidFill>
              </a:rPr>
              <a:t> Use the code you developed in Lab 4 as a starting point</a:t>
            </a:r>
          </a:p>
          <a:p>
            <a:pPr marL="0" indent="0">
              <a:lnSpc>
                <a:spcPct val="100000"/>
              </a:lnSpc>
              <a:spcBef>
                <a:spcPts val="0"/>
              </a:spcBef>
              <a:buNone/>
            </a:pPr>
            <a:r>
              <a:rPr lang="en-US" sz="2600" dirty="0">
                <a:solidFill>
                  <a:schemeClr val="accent1"/>
                </a:solidFill>
              </a:rPr>
              <a:t>Part 3: Results and discussion draft</a:t>
            </a:r>
          </a:p>
          <a:p>
            <a:pPr>
              <a:lnSpc>
                <a:spcPct val="100000"/>
              </a:lnSpc>
              <a:spcBef>
                <a:spcPts val="0"/>
              </a:spcBef>
              <a:buFont typeface="Arial" panose="020B0604020202020204" pitchFamily="34" charset="0"/>
              <a:buChar char="•"/>
            </a:pPr>
            <a:r>
              <a:rPr lang="en-US" sz="2600" dirty="0">
                <a:solidFill>
                  <a:schemeClr val="tx1"/>
                </a:solidFill>
              </a:rPr>
              <a:t> Create an outline for these sections</a:t>
            </a:r>
          </a:p>
          <a:p>
            <a:pPr marL="0" indent="0">
              <a:lnSpc>
                <a:spcPct val="100000"/>
              </a:lnSpc>
              <a:spcBef>
                <a:spcPts val="0"/>
              </a:spcBef>
              <a:buNone/>
            </a:pPr>
            <a:r>
              <a:rPr lang="en-US" sz="2600" dirty="0">
                <a:solidFill>
                  <a:schemeClr val="accent1"/>
                </a:solidFill>
              </a:rPr>
              <a:t>Part 4: Resume development</a:t>
            </a:r>
          </a:p>
          <a:p>
            <a:pPr>
              <a:lnSpc>
                <a:spcPct val="100000"/>
              </a:lnSpc>
              <a:spcBef>
                <a:spcPts val="0"/>
              </a:spcBef>
              <a:buFont typeface="Arial" panose="020B0604020202020204" pitchFamily="34" charset="0"/>
              <a:buChar char="•"/>
            </a:pPr>
            <a:r>
              <a:rPr lang="en-US" sz="2600" dirty="0">
                <a:solidFill>
                  <a:schemeClr val="tx1"/>
                </a:solidFill>
              </a:rPr>
              <a:t> Goal: </a:t>
            </a:r>
            <a:r>
              <a:rPr lang="en-US" sz="2600" dirty="0"/>
              <a:t>Brainstorm what skills you learned, what is transferable?</a:t>
            </a:r>
            <a:endParaRPr lang="en-US" sz="2600" dirty="0">
              <a:solidFill>
                <a:schemeClr val="tx1"/>
              </a:solidFill>
            </a:endParaRPr>
          </a:p>
          <a:p>
            <a:pPr marL="0" indent="0">
              <a:lnSpc>
                <a:spcPct val="100000"/>
              </a:lnSpc>
              <a:spcBef>
                <a:spcPts val="0"/>
              </a:spcBef>
              <a:buNone/>
            </a:pPr>
            <a:r>
              <a:rPr lang="en-US" sz="2600" dirty="0">
                <a:solidFill>
                  <a:schemeClr val="accent1"/>
                </a:solidFill>
              </a:rPr>
              <a:t>To leave</a:t>
            </a:r>
          </a:p>
          <a:p>
            <a:pPr>
              <a:lnSpc>
                <a:spcPct val="100000"/>
              </a:lnSpc>
              <a:spcBef>
                <a:spcPts val="0"/>
              </a:spcBef>
              <a:buFont typeface="Arial" panose="020B0604020202020204" pitchFamily="34" charset="0"/>
              <a:buChar char="•"/>
            </a:pPr>
            <a:r>
              <a:rPr lang="en-US" sz="2600" dirty="0">
                <a:solidFill>
                  <a:schemeClr val="tx1"/>
                </a:solidFill>
              </a:rPr>
              <a:t> All skills demos! </a:t>
            </a:r>
          </a:p>
          <a:p>
            <a:pPr>
              <a:lnSpc>
                <a:spcPct val="100000"/>
              </a:lnSpc>
              <a:spcBef>
                <a:spcPts val="0"/>
              </a:spcBef>
              <a:buFont typeface="Arial" panose="020B0604020202020204" pitchFamily="34" charset="0"/>
              <a:buChar char="•"/>
            </a:pPr>
            <a:r>
              <a:rPr lang="en-US" sz="2600" dirty="0">
                <a:solidFill>
                  <a:schemeClr val="tx1"/>
                </a:solidFill>
              </a:rPr>
              <a:t> Clean: log off computers</a:t>
            </a:r>
          </a:p>
        </p:txBody>
      </p:sp>
    </p:spTree>
    <p:extLst>
      <p:ext uri="{BB962C8B-B14F-4D97-AF65-F5344CB8AC3E}">
        <p14:creationId xmlns:p14="http://schemas.microsoft.com/office/powerpoint/2010/main" val="1381600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238C-BDD6-5AD2-F194-70A65169099D}"/>
              </a:ext>
            </a:extLst>
          </p:cNvPr>
          <p:cNvSpPr>
            <a:spLocks noGrp="1"/>
          </p:cNvSpPr>
          <p:nvPr>
            <p:ph type="title"/>
          </p:nvPr>
        </p:nvSpPr>
        <p:spPr>
          <a:xfrm>
            <a:off x="708891" y="3045546"/>
            <a:ext cx="10515600" cy="1325563"/>
          </a:xfrm>
        </p:spPr>
        <p:txBody>
          <a:bodyPr>
            <a:normAutofit/>
          </a:bodyPr>
          <a:lstStyle/>
          <a:p>
            <a:pPr algn="ctr"/>
            <a:r>
              <a:rPr lang="en-US" sz="6000" dirty="0"/>
              <a:t>Let’s Talk About Writing!</a:t>
            </a:r>
          </a:p>
        </p:txBody>
      </p:sp>
      <p:sp>
        <p:nvSpPr>
          <p:cNvPr id="3" name="TextBox 2">
            <a:extLst>
              <a:ext uri="{FF2B5EF4-FFF2-40B4-BE49-F238E27FC236}">
                <a16:creationId xmlns:a16="http://schemas.microsoft.com/office/drawing/2014/main" id="{BF560CD6-A4FC-BDAD-4E91-3C663E8EE686}"/>
              </a:ext>
            </a:extLst>
          </p:cNvPr>
          <p:cNvSpPr txBox="1"/>
          <p:nvPr/>
        </p:nvSpPr>
        <p:spPr>
          <a:xfrm>
            <a:off x="4834180" y="1404618"/>
            <a:ext cx="2167581" cy="584775"/>
          </a:xfrm>
          <a:prstGeom prst="rect">
            <a:avLst/>
          </a:prstGeom>
          <a:noFill/>
        </p:spPr>
        <p:txBody>
          <a:bodyPr wrap="none" rtlCol="0">
            <a:spAutoFit/>
          </a:bodyPr>
          <a:lstStyle/>
          <a:p>
            <a:r>
              <a:rPr lang="en-US" sz="3200" dirty="0"/>
              <a:t>AHHHHHH</a:t>
            </a:r>
          </a:p>
        </p:txBody>
      </p:sp>
      <p:sp>
        <p:nvSpPr>
          <p:cNvPr id="4" name="TextBox 3">
            <a:extLst>
              <a:ext uri="{FF2B5EF4-FFF2-40B4-BE49-F238E27FC236}">
                <a16:creationId xmlns:a16="http://schemas.microsoft.com/office/drawing/2014/main" id="{4C4874C9-42FC-62B9-7CF1-D3AFEAF1CA1B}"/>
              </a:ext>
            </a:extLst>
          </p:cNvPr>
          <p:cNvSpPr txBox="1"/>
          <p:nvPr/>
        </p:nvSpPr>
        <p:spPr>
          <a:xfrm>
            <a:off x="4027250" y="2356070"/>
            <a:ext cx="1198533" cy="584775"/>
          </a:xfrm>
          <a:prstGeom prst="rect">
            <a:avLst/>
          </a:prstGeom>
          <a:noFill/>
        </p:spPr>
        <p:txBody>
          <a:bodyPr wrap="none" rtlCol="0">
            <a:spAutoFit/>
          </a:bodyPr>
          <a:lstStyle/>
          <a:p>
            <a:r>
              <a:rPr lang="en-US" sz="3200" dirty="0"/>
              <a:t>How?</a:t>
            </a:r>
          </a:p>
        </p:txBody>
      </p:sp>
      <p:sp>
        <p:nvSpPr>
          <p:cNvPr id="6" name="TextBox 5">
            <a:extLst>
              <a:ext uri="{FF2B5EF4-FFF2-40B4-BE49-F238E27FC236}">
                <a16:creationId xmlns:a16="http://schemas.microsoft.com/office/drawing/2014/main" id="{675B92FA-9129-C48C-1633-2F486BBC57EC}"/>
              </a:ext>
            </a:extLst>
          </p:cNvPr>
          <p:cNvSpPr txBox="1"/>
          <p:nvPr/>
        </p:nvSpPr>
        <p:spPr>
          <a:xfrm>
            <a:off x="5090183" y="2362853"/>
            <a:ext cx="2328510" cy="584775"/>
          </a:xfrm>
          <a:prstGeom prst="rect">
            <a:avLst/>
          </a:prstGeom>
          <a:noFill/>
        </p:spPr>
        <p:txBody>
          <a:bodyPr wrap="square">
            <a:spAutoFit/>
          </a:bodyPr>
          <a:lstStyle/>
          <a:p>
            <a:r>
              <a:rPr lang="en-US" sz="3200" dirty="0"/>
              <a:t>...and also</a:t>
            </a:r>
          </a:p>
        </p:txBody>
      </p:sp>
      <p:sp>
        <p:nvSpPr>
          <p:cNvPr id="8" name="TextBox 7">
            <a:extLst>
              <a:ext uri="{FF2B5EF4-FFF2-40B4-BE49-F238E27FC236}">
                <a16:creationId xmlns:a16="http://schemas.microsoft.com/office/drawing/2014/main" id="{E0719C4F-2387-9066-62EE-5BFC7BE66E5B}"/>
              </a:ext>
            </a:extLst>
          </p:cNvPr>
          <p:cNvSpPr txBox="1"/>
          <p:nvPr/>
        </p:nvSpPr>
        <p:spPr>
          <a:xfrm>
            <a:off x="6997599" y="2362852"/>
            <a:ext cx="1108364" cy="584775"/>
          </a:xfrm>
          <a:prstGeom prst="rect">
            <a:avLst/>
          </a:prstGeom>
          <a:noFill/>
        </p:spPr>
        <p:txBody>
          <a:bodyPr wrap="square">
            <a:spAutoFit/>
          </a:bodyPr>
          <a:lstStyle/>
          <a:p>
            <a:r>
              <a:rPr lang="en-US" sz="3200" dirty="0"/>
              <a:t>why?</a:t>
            </a:r>
          </a:p>
        </p:txBody>
      </p:sp>
    </p:spTree>
    <p:extLst>
      <p:ext uri="{BB962C8B-B14F-4D97-AF65-F5344CB8AC3E}">
        <p14:creationId xmlns:p14="http://schemas.microsoft.com/office/powerpoint/2010/main" val="107074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69A9-461B-2F50-8758-B1D709E25C8E}"/>
              </a:ext>
            </a:extLst>
          </p:cNvPr>
          <p:cNvSpPr>
            <a:spLocks noGrp="1"/>
          </p:cNvSpPr>
          <p:nvPr>
            <p:ph type="title"/>
          </p:nvPr>
        </p:nvSpPr>
        <p:spPr/>
        <p:txBody>
          <a:bodyPr/>
          <a:lstStyle/>
          <a:p>
            <a:r>
              <a:rPr lang="en-US" dirty="0"/>
              <a:t>Final Report</a:t>
            </a:r>
          </a:p>
        </p:txBody>
      </p:sp>
      <p:sp>
        <p:nvSpPr>
          <p:cNvPr id="3" name="Content Placeholder 2">
            <a:extLst>
              <a:ext uri="{FF2B5EF4-FFF2-40B4-BE49-F238E27FC236}">
                <a16:creationId xmlns:a16="http://schemas.microsoft.com/office/drawing/2014/main" id="{9A6807DD-2450-9735-2ABB-F875E61DD037}"/>
              </a:ext>
            </a:extLst>
          </p:cNvPr>
          <p:cNvSpPr>
            <a:spLocks noGrp="1"/>
          </p:cNvSpPr>
          <p:nvPr>
            <p:ph idx="1"/>
          </p:nvPr>
        </p:nvSpPr>
        <p:spPr/>
        <p:txBody>
          <a:bodyPr>
            <a:normAutofit fontScale="92500" lnSpcReduction="10000"/>
          </a:bodyPr>
          <a:lstStyle/>
          <a:p>
            <a:r>
              <a:rPr lang="en-US" dirty="0"/>
              <a:t>Instructions and rubric on Canvas </a:t>
            </a:r>
          </a:p>
          <a:p>
            <a:r>
              <a:rPr lang="en-US" dirty="0"/>
              <a:t>3 pages, double spaced, 12 pt. font, 1” margins</a:t>
            </a:r>
          </a:p>
          <a:p>
            <a:r>
              <a:rPr lang="en-US" dirty="0"/>
              <a:t>No cover page</a:t>
            </a:r>
          </a:p>
          <a:p>
            <a:r>
              <a:rPr lang="en-US" dirty="0"/>
              <a:t>Include citations and literature cited (at least 3 peer reviewed – use the article summaries) </a:t>
            </a:r>
          </a:p>
          <a:p>
            <a:r>
              <a:rPr lang="en-US" dirty="0"/>
              <a:t>At least one computer generated figure</a:t>
            </a:r>
          </a:p>
          <a:p>
            <a:r>
              <a:rPr lang="en-US" b="1" dirty="0"/>
              <a:t>Self-evaluation </a:t>
            </a:r>
          </a:p>
          <a:p>
            <a:pPr lvl="1"/>
            <a:r>
              <a:rPr lang="en-US" dirty="0">
                <a:cs typeface="Calibri"/>
              </a:rPr>
              <a:t>Include as the last page in your final report submission </a:t>
            </a:r>
          </a:p>
          <a:p>
            <a:r>
              <a:rPr lang="en-US" dirty="0"/>
              <a:t>Submit to </a:t>
            </a:r>
            <a:r>
              <a:rPr lang="en-US" dirty="0" err="1"/>
              <a:t>TurnItIn</a:t>
            </a:r>
            <a:r>
              <a:rPr lang="en-US" dirty="0"/>
              <a:t> </a:t>
            </a:r>
          </a:p>
          <a:p>
            <a:pPr lvl="1"/>
            <a:r>
              <a:rPr lang="en-US" dirty="0"/>
              <a:t> You will receive a 0 If you do not submit to </a:t>
            </a:r>
            <a:r>
              <a:rPr lang="en-US" dirty="0" err="1"/>
              <a:t>TurnItIn</a:t>
            </a:r>
            <a:r>
              <a:rPr lang="en-US" dirty="0"/>
              <a:t> or have a similarity score &gt;30%,</a:t>
            </a:r>
          </a:p>
          <a:p>
            <a:endParaRPr lang="en-US" dirty="0"/>
          </a:p>
        </p:txBody>
      </p:sp>
    </p:spTree>
    <p:extLst>
      <p:ext uri="{BB962C8B-B14F-4D97-AF65-F5344CB8AC3E}">
        <p14:creationId xmlns:p14="http://schemas.microsoft.com/office/powerpoint/2010/main" val="358864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838201" y="365125"/>
            <a:ext cx="5251316" cy="1807305"/>
          </a:xfrm>
        </p:spPr>
        <p:txBody>
          <a:bodyPr>
            <a:normAutofit/>
          </a:bodyPr>
          <a:lstStyle/>
          <a:p>
            <a:r>
              <a:rPr lang="en-US" dirty="0"/>
              <a:t>General Outline </a:t>
            </a:r>
          </a:p>
        </p:txBody>
      </p:sp>
      <p:sp>
        <p:nvSpPr>
          <p:cNvPr id="2" name="Content Placeholder 1"/>
          <p:cNvSpPr>
            <a:spLocks noGrp="1"/>
          </p:cNvSpPr>
          <p:nvPr>
            <p:ph idx="1"/>
          </p:nvPr>
        </p:nvSpPr>
        <p:spPr>
          <a:xfrm>
            <a:off x="804797" y="1782937"/>
            <a:ext cx="5284720" cy="3843666"/>
          </a:xfrm>
        </p:spPr>
        <p:txBody>
          <a:bodyPr>
            <a:noAutofit/>
          </a:bodyPr>
          <a:lstStyle/>
          <a:p>
            <a:pPr marL="457200" lvl="1" indent="0">
              <a:buNone/>
            </a:pPr>
            <a:r>
              <a:rPr lang="en-US" sz="1800" dirty="0"/>
              <a:t>Introduction</a:t>
            </a:r>
          </a:p>
          <a:p>
            <a:pPr marL="914400" lvl="2" indent="0">
              <a:buNone/>
            </a:pPr>
            <a:r>
              <a:rPr lang="en-US" sz="1800" dirty="0"/>
              <a:t>General to specific</a:t>
            </a:r>
          </a:p>
          <a:p>
            <a:pPr marL="914400" lvl="2" indent="0">
              <a:buNone/>
            </a:pPr>
            <a:r>
              <a:rPr lang="en-US" sz="1800" dirty="0"/>
              <a:t>Purpose, question, hypothesis, and prediction (last 4 sentences)</a:t>
            </a:r>
          </a:p>
          <a:p>
            <a:pPr marL="457200" lvl="1" indent="0">
              <a:buNone/>
            </a:pPr>
            <a:r>
              <a:rPr lang="en-US" sz="1800" dirty="0"/>
              <a:t>Methods</a:t>
            </a:r>
          </a:p>
          <a:p>
            <a:pPr marL="914400" lvl="2" indent="0">
              <a:buNone/>
            </a:pPr>
            <a:r>
              <a:rPr lang="en-US" sz="1800" dirty="0"/>
              <a:t>Basic description - use the Oak Creek sampling protocol</a:t>
            </a:r>
          </a:p>
          <a:p>
            <a:pPr marL="914400" lvl="2" indent="0">
              <a:buNone/>
            </a:pPr>
            <a:r>
              <a:rPr lang="en-US" sz="1800" dirty="0"/>
              <a:t>Specify treatments</a:t>
            </a:r>
          </a:p>
          <a:p>
            <a:pPr marL="914400" lvl="2" indent="0">
              <a:buNone/>
            </a:pPr>
            <a:r>
              <a:rPr lang="en-US" sz="1800" dirty="0"/>
              <a:t>Data analysis </a:t>
            </a:r>
          </a:p>
          <a:p>
            <a:pPr marL="457200" lvl="1" indent="0">
              <a:buNone/>
            </a:pPr>
            <a:r>
              <a:rPr lang="en-US" sz="1800" dirty="0"/>
              <a:t>Results</a:t>
            </a:r>
          </a:p>
          <a:p>
            <a:pPr marL="914400" lvl="2" indent="0">
              <a:buNone/>
            </a:pPr>
            <a:r>
              <a:rPr lang="en-US" sz="1800" dirty="0"/>
              <a:t>Figures and graphs with figure captions </a:t>
            </a:r>
          </a:p>
          <a:p>
            <a:pPr marL="914400" lvl="2" indent="0">
              <a:buNone/>
            </a:pPr>
            <a:r>
              <a:rPr lang="en-US" sz="1800" dirty="0"/>
              <a:t>“There is convincing/no evidence that …..”</a:t>
            </a:r>
            <a:endParaRPr lang="en-US" sz="1800" u="sng" dirty="0"/>
          </a:p>
          <a:p>
            <a:pPr marL="457200" lvl="1" indent="0">
              <a:buNone/>
            </a:pPr>
            <a:r>
              <a:rPr lang="en-US" sz="1800" dirty="0"/>
              <a:t>Discussion</a:t>
            </a:r>
          </a:p>
          <a:p>
            <a:pPr marL="914400" lvl="2" indent="0">
              <a:buNone/>
            </a:pPr>
            <a:r>
              <a:rPr lang="en-US" sz="1800" dirty="0"/>
              <a:t>Support or not support hypothesis</a:t>
            </a:r>
          </a:p>
          <a:p>
            <a:pPr marL="914400" lvl="2" indent="0">
              <a:buNone/>
            </a:pPr>
            <a:r>
              <a:rPr lang="en-US" sz="1800" dirty="0"/>
              <a:t>How does your science relate to previous knowledge</a:t>
            </a:r>
          </a:p>
        </p:txBody>
      </p:sp>
      <p:pic>
        <p:nvPicPr>
          <p:cNvPr id="7" name="Picture 6" descr="An hourglass on a table&#10;&#10;Description automatically generated">
            <a:extLst>
              <a:ext uri="{FF2B5EF4-FFF2-40B4-BE49-F238E27FC236}">
                <a16:creationId xmlns:a16="http://schemas.microsoft.com/office/drawing/2014/main" id="{221892C3-3D58-24A3-39B5-9F7A62089CFF}"/>
              </a:ext>
            </a:extLst>
          </p:cNvPr>
          <p:cNvPicPr>
            <a:picLocks noChangeAspect="1"/>
          </p:cNvPicPr>
          <p:nvPr/>
        </p:nvPicPr>
        <p:blipFill rotWithShape="1">
          <a:blip r:embed="rId2">
            <a:extLst>
              <a:ext uri="{28A0092B-C50C-407E-A947-70E740481C1C}">
                <a14:useLocalDpi xmlns:a14="http://schemas.microsoft.com/office/drawing/2010/main" val="0"/>
              </a:ext>
            </a:extLst>
          </a:blip>
          <a:srcRect l="876" r="12178"/>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8645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a:extLst>
              <a:ext uri="{FF2B5EF4-FFF2-40B4-BE49-F238E27FC236}">
                <a16:creationId xmlns:a16="http://schemas.microsoft.com/office/drawing/2014/main" id="{649C91A9-84E7-4BF0-9026-62F01380D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843AAB0-16FC-3121-F315-8F94E6C30CB0}"/>
              </a:ext>
            </a:extLst>
          </p:cNvPr>
          <p:cNvSpPr>
            <a:spLocks noGrp="1"/>
          </p:cNvSpPr>
          <p:nvPr>
            <p:ph type="title"/>
          </p:nvPr>
        </p:nvSpPr>
        <p:spPr>
          <a:xfrm>
            <a:off x="761802" y="762001"/>
            <a:ext cx="4080362" cy="1708242"/>
          </a:xfrm>
        </p:spPr>
        <p:txBody>
          <a:bodyPr anchor="ctr">
            <a:normAutofit/>
          </a:bodyPr>
          <a:lstStyle/>
          <a:p>
            <a:r>
              <a:rPr lang="en-US" sz="4000"/>
              <a:t>Title and Introduction</a:t>
            </a:r>
          </a:p>
        </p:txBody>
      </p:sp>
      <p:sp>
        <p:nvSpPr>
          <p:cNvPr id="3" name="Content Placeholder 2">
            <a:extLst>
              <a:ext uri="{FF2B5EF4-FFF2-40B4-BE49-F238E27FC236}">
                <a16:creationId xmlns:a16="http://schemas.microsoft.com/office/drawing/2014/main" id="{AA9D91DF-6145-55DB-2868-30DCD020528C}"/>
              </a:ext>
            </a:extLst>
          </p:cNvPr>
          <p:cNvSpPr>
            <a:spLocks noGrp="1"/>
          </p:cNvSpPr>
          <p:nvPr>
            <p:ph idx="1"/>
          </p:nvPr>
        </p:nvSpPr>
        <p:spPr>
          <a:xfrm>
            <a:off x="761803" y="2470244"/>
            <a:ext cx="4080361" cy="3769834"/>
          </a:xfrm>
        </p:spPr>
        <p:txBody>
          <a:bodyPr anchor="ctr">
            <a:normAutofit fontScale="62500" lnSpcReduction="20000"/>
          </a:bodyPr>
          <a:lstStyle/>
          <a:p>
            <a:r>
              <a:rPr lang="en-US" sz="3200" dirty="0"/>
              <a:t>Title that describes the experiment</a:t>
            </a:r>
          </a:p>
          <a:p>
            <a:r>
              <a:rPr lang="en-US" sz="3200" dirty="0"/>
              <a:t>General to specific</a:t>
            </a:r>
          </a:p>
          <a:p>
            <a:pPr lvl="1"/>
            <a:r>
              <a:rPr lang="en-US" sz="3200" dirty="0"/>
              <a:t>Topic of interest</a:t>
            </a:r>
          </a:p>
          <a:p>
            <a:pPr lvl="1"/>
            <a:r>
              <a:rPr lang="en-US" sz="3200" dirty="0"/>
              <a:t>Background information </a:t>
            </a:r>
          </a:p>
          <a:p>
            <a:pPr lvl="2"/>
            <a:r>
              <a:rPr lang="en-US" sz="3200" dirty="0"/>
              <a:t>At least 2 journal article citations</a:t>
            </a:r>
          </a:p>
          <a:p>
            <a:pPr lvl="1"/>
            <a:r>
              <a:rPr lang="en-US" sz="3200" dirty="0"/>
              <a:t>Importance</a:t>
            </a:r>
          </a:p>
          <a:p>
            <a:pPr lvl="1"/>
            <a:r>
              <a:rPr lang="en-US" sz="3200" dirty="0"/>
              <a:t>Your study</a:t>
            </a:r>
          </a:p>
          <a:p>
            <a:pPr lvl="2"/>
            <a:r>
              <a:rPr lang="en-US" sz="3200" dirty="0"/>
              <a:t>Purpose</a:t>
            </a:r>
          </a:p>
          <a:p>
            <a:pPr lvl="2"/>
            <a:r>
              <a:rPr lang="en-US" sz="3200" dirty="0"/>
              <a:t>Question</a:t>
            </a:r>
          </a:p>
          <a:p>
            <a:pPr lvl="2"/>
            <a:r>
              <a:rPr lang="en-US" sz="3200" dirty="0"/>
              <a:t>Hypothesis</a:t>
            </a:r>
          </a:p>
          <a:p>
            <a:pPr lvl="2"/>
            <a:r>
              <a:rPr lang="en-US" sz="3200" dirty="0"/>
              <a:t>Prediction (if … then) </a:t>
            </a:r>
          </a:p>
          <a:p>
            <a:endParaRPr lang="en-US" sz="1700" dirty="0"/>
          </a:p>
        </p:txBody>
      </p:sp>
      <p:sp>
        <p:nvSpPr>
          <p:cNvPr id="41" name="Rectangle 40">
            <a:extLst>
              <a:ext uri="{FF2B5EF4-FFF2-40B4-BE49-F238E27FC236}">
                <a16:creationId xmlns:a16="http://schemas.microsoft.com/office/drawing/2014/main" id="{9B47378D-AD27-45D0-8C1C-5B1098DC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200" y="0"/>
            <a:ext cx="6781799" cy="6858000"/>
          </a:xfrm>
          <a:prstGeom prst="rect">
            <a:avLst/>
          </a:prstGeom>
          <a:solidFill>
            <a:srgbClr val="FFFFFF"/>
          </a:solidFill>
          <a:ln>
            <a:noFill/>
          </a:ln>
          <a:effectLst>
            <a:outerShdw blurRad="177800" dist="215900" dir="8520000" sx="94000" sy="94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lorful spiral shaped object&#10;&#10;Description automatically generated with medium confidence">
            <a:extLst>
              <a:ext uri="{FF2B5EF4-FFF2-40B4-BE49-F238E27FC236}">
                <a16:creationId xmlns:a16="http://schemas.microsoft.com/office/drawing/2014/main" id="{8E6942BB-147C-9D1B-3352-11EB7254A2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28676"/>
            <a:ext cx="5334197" cy="4000648"/>
          </a:xfrm>
          <a:prstGeom prst="rect">
            <a:avLst/>
          </a:prstGeom>
        </p:spPr>
      </p:pic>
      <p:pic>
        <p:nvPicPr>
          <p:cNvPr id="9" name="Graphic 8" descr="Arrow: Clockwise curve with solid fill">
            <a:extLst>
              <a:ext uri="{FF2B5EF4-FFF2-40B4-BE49-F238E27FC236}">
                <a16:creationId xmlns:a16="http://schemas.microsoft.com/office/drawing/2014/main" id="{F3A123DC-0B37-157C-7212-A346FDF0F1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8869196">
            <a:off x="6716437" y="921081"/>
            <a:ext cx="1015189" cy="1015189"/>
          </a:xfrm>
          <a:prstGeom prst="rect">
            <a:avLst/>
          </a:prstGeom>
        </p:spPr>
      </p:pic>
      <p:sp>
        <p:nvSpPr>
          <p:cNvPr id="10" name="TextBox 9">
            <a:extLst>
              <a:ext uri="{FF2B5EF4-FFF2-40B4-BE49-F238E27FC236}">
                <a16:creationId xmlns:a16="http://schemas.microsoft.com/office/drawing/2014/main" id="{3936F919-003D-3B00-6707-0FB35E60DEA3}"/>
              </a:ext>
            </a:extLst>
          </p:cNvPr>
          <p:cNvSpPr txBox="1"/>
          <p:nvPr/>
        </p:nvSpPr>
        <p:spPr>
          <a:xfrm rot="20144063">
            <a:off x="5792675" y="784023"/>
            <a:ext cx="1862882" cy="461665"/>
          </a:xfrm>
          <a:prstGeom prst="rect">
            <a:avLst/>
          </a:prstGeom>
          <a:noFill/>
        </p:spPr>
        <p:txBody>
          <a:bodyPr wrap="none" rtlCol="0">
            <a:spAutoFit/>
          </a:bodyPr>
          <a:lstStyle/>
          <a:p>
            <a:r>
              <a:rPr lang="en-US" sz="2400" dirty="0"/>
              <a:t>Background!</a:t>
            </a:r>
          </a:p>
        </p:txBody>
      </p:sp>
      <p:pic>
        <p:nvPicPr>
          <p:cNvPr id="11" name="Graphic 10" descr="Arrow: Clockwise curve with solid fill">
            <a:extLst>
              <a:ext uri="{FF2B5EF4-FFF2-40B4-BE49-F238E27FC236}">
                <a16:creationId xmlns:a16="http://schemas.microsoft.com/office/drawing/2014/main" id="{B96C7B15-F16C-3D46-BDEF-9DF8879968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088195">
            <a:off x="8803173" y="4691803"/>
            <a:ext cx="1015189" cy="1015189"/>
          </a:xfrm>
          <a:prstGeom prst="rect">
            <a:avLst/>
          </a:prstGeom>
        </p:spPr>
      </p:pic>
      <p:sp>
        <p:nvSpPr>
          <p:cNvPr id="15" name="TextBox 14">
            <a:extLst>
              <a:ext uri="{FF2B5EF4-FFF2-40B4-BE49-F238E27FC236}">
                <a16:creationId xmlns:a16="http://schemas.microsoft.com/office/drawing/2014/main" id="{B1455216-1637-9A87-6F16-9E4CDC41E01D}"/>
              </a:ext>
            </a:extLst>
          </p:cNvPr>
          <p:cNvSpPr txBox="1"/>
          <p:nvPr/>
        </p:nvSpPr>
        <p:spPr>
          <a:xfrm rot="20144063">
            <a:off x="9436197" y="5313906"/>
            <a:ext cx="806631" cy="461665"/>
          </a:xfrm>
          <a:prstGeom prst="rect">
            <a:avLst/>
          </a:prstGeom>
          <a:noFill/>
        </p:spPr>
        <p:txBody>
          <a:bodyPr wrap="none" rtlCol="0">
            <a:spAutoFit/>
          </a:bodyPr>
          <a:lstStyle/>
          <a:p>
            <a:r>
              <a:rPr lang="en-US" sz="2400" dirty="0"/>
              <a:t>QHP</a:t>
            </a:r>
          </a:p>
        </p:txBody>
      </p:sp>
    </p:spTree>
    <p:extLst>
      <p:ext uri="{BB962C8B-B14F-4D97-AF65-F5344CB8AC3E}">
        <p14:creationId xmlns:p14="http://schemas.microsoft.com/office/powerpoint/2010/main" val="21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Slide Background">
            <a:extLst>
              <a:ext uri="{FF2B5EF4-FFF2-40B4-BE49-F238E27FC236}">
                <a16:creationId xmlns:a16="http://schemas.microsoft.com/office/drawing/2014/main" id="{7DE220E6-BA55-4F04-B3C4-F4985F3E7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tint">
            <a:extLst>
              <a:ext uri="{FF2B5EF4-FFF2-40B4-BE49-F238E27FC236}">
                <a16:creationId xmlns:a16="http://schemas.microsoft.com/office/drawing/2014/main" id="{5AE190BC-D2FD-433E-AB89-0DF68EFD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5644" y="0"/>
            <a:ext cx="1046356"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useBgFill="1">
        <p:nvSpPr>
          <p:cNvPr id="28" name="Rectangle 27">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6444" y="0"/>
            <a:ext cx="6075554" cy="6858000"/>
          </a:xfrm>
          <a:prstGeom prst="rect">
            <a:avLst/>
          </a:prstGeom>
          <a:ln>
            <a:noFill/>
          </a:ln>
          <a:effectLst>
            <a:outerShdw blurRad="508000" dist="190500" dir="5460000" sx="93000" sy="93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1EE5F-FDA0-0131-49E2-356692C76F05}"/>
              </a:ext>
            </a:extLst>
          </p:cNvPr>
          <p:cNvSpPr>
            <a:spLocks noGrp="1"/>
          </p:cNvSpPr>
          <p:nvPr>
            <p:ph type="title"/>
          </p:nvPr>
        </p:nvSpPr>
        <p:spPr>
          <a:xfrm>
            <a:off x="6816432" y="762001"/>
            <a:ext cx="4554680" cy="1708243"/>
          </a:xfrm>
        </p:spPr>
        <p:txBody>
          <a:bodyPr anchor="ctr">
            <a:normAutofit/>
          </a:bodyPr>
          <a:lstStyle/>
          <a:p>
            <a:r>
              <a:rPr lang="en-US" sz="4000" dirty="0"/>
              <a:t>Methods</a:t>
            </a:r>
          </a:p>
        </p:txBody>
      </p:sp>
      <p:pic>
        <p:nvPicPr>
          <p:cNvPr id="7" name="Picture 6" descr="A field of grass and trees&#10;&#10;Description automatically generated">
            <a:extLst>
              <a:ext uri="{FF2B5EF4-FFF2-40B4-BE49-F238E27FC236}">
                <a16:creationId xmlns:a16="http://schemas.microsoft.com/office/drawing/2014/main" id="{B25AF9BB-7BD7-9DF2-E8D3-D22CF27CE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67" y="1158500"/>
            <a:ext cx="4541003" cy="4541003"/>
          </a:xfrm>
          <a:prstGeom prst="rect">
            <a:avLst/>
          </a:prstGeom>
        </p:spPr>
      </p:pic>
      <p:sp>
        <p:nvSpPr>
          <p:cNvPr id="3" name="Content Placeholder 2">
            <a:extLst>
              <a:ext uri="{FF2B5EF4-FFF2-40B4-BE49-F238E27FC236}">
                <a16:creationId xmlns:a16="http://schemas.microsoft.com/office/drawing/2014/main" id="{30FFAFFA-386B-8E00-30B1-6FF95C4C78BE}"/>
              </a:ext>
            </a:extLst>
          </p:cNvPr>
          <p:cNvSpPr>
            <a:spLocks noGrp="1"/>
          </p:cNvSpPr>
          <p:nvPr>
            <p:ph idx="1"/>
          </p:nvPr>
        </p:nvSpPr>
        <p:spPr>
          <a:xfrm>
            <a:off x="6816432" y="2133597"/>
            <a:ext cx="4554680" cy="4295165"/>
          </a:xfrm>
        </p:spPr>
        <p:txBody>
          <a:bodyPr anchor="ctr">
            <a:normAutofit fontScale="92500"/>
          </a:bodyPr>
          <a:lstStyle/>
          <a:p>
            <a:r>
              <a:rPr lang="en-US" sz="2200" dirty="0"/>
              <a:t>Past tense</a:t>
            </a:r>
          </a:p>
          <a:p>
            <a:r>
              <a:rPr lang="en-US" sz="2200" b="1" dirty="0"/>
              <a:t>Repeatable, concise instructions </a:t>
            </a:r>
            <a:r>
              <a:rPr lang="en-US" sz="2200" dirty="0"/>
              <a:t>on exactly how the data was collected. </a:t>
            </a:r>
          </a:p>
          <a:p>
            <a:r>
              <a:rPr lang="en-US" sz="2200" dirty="0"/>
              <a:t>You only need to describe data collected that is used in your data analysis.</a:t>
            </a:r>
          </a:p>
          <a:p>
            <a:r>
              <a:rPr lang="en-US" sz="2200" b="1" u="sng" dirty="0"/>
              <a:t>NO LISTS </a:t>
            </a:r>
            <a:r>
              <a:rPr lang="en-US" sz="2200" b="1" u="sng" dirty="0">
                <a:sym typeface="Wingdings" panose="05000000000000000000" pitchFamily="2" charset="2"/>
              </a:rPr>
              <a:t></a:t>
            </a:r>
            <a:endParaRPr lang="en-US" sz="2200" b="1" u="sng" dirty="0"/>
          </a:p>
          <a:p>
            <a:r>
              <a:rPr lang="en-US" sz="2200" b="1" dirty="0"/>
              <a:t>Describe data analysis methods </a:t>
            </a:r>
            <a:r>
              <a:rPr lang="en-US" sz="2200" dirty="0"/>
              <a:t>in one or two sentences at the end.</a:t>
            </a:r>
          </a:p>
          <a:p>
            <a:pPr lvl="1"/>
            <a:r>
              <a:rPr lang="en-US" sz="2200" i="1" dirty="0"/>
              <a:t>“We compared means and 95% confidence intervals to test for differences between groups.” </a:t>
            </a:r>
          </a:p>
          <a:p>
            <a:endParaRPr lang="en-US" sz="1700" dirty="0"/>
          </a:p>
        </p:txBody>
      </p:sp>
      <p:pic>
        <p:nvPicPr>
          <p:cNvPr id="9" name="Graphic 8" descr="Hourglass 30% outline">
            <a:extLst>
              <a:ext uri="{FF2B5EF4-FFF2-40B4-BE49-F238E27FC236}">
                <a16:creationId xmlns:a16="http://schemas.microsoft.com/office/drawing/2014/main" id="{43F133CE-7D49-82A4-B5FE-6A3BD672AA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8444" y="304801"/>
            <a:ext cx="914400" cy="914400"/>
          </a:xfrm>
          <a:prstGeom prst="rect">
            <a:avLst/>
          </a:prstGeom>
        </p:spPr>
      </p:pic>
      <p:pic>
        <p:nvPicPr>
          <p:cNvPr id="11" name="Graphic 10" descr="Arrow: Clockwise curve with solid fill">
            <a:extLst>
              <a:ext uri="{FF2B5EF4-FFF2-40B4-BE49-F238E27FC236}">
                <a16:creationId xmlns:a16="http://schemas.microsoft.com/office/drawing/2014/main" id="{62A0160D-10EF-C79E-795F-61F9E63FF0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4117088">
            <a:off x="10355298" y="558030"/>
            <a:ext cx="664808" cy="664808"/>
          </a:xfrm>
          <a:prstGeom prst="rect">
            <a:avLst/>
          </a:prstGeom>
        </p:spPr>
      </p:pic>
      <p:sp>
        <p:nvSpPr>
          <p:cNvPr id="13" name="TextBox 12">
            <a:extLst>
              <a:ext uri="{FF2B5EF4-FFF2-40B4-BE49-F238E27FC236}">
                <a16:creationId xmlns:a16="http://schemas.microsoft.com/office/drawing/2014/main" id="{02BD61C7-8DE0-41E4-F833-03AD3C818131}"/>
              </a:ext>
            </a:extLst>
          </p:cNvPr>
          <p:cNvSpPr txBox="1"/>
          <p:nvPr/>
        </p:nvSpPr>
        <p:spPr>
          <a:xfrm rot="1049614">
            <a:off x="9871979" y="1189454"/>
            <a:ext cx="1805872" cy="369332"/>
          </a:xfrm>
          <a:prstGeom prst="rect">
            <a:avLst/>
          </a:prstGeom>
          <a:noFill/>
        </p:spPr>
        <p:txBody>
          <a:bodyPr wrap="square" rtlCol="0">
            <a:spAutoFit/>
          </a:bodyPr>
          <a:lstStyle/>
          <a:p>
            <a:r>
              <a:rPr lang="en-US" dirty="0"/>
              <a:t>We are here</a:t>
            </a:r>
          </a:p>
        </p:txBody>
      </p:sp>
    </p:spTree>
    <p:extLst>
      <p:ext uri="{BB962C8B-B14F-4D97-AF65-F5344CB8AC3E}">
        <p14:creationId xmlns:p14="http://schemas.microsoft.com/office/powerpoint/2010/main" val="112996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8" name="Rectangle 7">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03E124-0A02-AD2F-6E39-33416AE1C9CF}"/>
              </a:ext>
            </a:extLst>
          </p:cNvPr>
          <p:cNvSpPr>
            <a:spLocks noGrp="1"/>
          </p:cNvSpPr>
          <p:nvPr>
            <p:ph type="title"/>
          </p:nvPr>
        </p:nvSpPr>
        <p:spPr>
          <a:xfrm>
            <a:off x="761995" y="307447"/>
            <a:ext cx="10693884" cy="1109932"/>
          </a:xfrm>
        </p:spPr>
        <p:txBody>
          <a:bodyPr>
            <a:normAutofit/>
          </a:bodyPr>
          <a:lstStyle/>
          <a:p>
            <a:r>
              <a:rPr lang="en-US" sz="4000"/>
              <a:t>Results</a:t>
            </a:r>
          </a:p>
        </p:txBody>
      </p:sp>
      <p:pic>
        <p:nvPicPr>
          <p:cNvPr id="5" name="Picture 4" descr="A diagram of graphs and charts&#10;&#10;Description automatically generated with medium confidence">
            <a:extLst>
              <a:ext uri="{FF2B5EF4-FFF2-40B4-BE49-F238E27FC236}">
                <a16:creationId xmlns:a16="http://schemas.microsoft.com/office/drawing/2014/main" id="{6CE2F73E-10C3-5003-EB2D-AED8B79F0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564" y="2306714"/>
            <a:ext cx="6782943" cy="3425386"/>
          </a:xfrm>
          <a:prstGeom prst="rect">
            <a:avLst/>
          </a:prstGeom>
        </p:spPr>
      </p:pic>
      <p:sp>
        <p:nvSpPr>
          <p:cNvPr id="3" name="Content Placeholder 2">
            <a:extLst>
              <a:ext uri="{FF2B5EF4-FFF2-40B4-BE49-F238E27FC236}">
                <a16:creationId xmlns:a16="http://schemas.microsoft.com/office/drawing/2014/main" id="{66366E85-E8C7-2739-6022-76FD2EBF2A0D}"/>
              </a:ext>
            </a:extLst>
          </p:cNvPr>
          <p:cNvSpPr>
            <a:spLocks noGrp="1"/>
          </p:cNvSpPr>
          <p:nvPr>
            <p:ph idx="1"/>
          </p:nvPr>
        </p:nvSpPr>
        <p:spPr>
          <a:xfrm>
            <a:off x="7190508" y="2118830"/>
            <a:ext cx="4265370" cy="4431723"/>
          </a:xfrm>
        </p:spPr>
        <p:txBody>
          <a:bodyPr anchor="ctr">
            <a:normAutofit fontScale="92500" lnSpcReduction="10000"/>
          </a:bodyPr>
          <a:lstStyle/>
          <a:p>
            <a:r>
              <a:rPr lang="en-US" sz="2000" dirty="0"/>
              <a:t>Correctly choose graph type </a:t>
            </a:r>
            <a:br>
              <a:rPr lang="en-US" sz="2000" dirty="0"/>
            </a:br>
            <a:r>
              <a:rPr lang="en-US" sz="2000" b="1" dirty="0"/>
              <a:t>scatter plot (continuous)  vs</a:t>
            </a:r>
            <a:r>
              <a:rPr lang="en-US" sz="2000" dirty="0"/>
              <a:t>. </a:t>
            </a:r>
            <a:r>
              <a:rPr lang="en-US" sz="2000" b="1" dirty="0"/>
              <a:t>bar graph (categorical) </a:t>
            </a:r>
          </a:p>
          <a:p>
            <a:r>
              <a:rPr lang="en-US" sz="2000" dirty="0"/>
              <a:t>Summarize your findings</a:t>
            </a:r>
          </a:p>
          <a:p>
            <a:r>
              <a:rPr lang="en-US" sz="2000" b="1" dirty="0"/>
              <a:t>Describe general trends</a:t>
            </a:r>
          </a:p>
          <a:p>
            <a:pPr lvl="1"/>
            <a:r>
              <a:rPr lang="en-US" sz="2000" dirty="0"/>
              <a:t>Increasing/decreasing/no relationship</a:t>
            </a:r>
          </a:p>
          <a:p>
            <a:r>
              <a:rPr lang="en-US" sz="2000" dirty="0"/>
              <a:t>Describe significance</a:t>
            </a:r>
          </a:p>
          <a:p>
            <a:r>
              <a:rPr lang="en-US" sz="2000" b="1" dirty="0"/>
              <a:t>Do not interpret results </a:t>
            </a:r>
          </a:p>
          <a:p>
            <a:r>
              <a:rPr lang="en-US" sz="2000" dirty="0"/>
              <a:t>Refer to your figures using figure numbers:</a:t>
            </a:r>
          </a:p>
          <a:p>
            <a:pPr lvl="1"/>
            <a:r>
              <a:rPr lang="en-US" sz="2000" i="1" dirty="0"/>
              <a:t>“There was a significant, positive relationship between light intensity and percent cover of herbaceous material (figure 1).“</a:t>
            </a:r>
          </a:p>
          <a:p>
            <a:endParaRPr lang="en-US" sz="1600" dirty="0"/>
          </a:p>
        </p:txBody>
      </p:sp>
      <p:pic>
        <p:nvPicPr>
          <p:cNvPr id="6" name="Graphic 5" descr="Hourglass 30% outline">
            <a:extLst>
              <a:ext uri="{FF2B5EF4-FFF2-40B4-BE49-F238E27FC236}">
                <a16:creationId xmlns:a16="http://schemas.microsoft.com/office/drawing/2014/main" id="{2856EF40-A036-7034-A41D-BDEFE7F960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88444" y="304801"/>
            <a:ext cx="914400" cy="914400"/>
          </a:xfrm>
          <a:prstGeom prst="rect">
            <a:avLst/>
          </a:prstGeom>
        </p:spPr>
      </p:pic>
      <p:pic>
        <p:nvPicPr>
          <p:cNvPr id="9" name="Graphic 8" descr="Arrow: Clockwise curve with solid fill">
            <a:extLst>
              <a:ext uri="{FF2B5EF4-FFF2-40B4-BE49-F238E27FC236}">
                <a16:creationId xmlns:a16="http://schemas.microsoft.com/office/drawing/2014/main" id="{4D45E0A7-1B3B-57C0-9D06-8C94C5D2BB1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4117088">
            <a:off x="10355298" y="558030"/>
            <a:ext cx="664808" cy="664808"/>
          </a:xfrm>
          <a:prstGeom prst="rect">
            <a:avLst/>
          </a:prstGeom>
        </p:spPr>
      </p:pic>
      <p:sp>
        <p:nvSpPr>
          <p:cNvPr id="11" name="TextBox 10">
            <a:extLst>
              <a:ext uri="{FF2B5EF4-FFF2-40B4-BE49-F238E27FC236}">
                <a16:creationId xmlns:a16="http://schemas.microsoft.com/office/drawing/2014/main" id="{3FD58CE8-180E-AA3F-500D-9924C7D56A72}"/>
              </a:ext>
            </a:extLst>
          </p:cNvPr>
          <p:cNvSpPr txBox="1"/>
          <p:nvPr/>
        </p:nvSpPr>
        <p:spPr>
          <a:xfrm rot="1049614">
            <a:off x="9871979" y="1189454"/>
            <a:ext cx="1805872" cy="369332"/>
          </a:xfrm>
          <a:prstGeom prst="rect">
            <a:avLst/>
          </a:prstGeom>
          <a:noFill/>
        </p:spPr>
        <p:txBody>
          <a:bodyPr wrap="square" rtlCol="0">
            <a:spAutoFit/>
          </a:bodyPr>
          <a:lstStyle/>
          <a:p>
            <a:r>
              <a:rPr lang="en-US" dirty="0"/>
              <a:t>We are here</a:t>
            </a:r>
          </a:p>
        </p:txBody>
      </p:sp>
    </p:spTree>
    <p:extLst>
      <p:ext uri="{BB962C8B-B14F-4D97-AF65-F5344CB8AC3E}">
        <p14:creationId xmlns:p14="http://schemas.microsoft.com/office/powerpoint/2010/main" val="313160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92" y="36868"/>
            <a:ext cx="10772775" cy="1658198"/>
          </a:xfrm>
        </p:spPr>
        <p:txBody>
          <a:bodyPr/>
          <a:lstStyle/>
          <a:p>
            <a:r>
              <a:rPr lang="en-US" dirty="0">
                <a:solidFill>
                  <a:schemeClr val="accent3"/>
                </a:solidFill>
              </a:rPr>
              <a:t>Figures and Tables</a:t>
            </a:r>
          </a:p>
        </p:txBody>
      </p:sp>
      <p:sp>
        <p:nvSpPr>
          <p:cNvPr id="5" name="TextBox 4"/>
          <p:cNvSpPr txBox="1"/>
          <p:nvPr/>
        </p:nvSpPr>
        <p:spPr>
          <a:xfrm>
            <a:off x="5788779" y="4433626"/>
            <a:ext cx="6167945" cy="2246769"/>
          </a:xfrm>
          <a:prstGeom prst="rect">
            <a:avLst/>
          </a:prstGeom>
          <a:solidFill>
            <a:schemeClr val="bg1"/>
          </a:solidFill>
        </p:spPr>
        <p:txBody>
          <a:bodyPr wrap="square" rtlCol="0">
            <a:spAutoFit/>
          </a:bodyPr>
          <a:lstStyle/>
          <a:p>
            <a:r>
              <a:rPr lang="en-US" sz="2000" b="1" dirty="0"/>
              <a:t>Figure 1</a:t>
            </a:r>
            <a:r>
              <a:rPr lang="en-US" sz="2000" dirty="0"/>
              <a:t>: Average percent cover of False Brome (</a:t>
            </a:r>
            <a:r>
              <a:rPr lang="en-US" sz="2000" i="1" dirty="0"/>
              <a:t>Brachypodium sylvaticum</a:t>
            </a:r>
            <a:r>
              <a:rPr lang="en-US" sz="2000" dirty="0"/>
              <a:t>) in the woodland and riparian habitats along the Oak Creek Watershed. The purple bar represents the woodland habitat, and the blue bar represents the Riparian habitat. There is a greater percent coverage of false brome in the woodland habitat, although it is not significant.</a:t>
            </a:r>
          </a:p>
        </p:txBody>
      </p:sp>
      <p:graphicFrame>
        <p:nvGraphicFramePr>
          <p:cNvPr id="7" name="Chart 6"/>
          <p:cNvGraphicFramePr>
            <a:graphicFrameLocks/>
          </p:cNvGraphicFramePr>
          <p:nvPr/>
        </p:nvGraphicFramePr>
        <p:xfrm>
          <a:off x="5651292" y="865967"/>
          <a:ext cx="5891135" cy="3567659"/>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B26917C9-EA94-C206-AE2A-839C21E97FA8}"/>
              </a:ext>
            </a:extLst>
          </p:cNvPr>
          <p:cNvSpPr txBox="1"/>
          <p:nvPr/>
        </p:nvSpPr>
        <p:spPr>
          <a:xfrm>
            <a:off x="649573" y="2017756"/>
            <a:ext cx="4724909" cy="3416320"/>
          </a:xfrm>
          <a:prstGeom prst="rect">
            <a:avLst/>
          </a:prstGeom>
          <a:solidFill>
            <a:schemeClr val="bg1"/>
          </a:solidFill>
          <a:ln w="57150">
            <a:solidFill>
              <a:schemeClr val="accent1"/>
            </a:solidFill>
          </a:ln>
        </p:spPr>
        <p:txBody>
          <a:bodyPr wrap="square" rtlCol="0">
            <a:spAutoFit/>
          </a:bodyPr>
          <a:lstStyle/>
          <a:p>
            <a:r>
              <a:rPr lang="en-US" sz="2400" dirty="0"/>
              <a:t>Axes contain units</a:t>
            </a:r>
          </a:p>
          <a:p>
            <a:r>
              <a:rPr lang="en-US" sz="2400" dirty="0"/>
              <a:t>Has error bars</a:t>
            </a:r>
          </a:p>
          <a:p>
            <a:r>
              <a:rPr lang="en-US" sz="2400" dirty="0"/>
              <a:t>Is labeled with a figure number</a:t>
            </a:r>
          </a:p>
          <a:p>
            <a:r>
              <a:rPr lang="en-US" sz="2400" dirty="0"/>
              <a:t>Has a description that includes:</a:t>
            </a:r>
          </a:p>
          <a:p>
            <a:pPr marL="457200" indent="-457200">
              <a:buFont typeface="Arial" panose="020B0604020202020204" pitchFamily="34" charset="0"/>
              <a:buChar char="•"/>
            </a:pPr>
            <a:r>
              <a:rPr lang="en-US" sz="2400" dirty="0"/>
              <a:t>Broad description of figure and the data</a:t>
            </a:r>
          </a:p>
          <a:p>
            <a:pPr marL="457200" indent="-457200">
              <a:buFont typeface="Arial" panose="020B0604020202020204" pitchFamily="34" charset="0"/>
              <a:buChar char="•"/>
            </a:pPr>
            <a:r>
              <a:rPr lang="en-US" sz="2400" dirty="0"/>
              <a:t>Description of graph colors/features if needed</a:t>
            </a:r>
          </a:p>
          <a:p>
            <a:pPr marL="457200" indent="-457200">
              <a:buFont typeface="Arial" panose="020B0604020202020204" pitchFamily="34" charset="0"/>
              <a:buChar char="•"/>
            </a:pPr>
            <a:r>
              <a:rPr lang="en-US" sz="2400" dirty="0"/>
              <a:t>Significance/takeaway</a:t>
            </a:r>
          </a:p>
        </p:txBody>
      </p:sp>
    </p:spTree>
    <p:extLst>
      <p:ext uri="{BB962C8B-B14F-4D97-AF65-F5344CB8AC3E}">
        <p14:creationId xmlns:p14="http://schemas.microsoft.com/office/powerpoint/2010/main" val="96430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573</TotalTime>
  <Words>1842</Words>
  <Application>Microsoft Office PowerPoint</Application>
  <PresentationFormat>Widescreen</PresentationFormat>
  <Paragraphs>211</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Arial</vt:lpstr>
      <vt:lpstr>Calibri</vt:lpstr>
      <vt:lpstr>Roboto</vt:lpstr>
      <vt:lpstr>Wingdings</vt:lpstr>
      <vt:lpstr>Office Theme</vt:lpstr>
      <vt:lpstr>Lab 7: Impacts of False Brome on the Oak Creek Watershed</vt:lpstr>
      <vt:lpstr>Housekeeping </vt:lpstr>
      <vt:lpstr>Let’s Talk About Writing!</vt:lpstr>
      <vt:lpstr>Final Report</vt:lpstr>
      <vt:lpstr>General Outline </vt:lpstr>
      <vt:lpstr>Title and Introduction</vt:lpstr>
      <vt:lpstr>Methods</vt:lpstr>
      <vt:lpstr>Results</vt:lpstr>
      <vt:lpstr>Figures and Tables</vt:lpstr>
      <vt:lpstr>Discussion</vt:lpstr>
      <vt:lpstr>Broader Impacts</vt:lpstr>
      <vt:lpstr>Citations- In Text</vt:lpstr>
      <vt:lpstr>Citations</vt:lpstr>
      <vt:lpstr>Self-Evaluation***</vt:lpstr>
      <vt:lpstr>Questions?</vt:lpstr>
      <vt:lpstr>False Brome Removal Research</vt:lpstr>
      <vt:lpstr>The Wide World of Science! </vt:lpstr>
      <vt:lpstr>Part 1: False Brome Management Plan</vt:lpstr>
      <vt:lpstr>Part 2: Graphing and Analysis</vt:lpstr>
      <vt:lpstr>Null vs. Alternative Hypotheses</vt:lpstr>
      <vt:lpstr>Part 3: Results and Discussion Outline</vt:lpstr>
      <vt:lpstr>Part 4: Lab Skills and Resume Biulding!</vt:lpstr>
      <vt:lpstr>Questions?</vt:lpstr>
      <vt:lpstr>Today’s roadmap and tips: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7: Impacts of False Brome on the Oak Creek Watershed</dc:title>
  <dc:creator>Emily Branam</dc:creator>
  <cp:lastModifiedBy>Emily Branam</cp:lastModifiedBy>
  <cp:revision>2</cp:revision>
  <dcterms:created xsi:type="dcterms:W3CDTF">2024-05-13T04:12:30Z</dcterms:created>
  <dcterms:modified xsi:type="dcterms:W3CDTF">2024-05-13T13:45:52Z</dcterms:modified>
</cp:coreProperties>
</file>