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pos="162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E414C2-54FA-5FA0-21D7-6CD0BCB3AC8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723B06-9E3F-A168-2AA1-25825F8378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B6C05F-004B-442A-01C4-3D8BF776550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C2218D-DBB3-A9B0-A1EE-C5CD3910322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AA4D91-40B0-E879-E376-49AD72449AD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180AAA-7BEA-6229-95D7-8E2E969EBD1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F51F7-6DEA-331E-60C9-D8F3613B39A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382CD9-83E3-9CA1-C5A3-30C44700B67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AE698E-3073-9962-7307-C10E03C2DFF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E5767A-7D62-E152-55B4-6F83A806A4B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F5530D-517E-635D-5F4E-B99DCD81BCE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76CFAC-7BFF-AD41-8F16-D586F1857AA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A36873-87F9-2654-AF9E-38893C7C2EC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5C796-F9A7-2849-918A-48FAA9331EB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72F955-4D4A-F65F-500A-AEA03BEF9A6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7190D3-48F3-D120-4CEB-AD6AD0F4BFD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C8DD02-0D65-1B6D-C736-67ECA9F0F0D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>
        <a:spcBef>
          <a:spcPts val="0"/>
        </a:spcBef>
        <a:buFont typeface="Arial"/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Lab 4 - Nematodes!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  <a:defRPr/>
            </a:pPr>
            <a:br>
              <a:rPr/>
            </a:br>
            <a:br>
              <a:rPr/>
            </a:br>
            <a:r>
              <a:rPr/>
              <a:t>Giovanni Alberto Crestani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I found a nematode! Now what?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VERY CAREFULLY, using a micropipette (set it to 20 uL), “fish” the nematode.</a:t>
            </a:r>
            <a:endParaRPr/>
          </a:p>
          <a:p>
            <a:pPr lvl="0">
              <a:defRPr/>
            </a:pPr>
            <a:r>
              <a:rPr/>
              <a:t>Label a 1.5 mL microcentrifuge tube with your sample identifier. Put the nematode inside the tube. Add WLB and grind. Spin down. Remove fluid. Put it on ice until all samples are complete.</a:t>
            </a:r>
            <a:endParaRPr/>
          </a:p>
          <a:p>
            <a:pPr lvl="0">
              <a:defRPr/>
            </a:pPr>
            <a:r>
              <a:rPr/>
              <a:t>Optional: if you have more than one nematode, put it in a mount slide. Observe it under the compound light microscope. </a:t>
            </a:r>
            <a:r>
              <a:rPr i="1"/>
              <a:t>Remember the iris!!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DNA Extraction - LABEL EVERYTHING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Wear gloves! (to protect </a:t>
            </a:r>
            <a:r>
              <a:rPr b="1"/>
              <a:t>your samples</a:t>
            </a:r>
            <a:r>
              <a:rPr/>
              <a:t>, not you)</a:t>
            </a:r>
            <a:endParaRPr/>
          </a:p>
          <a:p>
            <a:pPr lvl="0">
              <a:defRPr/>
            </a:pPr>
            <a:r>
              <a:rPr/>
              <a:t>Add the Worm Lysis Buffer - it breaks the cells of the nematodes.</a:t>
            </a:r>
            <a:endParaRPr/>
          </a:p>
          <a:p>
            <a:pPr lvl="0">
              <a:defRPr/>
            </a:pPr>
            <a:r>
              <a:rPr/>
              <a:t>Grind the nematodes with the micropestle. Use a sterile tip. Be careful with the tools, they break easily!</a:t>
            </a:r>
            <a:endParaRPr/>
          </a:p>
          <a:p>
            <a:pPr lvl="0">
              <a:defRPr/>
            </a:pPr>
            <a:r>
              <a:rPr/>
              <a:t>Spin down in microcentrifuge</a:t>
            </a:r>
            <a:endParaRPr/>
          </a:p>
          <a:p>
            <a:pPr lvl="0">
              <a:defRPr/>
            </a:pPr>
            <a:r>
              <a:rPr/>
              <a:t>Collect supernatant and transfer it to a </a:t>
            </a:r>
            <a:r>
              <a:rPr b="1"/>
              <a:t>labeled</a:t>
            </a:r>
            <a:r>
              <a:rPr/>
              <a:t> PCR tube.</a:t>
            </a:r>
            <a:endParaRPr/>
          </a:p>
          <a:p>
            <a:pPr lvl="0">
              <a:defRPr/>
            </a:pPr>
            <a:r>
              <a:rPr/>
              <a:t>Put tubes on ice.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Part IV - Data Analysis in Excel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Guiding question: </a:t>
            </a:r>
            <a:r>
              <a:rPr i="1"/>
              <a:t>Is there a difference in the abundance and richness of nematodes in the two different soil collection locations?</a:t>
            </a:r>
            <a:endParaRPr/>
          </a:p>
          <a:p>
            <a:pPr lvl="0">
              <a:defRPr/>
            </a:pPr>
            <a:r>
              <a:rPr/>
              <a:t>Let’s test it (statistically) using a </a:t>
            </a:r>
            <a:r>
              <a:rPr b="1"/>
              <a:t>t-test</a:t>
            </a:r>
            <a:r>
              <a:rPr/>
              <a:t>.</a:t>
            </a:r>
            <a:endParaRPr/>
          </a:p>
          <a:p>
            <a:pPr lvl="1">
              <a:defRPr/>
            </a:pPr>
            <a:r>
              <a:rPr/>
              <a:t>Comparison between means of two groups.</a:t>
            </a:r>
            <a:endParaRPr/>
          </a:p>
          <a:p>
            <a:pPr lvl="1">
              <a:defRPr/>
            </a:pPr>
            <a:r>
              <a:rPr/>
              <a:t>We need mean, sample size, and standard deviation</a:t>
            </a:r>
            <a:endParaRPr/>
          </a:p>
          <a:p>
            <a:pPr lvl="0">
              <a:defRPr/>
            </a:pPr>
            <a:r>
              <a:rPr/>
              <a:t>Excel is an excellent tool, both in science and industry, for several different positions and tasks.</a:t>
            </a:r>
            <a:endParaRPr/>
          </a:p>
          <a:p>
            <a:pPr lvl="0">
              <a:defRPr/>
            </a:pPr>
            <a:r>
              <a:rPr/>
              <a:t>We will use Excel this term, and Rstudio on BI 222.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Let’s use Excel together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Title bar</a:t>
            </a:r>
            <a:endParaRPr/>
          </a:p>
          <a:p>
            <a:pPr lvl="0">
              <a:defRPr/>
            </a:pPr>
            <a:r>
              <a:rPr/>
              <a:t>Ribbon</a:t>
            </a:r>
            <a:endParaRPr/>
          </a:p>
          <a:p>
            <a:pPr lvl="0">
              <a:defRPr/>
            </a:pPr>
            <a:r>
              <a:rPr/>
              <a:t>Name box and formula bar</a:t>
            </a:r>
            <a:endParaRPr/>
          </a:p>
          <a:p>
            <a:pPr lvl="0">
              <a:defRPr/>
            </a:pPr>
            <a:r>
              <a:rPr/>
              <a:t>Column, rows, cells</a:t>
            </a:r>
            <a:endParaRPr/>
          </a:p>
          <a:p>
            <a:pPr lvl="0">
              <a:defRPr/>
            </a:pPr>
            <a:r>
              <a:rPr/>
              <a:t>Worksheet tabs</a:t>
            </a:r>
            <a:endParaRPr/>
          </a:p>
          <a:p>
            <a:pPr lvl="0">
              <a:defRPr/>
            </a:pPr>
            <a:r>
              <a:rPr/>
              <a:t>Data types</a:t>
            </a:r>
            <a:endParaRPr/>
          </a:p>
          <a:p>
            <a:pPr lvl="0">
              <a:defRPr/>
            </a:pPr>
            <a:r>
              <a:rPr/>
              <a:t>Formulas</a:t>
            </a:r>
            <a:endParaRPr/>
          </a:p>
          <a:p>
            <a:pPr lvl="0">
              <a:defRPr/>
            </a:pPr>
            <a:r>
              <a:rPr/>
              <a:t>Cell ranges</a:t>
            </a:r>
            <a:endParaRPr/>
          </a:p>
          <a:p>
            <a:pPr lvl="0">
              <a:defRPr/>
            </a:pPr>
            <a:r>
              <a:rPr/>
              <a:t>Insert graphs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p-value?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200150"/>
            <a:ext cx="8229600" cy="48323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None/>
              <a:defRPr/>
            </a:pPr>
            <a:r>
              <a:rPr i="1"/>
              <a:t>The p-value is a number, calculated from a statistical test, that describes how likely you are to have found a particular set of observations if the null hypothesis were true.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Usually, your null hypothesis (</a:t>
            </a:r>
            <a:r>
              <a:rPr b="1"/>
              <a:t>H0</a:t>
            </a:r>
            <a:r>
              <a:rPr/>
              <a:t>) is that there is no difference between your samples - it is the simplest configuration you can imagine!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The alternative hypothesis is that there is a difference between your samples.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p-value!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200150"/>
            <a:ext cx="8229600" cy="5169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None/>
              <a:defRPr/>
            </a:pPr>
            <a:r>
              <a:rPr/>
              <a:t>If the </a:t>
            </a:r>
            <a:r>
              <a:rPr i="1"/>
              <a:t>p-value</a:t>
            </a:r>
            <a:r>
              <a:rPr/>
              <a:t> is lower than a specified threshold (usualy 0.05), we </a:t>
            </a:r>
            <a:r>
              <a:rPr b="1"/>
              <a:t>reject our null hypothesis</a:t>
            </a:r>
            <a:r>
              <a:rPr/>
              <a:t>. If it is higher, we </a:t>
            </a:r>
            <a:r>
              <a:rPr b="1"/>
              <a:t>accept our null hypothesis</a:t>
            </a:r>
            <a:r>
              <a:rPr/>
              <a:t>. wait, what?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 b="1"/>
              <a:t>WE CAN NEVER ACCEPT/PROVE A HYPOTHESIS! WE CAN ONLY REJECT/FAIL TO REJECT IT!!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If the </a:t>
            </a:r>
            <a:r>
              <a:rPr i="1"/>
              <a:t>p-value</a:t>
            </a:r>
            <a:r>
              <a:rPr/>
              <a:t> is lower than a specified threshold (usualy 0.05), we </a:t>
            </a:r>
            <a:r>
              <a:rPr b="1"/>
              <a:t>reject our null hypothesis</a:t>
            </a:r>
            <a:r>
              <a:rPr/>
              <a:t>. If it is higher, we </a:t>
            </a:r>
            <a:r>
              <a:rPr b="1"/>
              <a:t>fail to reject our null hypothesis</a:t>
            </a:r>
            <a:r>
              <a:rPr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Data!!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Let’s test if there’s any difference in abundance between your samples. What is your H0?</a:t>
            </a:r>
            <a:br>
              <a:rPr/>
            </a:b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We are using Excel for this. Follow your manual’s instructions for the formulas.</a:t>
            </a:r>
            <a:br>
              <a:rPr/>
            </a:b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We will later graph it. Show us your graph so we can give you the signature!</a:t>
            </a:r>
            <a:br>
              <a:rPr/>
            </a:b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Clean-up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Wash all glassware and Falcon tubes</a:t>
            </a:r>
            <a:endParaRPr/>
          </a:p>
          <a:p>
            <a:pPr lvl="0">
              <a:defRPr/>
            </a:pPr>
            <a:r>
              <a:rPr/>
              <a:t>Dispose of soil and kimwipes in the garbage</a:t>
            </a:r>
            <a:endParaRPr/>
          </a:p>
          <a:p>
            <a:pPr lvl="0">
              <a:defRPr/>
            </a:pPr>
            <a:r>
              <a:rPr/>
              <a:t>Keep the meshes!</a:t>
            </a:r>
            <a:endParaRPr/>
          </a:p>
          <a:p>
            <a:pPr lvl="0">
              <a:defRPr/>
            </a:pPr>
            <a:r>
              <a:rPr/>
              <a:t>Dispose of sharp, glass and garbage in appropriate places</a:t>
            </a:r>
            <a:endParaRPr/>
          </a:p>
          <a:p>
            <a:pPr lvl="0">
              <a:defRPr/>
            </a:pPr>
            <a:r>
              <a:rPr/>
              <a:t>Organize items on trays, as they were prior you started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Lab 4: Data Collection and DNA Extraction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Housekeeping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200150"/>
            <a:ext cx="8229600" cy="493156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None/>
              <a:defRPr/>
            </a:pPr>
            <a:r>
              <a:rPr/>
              <a:t>Skills demo (week 4)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Due today</a:t>
            </a:r>
            <a:endParaRPr/>
          </a:p>
          <a:p>
            <a:pPr lvl="0">
              <a:defRPr/>
            </a:pPr>
            <a:r>
              <a:rPr/>
              <a:t>Lab 4 pre-lab</a:t>
            </a:r>
            <a:endParaRPr/>
          </a:p>
          <a:p>
            <a:pPr lvl="0">
              <a:defRPr/>
            </a:pPr>
            <a:r>
              <a:rPr/>
              <a:t>Annotated Bibliography Assignment</a:t>
            </a:r>
            <a:br>
              <a:rPr/>
            </a:br>
            <a:endParaRPr/>
          </a:p>
          <a:p>
            <a:pPr marL="0" lvl="0" indent="0">
              <a:buNone/>
              <a:defRPr/>
            </a:pPr>
            <a:r>
              <a:rPr/>
              <a:t>Due next week</a:t>
            </a:r>
            <a:endParaRPr/>
          </a:p>
          <a:p>
            <a:pPr lvl="0">
              <a:defRPr/>
            </a:pPr>
            <a:r>
              <a:rPr/>
              <a:t>Lab 5 pre-lab</a:t>
            </a:r>
            <a:endParaRPr/>
          </a:p>
          <a:p>
            <a:pPr lvl="0">
              <a:defRPr/>
            </a:pPr>
            <a:r>
              <a:rPr/>
              <a:t>Midterm Exam - Monday, Oct 30th, 7 p.m. at KIDDER 364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7873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Dr. Shantá D. Hinton</a:t>
            </a:r>
            <a:endParaRPr/>
          </a:p>
        </p:txBody>
      </p:sp>
      <p:sp>
        <p:nvSpPr>
          <p:cNvPr id="21144452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394306906" name="Picture 1" descr="images/hinton.png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019299" y="1474986"/>
            <a:ext cx="5105399" cy="28447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Annotated Bibliography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Discuss your articles (8 min, 2 min each) - take home message and how to incorporate the article in the project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Lab 4 Objectives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Start your experiment (data collection)</a:t>
            </a:r>
            <a:endParaRPr/>
          </a:p>
          <a:p>
            <a:pPr lvl="0">
              <a:defRPr/>
            </a:pPr>
            <a:r>
              <a:rPr/>
              <a:t>DNA extraction (new molcular bio skill)</a:t>
            </a:r>
            <a:endParaRPr/>
          </a:p>
          <a:p>
            <a:pPr lvl="0">
              <a:defRPr/>
            </a:pPr>
            <a:r>
              <a:rPr/>
              <a:t>Practice Excel Data Analysis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Centrifuge - it’s all about </a:t>
            </a:r>
            <a:r>
              <a:rPr i="1"/>
              <a:t>balance</a:t>
            </a:r>
            <a:r>
              <a:rPr/>
              <a:t>…</a:t>
            </a:r>
            <a:endParaRPr/>
          </a:p>
        </p:txBody>
      </p:sp>
      <p:pic>
        <p:nvPicPr>
          <p:cNvPr id="0" name="Picture 1" descr="images/centrifugation.png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457200" y="13462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Supernatant has the DNA</a:t>
            </a:r>
            <a:endParaRPr/>
          </a:p>
        </p:txBody>
      </p:sp>
      <p:pic>
        <p:nvPicPr>
          <p:cNvPr id="0" name="Picture 1" descr="images/supernatant.png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Today’s Activities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Use the dissecting microscope to find/isolate nematodes. Collect data about them!</a:t>
            </a:r>
            <a:endParaRPr/>
          </a:p>
          <a:p>
            <a:pPr lvl="1">
              <a:defRPr/>
            </a:pPr>
            <a:r>
              <a:rPr/>
              <a:t>Nematode counts (abundance)</a:t>
            </a:r>
            <a:endParaRPr/>
          </a:p>
          <a:p>
            <a:pPr lvl="1">
              <a:defRPr/>
            </a:pPr>
            <a:r>
              <a:rPr/>
              <a:t>Different species (richness)</a:t>
            </a:r>
            <a:endParaRPr/>
          </a:p>
          <a:p>
            <a:pPr lvl="1">
              <a:defRPr/>
            </a:pPr>
            <a:r>
              <a:rPr/>
              <a:t>Behaviour (speed, movement)</a:t>
            </a:r>
            <a:endParaRPr/>
          </a:p>
          <a:p>
            <a:pPr lvl="1">
              <a:defRPr/>
            </a:pPr>
            <a:r>
              <a:rPr/>
              <a:t>Morphology (mouthparts, size)</a:t>
            </a:r>
            <a:endParaRPr/>
          </a:p>
          <a:p>
            <a:pPr lvl="0">
              <a:defRPr/>
            </a:pPr>
            <a:r>
              <a:rPr/>
              <a:t>Be careful when doing the burrito surgery! Do not disturb the bottom of the falcon tube.</a:t>
            </a:r>
            <a:endParaRPr/>
          </a:p>
          <a:p>
            <a:pPr lvl="0">
              <a:defRPr/>
            </a:pPr>
            <a:r>
              <a:rPr/>
              <a:t>Careful with the pipette - don’t blow air inside your sample. Squeeze before putting it inside the tube.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ONLYOFFICE/7.5.0.127</Application>
  <DocSecurity>0</DocSecurity>
  <PresentationFormat>On-screen Show (16:9)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4 - Nematodes!</dc:title>
  <dc:subject/>
  <dc:creator>Giovanni Alberto Crestani</dc:creator>
  <cp:keywords/>
  <dc:description/>
  <dc:identifier/>
  <dc:language/>
  <cp:lastModifiedBy/>
  <cp:revision>1</cp:revision>
  <dcterms:created xsi:type="dcterms:W3CDTF">2023-10-23T15:59:33Z</dcterms:created>
  <dcterms:modified xsi:type="dcterms:W3CDTF">2023-10-23T16:10:14Z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