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28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9.jpeg" ContentType="image/jpeg"/>
  <Override PartName="/ppt/media/image12.png" ContentType="image/png"/>
  <Override PartName="/ppt/media/image10.png" ContentType="image/png"/>
  <Override PartName="/ppt/media/image11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s-NI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s-NI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s-NI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s-NI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s-NI" sz="3200" spc="-1" strike="noStrike">
                <a:solidFill>
                  <a:srgbClr val="ffffff"/>
                </a:solidFill>
                <a:latin typeface="Source Sans Pro Black"/>
              </a:rPr>
              <a:t>Pulse para editar el formato del texto de título</a:t>
            </a:r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Pulse para editar el formato de esquema del texto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s-NI" sz="2200" spc="-1" strike="noStrike">
                <a:solidFill>
                  <a:srgbClr val="1c1c1c"/>
                </a:solidFill>
                <a:latin typeface="Source Sans Pro Light"/>
              </a:rPr>
              <a:t>Segundo nivel del esquema</a:t>
            </a:r>
            <a:endParaRPr b="0" lang="es-NI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s-NI" sz="1800" spc="-1" strike="noStrike">
                <a:solidFill>
                  <a:srgbClr val="1c1c1c"/>
                </a:solidFill>
                <a:latin typeface="Source Sans Pro Light"/>
              </a:rPr>
              <a:t>Tercer nivel del esquema</a:t>
            </a:r>
            <a:endParaRPr b="0" lang="es-NI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s-NI" sz="1600" spc="-1" strike="noStrike">
                <a:solidFill>
                  <a:srgbClr val="1c1c1c"/>
                </a:solidFill>
                <a:latin typeface="Source Sans Pro Light"/>
              </a:rPr>
              <a:t>Cuarto nivel del esquema</a:t>
            </a:r>
            <a:endParaRPr b="0" lang="es-NI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s-NI" sz="1600" spc="-1" strike="noStrike">
                <a:solidFill>
                  <a:srgbClr val="1c1c1c"/>
                </a:solidFill>
                <a:latin typeface="Source Sans Pro Light"/>
              </a:rPr>
              <a:t>Quinto nivel del esquema</a:t>
            </a:r>
            <a:endParaRPr b="0" lang="es-NI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s-NI" sz="1600" spc="-1" strike="noStrike">
                <a:solidFill>
                  <a:srgbClr val="1c1c1c"/>
                </a:solidFill>
                <a:latin typeface="Source Sans Pro Light"/>
              </a:rPr>
              <a:t>Sexto nivel del esquema</a:t>
            </a:r>
            <a:endParaRPr b="0" lang="es-NI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s-NI" sz="1600" spc="-1" strike="noStrike">
                <a:solidFill>
                  <a:srgbClr val="1c1c1c"/>
                </a:solidFill>
                <a:latin typeface="Source Sans Pro Light"/>
              </a:rPr>
              <a:t>Séptimo nivel del esquema</a:t>
            </a:r>
            <a:endParaRPr b="0" lang="es-NI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s-NI" sz="1800" spc="-1" strike="noStrike">
                <a:solidFill>
                  <a:srgbClr val="ffffff"/>
                </a:solidFill>
                <a:latin typeface="Source Sans Pro Black"/>
              </a:rPr>
              <a:t>&lt;fecha/hora&gt;</a:t>
            </a:r>
            <a:endParaRPr b="1" lang="es-NI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s-NI" sz="1800" spc="-1" strike="noStrike">
                <a:solidFill>
                  <a:srgbClr val="ffffff"/>
                </a:solidFill>
                <a:latin typeface="Source Sans Pro Black"/>
              </a:rPr>
              <a:t>&lt;pie de página&gt;</a:t>
            </a:r>
            <a:endParaRPr b="1" lang="es-NI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98282F74-07E9-44AA-BD07-79E20975D6BE}" type="slidenum">
              <a:rPr b="1" lang="es-NI" sz="1800" spc="-1" strike="noStrike">
                <a:solidFill>
                  <a:srgbClr val="ffffff"/>
                </a:solidFill>
                <a:latin typeface="Source Sans Pro Black"/>
              </a:rPr>
              <a:t>&lt;número&gt;</a:t>
            </a:fld>
            <a:endParaRPr b="1" lang="es-NI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s-NI" sz="3200" spc="-1" strike="noStrike">
                <a:solidFill>
                  <a:srgbClr val="ffffff"/>
                </a:solidFill>
                <a:latin typeface="Source Sans Pro Black"/>
              </a:rPr>
              <a:t>Pulse para editar el formato del texto de título</a:t>
            </a:r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Pulse para editar el formato de esquema del texto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s-NI" sz="2200" spc="-1" strike="noStrike">
                <a:solidFill>
                  <a:srgbClr val="1c1c1c"/>
                </a:solidFill>
                <a:latin typeface="Source Sans Pro Light"/>
              </a:rPr>
              <a:t>Segundo nivel del esquema</a:t>
            </a:r>
            <a:endParaRPr b="0" lang="es-NI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s-NI" sz="1800" spc="-1" strike="noStrike">
                <a:solidFill>
                  <a:srgbClr val="1c1c1c"/>
                </a:solidFill>
                <a:latin typeface="Source Sans Pro Light"/>
              </a:rPr>
              <a:t>Tercer nivel del esquema</a:t>
            </a:r>
            <a:endParaRPr b="0" lang="es-NI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s-NI" sz="1600" spc="-1" strike="noStrike">
                <a:solidFill>
                  <a:srgbClr val="1c1c1c"/>
                </a:solidFill>
                <a:latin typeface="Source Sans Pro Light"/>
              </a:rPr>
              <a:t>Cuarto nivel del esquema</a:t>
            </a:r>
            <a:endParaRPr b="0" lang="es-NI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s-NI" sz="1600" spc="-1" strike="noStrike">
                <a:solidFill>
                  <a:srgbClr val="1c1c1c"/>
                </a:solidFill>
                <a:latin typeface="Source Sans Pro Light"/>
              </a:rPr>
              <a:t>Quinto nivel del esquema</a:t>
            </a:r>
            <a:endParaRPr b="0" lang="es-NI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s-NI" sz="1600" spc="-1" strike="noStrike">
                <a:solidFill>
                  <a:srgbClr val="1c1c1c"/>
                </a:solidFill>
                <a:latin typeface="Source Sans Pro Light"/>
              </a:rPr>
              <a:t>Sexto nivel del esquema</a:t>
            </a:r>
            <a:endParaRPr b="0" lang="es-NI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s-NI" sz="1600" spc="-1" strike="noStrike">
                <a:solidFill>
                  <a:srgbClr val="1c1c1c"/>
                </a:solidFill>
                <a:latin typeface="Source Sans Pro Light"/>
              </a:rPr>
              <a:t>Séptimo nivel del esquema</a:t>
            </a:r>
            <a:endParaRPr b="0" lang="es-NI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s-NI" sz="1800" spc="-1" strike="noStrike">
                <a:solidFill>
                  <a:srgbClr val="e74c3c"/>
                </a:solidFill>
                <a:latin typeface="Source Sans Pro Black"/>
              </a:rPr>
              <a:t>&lt;fecha/hora&gt;</a:t>
            </a:r>
            <a:endParaRPr b="1" lang="es-NI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s-NI" sz="1800" spc="-1" strike="noStrike">
                <a:solidFill>
                  <a:srgbClr val="e74c3c"/>
                </a:solidFill>
                <a:latin typeface="Source Sans Pro Black"/>
              </a:rPr>
              <a:t>&lt;pie de página&gt;</a:t>
            </a:r>
            <a:endParaRPr b="1" lang="es-NI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18E54ECD-704C-4E04-BCC8-9B98528D7C17}" type="slidenum">
              <a:rPr b="1" lang="es-NI" sz="1800" spc="-1" strike="noStrike">
                <a:solidFill>
                  <a:srgbClr val="e74c3c"/>
                </a:solidFill>
                <a:latin typeface="Source Sans Pro Black"/>
              </a:rPr>
              <a:t>&lt;número&gt;</a:t>
            </a:fld>
            <a:endParaRPr b="1" lang="es-NI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jpeg"/><Relationship Id="rId10" Type="http://schemas.openxmlformats.org/officeDocument/2006/relationships/image" Target="../media/image10.png"/><Relationship Id="rId1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es.libreoffice.org/" TargetMode="External"/><Relationship Id="rId2" Type="http://schemas.openxmlformats.org/officeDocument/2006/relationships/hyperlink" Target="http://www.mozilla.com/firefox/" TargetMode="External"/><Relationship Id="rId3" Type="http://schemas.openxmlformats.org/officeDocument/2006/relationships/hyperlink" Target="http://www.mozilla.com/thunderbird/" TargetMode="External"/><Relationship Id="rId4" Type="http://schemas.openxmlformats.org/officeDocument/2006/relationships/hyperlink" Target="http://live.gnome.org/Planner" TargetMode="External"/><Relationship Id="rId5" Type="http://schemas.openxmlformats.org/officeDocument/2006/relationships/hyperlink" Target="http://tuxpaint.org/" TargetMode="External"/><Relationship Id="rId6" Type="http://schemas.openxmlformats.org/officeDocument/2006/relationships/hyperlink" Target="http://tarot.freeshell.org/leafpad/" TargetMode="External"/><Relationship Id="rId7" Type="http://schemas.openxmlformats.org/officeDocument/2006/relationships/hyperlink" Target="http://audacious-media-player.org/" TargetMode="External"/><Relationship Id="rId8" Type="http://schemas.openxmlformats.org/officeDocument/2006/relationships/hyperlink" Target="http://www.videolan.org/vlc/" TargetMode="External"/><Relationship Id="rId9" Type="http://schemas.openxmlformats.org/officeDocument/2006/relationships/hyperlink" Target="http://www.gnome.org/projects/evince/" TargetMode="External"/><Relationship Id="rId10" Type="http://schemas.openxmlformats.org/officeDocument/2006/relationships/hyperlink" Target="http://www.inkscape.org/" TargetMode="External"/><Relationship Id="rId11" Type="http://schemas.openxmlformats.org/officeDocument/2006/relationships/hyperlink" Target="http://www.gimp.org/" TargetMode="External"/><Relationship Id="rId12" Type="http://schemas.openxmlformats.org/officeDocument/2006/relationships/hyperlink" Target="http://gparted.sourceforge.net/" TargetMode="External"/><Relationship Id="rId1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NI" sz="3200" spc="-1" strike="noStrike">
                <a:solidFill>
                  <a:srgbClr val="ffffff"/>
                </a:solidFill>
                <a:latin typeface="Source Sans Pro Black"/>
              </a:rPr>
              <a:t>Software Libre</a:t>
            </a:r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4320" y="4511520"/>
            <a:ext cx="9180000" cy="2840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Blip>
                <a:blip r:embed="rId1"/>
              </a:buBlip>
            </a:pPr>
            <a:r>
              <a:rPr b="0" lang="es-NI" sz="2200" spc="-1" strike="noStrike">
                <a:solidFill>
                  <a:srgbClr val="1c1c1c"/>
                </a:solidFill>
                <a:latin typeface="Source Sans Pro Light"/>
              </a:rPr>
              <a:t>¿Que es el software?</a:t>
            </a:r>
            <a:endParaRPr b="0" lang="es-NI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Blip>
                <a:blip r:embed="rId2"/>
              </a:buBlip>
            </a:pPr>
            <a:r>
              <a:rPr b="0" lang="es-NI" sz="2200" spc="-1" strike="noStrike">
                <a:solidFill>
                  <a:srgbClr val="1c1c1c"/>
                </a:solidFill>
                <a:latin typeface="Source Sans Pro Light"/>
              </a:rPr>
              <a:t>¿Que es Software Propietario?</a:t>
            </a:r>
            <a:endParaRPr b="0" lang="es-NI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Blip>
                <a:blip r:embed="rId3"/>
              </a:buBlip>
            </a:pPr>
            <a:r>
              <a:rPr b="0" lang="es-NI" sz="2200" spc="-1" strike="noStrike">
                <a:solidFill>
                  <a:srgbClr val="1c1c1c"/>
                </a:solidFill>
                <a:latin typeface="Source Sans Pro Light"/>
              </a:rPr>
              <a:t>¿Que es Software Libre?</a:t>
            </a:r>
            <a:endParaRPr b="0" lang="es-NI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Blip>
                <a:blip r:embed="rId4"/>
              </a:buBlip>
            </a:pPr>
            <a:r>
              <a:rPr b="0" lang="es-NI" sz="2200" spc="-1" strike="noStrike">
                <a:solidFill>
                  <a:srgbClr val="1c1c1c"/>
                </a:solidFill>
                <a:latin typeface="Source Sans Pro Light"/>
              </a:rPr>
              <a:t>¿Por que usar software libre?</a:t>
            </a:r>
            <a:endParaRPr b="0" lang="es-NI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Blip>
                <a:blip r:embed="rId5"/>
              </a:buBlip>
            </a:pPr>
            <a:r>
              <a:rPr b="0" lang="es-NI" sz="2200" spc="-1" strike="noStrike">
                <a:solidFill>
                  <a:srgbClr val="1c1c1c"/>
                </a:solidFill>
                <a:latin typeface="Source Sans Pro Light"/>
              </a:rPr>
              <a:t>Aceptación de usuarios.</a:t>
            </a:r>
            <a:endParaRPr b="0" lang="es-NI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Blip>
                <a:blip r:embed="rId6"/>
              </a:buBlip>
            </a:pPr>
            <a:r>
              <a:rPr b="0" lang="es-NI" sz="2200" spc="-1" strike="noStrike">
                <a:solidFill>
                  <a:srgbClr val="1c1c1c"/>
                </a:solidFill>
                <a:latin typeface="Source Sans Pro Light"/>
              </a:rPr>
              <a:t>Distribuciones Gnu/Linux.</a:t>
            </a:r>
            <a:endParaRPr b="0" lang="es-NI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Blip>
                <a:blip r:embed="rId7"/>
              </a:buBlip>
            </a:pPr>
            <a:r>
              <a:rPr b="0" lang="es-NI" sz="2200" spc="-1" strike="noStrike">
                <a:solidFill>
                  <a:srgbClr val="1c1c1c"/>
                </a:solidFill>
                <a:latin typeface="Source Sans Pro Light"/>
              </a:rPr>
              <a:t>Mitos sobre Gnu/Linux</a:t>
            </a:r>
            <a:endParaRPr b="0" lang="es-NI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Blip>
                <a:blip r:embed="rId8"/>
              </a:buBlip>
            </a:pPr>
            <a:r>
              <a:rPr b="0" lang="es-NI" sz="2200" spc="-1" strike="noStrike">
                <a:solidFill>
                  <a:srgbClr val="1c1c1c"/>
                </a:solidFill>
                <a:latin typeface="Source Sans Pro Light"/>
              </a:rPr>
              <a:t>Software Libre alternativo.</a:t>
            </a:r>
            <a:endParaRPr b="0" lang="es-NI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/>
            <a:r>
              <a:rPr b="0" lang="es-NI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s-NI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89" name="" descr=""/>
          <p:cNvPicPr/>
          <p:nvPr/>
        </p:nvPicPr>
        <p:blipFill>
          <a:blip r:embed="rId9"/>
          <a:stretch/>
        </p:blipFill>
        <p:spPr>
          <a:xfrm>
            <a:off x="5243760" y="4770000"/>
            <a:ext cx="4357080" cy="231948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10"/>
          <a:stretch/>
        </p:blipFill>
        <p:spPr>
          <a:xfrm>
            <a:off x="193320" y="79920"/>
            <a:ext cx="1725480" cy="79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NI" sz="3200" spc="-1" strike="noStrike">
                <a:solidFill>
                  <a:srgbClr val="ffffff"/>
                </a:solidFill>
                <a:latin typeface="Source Sans Pro Black"/>
              </a:rPr>
              <a:t>Software Libre alternativo</a:t>
            </a:r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graphicFrame>
        <p:nvGraphicFramePr>
          <p:cNvPr id="117" name="Table 2"/>
          <p:cNvGraphicFramePr/>
          <p:nvPr/>
        </p:nvGraphicFramePr>
        <p:xfrm>
          <a:off x="360000" y="1980000"/>
          <a:ext cx="9179640" cy="4193640"/>
        </p:xfrm>
        <a:graphic>
          <a:graphicData uri="http://schemas.openxmlformats.org/drawingml/2006/table">
            <a:tbl>
              <a:tblPr/>
              <a:tblGrid>
                <a:gridCol w="3060000"/>
                <a:gridCol w="2890080"/>
                <a:gridCol w="3229920"/>
              </a:tblGrid>
              <a:tr h="35928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NI" sz="1800" spc="-1" strike="noStrike">
                          <a:latin typeface="Source Sans Pro"/>
                        </a:rPr>
                        <a:t>Privativo</a:t>
                      </a:r>
                      <a:endParaRPr b="0" lang="es-NI" sz="1800" spc="-1" strike="noStrike">
                        <a:latin typeface="Source Sans Pr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NI" sz="1800" spc="-1" strike="noStrike">
                          <a:latin typeface="Arial"/>
                        </a:rPr>
                        <a:t>Libre</a:t>
                      </a:r>
                      <a:endParaRPr b="0" lang="es-NI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NI" sz="1800" spc="-1" strike="noStrike">
                          <a:latin typeface="Arial"/>
                        </a:rPr>
                        <a:t>Link</a:t>
                      </a:r>
                      <a:endParaRPr b="0" lang="es-NI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84760"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MicroSoft Window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Gnu/Linux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84760"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Microsoft Office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LibreOffice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  <a:hlinkClick r:id="rId1"/>
                        </a:rPr>
                        <a:t>https://es.libreoffice.org/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84760"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Microsoft Internet Explorer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Firefox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  <a:hlinkClick r:id="rId2"/>
                        </a:rPr>
                        <a:t>http://www.mozilla.com/firefox/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17240"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Microsoft Outlook 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Thunderbird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  <a:hlinkClick r:id="rId3"/>
                        </a:rPr>
                        <a:t>http://www.mozilla.com/thunderbird/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84760"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Microsoft Project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Planner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  <a:hlinkClick r:id="rId4"/>
                        </a:rPr>
                        <a:t>http://live.gnome.org/Planner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84760"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Microsoft Paint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TuxPaint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  <a:hlinkClick r:id="rId5"/>
                        </a:rPr>
                        <a:t>http://tuxpaint.org/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84760"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Ms Notepad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Leafpad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  <a:hlinkClick r:id="rId6"/>
                        </a:rPr>
                        <a:t>http://tarot.freeshell.org/leafpad/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84760"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Winamp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Audacious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  <a:hlinkClick r:id="rId7"/>
                        </a:rPr>
                        <a:t>http://audacious-media-player.org/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84760"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Windows Media Player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VLC Player 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  <a:hlinkClick r:id="rId8"/>
                        </a:rPr>
                        <a:t>http://www.videolan.org/vlc/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84760"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Adobe Acrobat Reader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Evince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  <a:hlinkClick r:id="rId9"/>
                        </a:rPr>
                        <a:t>http://www.gnome.org/projects/evince/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84760"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Adobe Illustrator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Inkscape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  <a:hlinkClick r:id="rId10"/>
                        </a:rPr>
                        <a:t>http://www.inkscape.org/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84760"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Adobe Photoshop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GIMP 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  <a:hlinkClick r:id="rId11"/>
                        </a:rPr>
                        <a:t>http://www.gimp.org/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84760"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Partition Magic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</a:rPr>
                        <a:t>GParted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600" spc="-1" strike="noStrike">
                          <a:latin typeface="Arial"/>
                          <a:hlinkClick r:id="rId12"/>
                        </a:rPr>
                        <a:t>http://gparted.sourceforge.net/</a:t>
                      </a:r>
                      <a:endParaRPr b="0" lang="es-NI" sz="16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NI" sz="3200" spc="-1" strike="noStrike">
                <a:solidFill>
                  <a:srgbClr val="ffffff"/>
                </a:solidFill>
                <a:latin typeface="Source Sans Pro Black"/>
              </a:rPr>
              <a:t>¿Que es el software?</a:t>
            </a:r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Se conoce como software al equipo lógico o soporte lógico de un sistema informático, que comprende el conjunto de los componentes lógicos necesarios que hacen posible la realización de tareas específicas, en contraposición a los componentes físicos que son llamados hardware.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En pocas palabras, son aplicaciones o programas que funcionan solo en una computadora.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8816760" y="308520"/>
            <a:ext cx="817200" cy="95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NI" sz="3200" spc="-1" strike="noStrike">
                <a:solidFill>
                  <a:srgbClr val="ffffff"/>
                </a:solidFill>
                <a:latin typeface="Source Sans Pro Black"/>
              </a:rPr>
              <a:t>¿Que es Software Propietario?</a:t>
            </a:r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Se denomina con el falso amigo software propietario,​ o, dicho correctamente, privativo, al software del cual no existe una forma libre de acceso a su código fuente, el cual solo se encuentra a disposición de su desarrollador y no se permite su libre modificación, adaptación o incluso lectura por parte de terceros.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Para la Fundación para el Software Libre (FSF), este concepto se aplica a cualquier programa informático que no es libre o que solo lo es parcialmente (semilibre), sea porque su uso, redistribución o modificación está prohibida, o sea porque requiere permiso expreso del titular del software.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8816760" y="308880"/>
            <a:ext cx="817200" cy="95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NI" sz="3200" spc="-1" strike="noStrike">
                <a:solidFill>
                  <a:srgbClr val="ffffff"/>
                </a:solidFill>
                <a:latin typeface="Source Sans Pro Black"/>
              </a:rPr>
              <a:t>¿Que es Software Libre?</a:t>
            </a:r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94200" y="1523880"/>
            <a:ext cx="9180000" cy="1619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El término software libre refiere el conjunto de software que por elección manifiesta de su autor, puede ser copiado, estudiado, modificado, utilizado libremente con cualquier fin y redistribuido con o sin cambios o mejoras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 </a:t>
            </a:r>
            <a:r>
              <a:rPr b="1" lang="es-NI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Un programa es software libre si los usuarios tienen las cuatro libertades esenciales:</a:t>
            </a: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8816760" y="308880"/>
            <a:ext cx="817200" cy="951480"/>
          </a:xfrm>
          <a:prstGeom prst="rect">
            <a:avLst/>
          </a:prstGeom>
          <a:ln>
            <a:noFill/>
          </a:ln>
        </p:spPr>
      </p:pic>
      <p:graphicFrame>
        <p:nvGraphicFramePr>
          <p:cNvPr id="100" name="Table 3"/>
          <p:cNvGraphicFramePr/>
          <p:nvPr/>
        </p:nvGraphicFramePr>
        <p:xfrm>
          <a:off x="333720" y="3070080"/>
          <a:ext cx="9240480" cy="3297240"/>
        </p:xfrm>
        <a:graphic>
          <a:graphicData uri="http://schemas.openxmlformats.org/drawingml/2006/table">
            <a:tbl>
              <a:tblPr/>
              <a:tblGrid>
                <a:gridCol w="1880280"/>
                <a:gridCol w="7360560"/>
              </a:tblGrid>
              <a:tr h="35928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NI" sz="1800" spc="-1" strike="noStrike">
                          <a:latin typeface="Source Sans Pro"/>
                        </a:rPr>
                        <a:t>LIBERTAD</a:t>
                      </a:r>
                      <a:endParaRPr b="0" lang="es-NI" sz="1800" spc="-1" strike="noStrike">
                        <a:latin typeface="Source Sans Pro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NI" sz="1800" spc="-1" strike="noStrike">
                          <a:latin typeface="Arial"/>
                        </a:rPr>
                        <a:t>DESCRIPCION</a:t>
                      </a:r>
                      <a:endParaRPr b="0" lang="es-NI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5424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NI" sz="1800" spc="-1" strike="noStrike">
                          <a:latin typeface="Arial"/>
                        </a:rPr>
                        <a:t>0</a:t>
                      </a:r>
                      <a:endParaRPr b="0" lang="es-NI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800" spc="-1" strike="noStrike">
                          <a:latin typeface="Arial"/>
                        </a:rPr>
                        <a:t>la libertad de usar el programa, con cualquier propósito (uso).</a:t>
                      </a:r>
                      <a:endParaRPr b="0" lang="es-NI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1560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NI" sz="1800" spc="-1" strike="noStrike">
                          <a:latin typeface="Arial"/>
                        </a:rPr>
                        <a:t>1</a:t>
                      </a:r>
                      <a:endParaRPr b="0" lang="es-NI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800" spc="-1" strike="noStrike">
                          <a:latin typeface="Arial"/>
                        </a:rPr>
                        <a:t>la libertad de estudiar cómo funciona el programa y modificarlo, adaptándolo a las propias necesidades (estudio).</a:t>
                      </a:r>
                      <a:endParaRPr b="0" lang="es-NI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560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NI" sz="1800" spc="-1" strike="noStrike">
                          <a:latin typeface="Arial"/>
                        </a:rPr>
                        <a:t>2</a:t>
                      </a:r>
                      <a:endParaRPr b="0" lang="es-NI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800" spc="-1" strike="noStrike">
                          <a:latin typeface="Arial"/>
                        </a:rPr>
                        <a:t>la libertad de distribuir copias del programa, con lo cual se puede ayudar a otros usuarios (distribución).</a:t>
                      </a:r>
                      <a:endParaRPr b="0" lang="es-NI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3864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NI" sz="1800" spc="-1" strike="noStrike">
                          <a:latin typeface="Arial"/>
                        </a:rPr>
                        <a:t>3</a:t>
                      </a:r>
                      <a:endParaRPr b="0" lang="es-NI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800" spc="-1" strike="noStrike">
                          <a:latin typeface="Arial"/>
                        </a:rPr>
                        <a:t>la libertad de mejorar el programa y hacer públicas esas mejoras a los demás, de modo que toda la comunidad se beneficie (mejora).</a:t>
                      </a:r>
                      <a:endParaRPr b="0" lang="es-NI" sz="1800" spc="-1" strike="noStrike">
                        <a:latin typeface="Arial"/>
                      </a:endParaRPr>
                    </a:p>
                    <a:p>
                      <a:endParaRPr b="0" lang="es-NI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416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NI" sz="1800" spc="-1" strike="noStrike">
                          <a:latin typeface="Arial"/>
                        </a:rPr>
                        <a:t>1 Y 3</a:t>
                      </a:r>
                      <a:endParaRPr b="0" lang="es-NI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s-NI" sz="1800" spc="-1" strike="noStrike">
                          <a:latin typeface="Arial"/>
                        </a:rPr>
                        <a:t>requieren acceso al código fuente porque estudiar y modificar software sin su código fuente es muy poco viable.</a:t>
                      </a:r>
                      <a:endParaRPr b="0" lang="es-NI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NI" sz="3200" spc="-1" strike="noStrike">
                <a:solidFill>
                  <a:srgbClr val="ffffff"/>
                </a:solidFill>
                <a:latin typeface="Source Sans Pro Black"/>
              </a:rPr>
              <a:t>¿Por que usar software libre?</a:t>
            </a:r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Blip>
                <a:blip r:embed="rId1"/>
              </a:buBlip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Puede ser compartido con otro usuarios.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Blip>
                <a:blip r:embed="rId2"/>
              </a:buBlip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El usuario no depende del creador del software.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Blip>
                <a:blip r:embed="rId3"/>
              </a:buBlip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No infringe ninguna ley al utilizarlo o distribuirlo.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Blip>
                <a:blip r:embed="rId4"/>
              </a:buBlip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Elijes los programa que Quieres usar sin condicionamiento del Desarrollador.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Blip>
                <a:blip r:embed="rId5"/>
              </a:buBlip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No contiene código malicioso o que invada tu privacidad.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Blip>
                <a:blip r:embed="rId6"/>
              </a:buBlip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Con los archivos fuentes de los programas puede aprender a programar.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Blip>
                <a:blip r:embed="rId7"/>
              </a:buBlip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Sin números de aplicaciones para la educación, entretenimiento,Desarrollo,Ingeniera y ciencias.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8"/>
          <a:stretch/>
        </p:blipFill>
        <p:spPr>
          <a:xfrm>
            <a:off x="8816760" y="309240"/>
            <a:ext cx="817200" cy="95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NI" sz="3200" spc="-1" strike="noStrike">
                <a:solidFill>
                  <a:srgbClr val="ffffff"/>
                </a:solidFill>
                <a:latin typeface="Source Sans Pro Black"/>
              </a:rPr>
              <a:t>Aceptación de usuarios</a:t>
            </a:r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8816760" y="309600"/>
            <a:ext cx="817200" cy="95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NI" sz="3200" spc="-1" strike="noStrike">
                <a:solidFill>
                  <a:srgbClr val="ffffff"/>
                </a:solidFill>
                <a:latin typeface="Source Sans Pro Black"/>
              </a:rPr>
              <a:t>Distribuciones Gnu/Linux</a:t>
            </a:r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360000" indent="-324000">
              <a:spcAft>
                <a:spcPts val="1142"/>
              </a:spcAft>
              <a:buBlip>
                <a:blip r:embed="rId1"/>
              </a:buBlip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¿Que es una Distribucion Gnu/Linux?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360000"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Una distribución Gnu/Linux es una distribución de software libre basada en el núcleo Linux que incluye determinados paquetes de software de Gnu y otros software para satisfacer las necesidades de un grupo específico de usuarios. Por lo general están compuestas, total o mayoritariamente, de software libre, aunque a menudo incorporan aplicaciones o controladores propietarios.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360000" indent="-360000">
              <a:spcAft>
                <a:spcPts val="1142"/>
              </a:spcAft>
              <a:buBlip>
                <a:blip r:embed="rId2"/>
              </a:buBlip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Componentes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360000"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El conjunto típico de una distribución Gnu/Linux contiene un núcleo, herramientas y bibliotecas, software adicional, documentación, un sistema de ventanas, un administrador de ventanas, un entorno de escritorio, y un gestor de paquetes.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8816760" y="309960"/>
            <a:ext cx="817200" cy="95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NI" sz="3200" spc="-1" strike="noStrike">
                <a:solidFill>
                  <a:srgbClr val="ffffff"/>
                </a:solidFill>
                <a:latin typeface="Source Sans Pro Black"/>
              </a:rPr>
              <a:t>Mitos sobre Gnu/Linux</a:t>
            </a:r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288000"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s-NI" sz="2200" spc="-1" strike="noStrike">
                <a:solidFill>
                  <a:srgbClr val="1c1c1c"/>
                </a:solidFill>
                <a:latin typeface="Source Sans Pro Light"/>
              </a:rPr>
              <a:t>Linux es difícil y es para expertos.</a:t>
            </a:r>
            <a:endParaRPr b="0" lang="es-NI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s-NI" sz="2200" spc="-1" strike="noStrike">
                <a:solidFill>
                  <a:srgbClr val="1c1c1c"/>
                </a:solidFill>
                <a:latin typeface="Source Sans Pro Light"/>
              </a:rPr>
              <a:t>Linux es para gente pobre.</a:t>
            </a:r>
            <a:endParaRPr b="0" lang="es-NI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s-NI" sz="2200" spc="-1" strike="noStrike">
                <a:solidFill>
                  <a:srgbClr val="1c1c1c"/>
                </a:solidFill>
                <a:latin typeface="Source Sans Pro Light"/>
              </a:rPr>
              <a:t>Linux es para delincuentes.</a:t>
            </a:r>
            <a:endParaRPr b="0" lang="es-NI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s-NI" sz="2200" spc="-1" strike="noStrike">
                <a:solidFill>
                  <a:srgbClr val="1c1c1c"/>
                </a:solidFill>
                <a:latin typeface="Source Sans Pro Light"/>
              </a:rPr>
              <a:t>El software libre es cosa de comunistas o gente de izquierda.</a:t>
            </a:r>
            <a:endParaRPr b="0" lang="es-NI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s-NI" sz="2200" spc="-1" strike="noStrike">
                <a:solidFill>
                  <a:srgbClr val="1c1c1c"/>
                </a:solidFill>
                <a:latin typeface="Source Sans Pro Light"/>
              </a:rPr>
              <a:t>Linux no tiene soporte (atención al cliente).</a:t>
            </a:r>
            <a:endParaRPr b="0" lang="es-NI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s-NI" sz="2200" spc="-1" strike="noStrike">
                <a:solidFill>
                  <a:srgbClr val="1c1c1c"/>
                </a:solidFill>
                <a:latin typeface="Source Sans Pro Light"/>
              </a:rPr>
              <a:t>Linux es inestable y poco fiable.</a:t>
            </a:r>
            <a:endParaRPr b="0" lang="es-NI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s-NI" sz="2200" spc="-1" strike="noStrike">
                <a:solidFill>
                  <a:srgbClr val="1c1c1c"/>
                </a:solidFill>
                <a:latin typeface="Source Sans Pro Light"/>
              </a:rPr>
              <a:t>No hay juegos en Linux.</a:t>
            </a:r>
            <a:endParaRPr b="0" lang="es-NI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s-NI" sz="2200" spc="-1" strike="noStrike">
                <a:solidFill>
                  <a:srgbClr val="1c1c1c"/>
                </a:solidFill>
                <a:latin typeface="Source Sans Pro Light"/>
              </a:rPr>
              <a:t>En linux no hay virus.</a:t>
            </a:r>
            <a:endParaRPr b="0" lang="es-NI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8816760" y="310320"/>
            <a:ext cx="817200" cy="95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s-NI" sz="3200" spc="-1" strike="noStrike">
                <a:solidFill>
                  <a:srgbClr val="ffffff"/>
                </a:solidFill>
                <a:latin typeface="Source Sans Pro Black"/>
              </a:rPr>
              <a:t>Distribuciones Mas populares</a:t>
            </a:r>
            <a:endParaRPr b="1" lang="es-NI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Mint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Debian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Ubuntu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openSUSE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Manjaro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Fedora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elementary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Zorin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CentOS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Arch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s-NI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s-NI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3174840" y="1639080"/>
            <a:ext cx="6287760" cy="471564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8816760" y="286920"/>
            <a:ext cx="817200" cy="95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Application>LibreOffice/5.4.4.2$Linux_X86_64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2017-12-31T21:12:42Z</dcterms:created>
  <dc:creator/>
  <dc:description/>
  <dc:language>es-NI</dc:language>
  <cp:lastModifiedBy/>
  <dcterms:modified xsi:type="dcterms:W3CDTF">2018-01-02T18:52:31Z</dcterms:modified>
  <cp:revision>26</cp:revision>
  <dc:subject/>
  <dc:title/>
</cp:coreProperties>
</file>