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a3a3ff85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a3a3ff85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a3a3ff85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a3a3ff85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a3a3ff850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a3a3ff850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a3a3ff850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a3a3ff850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 Fig. 3 explains the process of obtaining input data contributing to produce output data from the first table (input sequence 1) which is the same as Fig. 1.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a3a3ff85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a3a3ff85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a3a3ff85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a3a3ff85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a3a3ff85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a3a3ff85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a3a3ff850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a3a3ff850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a3a3ff85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a3a3ff85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a3a3ff850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a3a3ff850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a3a3ff85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a3a3ff85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a3a3ff85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a3a3ff85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a3a3ff85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a3a3ff85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a3a3ff85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a3a3ff85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a3a3ff85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a3a3ff85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a3a3ff85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a3a3ff85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a3a3ff85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a3a3ff85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Nunito"/>
              <a:buChar char="●"/>
            </a:pPr>
            <a:r>
              <a:rPr lang="en" sz="1800">
                <a:solidFill>
                  <a:schemeClr val="dk1"/>
                </a:solidFill>
                <a:latin typeface="Nunito"/>
                <a:ea typeface="Nunito"/>
                <a:cs typeface="Nunito"/>
                <a:sym typeface="Nunito"/>
              </a:rPr>
              <a:t>To retrieve specific data from the database, we use the SQL query.</a:t>
            </a:r>
            <a:r>
              <a:rPr lang="en" sz="1700">
                <a:solidFill>
                  <a:schemeClr val="dk1"/>
                </a:solidFill>
                <a:latin typeface="Nunito"/>
                <a:ea typeface="Nunito"/>
                <a:cs typeface="Nunito"/>
                <a:sym typeface="Nunito"/>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a3a3ff85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a3a3ff85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represents the pair of join.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a3a3ff85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a3a3ff85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0000CD"/>
                </a:solidFill>
                <a:highlight>
                  <a:srgbClr val="FFFFFF"/>
                </a:highlight>
                <a:latin typeface="Courier New"/>
                <a:ea typeface="Courier New"/>
                <a:cs typeface="Courier New"/>
                <a:sym typeface="Courier New"/>
              </a:rPr>
              <a:t>INSERT</a:t>
            </a: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highlight>
                  <a:srgbClr val="FFFFFF"/>
                </a:highlight>
                <a:latin typeface="Courier New"/>
                <a:ea typeface="Courier New"/>
                <a:cs typeface="Courier New"/>
                <a:sym typeface="Courier New"/>
              </a:rPr>
              <a:t>INTO</a:t>
            </a:r>
            <a:r>
              <a:rPr lang="en" sz="1150">
                <a:solidFill>
                  <a:schemeClr val="dk1"/>
                </a:solidFill>
                <a:highlight>
                  <a:srgbClr val="FFFFFF"/>
                </a:highlight>
                <a:latin typeface="Courier New"/>
                <a:ea typeface="Courier New"/>
                <a:cs typeface="Courier New"/>
                <a:sym typeface="Courier New"/>
              </a:rPr>
              <a:t> </a:t>
            </a:r>
            <a:r>
              <a:rPr i="1" lang="en" sz="1150">
                <a:solidFill>
                  <a:schemeClr val="dk1"/>
                </a:solidFill>
                <a:highlight>
                  <a:srgbClr val="FFFFFF"/>
                </a:highlight>
                <a:latin typeface="Courier New"/>
                <a:ea typeface="Courier New"/>
                <a:cs typeface="Courier New"/>
                <a:sym typeface="Courier New"/>
              </a:rPr>
              <a:t>table_name</a:t>
            </a:r>
            <a:r>
              <a:rPr lang="en" sz="1150">
                <a:solidFill>
                  <a:schemeClr val="dk1"/>
                </a:solidFill>
                <a:highlight>
                  <a:srgbClr val="FFFFFF"/>
                </a:highlight>
                <a:latin typeface="Courier New"/>
                <a:ea typeface="Courier New"/>
                <a:cs typeface="Courier New"/>
                <a:sym typeface="Courier New"/>
              </a:rPr>
              <a:t> (</a:t>
            </a:r>
            <a:r>
              <a:rPr i="1" lang="en" sz="1150">
                <a:solidFill>
                  <a:schemeClr val="dk1"/>
                </a:solidFill>
                <a:highlight>
                  <a:srgbClr val="FFFFFF"/>
                </a:highlight>
                <a:latin typeface="Courier New"/>
                <a:ea typeface="Courier New"/>
                <a:cs typeface="Courier New"/>
                <a:sym typeface="Courier New"/>
              </a:rPr>
              <a:t>column1</a:t>
            </a:r>
            <a:r>
              <a:rPr lang="en" sz="1150">
                <a:solidFill>
                  <a:schemeClr val="dk1"/>
                </a:solidFill>
                <a:highlight>
                  <a:srgbClr val="FFFFFF"/>
                </a:highlight>
                <a:latin typeface="Courier New"/>
                <a:ea typeface="Courier New"/>
                <a:cs typeface="Courier New"/>
                <a:sym typeface="Courier New"/>
              </a:rPr>
              <a:t>,</a:t>
            </a:r>
            <a:r>
              <a:rPr i="1" lang="en" sz="1150">
                <a:solidFill>
                  <a:schemeClr val="dk1"/>
                </a:solidFill>
                <a:highlight>
                  <a:srgbClr val="FFFFFF"/>
                </a:highlight>
                <a:latin typeface="Courier New"/>
                <a:ea typeface="Courier New"/>
                <a:cs typeface="Courier New"/>
                <a:sym typeface="Courier New"/>
              </a:rPr>
              <a:t> column2</a:t>
            </a:r>
            <a:r>
              <a:rPr lang="en" sz="1150">
                <a:solidFill>
                  <a:schemeClr val="dk1"/>
                </a:solidFill>
                <a:highlight>
                  <a:srgbClr val="FFFFFF"/>
                </a:highlight>
                <a:latin typeface="Courier New"/>
                <a:ea typeface="Courier New"/>
                <a:cs typeface="Courier New"/>
                <a:sym typeface="Courier New"/>
              </a:rPr>
              <a:t>,</a:t>
            </a:r>
            <a:r>
              <a:rPr i="1" lang="en" sz="1150">
                <a:solidFill>
                  <a:schemeClr val="dk1"/>
                </a:solidFill>
                <a:highlight>
                  <a:srgbClr val="FFFFFF"/>
                </a:highlight>
                <a:latin typeface="Courier New"/>
                <a:ea typeface="Courier New"/>
                <a:cs typeface="Courier New"/>
                <a:sym typeface="Courier New"/>
              </a:rPr>
              <a:t> column3</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CD"/>
                </a:solidFill>
                <a:highlight>
                  <a:srgbClr val="FFFFFF"/>
                </a:highlight>
                <a:latin typeface="Courier New"/>
                <a:ea typeface="Courier New"/>
                <a:cs typeface="Courier New"/>
                <a:sym typeface="Courier New"/>
              </a:rPr>
              <a:t>VALUES</a:t>
            </a:r>
            <a:r>
              <a:rPr lang="en" sz="1150">
                <a:solidFill>
                  <a:schemeClr val="dk1"/>
                </a:solidFill>
                <a:highlight>
                  <a:srgbClr val="FFFFFF"/>
                </a:highlight>
                <a:latin typeface="Courier New"/>
                <a:ea typeface="Courier New"/>
                <a:cs typeface="Courier New"/>
                <a:sym typeface="Courier New"/>
              </a:rPr>
              <a:t> (</a:t>
            </a:r>
            <a:r>
              <a:rPr i="1" lang="en" sz="1150">
                <a:solidFill>
                  <a:schemeClr val="dk1"/>
                </a:solidFill>
                <a:highlight>
                  <a:srgbClr val="FFFFFF"/>
                </a:highlight>
                <a:latin typeface="Courier New"/>
                <a:ea typeface="Courier New"/>
                <a:cs typeface="Courier New"/>
                <a:sym typeface="Courier New"/>
              </a:rPr>
              <a:t>value1</a:t>
            </a:r>
            <a:r>
              <a:rPr lang="en" sz="1150">
                <a:solidFill>
                  <a:schemeClr val="dk1"/>
                </a:solidFill>
                <a:highlight>
                  <a:srgbClr val="FFFFFF"/>
                </a:highlight>
                <a:latin typeface="Courier New"/>
                <a:ea typeface="Courier New"/>
                <a:cs typeface="Courier New"/>
                <a:sym typeface="Courier New"/>
              </a:rPr>
              <a:t>,</a:t>
            </a:r>
            <a:r>
              <a:rPr i="1" lang="en" sz="1150">
                <a:solidFill>
                  <a:schemeClr val="dk1"/>
                </a:solidFill>
                <a:highlight>
                  <a:srgbClr val="FFFFFF"/>
                </a:highlight>
                <a:latin typeface="Courier New"/>
                <a:ea typeface="Courier New"/>
                <a:cs typeface="Courier New"/>
                <a:sym typeface="Courier New"/>
              </a:rPr>
              <a:t> value2</a:t>
            </a:r>
            <a:r>
              <a:rPr lang="en" sz="1150">
                <a:solidFill>
                  <a:schemeClr val="dk1"/>
                </a:solidFill>
                <a:highlight>
                  <a:srgbClr val="FFFFFF"/>
                </a:highlight>
                <a:latin typeface="Courier New"/>
                <a:ea typeface="Courier New"/>
                <a:cs typeface="Courier New"/>
                <a:sym typeface="Courier New"/>
              </a:rPr>
              <a:t>,</a:t>
            </a:r>
            <a:r>
              <a:rPr i="1" lang="en" sz="1150">
                <a:solidFill>
                  <a:schemeClr val="dk1"/>
                </a:solidFill>
                <a:highlight>
                  <a:srgbClr val="FFFFFF"/>
                </a:highlight>
                <a:latin typeface="Courier New"/>
                <a:ea typeface="Courier New"/>
                <a:cs typeface="Courier New"/>
                <a:sym typeface="Courier New"/>
              </a:rPr>
              <a:t> value3</a:t>
            </a:r>
            <a:r>
              <a:rPr lang="en" sz="1150">
                <a:solidFill>
                  <a:schemeClr val="dk1"/>
                </a:solidFill>
                <a:highlight>
                  <a:srgbClr val="FFFFFF"/>
                </a:highlight>
                <a:latin typeface="Courier New"/>
                <a:ea typeface="Courier New"/>
                <a:cs typeface="Courier New"/>
                <a:sym typeface="Courier New"/>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a3a3ff85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a3a3ff85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ieeexplore.ieee.org.library.somaiya.edu/document/8835290" TargetMode="External"/><Relationship Id="rId4" Type="http://schemas.openxmlformats.org/officeDocument/2006/relationships/hyperlink" Target="https://airccj.org/CSCP/vol8/csit88102.pdf" TargetMode="External"/><Relationship Id="rId5" Type="http://schemas.openxmlformats.org/officeDocument/2006/relationships/hyperlink" Target="https://library.somaiya.edu/home" TargetMode="External"/><Relationship Id="rId6" Type="http://schemas.openxmlformats.org/officeDocument/2006/relationships/hyperlink" Target="https://rrcns.readthedocs.io/en/latest/provenance_track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18675" y="437975"/>
            <a:ext cx="5116800" cy="2735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1800">
                <a:solidFill>
                  <a:srgbClr val="FFFFFF"/>
                </a:solidFill>
                <a:latin typeface="Arial"/>
                <a:ea typeface="Arial"/>
                <a:cs typeface="Arial"/>
                <a:sym typeface="Arial"/>
              </a:rPr>
              <a:t> </a:t>
            </a:r>
            <a:r>
              <a:rPr lang="en">
                <a:solidFill>
                  <a:srgbClr val="FFFFFF"/>
                </a:solidFill>
                <a:latin typeface="Arial"/>
                <a:ea typeface="Arial"/>
                <a:cs typeface="Arial"/>
                <a:sym typeface="Arial"/>
              </a:rPr>
              <a:t>Mathematical Formulation and Implementation of Query Inversion Techniques in RDBMS for Tracking Data Provenance</a:t>
            </a:r>
            <a:r>
              <a:rPr b="0" lang="en">
                <a:solidFill>
                  <a:srgbClr val="FFFFFF"/>
                </a:solidFill>
                <a:latin typeface="Arial"/>
                <a:ea typeface="Arial"/>
                <a:cs typeface="Arial"/>
                <a:sym typeface="Arial"/>
              </a:rPr>
              <a:t> </a:t>
            </a:r>
            <a:endParaRPr>
              <a:solidFill>
                <a:srgbClr val="FFFFFF"/>
              </a:solidFill>
            </a:endParaRPr>
          </a:p>
        </p:txBody>
      </p:sp>
      <p:sp>
        <p:nvSpPr>
          <p:cNvPr id="278" name="Google Shape;278;p13"/>
          <p:cNvSpPr txBox="1"/>
          <p:nvPr>
            <p:ph idx="1" type="subTitle"/>
          </p:nvPr>
        </p:nvSpPr>
        <p:spPr>
          <a:xfrm>
            <a:off x="824000" y="3596300"/>
            <a:ext cx="4255500" cy="12234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SzPts val="275"/>
              <a:buNone/>
            </a:pPr>
            <a:r>
              <a:rPr lang="en" sz="1550">
                <a:solidFill>
                  <a:srgbClr val="FFFFFF"/>
                </a:solidFill>
                <a:latin typeface="Arial"/>
                <a:ea typeface="Arial"/>
                <a:cs typeface="Arial"/>
                <a:sym typeface="Arial"/>
              </a:rPr>
              <a:t>Authors:</a:t>
            </a:r>
            <a:endParaRPr sz="1550">
              <a:solidFill>
                <a:srgbClr val="FFFFFF"/>
              </a:solidFill>
              <a:latin typeface="Arial"/>
              <a:ea typeface="Arial"/>
              <a:cs typeface="Arial"/>
              <a:sym typeface="Arial"/>
            </a:endParaRPr>
          </a:p>
          <a:p>
            <a:pPr indent="-320675" lvl="0" marL="457200" rtl="0" algn="l">
              <a:lnSpc>
                <a:spcPct val="70000"/>
              </a:lnSpc>
              <a:spcBef>
                <a:spcPts val="1000"/>
              </a:spcBef>
              <a:spcAft>
                <a:spcPts val="0"/>
              </a:spcAft>
              <a:buClr>
                <a:srgbClr val="FFFFFF"/>
              </a:buClr>
              <a:buSzPts val="1450"/>
              <a:buFont typeface="Arial"/>
              <a:buChar char="●"/>
            </a:pPr>
            <a:r>
              <a:rPr b="1" lang="en" sz="1450">
                <a:solidFill>
                  <a:srgbClr val="FFFFFF"/>
                </a:solidFill>
                <a:latin typeface="Arial"/>
                <a:ea typeface="Arial"/>
                <a:cs typeface="Arial"/>
                <a:sym typeface="Arial"/>
              </a:rPr>
              <a:t>Anika Tabassum  </a:t>
            </a:r>
            <a:endParaRPr b="1" sz="1450">
              <a:solidFill>
                <a:srgbClr val="FFFFFF"/>
              </a:solidFill>
              <a:latin typeface="Arial"/>
              <a:ea typeface="Arial"/>
              <a:cs typeface="Arial"/>
              <a:sym typeface="Arial"/>
            </a:endParaRPr>
          </a:p>
          <a:p>
            <a:pPr indent="-320675" lvl="0" marL="457200" rtl="0" algn="l">
              <a:lnSpc>
                <a:spcPct val="70000"/>
              </a:lnSpc>
              <a:spcBef>
                <a:spcPts val="0"/>
              </a:spcBef>
              <a:spcAft>
                <a:spcPts val="0"/>
              </a:spcAft>
              <a:buClr>
                <a:srgbClr val="FFFFFF"/>
              </a:buClr>
              <a:buSzPts val="1450"/>
              <a:buFont typeface="Arial"/>
              <a:buChar char="●"/>
            </a:pPr>
            <a:r>
              <a:rPr b="1" lang="en" sz="1450">
                <a:solidFill>
                  <a:srgbClr val="FFFFFF"/>
                </a:solidFill>
                <a:latin typeface="Arial"/>
                <a:ea typeface="Arial"/>
                <a:cs typeface="Arial"/>
                <a:sym typeface="Arial"/>
              </a:rPr>
              <a:t>Anannya Islam Nady</a:t>
            </a:r>
            <a:endParaRPr b="1" sz="1450">
              <a:solidFill>
                <a:srgbClr val="FFFFFF"/>
              </a:solidFill>
              <a:latin typeface="Arial"/>
              <a:ea typeface="Arial"/>
              <a:cs typeface="Arial"/>
              <a:sym typeface="Arial"/>
            </a:endParaRPr>
          </a:p>
          <a:p>
            <a:pPr indent="-320675" lvl="0" marL="457200" rtl="0" algn="l">
              <a:lnSpc>
                <a:spcPct val="80000"/>
              </a:lnSpc>
              <a:spcBef>
                <a:spcPts val="0"/>
              </a:spcBef>
              <a:spcAft>
                <a:spcPts val="0"/>
              </a:spcAft>
              <a:buClr>
                <a:srgbClr val="FFFFFF"/>
              </a:buClr>
              <a:buSzPts val="1450"/>
              <a:buFont typeface="Arial"/>
              <a:buChar char="●"/>
            </a:pPr>
            <a:r>
              <a:rPr b="1" lang="en" sz="1450">
                <a:solidFill>
                  <a:srgbClr val="FFFFFF"/>
                </a:solidFill>
                <a:latin typeface="Arial"/>
                <a:ea typeface="Arial"/>
                <a:cs typeface="Arial"/>
                <a:sym typeface="Arial"/>
              </a:rPr>
              <a:t>Mohammad Rezwanul Huq </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nvSpPr>
        <p:spPr>
          <a:xfrm>
            <a:off x="1448075" y="868825"/>
            <a:ext cx="6174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We may consider two sample relations INSTRUCTOR and TEACHES for further demonstrations</a:t>
            </a:r>
            <a:endParaRPr>
              <a:latin typeface="Nunito"/>
              <a:ea typeface="Nunito"/>
              <a:cs typeface="Nunito"/>
              <a:sym typeface="Nunito"/>
            </a:endParaRPr>
          </a:p>
        </p:txBody>
      </p:sp>
      <p:pic>
        <p:nvPicPr>
          <p:cNvPr id="335" name="Google Shape;335;p22"/>
          <p:cNvPicPr preferRelativeResize="0"/>
          <p:nvPr/>
        </p:nvPicPr>
        <p:blipFill>
          <a:blip r:embed="rId3">
            <a:alphaModFix/>
          </a:blip>
          <a:stretch>
            <a:fillRect/>
          </a:stretch>
        </p:blipFill>
        <p:spPr>
          <a:xfrm>
            <a:off x="1448075" y="1573825"/>
            <a:ext cx="3011675" cy="3240824"/>
          </a:xfrm>
          <a:prstGeom prst="rect">
            <a:avLst/>
          </a:prstGeom>
          <a:noFill/>
          <a:ln>
            <a:noFill/>
          </a:ln>
        </p:spPr>
      </p:pic>
      <p:pic>
        <p:nvPicPr>
          <p:cNvPr id="336" name="Google Shape;336;p22"/>
          <p:cNvPicPr preferRelativeResize="0"/>
          <p:nvPr/>
        </p:nvPicPr>
        <p:blipFill>
          <a:blip r:embed="rId4">
            <a:alphaModFix/>
          </a:blip>
          <a:stretch>
            <a:fillRect/>
          </a:stretch>
        </p:blipFill>
        <p:spPr>
          <a:xfrm>
            <a:off x="5152925" y="1573825"/>
            <a:ext cx="2606377"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4322400" cy="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Single Table Queries:</a:t>
            </a:r>
            <a:endParaRPr sz="2400"/>
          </a:p>
        </p:txBody>
      </p:sp>
      <p:pic>
        <p:nvPicPr>
          <p:cNvPr id="342" name="Google Shape;342;p23"/>
          <p:cNvPicPr preferRelativeResize="0"/>
          <p:nvPr/>
        </p:nvPicPr>
        <p:blipFill>
          <a:blip r:embed="rId3">
            <a:alphaModFix/>
          </a:blip>
          <a:stretch>
            <a:fillRect/>
          </a:stretch>
        </p:blipFill>
        <p:spPr>
          <a:xfrm>
            <a:off x="614350" y="1691050"/>
            <a:ext cx="3678650" cy="2182125"/>
          </a:xfrm>
          <a:prstGeom prst="rect">
            <a:avLst/>
          </a:prstGeom>
          <a:noFill/>
          <a:ln>
            <a:noFill/>
          </a:ln>
        </p:spPr>
      </p:pic>
      <p:sp>
        <p:nvSpPr>
          <p:cNvPr id="343" name="Google Shape;343;p23"/>
          <p:cNvSpPr txBox="1"/>
          <p:nvPr/>
        </p:nvSpPr>
        <p:spPr>
          <a:xfrm>
            <a:off x="5022100" y="1622700"/>
            <a:ext cx="30000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Figure </a:t>
            </a:r>
            <a:r>
              <a:rPr lang="en" sz="1600">
                <a:latin typeface="Nunito"/>
                <a:ea typeface="Nunito"/>
                <a:cs typeface="Nunito"/>
                <a:sym typeface="Nunito"/>
              </a:rPr>
              <a:t>shows the flowchart for inversion of the most simple single table queries.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 User will provide the source table name and then based on the row id of the output table, we find the input data, contributing to producing the output.</a:t>
            </a:r>
            <a:endParaRPr sz="16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222700" y="285800"/>
            <a:ext cx="7030500" cy="5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For Single Table Query:</a:t>
            </a:r>
            <a:endParaRPr sz="2420"/>
          </a:p>
        </p:txBody>
      </p:sp>
      <p:pic>
        <p:nvPicPr>
          <p:cNvPr id="349" name="Google Shape;349;p24"/>
          <p:cNvPicPr preferRelativeResize="0"/>
          <p:nvPr/>
        </p:nvPicPr>
        <p:blipFill>
          <a:blip r:embed="rId3">
            <a:alphaModFix/>
          </a:blip>
          <a:stretch>
            <a:fillRect/>
          </a:stretch>
        </p:blipFill>
        <p:spPr>
          <a:xfrm>
            <a:off x="1171050" y="1057850"/>
            <a:ext cx="3485900" cy="3981400"/>
          </a:xfrm>
          <a:prstGeom prst="rect">
            <a:avLst/>
          </a:prstGeom>
          <a:noFill/>
          <a:ln>
            <a:noFill/>
          </a:ln>
        </p:spPr>
      </p:pic>
      <p:pic>
        <p:nvPicPr>
          <p:cNvPr id="350" name="Google Shape;350;p24"/>
          <p:cNvPicPr preferRelativeResize="0"/>
          <p:nvPr/>
        </p:nvPicPr>
        <p:blipFill>
          <a:blip r:embed="rId4">
            <a:alphaModFix/>
          </a:blip>
          <a:stretch>
            <a:fillRect/>
          </a:stretch>
        </p:blipFill>
        <p:spPr>
          <a:xfrm>
            <a:off x="4810272" y="938400"/>
            <a:ext cx="3581950" cy="700007"/>
          </a:xfrm>
          <a:prstGeom prst="rect">
            <a:avLst/>
          </a:prstGeom>
          <a:noFill/>
          <a:ln>
            <a:noFill/>
          </a:ln>
        </p:spPr>
      </p:pic>
      <p:pic>
        <p:nvPicPr>
          <p:cNvPr id="351" name="Google Shape;351;p24"/>
          <p:cNvPicPr preferRelativeResize="0"/>
          <p:nvPr/>
        </p:nvPicPr>
        <p:blipFill>
          <a:blip r:embed="rId5">
            <a:alphaModFix/>
          </a:blip>
          <a:stretch>
            <a:fillRect/>
          </a:stretch>
        </p:blipFill>
        <p:spPr>
          <a:xfrm>
            <a:off x="4809350" y="1790807"/>
            <a:ext cx="3682057" cy="32002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4772400" cy="5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Multiple Table Queries:</a:t>
            </a:r>
            <a:endParaRPr sz="2200"/>
          </a:p>
        </p:txBody>
      </p:sp>
      <p:sp>
        <p:nvSpPr>
          <p:cNvPr id="357" name="Google Shape;357;p25"/>
          <p:cNvSpPr txBox="1"/>
          <p:nvPr/>
        </p:nvSpPr>
        <p:spPr>
          <a:xfrm>
            <a:off x="5934150" y="1448225"/>
            <a:ext cx="30000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Figures show the flowchart for the inversion of multi-table queries.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 Fig. 2 explains the process of obtaining input data contributing to produce output data from the first table (input sequence 1)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 Fig. 3 shows the same as Fig. 2 for the second table (input sequence 2).</a:t>
            </a:r>
            <a:endParaRPr>
              <a:latin typeface="Nunito"/>
              <a:ea typeface="Nunito"/>
              <a:cs typeface="Nunito"/>
              <a:sym typeface="Nunito"/>
            </a:endParaRPr>
          </a:p>
        </p:txBody>
      </p:sp>
      <p:pic>
        <p:nvPicPr>
          <p:cNvPr id="358" name="Google Shape;358;p25"/>
          <p:cNvPicPr preferRelativeResize="0"/>
          <p:nvPr/>
        </p:nvPicPr>
        <p:blipFill>
          <a:blip r:embed="rId3">
            <a:alphaModFix/>
          </a:blip>
          <a:stretch>
            <a:fillRect/>
          </a:stretch>
        </p:blipFill>
        <p:spPr>
          <a:xfrm>
            <a:off x="116850" y="2023700"/>
            <a:ext cx="2619250" cy="2382475"/>
          </a:xfrm>
          <a:prstGeom prst="rect">
            <a:avLst/>
          </a:prstGeom>
          <a:noFill/>
          <a:ln>
            <a:noFill/>
          </a:ln>
        </p:spPr>
      </p:pic>
      <p:pic>
        <p:nvPicPr>
          <p:cNvPr id="359" name="Google Shape;359;p25"/>
          <p:cNvPicPr preferRelativeResize="0"/>
          <p:nvPr/>
        </p:nvPicPr>
        <p:blipFill>
          <a:blip r:embed="rId4">
            <a:alphaModFix/>
          </a:blip>
          <a:stretch>
            <a:fillRect/>
          </a:stretch>
        </p:blipFill>
        <p:spPr>
          <a:xfrm>
            <a:off x="2888500" y="2132025"/>
            <a:ext cx="2893250" cy="22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54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0909"/>
              <a:buFont typeface="Arial"/>
              <a:buNone/>
            </a:pPr>
            <a:r>
              <a:rPr lang="en" sz="2420"/>
              <a:t>For Multiple Table Query:</a:t>
            </a:r>
            <a:endParaRPr/>
          </a:p>
        </p:txBody>
      </p:sp>
      <p:pic>
        <p:nvPicPr>
          <p:cNvPr id="365" name="Google Shape;365;p26"/>
          <p:cNvPicPr preferRelativeResize="0"/>
          <p:nvPr/>
        </p:nvPicPr>
        <p:blipFill>
          <a:blip r:embed="rId3">
            <a:alphaModFix/>
          </a:blip>
          <a:stretch>
            <a:fillRect/>
          </a:stretch>
        </p:blipFill>
        <p:spPr>
          <a:xfrm>
            <a:off x="754800" y="1703404"/>
            <a:ext cx="3264050" cy="868346"/>
          </a:xfrm>
          <a:prstGeom prst="rect">
            <a:avLst/>
          </a:prstGeom>
          <a:noFill/>
          <a:ln>
            <a:noFill/>
          </a:ln>
        </p:spPr>
      </p:pic>
      <p:pic>
        <p:nvPicPr>
          <p:cNvPr id="366" name="Google Shape;366;p26"/>
          <p:cNvPicPr preferRelativeResize="0"/>
          <p:nvPr/>
        </p:nvPicPr>
        <p:blipFill>
          <a:blip r:embed="rId4">
            <a:alphaModFix/>
          </a:blip>
          <a:stretch>
            <a:fillRect/>
          </a:stretch>
        </p:blipFill>
        <p:spPr>
          <a:xfrm>
            <a:off x="4657800" y="1218300"/>
            <a:ext cx="2994546" cy="369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27"/>
          <p:cNvPicPr preferRelativeResize="0"/>
          <p:nvPr/>
        </p:nvPicPr>
        <p:blipFill>
          <a:blip r:embed="rId3">
            <a:alphaModFix/>
          </a:blip>
          <a:stretch>
            <a:fillRect/>
          </a:stretch>
        </p:blipFill>
        <p:spPr>
          <a:xfrm>
            <a:off x="1310850" y="799325"/>
            <a:ext cx="3605424" cy="583350"/>
          </a:xfrm>
          <a:prstGeom prst="rect">
            <a:avLst/>
          </a:prstGeom>
          <a:noFill/>
          <a:ln>
            <a:noFill/>
          </a:ln>
        </p:spPr>
      </p:pic>
      <p:pic>
        <p:nvPicPr>
          <p:cNvPr id="372" name="Google Shape;372;p27"/>
          <p:cNvPicPr preferRelativeResize="0"/>
          <p:nvPr/>
        </p:nvPicPr>
        <p:blipFill>
          <a:blip r:embed="rId4">
            <a:alphaModFix/>
          </a:blip>
          <a:stretch>
            <a:fillRect/>
          </a:stretch>
        </p:blipFill>
        <p:spPr>
          <a:xfrm>
            <a:off x="800375" y="1382675"/>
            <a:ext cx="4000817" cy="3456025"/>
          </a:xfrm>
          <a:prstGeom prst="rect">
            <a:avLst/>
          </a:prstGeom>
          <a:noFill/>
          <a:ln>
            <a:noFill/>
          </a:ln>
        </p:spPr>
      </p:pic>
      <p:pic>
        <p:nvPicPr>
          <p:cNvPr id="373" name="Google Shape;373;p27"/>
          <p:cNvPicPr preferRelativeResize="0"/>
          <p:nvPr/>
        </p:nvPicPr>
        <p:blipFill>
          <a:blip r:embed="rId5">
            <a:alphaModFix/>
          </a:blip>
          <a:stretch>
            <a:fillRect/>
          </a:stretch>
        </p:blipFill>
        <p:spPr>
          <a:xfrm>
            <a:off x="5068675" y="567650"/>
            <a:ext cx="3457275" cy="4423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Aggregate Queries:</a:t>
            </a:r>
            <a:endParaRPr sz="2400"/>
          </a:p>
        </p:txBody>
      </p:sp>
      <p:sp>
        <p:nvSpPr>
          <p:cNvPr id="379" name="Google Shape;379;p28"/>
          <p:cNvSpPr txBox="1"/>
          <p:nvPr/>
        </p:nvSpPr>
        <p:spPr>
          <a:xfrm>
            <a:off x="5756950" y="1267275"/>
            <a:ext cx="3000000" cy="3447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600">
                <a:latin typeface="Nunito"/>
                <a:ea typeface="Nunito"/>
                <a:cs typeface="Nunito"/>
                <a:sym typeface="Nunito"/>
              </a:rPr>
              <a:t>Figure </a:t>
            </a:r>
            <a:r>
              <a:rPr lang="en" sz="1600">
                <a:latin typeface="Nunito"/>
                <a:ea typeface="Nunito"/>
                <a:cs typeface="Nunito"/>
                <a:sym typeface="Nunito"/>
              </a:rPr>
              <a:t>shows the inversion flowchart for inversion of aggregate queries, </a:t>
            </a:r>
            <a:endParaRPr sz="1600">
              <a:latin typeface="Nunito"/>
              <a:ea typeface="Nunito"/>
              <a:cs typeface="Nunito"/>
              <a:sym typeface="Nunito"/>
            </a:endParaRPr>
          </a:p>
          <a:p>
            <a:pPr indent="0" lvl="0" marL="457200" rtl="0" algn="l">
              <a:spcBef>
                <a:spcPts val="0"/>
              </a:spcBef>
              <a:spcAft>
                <a:spcPts val="0"/>
              </a:spcAft>
              <a:buNone/>
            </a:pPr>
            <a:r>
              <a:rPr lang="en" sz="1600">
                <a:latin typeface="Nunito"/>
                <a:ea typeface="Nunito"/>
                <a:cs typeface="Nunito"/>
                <a:sym typeface="Nunito"/>
              </a:rPr>
              <a:t>where the user has to provide the source table name and the group by attribute.</a:t>
            </a:r>
            <a:endParaRPr sz="16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600">
                <a:latin typeface="Nunito"/>
                <a:ea typeface="Nunito"/>
                <a:cs typeface="Nunito"/>
                <a:sym typeface="Nunito"/>
              </a:rPr>
              <a:t>Then the proposed inverse query would able to obtain input data, that contributed to producing the output.</a:t>
            </a:r>
            <a:endParaRPr sz="1600">
              <a:latin typeface="Nunito"/>
              <a:ea typeface="Nunito"/>
              <a:cs typeface="Nunito"/>
              <a:sym typeface="Nunito"/>
            </a:endParaRPr>
          </a:p>
        </p:txBody>
      </p:sp>
      <p:pic>
        <p:nvPicPr>
          <p:cNvPr id="380" name="Google Shape;380;p28"/>
          <p:cNvPicPr preferRelativeResize="0"/>
          <p:nvPr/>
        </p:nvPicPr>
        <p:blipFill>
          <a:blip r:embed="rId3">
            <a:alphaModFix/>
          </a:blip>
          <a:stretch>
            <a:fillRect/>
          </a:stretch>
        </p:blipFill>
        <p:spPr>
          <a:xfrm>
            <a:off x="306375" y="1883275"/>
            <a:ext cx="4657725" cy="240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3677400" cy="5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20"/>
              <a:t>For Aggregate Query:</a:t>
            </a:r>
            <a:endParaRPr/>
          </a:p>
        </p:txBody>
      </p:sp>
      <p:pic>
        <p:nvPicPr>
          <p:cNvPr id="386" name="Google Shape;386;p29"/>
          <p:cNvPicPr preferRelativeResize="0"/>
          <p:nvPr/>
        </p:nvPicPr>
        <p:blipFill>
          <a:blip r:embed="rId3">
            <a:alphaModFix/>
          </a:blip>
          <a:stretch>
            <a:fillRect/>
          </a:stretch>
        </p:blipFill>
        <p:spPr>
          <a:xfrm>
            <a:off x="1201025" y="1355154"/>
            <a:ext cx="3161500" cy="571359"/>
          </a:xfrm>
          <a:prstGeom prst="rect">
            <a:avLst/>
          </a:prstGeom>
          <a:noFill/>
          <a:ln>
            <a:noFill/>
          </a:ln>
        </p:spPr>
      </p:pic>
      <p:pic>
        <p:nvPicPr>
          <p:cNvPr id="387" name="Google Shape;387;p29"/>
          <p:cNvPicPr preferRelativeResize="0"/>
          <p:nvPr/>
        </p:nvPicPr>
        <p:blipFill>
          <a:blip r:embed="rId4">
            <a:alphaModFix/>
          </a:blip>
          <a:stretch>
            <a:fillRect/>
          </a:stretch>
        </p:blipFill>
        <p:spPr>
          <a:xfrm>
            <a:off x="1201025" y="2111599"/>
            <a:ext cx="3161500" cy="2654275"/>
          </a:xfrm>
          <a:prstGeom prst="rect">
            <a:avLst/>
          </a:prstGeom>
          <a:noFill/>
          <a:ln>
            <a:noFill/>
          </a:ln>
        </p:spPr>
      </p:pic>
      <p:pic>
        <p:nvPicPr>
          <p:cNvPr id="388" name="Google Shape;388;p29"/>
          <p:cNvPicPr preferRelativeResize="0"/>
          <p:nvPr/>
        </p:nvPicPr>
        <p:blipFill>
          <a:blip r:embed="rId5">
            <a:alphaModFix/>
          </a:blip>
          <a:stretch>
            <a:fillRect/>
          </a:stretch>
        </p:blipFill>
        <p:spPr>
          <a:xfrm>
            <a:off x="4867150" y="1170075"/>
            <a:ext cx="3743325" cy="706600"/>
          </a:xfrm>
          <a:prstGeom prst="rect">
            <a:avLst/>
          </a:prstGeom>
          <a:noFill/>
          <a:ln>
            <a:noFill/>
          </a:ln>
        </p:spPr>
      </p:pic>
      <p:pic>
        <p:nvPicPr>
          <p:cNvPr id="389" name="Google Shape;389;p29"/>
          <p:cNvPicPr preferRelativeResize="0"/>
          <p:nvPr/>
        </p:nvPicPr>
        <p:blipFill>
          <a:blip r:embed="rId6">
            <a:alphaModFix/>
          </a:blip>
          <a:stretch>
            <a:fillRect/>
          </a:stretch>
        </p:blipFill>
        <p:spPr>
          <a:xfrm>
            <a:off x="5082575" y="1957725"/>
            <a:ext cx="2771700" cy="296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Strategy for Implementation</a:t>
            </a:r>
            <a:endParaRPr/>
          </a:p>
        </p:txBody>
      </p:sp>
      <p:sp>
        <p:nvSpPr>
          <p:cNvPr id="395" name="Google Shape;395;p30"/>
          <p:cNvSpPr txBox="1"/>
          <p:nvPr/>
        </p:nvSpPr>
        <p:spPr>
          <a:xfrm>
            <a:off x="1303800" y="1288875"/>
            <a:ext cx="75567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a:latin typeface="Nunito"/>
                <a:ea typeface="Nunito"/>
                <a:cs typeface="Nunito"/>
                <a:sym typeface="Nunito"/>
              </a:rPr>
              <a:t>We may consider two sample relations INSTRUCTOR and TEACHES mentioned previously.</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We will then write inverse queries using the previously mentioned flowcharts and sample queries for different types of queries:</a:t>
            </a:r>
            <a:endParaRPr sz="1700">
              <a:latin typeface="Nunito"/>
              <a:ea typeface="Nunito"/>
              <a:cs typeface="Nunito"/>
              <a:sym typeface="Nunito"/>
            </a:endParaRPr>
          </a:p>
          <a:p>
            <a:pPr indent="0" lvl="0" marL="457200" rtl="0" algn="l">
              <a:spcBef>
                <a:spcPts val="0"/>
              </a:spcBef>
              <a:spcAft>
                <a:spcPts val="0"/>
              </a:spcAft>
              <a:buNone/>
            </a:pPr>
            <a:r>
              <a:rPr lang="en" sz="1700">
                <a:latin typeface="Nunito"/>
                <a:ea typeface="Nunito"/>
                <a:cs typeface="Nunito"/>
                <a:sym typeface="Nunito"/>
              </a:rPr>
              <a:t>   i)Single Table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          ii)Multiple Table </a:t>
            </a:r>
            <a:endParaRPr sz="1700">
              <a:latin typeface="Nunito"/>
              <a:ea typeface="Nunito"/>
              <a:cs typeface="Nunito"/>
              <a:sym typeface="Nunito"/>
            </a:endParaRPr>
          </a:p>
          <a:p>
            <a:pPr indent="0" lvl="0" marL="457200" rtl="0" algn="l">
              <a:spcBef>
                <a:spcPts val="0"/>
              </a:spcBef>
              <a:spcAft>
                <a:spcPts val="0"/>
              </a:spcAft>
              <a:buNone/>
            </a:pPr>
            <a:r>
              <a:rPr lang="en" sz="1700">
                <a:latin typeface="Nunito"/>
                <a:ea typeface="Nunito"/>
                <a:cs typeface="Nunito"/>
                <a:sym typeface="Nunito"/>
              </a:rPr>
              <a:t> iii)Aggregate</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After executing the SQL queries , we can compare the source inputs with the output of the inverse queries to check whether the objective was achieved or not.</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598575"/>
            <a:ext cx="70305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01" name="Google Shape;401;p31"/>
          <p:cNvSpPr txBox="1"/>
          <p:nvPr/>
        </p:nvSpPr>
        <p:spPr>
          <a:xfrm>
            <a:off x="1148925" y="1350275"/>
            <a:ext cx="73080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In our paper, we proposed query inversion techniques to track the origin of data.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First, we discussed different types of the formulation of transformation properties in traditional data.</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Then, we applied our developed inversion mechanism over a relational database.</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We proposed a generalized system that works for all single table query, multiple table query, and aggregate function query.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We applied our mechanism on some relational operations such as selection operation, projection operation, aggregate functions.</a:t>
            </a:r>
            <a:endParaRPr sz="16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Provenance</a:t>
            </a:r>
            <a:endParaRPr/>
          </a:p>
        </p:txBody>
      </p:sp>
      <p:sp>
        <p:nvSpPr>
          <p:cNvPr id="284" name="Google Shape;284;p14"/>
          <p:cNvSpPr txBox="1"/>
          <p:nvPr/>
        </p:nvSpPr>
        <p:spPr>
          <a:xfrm>
            <a:off x="704700" y="2029050"/>
            <a:ext cx="7734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Provenance means ‘to come from’. It has been used to denote the source of data.</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Provenance information describes the origin and the history of data in its lifecycle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 also describes the relations between origin and output by explaining from where output data came, describing in detail how an output record was produced.</a:t>
            </a:r>
            <a:endParaRPr sz="18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Conclusion</a:t>
            </a:r>
            <a:endParaRPr sz="2420"/>
          </a:p>
        </p:txBody>
      </p:sp>
      <p:sp>
        <p:nvSpPr>
          <p:cNvPr id="407" name="Google Shape;407;p32"/>
          <p:cNvSpPr txBox="1"/>
          <p:nvPr/>
        </p:nvSpPr>
        <p:spPr>
          <a:xfrm>
            <a:off x="1393900" y="1125225"/>
            <a:ext cx="7398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Our inversion technique is working for single table query, multiple table query, and an aggregate function.</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Specified technique  does not work for the nested queries</a:t>
            </a:r>
            <a:r>
              <a:rPr lang="en" sz="1600">
                <a:latin typeface="Nunito"/>
                <a:ea typeface="Nunito"/>
                <a:cs typeface="Nunito"/>
                <a:sym typeface="Nunito"/>
              </a:rPr>
              <a:t>. </a:t>
            </a:r>
            <a:endParaRPr sz="16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Our experimental analysis has shown much promise to find data provenance especially for data-intensive applications with ease.</a:t>
            </a:r>
            <a:endParaRPr>
              <a:latin typeface="Nunito"/>
              <a:ea typeface="Nunito"/>
              <a:cs typeface="Nunito"/>
              <a:sym typeface="Nunito"/>
            </a:endParaRPr>
          </a:p>
        </p:txBody>
      </p:sp>
      <p:sp>
        <p:nvSpPr>
          <p:cNvPr id="408" name="Google Shape;408;p32"/>
          <p:cNvSpPr txBox="1"/>
          <p:nvPr/>
        </p:nvSpPr>
        <p:spPr>
          <a:xfrm>
            <a:off x="1220000" y="28190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aven Pro"/>
                <a:ea typeface="Maven Pro"/>
                <a:cs typeface="Maven Pro"/>
                <a:sym typeface="Maven Pro"/>
              </a:rPr>
              <a:t>Future Work</a:t>
            </a:r>
            <a:endParaRPr sz="1000"/>
          </a:p>
        </p:txBody>
      </p:sp>
      <p:sp>
        <p:nvSpPr>
          <p:cNvPr id="409" name="Google Shape;409;p32"/>
          <p:cNvSpPr txBox="1"/>
          <p:nvPr/>
        </p:nvSpPr>
        <p:spPr>
          <a:xfrm>
            <a:off x="1445050" y="3373100"/>
            <a:ext cx="7296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Our main target is to improve our algorithm so that it can also satisfy nested queries.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Also, we will apply our query inversion mechanism on streaming data.</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5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a:p>
            <a:pPr indent="0" lvl="0" marL="0" rtl="0" algn="l">
              <a:spcBef>
                <a:spcPts val="0"/>
              </a:spcBef>
              <a:spcAft>
                <a:spcPts val="0"/>
              </a:spcAft>
              <a:buNone/>
            </a:pPr>
            <a:r>
              <a:t/>
            </a:r>
            <a:endParaRPr/>
          </a:p>
        </p:txBody>
      </p:sp>
      <p:sp>
        <p:nvSpPr>
          <p:cNvPr id="415" name="Google Shape;415;p33"/>
          <p:cNvSpPr txBox="1"/>
          <p:nvPr/>
        </p:nvSpPr>
        <p:spPr>
          <a:xfrm>
            <a:off x="764575" y="1980950"/>
            <a:ext cx="60702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u="sng">
                <a:solidFill>
                  <a:schemeClr val="hlink"/>
                </a:solidFill>
                <a:latin typeface="Nunito"/>
                <a:ea typeface="Nunito"/>
                <a:cs typeface="Nunito"/>
                <a:sym typeface="Nunito"/>
                <a:hlinkClick r:id="rId3"/>
              </a:rPr>
              <a:t>http://ieeexplore.ieee.org.library.somaiya.edu/document/8835290</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u="sng">
                <a:solidFill>
                  <a:schemeClr val="hlink"/>
                </a:solidFill>
                <a:latin typeface="Nunito"/>
                <a:ea typeface="Nunito"/>
                <a:cs typeface="Nunito"/>
                <a:sym typeface="Nunito"/>
                <a:hlinkClick r:id="rId4"/>
              </a:rPr>
              <a:t>https://airccj.org/CSCP/vol8/csit88102.pdf</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u="sng">
                <a:solidFill>
                  <a:schemeClr val="hlink"/>
                </a:solidFill>
                <a:latin typeface="Nunito"/>
                <a:ea typeface="Nunito"/>
                <a:cs typeface="Nunito"/>
                <a:sym typeface="Nunito"/>
                <a:hlinkClick r:id="rId5"/>
              </a:rPr>
              <a:t>https://library.somaiya.edu/home</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u="sng">
                <a:solidFill>
                  <a:schemeClr val="hlink"/>
                </a:solidFill>
                <a:latin typeface="Nunito"/>
                <a:ea typeface="Nunito"/>
                <a:cs typeface="Nunito"/>
                <a:sym typeface="Nunito"/>
                <a:hlinkClick r:id="rId6"/>
              </a:rPr>
              <a:t>https://rrcns.readthedocs.io/en/latest/provenance_tracking.html</a:t>
            </a:r>
            <a:endParaRPr sz="17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nvSpPr>
        <p:spPr>
          <a:xfrm>
            <a:off x="935725" y="1468725"/>
            <a:ext cx="7213500" cy="320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 is important to have the ability to trace back the source data because sometimes we may need to know where the derived data came from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So that in case of any unexpected tuples, we will be able to detect those ambiguous tuples using data provenance techniques.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700">
                <a:latin typeface="Nunito"/>
                <a:ea typeface="Nunito"/>
                <a:cs typeface="Nunito"/>
                <a:sym typeface="Nunito"/>
              </a:rPr>
              <a:t>Our main goal is to develop the inverse technique dynamically to find the provenance of data (source of data) so that people can track the source data in the easiest and fastest way.</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Query Inversion Technique</a:t>
            </a:r>
            <a:endParaRPr/>
          </a:p>
        </p:txBody>
      </p:sp>
      <p:pic>
        <p:nvPicPr>
          <p:cNvPr id="296" name="Google Shape;296;p16"/>
          <p:cNvPicPr preferRelativeResize="0"/>
          <p:nvPr/>
        </p:nvPicPr>
        <p:blipFill>
          <a:blip r:embed="rId3">
            <a:alphaModFix/>
          </a:blip>
          <a:stretch>
            <a:fillRect/>
          </a:stretch>
        </p:blipFill>
        <p:spPr>
          <a:xfrm>
            <a:off x="2463675" y="1679175"/>
            <a:ext cx="6561900" cy="3190875"/>
          </a:xfrm>
          <a:prstGeom prst="rect">
            <a:avLst/>
          </a:prstGeom>
          <a:noFill/>
          <a:ln>
            <a:noFill/>
          </a:ln>
        </p:spPr>
      </p:pic>
      <p:sp>
        <p:nvSpPr>
          <p:cNvPr id="297" name="Google Shape;297;p16"/>
          <p:cNvSpPr txBox="1"/>
          <p:nvPr/>
        </p:nvSpPr>
        <p:spPr>
          <a:xfrm>
            <a:off x="319800" y="2321550"/>
            <a:ext cx="1895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Query inversion is basically a process of tracking back the origin data.</a:t>
            </a:r>
            <a:endParaRPr sz="1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Addressed</a:t>
            </a:r>
            <a:endParaRPr/>
          </a:p>
        </p:txBody>
      </p:sp>
      <p:sp>
        <p:nvSpPr>
          <p:cNvPr id="303" name="Google Shape;303;p17"/>
          <p:cNvSpPr txBox="1"/>
          <p:nvPr/>
        </p:nvSpPr>
        <p:spPr>
          <a:xfrm>
            <a:off x="758050" y="2072800"/>
            <a:ext cx="7030500" cy="2308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The problem that this paper address is that most of the time people do not know the origin of data.</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Transparency and confidence are some prominent issues in cloud-based systems today. </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To solve these problems, cloud providers should have a high level of assurance and accountability in order to maintain trust between them and users. That trust can be achieved through data provenance.</a:t>
            </a:r>
            <a:endParaRPr sz="17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Method</a:t>
            </a:r>
            <a:endParaRPr/>
          </a:p>
        </p:txBody>
      </p:sp>
      <p:sp>
        <p:nvSpPr>
          <p:cNvPr id="309" name="Google Shape;309;p18"/>
          <p:cNvSpPr txBox="1"/>
          <p:nvPr/>
        </p:nvSpPr>
        <p:spPr>
          <a:xfrm>
            <a:off x="1066000" y="1587175"/>
            <a:ext cx="7177800" cy="21549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sz="1800">
              <a:latin typeface="Nunito"/>
              <a:ea typeface="Nunito"/>
              <a:cs typeface="Nunito"/>
              <a:sym typeface="Nunito"/>
            </a:endParaRPr>
          </a:p>
          <a:p>
            <a:pPr indent="-355600" lvl="0" marL="457200" rtl="0" algn="l">
              <a:spcBef>
                <a:spcPts val="0"/>
              </a:spcBef>
              <a:spcAft>
                <a:spcPts val="0"/>
              </a:spcAft>
              <a:buSzPts val="2000"/>
              <a:buFont typeface="Nunito"/>
              <a:buChar char="●"/>
            </a:pPr>
            <a:r>
              <a:rPr lang="en" sz="1800">
                <a:latin typeface="Nunito"/>
                <a:ea typeface="Nunito"/>
                <a:cs typeface="Nunito"/>
                <a:sym typeface="Nunito"/>
              </a:rPr>
              <a:t>In this paper, first, we provide mathematical formulations of query inversion mechanism to find data provenance.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Afterward, we implement the formula in SQL and propose an algorithm for creating an output table and another algorithm for inserting the results into the output table so that we can find provenance in an automated manner.</a:t>
            </a:r>
            <a:endParaRPr sz="18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Mathematical Formulation of Inverse Operation on traditional data for JOIN operation</a:t>
            </a:r>
            <a:endParaRPr sz="2020"/>
          </a:p>
        </p:txBody>
      </p:sp>
      <p:pic>
        <p:nvPicPr>
          <p:cNvPr id="315" name="Google Shape;315;p19"/>
          <p:cNvPicPr preferRelativeResize="0"/>
          <p:nvPr/>
        </p:nvPicPr>
        <p:blipFill>
          <a:blip r:embed="rId3">
            <a:alphaModFix/>
          </a:blip>
          <a:stretch>
            <a:fillRect/>
          </a:stretch>
        </p:blipFill>
        <p:spPr>
          <a:xfrm>
            <a:off x="152400" y="1750275"/>
            <a:ext cx="4476750" cy="2990850"/>
          </a:xfrm>
          <a:prstGeom prst="rect">
            <a:avLst/>
          </a:prstGeom>
          <a:noFill/>
          <a:ln>
            <a:noFill/>
          </a:ln>
        </p:spPr>
      </p:pic>
      <p:sp>
        <p:nvSpPr>
          <p:cNvPr id="316" name="Google Shape;316;p19"/>
          <p:cNvSpPr txBox="1"/>
          <p:nvPr/>
        </p:nvSpPr>
        <p:spPr>
          <a:xfrm>
            <a:off x="5306400" y="1860450"/>
            <a:ext cx="302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V represents the pair of join.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𝑥1[𝑖] and 𝑥2[𝑗] are two input sequence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𝑦𝑘[𝜏.(𝑛𝑒)] is the output sequence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𝜏 is the trigger rate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𝑛𝑒 is the execution time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𝑇′ is the reverse transformation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 - total number of transformation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n - particular point in time in the output sequence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k represents the particular output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and its value goes to 1, 2, 3….N.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75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to degenerate dynamic outputs</a:t>
            </a:r>
            <a:endParaRPr/>
          </a:p>
        </p:txBody>
      </p:sp>
      <p:pic>
        <p:nvPicPr>
          <p:cNvPr id="322" name="Google Shape;322;p20"/>
          <p:cNvPicPr preferRelativeResize="0"/>
          <p:nvPr/>
        </p:nvPicPr>
        <p:blipFill>
          <a:blip r:embed="rId3">
            <a:alphaModFix/>
          </a:blip>
          <a:stretch>
            <a:fillRect/>
          </a:stretch>
        </p:blipFill>
        <p:spPr>
          <a:xfrm>
            <a:off x="981525" y="1526475"/>
            <a:ext cx="3511025" cy="3488325"/>
          </a:xfrm>
          <a:prstGeom prst="rect">
            <a:avLst/>
          </a:prstGeom>
          <a:noFill/>
          <a:ln>
            <a:noFill/>
          </a:ln>
        </p:spPr>
      </p:pic>
      <p:pic>
        <p:nvPicPr>
          <p:cNvPr id="323" name="Google Shape;323;p20"/>
          <p:cNvPicPr preferRelativeResize="0"/>
          <p:nvPr/>
        </p:nvPicPr>
        <p:blipFill>
          <a:blip r:embed="rId4">
            <a:alphaModFix/>
          </a:blip>
          <a:stretch>
            <a:fillRect/>
          </a:stretch>
        </p:blipFill>
        <p:spPr>
          <a:xfrm>
            <a:off x="5023975" y="1431700"/>
            <a:ext cx="3473729" cy="348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8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INVERSION FLOWCHARTS</a:t>
            </a:r>
            <a:endParaRPr/>
          </a:p>
        </p:txBody>
      </p:sp>
      <p:sp>
        <p:nvSpPr>
          <p:cNvPr id="329" name="Google Shape;329;p21"/>
          <p:cNvSpPr txBox="1"/>
          <p:nvPr/>
        </p:nvSpPr>
        <p:spPr>
          <a:xfrm>
            <a:off x="840975" y="1883275"/>
            <a:ext cx="72015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a:t>
            </a:r>
            <a:r>
              <a:rPr lang="en" sz="1800">
                <a:latin typeface="Nunito"/>
                <a:ea typeface="Nunito"/>
                <a:cs typeface="Nunito"/>
                <a:sym typeface="Nunito"/>
              </a:rPr>
              <a:t> prototype to find the source data from the user query.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Here the user can execute any query to find data from the database and then can track data provenance through inverse queries.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following flowcharts show the mechanism for different types of queries.</a:t>
            </a:r>
            <a:endParaRPr sz="1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