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Now Bold" charset="1" panose="00000800000000000000"/>
      <p:regular r:id="rId17"/>
    </p:embeddedFont>
    <p:embeddedFont>
      <p:font typeface="Canva Sans" charset="1" panose="020B0503030501040103"/>
      <p:regular r:id="rId18"/>
    </p:embeddedFont>
    <p:embeddedFont>
      <p:font typeface="DM Sans" charset="1" panose="00000000000000000000"/>
      <p:regular r:id="rId19"/>
    </p:embeddedFont>
    <p:embeddedFont>
      <p:font typeface="DM Sans Bold" charset="1" panose="00000000000000000000"/>
      <p:regular r:id="rId20"/>
    </p:embeddedFont>
    <p:embeddedFont>
      <p:font typeface="Now"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5400000">
            <a:off x="11392544" y="4154952"/>
            <a:ext cx="11958151" cy="1929323"/>
            <a:chOff x="0" y="0"/>
            <a:chExt cx="3149472" cy="508135"/>
          </a:xfrm>
        </p:grpSpPr>
        <p:sp>
          <p:nvSpPr>
            <p:cNvPr name="Freeform 3" id="3"/>
            <p:cNvSpPr/>
            <p:nvPr/>
          </p:nvSpPr>
          <p:spPr>
            <a:xfrm flipH="false" flipV="false" rot="0">
              <a:off x="0" y="0"/>
              <a:ext cx="3149472" cy="508135"/>
            </a:xfrm>
            <a:custGeom>
              <a:avLst/>
              <a:gdLst/>
              <a:ahLst/>
              <a:cxnLst/>
              <a:rect r="r" b="b" t="t" l="l"/>
              <a:pathLst>
                <a:path h="508135" w="3149472">
                  <a:moveTo>
                    <a:pt x="0" y="0"/>
                  </a:moveTo>
                  <a:lnTo>
                    <a:pt x="3149472" y="0"/>
                  </a:lnTo>
                  <a:lnTo>
                    <a:pt x="3149472" y="508135"/>
                  </a:lnTo>
                  <a:lnTo>
                    <a:pt x="0" y="508135"/>
                  </a:lnTo>
                  <a:close/>
                </a:path>
              </a:pathLst>
            </a:custGeom>
            <a:solidFill>
              <a:srgbClr val="145DA0"/>
            </a:solidFill>
          </p:spPr>
        </p:sp>
        <p:sp>
          <p:nvSpPr>
            <p:cNvPr name="TextBox 4" id="4"/>
            <p:cNvSpPr txBox="true"/>
            <p:nvPr/>
          </p:nvSpPr>
          <p:spPr>
            <a:xfrm>
              <a:off x="0" y="-28575"/>
              <a:ext cx="3149472" cy="536710"/>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1208957" y="-1011147"/>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0">
            <a:off x="10380940" y="649592"/>
            <a:ext cx="7516996" cy="8987817"/>
            <a:chOff x="0" y="0"/>
            <a:chExt cx="8603361" cy="10286746"/>
          </a:xfrm>
        </p:grpSpPr>
        <p:sp>
          <p:nvSpPr>
            <p:cNvPr name="Freeform 7" id="7"/>
            <p:cNvSpPr/>
            <p:nvPr/>
          </p:nvSpPr>
          <p:spPr>
            <a:xfrm flipH="false" flipV="false" rot="0">
              <a:off x="-2794" y="-128"/>
              <a:ext cx="8606155" cy="10286874"/>
            </a:xfrm>
            <a:custGeom>
              <a:avLst/>
              <a:gdLst/>
              <a:ahLst/>
              <a:cxnLst/>
              <a:rect r="r" b="b" t="t" l="l"/>
              <a:pathLst>
                <a:path h="10286874" w="8606155">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blipFill>
              <a:blip r:embed="rId4"/>
              <a:stretch>
                <a:fillRect l="0" t="-12765" r="0" b="-12765"/>
              </a:stretch>
            </a:blipFill>
          </p:spPr>
        </p:sp>
      </p:grpSp>
      <p:sp>
        <p:nvSpPr>
          <p:cNvPr name="TextBox 8" id="8"/>
          <p:cNvSpPr txBox="true"/>
          <p:nvPr/>
        </p:nvSpPr>
        <p:spPr>
          <a:xfrm rot="0">
            <a:off x="472975" y="2008493"/>
            <a:ext cx="10959085" cy="5190516"/>
          </a:xfrm>
          <a:prstGeom prst="rect">
            <a:avLst/>
          </a:prstGeom>
        </p:spPr>
        <p:txBody>
          <a:bodyPr anchor="t" rtlCol="false" tIns="0" lIns="0" bIns="0" rIns="0">
            <a:spAutoFit/>
          </a:bodyPr>
          <a:lstStyle/>
          <a:p>
            <a:pPr algn="l">
              <a:lnSpc>
                <a:spcPts val="13568"/>
              </a:lnSpc>
            </a:pPr>
            <a:r>
              <a:rPr lang="en-US" sz="11306">
                <a:solidFill>
                  <a:srgbClr val="FFFBFB"/>
                </a:solidFill>
                <a:latin typeface="Now Bold"/>
              </a:rPr>
              <a:t>HOTEL</a:t>
            </a:r>
          </a:p>
          <a:p>
            <a:pPr algn="l">
              <a:lnSpc>
                <a:spcPts val="13568"/>
              </a:lnSpc>
            </a:pPr>
            <a:r>
              <a:rPr lang="en-US" sz="11306">
                <a:solidFill>
                  <a:srgbClr val="FFFBFB"/>
                </a:solidFill>
                <a:latin typeface="Now Bold"/>
              </a:rPr>
              <a:t>AGGREGATOR</a:t>
            </a:r>
          </a:p>
          <a:p>
            <a:pPr algn="l">
              <a:lnSpc>
                <a:spcPts val="13568"/>
              </a:lnSpc>
            </a:pPr>
            <a:r>
              <a:rPr lang="en-US" sz="11306">
                <a:solidFill>
                  <a:srgbClr val="FFFBFB"/>
                </a:solidFill>
                <a:latin typeface="Now Bold"/>
              </a:rPr>
              <a:t>ANALYSIS</a:t>
            </a:r>
          </a:p>
        </p:txBody>
      </p:sp>
      <p:sp>
        <p:nvSpPr>
          <p:cNvPr name="Freeform 9" id="9"/>
          <p:cNvSpPr/>
          <p:nvPr/>
        </p:nvSpPr>
        <p:spPr>
          <a:xfrm flipH="false" flipV="false" rot="0">
            <a:off x="-295175" y="8630507"/>
            <a:ext cx="2647750" cy="2647750"/>
          </a:xfrm>
          <a:custGeom>
            <a:avLst/>
            <a:gdLst/>
            <a:ahLst/>
            <a:cxnLst/>
            <a:rect r="r" b="b" t="t" l="l"/>
            <a:pathLst>
              <a:path h="2647750" w="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6975317" y="-2198044"/>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53469" y="616395"/>
            <a:ext cx="3755035" cy="824609"/>
          </a:xfrm>
          <a:prstGeom prst="rect">
            <a:avLst/>
          </a:prstGeom>
        </p:spPr>
        <p:txBody>
          <a:bodyPr anchor="t" rtlCol="false" tIns="0" lIns="0" bIns="0" rIns="0">
            <a:spAutoFit/>
          </a:bodyPr>
          <a:lstStyle/>
          <a:p>
            <a:pPr algn="ctr" marL="0" indent="0" lvl="0">
              <a:lnSpc>
                <a:spcPts val="6451"/>
              </a:lnSpc>
              <a:spcBef>
                <a:spcPct val="0"/>
              </a:spcBef>
            </a:pPr>
            <a:r>
              <a:rPr lang="en-US" sz="5376">
                <a:solidFill>
                  <a:srgbClr val="FFFFFF"/>
                </a:solidFill>
                <a:latin typeface="Now Bold"/>
              </a:rPr>
              <a:t>ANALYSIS</a:t>
            </a:r>
          </a:p>
        </p:txBody>
      </p:sp>
      <p:sp>
        <p:nvSpPr>
          <p:cNvPr name="TextBox 5" id="5"/>
          <p:cNvSpPr txBox="true"/>
          <p:nvPr/>
        </p:nvSpPr>
        <p:spPr>
          <a:xfrm rot="0">
            <a:off x="829509" y="2234707"/>
            <a:ext cx="15983084" cy="5981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FFFFFF"/>
                </a:solidFill>
                <a:latin typeface="Canva Sans"/>
              </a:rPr>
              <a:t>Should develop targeted marketing strategies attract travelers interested in unique properties and entire rental units hightlighting the platform’s diverse offerings.</a:t>
            </a:r>
          </a:p>
          <a:p>
            <a:pPr algn="l" marL="734059" indent="-367030" lvl="1">
              <a:lnSpc>
                <a:spcPts val="4759"/>
              </a:lnSpc>
              <a:buFont typeface="Arial"/>
              <a:buChar char="•"/>
            </a:pPr>
            <a:r>
              <a:rPr lang="en-US" sz="3399">
                <a:solidFill>
                  <a:srgbClr val="FFFFFF"/>
                </a:solidFill>
                <a:latin typeface="Canva Sans"/>
              </a:rPr>
              <a:t>Private rooms and hotel rooms have less rooms compared to home.</a:t>
            </a:r>
          </a:p>
          <a:p>
            <a:pPr algn="l" marL="734059" indent="-367030" lvl="1">
              <a:lnSpc>
                <a:spcPts val="4759"/>
              </a:lnSpc>
              <a:buFont typeface="Arial"/>
              <a:buChar char="•"/>
            </a:pPr>
            <a:r>
              <a:rPr lang="en-US" sz="3399">
                <a:solidFill>
                  <a:srgbClr val="FFFFFF"/>
                </a:solidFill>
                <a:latin typeface="Canva Sans"/>
              </a:rPr>
              <a:t>Capacity of accommodation doesn't have a proportional relationship with the price.</a:t>
            </a:r>
          </a:p>
          <a:p>
            <a:pPr algn="l" marL="734059" indent="-367030" lvl="1">
              <a:lnSpc>
                <a:spcPts val="4759"/>
              </a:lnSpc>
              <a:buFont typeface="Arial"/>
              <a:buChar char="•"/>
            </a:pPr>
            <a:r>
              <a:rPr lang="en-US" sz="3399">
                <a:solidFill>
                  <a:srgbClr val="FFFFFF"/>
                </a:solidFill>
                <a:latin typeface="Canva Sans"/>
              </a:rPr>
              <a:t>There are more number of tiny homes than other homes.</a:t>
            </a:r>
          </a:p>
          <a:p>
            <a:pPr algn="l" marL="734059" indent="-367030" lvl="1">
              <a:lnSpc>
                <a:spcPts val="4759"/>
              </a:lnSpc>
              <a:buFont typeface="Arial"/>
              <a:buChar char="•"/>
            </a:pPr>
            <a:r>
              <a:rPr lang="en-US" sz="3399">
                <a:solidFill>
                  <a:srgbClr val="FFFFFF"/>
                </a:solidFill>
                <a:latin typeface="Canva Sans"/>
              </a:rPr>
              <a:t>There is a strong and clear proportional relationship between the count of total reviews and total listing count. Thus giving more opportunity for rating making host more popular.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6311264" y="7635165"/>
            <a:ext cx="2651835" cy="2651835"/>
          </a:xfrm>
          <a:custGeom>
            <a:avLst/>
            <a:gdLst/>
            <a:ahLst/>
            <a:cxnLst/>
            <a:rect r="r" b="b" t="t" l="l"/>
            <a:pathLst>
              <a:path h="2651835" w="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76371" y="3611480"/>
            <a:ext cx="10434893" cy="2623360"/>
          </a:xfrm>
          <a:prstGeom prst="rect">
            <a:avLst/>
          </a:prstGeom>
        </p:spPr>
        <p:txBody>
          <a:bodyPr anchor="t" rtlCol="false" tIns="0" lIns="0" bIns="0" rIns="0">
            <a:spAutoFit/>
          </a:bodyPr>
          <a:lstStyle/>
          <a:p>
            <a:pPr algn="l" marL="0" indent="0" lvl="0">
              <a:lnSpc>
                <a:spcPts val="10543"/>
              </a:lnSpc>
            </a:pPr>
            <a:r>
              <a:rPr lang="en-US" sz="7530" spc="459">
                <a:solidFill>
                  <a:srgbClr val="FFFFFF"/>
                </a:solidFill>
                <a:latin typeface="Now Bold"/>
              </a:rPr>
              <a:t>Thank's For Watching</a:t>
            </a:r>
          </a:p>
        </p:txBody>
      </p:sp>
      <p:sp>
        <p:nvSpPr>
          <p:cNvPr name="Freeform 4" id="4"/>
          <p:cNvSpPr/>
          <p:nvPr/>
        </p:nvSpPr>
        <p:spPr>
          <a:xfrm flipH="false" flipV="false" rot="0">
            <a:off x="-789475" y="-570381"/>
            <a:ext cx="2651835" cy="2651835"/>
          </a:xfrm>
          <a:custGeom>
            <a:avLst/>
            <a:gdLst/>
            <a:ahLst/>
            <a:cxnLst/>
            <a:rect r="r" b="b" t="t" l="l"/>
            <a:pathLst>
              <a:path h="2651835" w="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2098639" y="2997319"/>
            <a:ext cx="15160661" cy="6260981"/>
            <a:chOff x="0" y="0"/>
            <a:chExt cx="5754725" cy="2376560"/>
          </a:xfrm>
        </p:grpSpPr>
        <p:sp>
          <p:nvSpPr>
            <p:cNvPr name="Freeform 3" id="3"/>
            <p:cNvSpPr/>
            <p:nvPr/>
          </p:nvSpPr>
          <p:spPr>
            <a:xfrm flipH="false" flipV="false" rot="0">
              <a:off x="0" y="0"/>
              <a:ext cx="5754725" cy="2376560"/>
            </a:xfrm>
            <a:custGeom>
              <a:avLst/>
              <a:gdLst/>
              <a:ahLst/>
              <a:cxnLst/>
              <a:rect r="r" b="b" t="t" l="l"/>
              <a:pathLst>
                <a:path h="2376560" w="5754725">
                  <a:moveTo>
                    <a:pt x="0" y="0"/>
                  </a:moveTo>
                  <a:lnTo>
                    <a:pt x="5754725" y="0"/>
                  </a:lnTo>
                  <a:lnTo>
                    <a:pt x="5754725" y="2376560"/>
                  </a:lnTo>
                  <a:lnTo>
                    <a:pt x="0" y="2376560"/>
                  </a:lnTo>
                  <a:close/>
                </a:path>
              </a:pathLst>
            </a:custGeom>
            <a:solidFill>
              <a:srgbClr val="145DA0"/>
            </a:solidFill>
            <a:ln w="9525" cap="sq">
              <a:solidFill>
                <a:srgbClr val="FFFFFF"/>
              </a:solidFill>
              <a:prstDash val="solid"/>
              <a:miter/>
            </a:ln>
          </p:spPr>
        </p:sp>
        <p:sp>
          <p:nvSpPr>
            <p:cNvPr name="TextBox 4" id="4"/>
            <p:cNvSpPr txBox="true"/>
            <p:nvPr/>
          </p:nvSpPr>
          <p:spPr>
            <a:xfrm>
              <a:off x="0" y="-38100"/>
              <a:ext cx="5754725" cy="2414660"/>
            </a:xfrm>
            <a:prstGeom prst="rect">
              <a:avLst/>
            </a:prstGeom>
          </p:spPr>
          <p:txBody>
            <a:bodyPr anchor="ctr" rtlCol="false" tIns="50800" lIns="50800" bIns="50800" rIns="50800"/>
            <a:lstStyle/>
            <a:p>
              <a:pPr algn="ctr">
                <a:lnSpc>
                  <a:spcPts val="3483"/>
                </a:lnSpc>
              </a:pPr>
            </a:p>
          </p:txBody>
        </p:sp>
      </p:grpSp>
      <p:sp>
        <p:nvSpPr>
          <p:cNvPr name="Freeform 5" id="5"/>
          <p:cNvSpPr/>
          <p:nvPr/>
        </p:nvSpPr>
        <p:spPr>
          <a:xfrm flipH="false" flipV="false" rot="0">
            <a:off x="-7631327" y="597505"/>
            <a:ext cx="9077445" cy="9077445"/>
          </a:xfrm>
          <a:custGeom>
            <a:avLst/>
            <a:gdLst/>
            <a:ahLst/>
            <a:cxnLst/>
            <a:rect r="r" b="b" t="t" l="l"/>
            <a:pathLst>
              <a:path h="9077445" w="9077445">
                <a:moveTo>
                  <a:pt x="0" y="0"/>
                </a:moveTo>
                <a:lnTo>
                  <a:pt x="9077444" y="0"/>
                </a:lnTo>
                <a:lnTo>
                  <a:pt x="9077444" y="9077445"/>
                </a:lnTo>
                <a:lnTo>
                  <a:pt x="0" y="90774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586867" y="1028700"/>
            <a:ext cx="8437330" cy="1214499"/>
          </a:xfrm>
          <a:prstGeom prst="rect">
            <a:avLst/>
          </a:prstGeom>
        </p:spPr>
        <p:txBody>
          <a:bodyPr anchor="t" rtlCol="false" tIns="0" lIns="0" bIns="0" rIns="0">
            <a:spAutoFit/>
          </a:bodyPr>
          <a:lstStyle/>
          <a:p>
            <a:pPr algn="ctr" marL="0" indent="0" lvl="0">
              <a:lnSpc>
                <a:spcPts val="9625"/>
              </a:lnSpc>
              <a:spcBef>
                <a:spcPct val="0"/>
              </a:spcBef>
            </a:pPr>
            <a:r>
              <a:rPr lang="en-US" sz="8020">
                <a:solidFill>
                  <a:srgbClr val="56AEFF"/>
                </a:solidFill>
                <a:latin typeface="Now Bold"/>
              </a:rPr>
              <a:t>OVERVIEW</a:t>
            </a:r>
          </a:p>
        </p:txBody>
      </p:sp>
      <p:sp>
        <p:nvSpPr>
          <p:cNvPr name="TextBox 7" id="7"/>
          <p:cNvSpPr txBox="true"/>
          <p:nvPr/>
        </p:nvSpPr>
        <p:spPr>
          <a:xfrm rot="0">
            <a:off x="2249955" y="3403977"/>
            <a:ext cx="14858028" cy="5380990"/>
          </a:xfrm>
          <a:prstGeom prst="rect">
            <a:avLst/>
          </a:prstGeom>
        </p:spPr>
        <p:txBody>
          <a:bodyPr anchor="t" rtlCol="false" tIns="0" lIns="0" bIns="0" rIns="0">
            <a:spAutoFit/>
          </a:bodyPr>
          <a:lstStyle/>
          <a:p>
            <a:pPr algn="just">
              <a:lnSpc>
                <a:spcPts val="4759"/>
              </a:lnSpc>
            </a:pPr>
            <a:r>
              <a:rPr lang="en-US" sz="3399">
                <a:solidFill>
                  <a:srgbClr val="F5FFF5"/>
                </a:solidFill>
                <a:latin typeface="Canva Sans"/>
              </a:rPr>
              <a:t>The dataset </a:t>
            </a:r>
            <a:r>
              <a:rPr lang="en-US" sz="3399">
                <a:solidFill>
                  <a:srgbClr val="F5FFF5"/>
                </a:solidFill>
                <a:latin typeface="Canva Sans"/>
              </a:rPr>
              <a:t>comprises various attributes related to listings, hosts, reviews, and availability. </a:t>
            </a:r>
          </a:p>
          <a:p>
            <a:pPr algn="just">
              <a:lnSpc>
                <a:spcPts val="4759"/>
              </a:lnSpc>
            </a:pPr>
            <a:r>
              <a:rPr lang="en-US" sz="3399">
                <a:solidFill>
                  <a:srgbClr val="F5FFF5"/>
                </a:solidFill>
                <a:latin typeface="Canva Sans"/>
              </a:rPr>
              <a:t>The objective is to create comprehensive visualizations and insights that shed light on trends, patterns, and factors influencing the performance of listings. </a:t>
            </a:r>
          </a:p>
          <a:p>
            <a:pPr algn="just">
              <a:lnSpc>
                <a:spcPts val="4759"/>
              </a:lnSpc>
            </a:pPr>
            <a:r>
              <a:rPr lang="en-US" sz="3399">
                <a:solidFill>
                  <a:srgbClr val="F5FFF5"/>
                </a:solidFill>
                <a:latin typeface="Canva Sans"/>
              </a:rPr>
              <a:t>Through Power BI, interns will explore key metrics such as pricing, availability, host characteristics, and review scores to derive actionable insights for improving the overall quality and competitiveness of the listings.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grpSp>
        <p:nvGrpSpPr>
          <p:cNvPr name="Group 2" id="2"/>
          <p:cNvGrpSpPr/>
          <p:nvPr/>
        </p:nvGrpSpPr>
        <p:grpSpPr>
          <a:xfrm rot="-10800000">
            <a:off x="81160" y="9258300"/>
            <a:ext cx="13457996" cy="3264379"/>
            <a:chOff x="0" y="0"/>
            <a:chExt cx="17943995" cy="4352506"/>
          </a:xfrm>
        </p:grpSpPr>
        <p:sp>
          <p:nvSpPr>
            <p:cNvPr name="Freeform 3" id="3"/>
            <p:cNvSpPr/>
            <p:nvPr/>
          </p:nvSpPr>
          <p:spPr>
            <a:xfrm flipH="false" flipV="false" rot="0">
              <a:off x="0" y="0"/>
              <a:ext cx="4149650" cy="4149650"/>
            </a:xfrm>
            <a:custGeom>
              <a:avLst/>
              <a:gdLst/>
              <a:ahLst/>
              <a:cxnLst/>
              <a:rect r="r" b="b" t="t" l="l"/>
              <a:pathLst>
                <a:path h="4149650" w="4149650">
                  <a:moveTo>
                    <a:pt x="0" y="0"/>
                  </a:moveTo>
                  <a:lnTo>
                    <a:pt x="4149650" y="0"/>
                  </a:lnTo>
                  <a:lnTo>
                    <a:pt x="4149650" y="4149650"/>
                  </a:lnTo>
                  <a:lnTo>
                    <a:pt x="0" y="41496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600097" y="861572"/>
              <a:ext cx="4149650" cy="3288079"/>
            </a:xfrm>
            <a:custGeom>
              <a:avLst/>
              <a:gdLst/>
              <a:ahLst/>
              <a:cxnLst/>
              <a:rect r="r" b="b" t="t" l="l"/>
              <a:pathLst>
                <a:path h="3288079" w="4149650">
                  <a:moveTo>
                    <a:pt x="0" y="0"/>
                  </a:moveTo>
                  <a:lnTo>
                    <a:pt x="4149651" y="0"/>
                  </a:lnTo>
                  <a:lnTo>
                    <a:pt x="4149651" y="3288078"/>
                  </a:lnTo>
                  <a:lnTo>
                    <a:pt x="0" y="3288078"/>
                  </a:lnTo>
                  <a:lnTo>
                    <a:pt x="0" y="0"/>
                  </a:lnTo>
                  <a:close/>
                </a:path>
              </a:pathLst>
            </a:custGeom>
            <a:blipFill>
              <a:blip r:embed="rId2">
                <a:extLst>
                  <a:ext uri="{96DAC541-7B7A-43D3-8B79-37D633B846F1}">
                    <asvg:svgBlip xmlns:asvg="http://schemas.microsoft.com/office/drawing/2016/SVG/main" r:embed="rId3"/>
                  </a:ext>
                </a:extLst>
              </a:blip>
              <a:stretch>
                <a:fillRect l="0" t="0" r="0" b="-26202"/>
              </a:stretch>
            </a:blipFill>
          </p:spPr>
        </p:sp>
        <p:sp>
          <p:nvSpPr>
            <p:cNvPr name="Freeform 5" id="5"/>
            <p:cNvSpPr/>
            <p:nvPr/>
          </p:nvSpPr>
          <p:spPr>
            <a:xfrm flipH="false" flipV="false" rot="0">
              <a:off x="9194248" y="202855"/>
              <a:ext cx="4149650" cy="4149650"/>
            </a:xfrm>
            <a:custGeom>
              <a:avLst/>
              <a:gdLst/>
              <a:ahLst/>
              <a:cxnLst/>
              <a:rect r="r" b="b" t="t" l="l"/>
              <a:pathLst>
                <a:path h="4149650" w="4149650">
                  <a:moveTo>
                    <a:pt x="0" y="0"/>
                  </a:moveTo>
                  <a:lnTo>
                    <a:pt x="4149650" y="0"/>
                  </a:lnTo>
                  <a:lnTo>
                    <a:pt x="4149650" y="4149651"/>
                  </a:lnTo>
                  <a:lnTo>
                    <a:pt x="0" y="4149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794345" y="1064427"/>
              <a:ext cx="4149650" cy="3288079"/>
            </a:xfrm>
            <a:custGeom>
              <a:avLst/>
              <a:gdLst/>
              <a:ahLst/>
              <a:cxnLst/>
              <a:rect r="r" b="b" t="t" l="l"/>
              <a:pathLst>
                <a:path h="3288079" w="4149650">
                  <a:moveTo>
                    <a:pt x="0" y="0"/>
                  </a:moveTo>
                  <a:lnTo>
                    <a:pt x="4149650" y="0"/>
                  </a:lnTo>
                  <a:lnTo>
                    <a:pt x="4149650" y="3288079"/>
                  </a:lnTo>
                  <a:lnTo>
                    <a:pt x="0" y="3288079"/>
                  </a:lnTo>
                  <a:lnTo>
                    <a:pt x="0" y="0"/>
                  </a:lnTo>
                  <a:close/>
                </a:path>
              </a:pathLst>
            </a:custGeom>
            <a:blipFill>
              <a:blip r:embed="rId2">
                <a:extLst>
                  <a:ext uri="{96DAC541-7B7A-43D3-8B79-37D633B846F1}">
                    <asvg:svgBlip xmlns:asvg="http://schemas.microsoft.com/office/drawing/2016/SVG/main" r:embed="rId3"/>
                  </a:ext>
                </a:extLst>
              </a:blip>
              <a:stretch>
                <a:fillRect l="0" t="0" r="0" b="-26202"/>
              </a:stretch>
            </a:blipFill>
          </p:spPr>
        </p:sp>
      </p:grpSp>
      <p:sp>
        <p:nvSpPr>
          <p:cNvPr name="Freeform 7" id="7"/>
          <p:cNvSpPr/>
          <p:nvPr/>
        </p:nvSpPr>
        <p:spPr>
          <a:xfrm flipH="false" flipV="false" rot="-4615544">
            <a:off x="10510810" y="5041623"/>
            <a:ext cx="13544802" cy="1127911"/>
          </a:xfrm>
          <a:custGeom>
            <a:avLst/>
            <a:gdLst/>
            <a:ahLst/>
            <a:cxnLst/>
            <a:rect r="r" b="b" t="t" l="l"/>
            <a:pathLst>
              <a:path h="1127911" w="13544802">
                <a:moveTo>
                  <a:pt x="0" y="0"/>
                </a:moveTo>
                <a:lnTo>
                  <a:pt x="13544801" y="0"/>
                </a:lnTo>
                <a:lnTo>
                  <a:pt x="13544801" y="1127912"/>
                </a:lnTo>
                <a:lnTo>
                  <a:pt x="0" y="1127912"/>
                </a:lnTo>
                <a:lnTo>
                  <a:pt x="0" y="0"/>
                </a:lnTo>
                <a:close/>
              </a:path>
            </a:pathLst>
          </a:custGeom>
          <a:blipFill>
            <a:blip r:embed="rId4"/>
            <a:stretch>
              <a:fillRect l="0" t="-137172" r="0" b="0"/>
            </a:stretch>
          </a:blipFill>
        </p:spPr>
      </p:sp>
      <p:grpSp>
        <p:nvGrpSpPr>
          <p:cNvPr name="Group 8" id="8"/>
          <p:cNvGrpSpPr/>
          <p:nvPr/>
        </p:nvGrpSpPr>
        <p:grpSpPr>
          <a:xfrm rot="-10800000">
            <a:off x="15966396" y="9258300"/>
            <a:ext cx="13457996" cy="3264379"/>
            <a:chOff x="0" y="0"/>
            <a:chExt cx="17943995" cy="4352506"/>
          </a:xfrm>
        </p:grpSpPr>
        <p:sp>
          <p:nvSpPr>
            <p:cNvPr name="Freeform 9" id="9"/>
            <p:cNvSpPr/>
            <p:nvPr/>
          </p:nvSpPr>
          <p:spPr>
            <a:xfrm flipH="false" flipV="false" rot="0">
              <a:off x="0" y="0"/>
              <a:ext cx="4149650" cy="4149650"/>
            </a:xfrm>
            <a:custGeom>
              <a:avLst/>
              <a:gdLst/>
              <a:ahLst/>
              <a:cxnLst/>
              <a:rect r="r" b="b" t="t" l="l"/>
              <a:pathLst>
                <a:path h="4149650" w="4149650">
                  <a:moveTo>
                    <a:pt x="0" y="0"/>
                  </a:moveTo>
                  <a:lnTo>
                    <a:pt x="4149650" y="0"/>
                  </a:lnTo>
                  <a:lnTo>
                    <a:pt x="4149650" y="4149650"/>
                  </a:lnTo>
                  <a:lnTo>
                    <a:pt x="0" y="41496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4600097" y="861572"/>
              <a:ext cx="4149650" cy="3288079"/>
            </a:xfrm>
            <a:custGeom>
              <a:avLst/>
              <a:gdLst/>
              <a:ahLst/>
              <a:cxnLst/>
              <a:rect r="r" b="b" t="t" l="l"/>
              <a:pathLst>
                <a:path h="3288079" w="4149650">
                  <a:moveTo>
                    <a:pt x="0" y="0"/>
                  </a:moveTo>
                  <a:lnTo>
                    <a:pt x="4149651" y="0"/>
                  </a:lnTo>
                  <a:lnTo>
                    <a:pt x="4149651" y="3288078"/>
                  </a:lnTo>
                  <a:lnTo>
                    <a:pt x="0" y="3288078"/>
                  </a:lnTo>
                  <a:lnTo>
                    <a:pt x="0" y="0"/>
                  </a:lnTo>
                  <a:close/>
                </a:path>
              </a:pathLst>
            </a:custGeom>
            <a:blipFill>
              <a:blip r:embed="rId2">
                <a:extLst>
                  <a:ext uri="{96DAC541-7B7A-43D3-8B79-37D633B846F1}">
                    <asvg:svgBlip xmlns:asvg="http://schemas.microsoft.com/office/drawing/2016/SVG/main" r:embed="rId3"/>
                  </a:ext>
                </a:extLst>
              </a:blip>
              <a:stretch>
                <a:fillRect l="0" t="0" r="0" b="-26202"/>
              </a:stretch>
            </a:blipFill>
          </p:spPr>
        </p:sp>
        <p:sp>
          <p:nvSpPr>
            <p:cNvPr name="Freeform 11" id="11"/>
            <p:cNvSpPr/>
            <p:nvPr/>
          </p:nvSpPr>
          <p:spPr>
            <a:xfrm flipH="false" flipV="false" rot="0">
              <a:off x="9194248" y="202855"/>
              <a:ext cx="4149650" cy="4149650"/>
            </a:xfrm>
            <a:custGeom>
              <a:avLst/>
              <a:gdLst/>
              <a:ahLst/>
              <a:cxnLst/>
              <a:rect r="r" b="b" t="t" l="l"/>
              <a:pathLst>
                <a:path h="4149650" w="4149650">
                  <a:moveTo>
                    <a:pt x="0" y="0"/>
                  </a:moveTo>
                  <a:lnTo>
                    <a:pt x="4149650" y="0"/>
                  </a:lnTo>
                  <a:lnTo>
                    <a:pt x="4149650" y="4149651"/>
                  </a:lnTo>
                  <a:lnTo>
                    <a:pt x="0" y="4149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3794345" y="1064427"/>
              <a:ext cx="4149650" cy="3288079"/>
            </a:xfrm>
            <a:custGeom>
              <a:avLst/>
              <a:gdLst/>
              <a:ahLst/>
              <a:cxnLst/>
              <a:rect r="r" b="b" t="t" l="l"/>
              <a:pathLst>
                <a:path h="3288079" w="4149650">
                  <a:moveTo>
                    <a:pt x="0" y="0"/>
                  </a:moveTo>
                  <a:lnTo>
                    <a:pt x="4149650" y="0"/>
                  </a:lnTo>
                  <a:lnTo>
                    <a:pt x="4149650" y="3288079"/>
                  </a:lnTo>
                  <a:lnTo>
                    <a:pt x="0" y="3288079"/>
                  </a:lnTo>
                  <a:lnTo>
                    <a:pt x="0" y="0"/>
                  </a:lnTo>
                  <a:close/>
                </a:path>
              </a:pathLst>
            </a:custGeom>
            <a:blipFill>
              <a:blip r:embed="rId2">
                <a:extLst>
                  <a:ext uri="{96DAC541-7B7A-43D3-8B79-37D633B846F1}">
                    <asvg:svgBlip xmlns:asvg="http://schemas.microsoft.com/office/drawing/2016/SVG/main" r:embed="rId3"/>
                  </a:ext>
                </a:extLst>
              </a:blip>
              <a:stretch>
                <a:fillRect l="0" t="0" r="0" b="-26202"/>
              </a:stretch>
            </a:blipFill>
          </p:spPr>
        </p:sp>
      </p:grpSp>
      <p:sp>
        <p:nvSpPr>
          <p:cNvPr name="TextBox 13" id="13"/>
          <p:cNvSpPr txBox="true"/>
          <p:nvPr/>
        </p:nvSpPr>
        <p:spPr>
          <a:xfrm rot="0">
            <a:off x="755311" y="420623"/>
            <a:ext cx="11784623" cy="1227368"/>
          </a:xfrm>
          <a:prstGeom prst="rect">
            <a:avLst/>
          </a:prstGeom>
        </p:spPr>
        <p:txBody>
          <a:bodyPr anchor="t" rtlCol="false" tIns="0" lIns="0" bIns="0" rIns="0">
            <a:spAutoFit/>
          </a:bodyPr>
          <a:lstStyle/>
          <a:p>
            <a:pPr algn="ctr" marL="0" indent="0" lvl="0">
              <a:lnSpc>
                <a:spcPts val="9625"/>
              </a:lnSpc>
              <a:spcBef>
                <a:spcPct val="0"/>
              </a:spcBef>
            </a:pPr>
            <a:r>
              <a:rPr lang="en-US" sz="8020">
                <a:solidFill>
                  <a:srgbClr val="FFFFFF"/>
                </a:solidFill>
                <a:latin typeface="Now Bold"/>
              </a:rPr>
              <a:t>DATASET DESCRIPTION</a:t>
            </a:r>
          </a:p>
        </p:txBody>
      </p:sp>
      <p:sp>
        <p:nvSpPr>
          <p:cNvPr name="TextBox 14" id="14"/>
          <p:cNvSpPr txBox="true"/>
          <p:nvPr/>
        </p:nvSpPr>
        <p:spPr>
          <a:xfrm rot="0">
            <a:off x="755311" y="2409991"/>
            <a:ext cx="16527899" cy="6039512"/>
          </a:xfrm>
          <a:prstGeom prst="rect">
            <a:avLst/>
          </a:prstGeom>
        </p:spPr>
        <p:txBody>
          <a:bodyPr anchor="t" rtlCol="false" tIns="0" lIns="0" bIns="0" rIns="0">
            <a:spAutoFit/>
          </a:bodyPr>
          <a:lstStyle/>
          <a:p>
            <a:pPr algn="l">
              <a:lnSpc>
                <a:spcPts val="3985"/>
              </a:lnSpc>
              <a:spcBef>
                <a:spcPct val="0"/>
              </a:spcBef>
            </a:pPr>
            <a:r>
              <a:rPr lang="en-US" sz="2887">
                <a:solidFill>
                  <a:srgbClr val="FFFFFF"/>
                </a:solidFill>
                <a:latin typeface="DM Sans"/>
              </a:rPr>
              <a:t>1. id: Unique identifier for each listing.</a:t>
            </a:r>
          </a:p>
          <a:p>
            <a:pPr algn="l">
              <a:lnSpc>
                <a:spcPts val="3985"/>
              </a:lnSpc>
              <a:spcBef>
                <a:spcPct val="0"/>
              </a:spcBef>
            </a:pPr>
            <a:r>
              <a:rPr lang="en-US" sz="2887">
                <a:solidFill>
                  <a:srgbClr val="FFFFFF"/>
                </a:solidFill>
                <a:latin typeface="DM Sans"/>
              </a:rPr>
              <a:t>2. listing_url: URL of the listing on the hotel aggregator platform.</a:t>
            </a:r>
          </a:p>
          <a:p>
            <a:pPr algn="l">
              <a:lnSpc>
                <a:spcPts val="3985"/>
              </a:lnSpc>
              <a:spcBef>
                <a:spcPct val="0"/>
              </a:spcBef>
            </a:pPr>
            <a:r>
              <a:rPr lang="en-US" sz="2887">
                <a:solidFill>
                  <a:srgbClr val="FFFFFF"/>
                </a:solidFill>
                <a:latin typeface="DM Sans"/>
              </a:rPr>
              <a:t>3. scrape_id: Identifier for the data scraping event.</a:t>
            </a:r>
          </a:p>
          <a:p>
            <a:pPr algn="l">
              <a:lnSpc>
                <a:spcPts val="3985"/>
              </a:lnSpc>
              <a:spcBef>
                <a:spcPct val="0"/>
              </a:spcBef>
            </a:pPr>
            <a:r>
              <a:rPr lang="en-US" sz="2887">
                <a:solidFill>
                  <a:srgbClr val="FFFFFF"/>
                </a:solidFill>
                <a:latin typeface="DM Sans"/>
              </a:rPr>
              <a:t>4. last_scraped: Date of the last data scrape.</a:t>
            </a:r>
          </a:p>
          <a:p>
            <a:pPr algn="l">
              <a:lnSpc>
                <a:spcPts val="3985"/>
              </a:lnSpc>
              <a:spcBef>
                <a:spcPct val="0"/>
              </a:spcBef>
            </a:pPr>
            <a:r>
              <a:rPr lang="en-US" sz="2887">
                <a:solidFill>
                  <a:srgbClr val="FFFFFF"/>
                </a:solidFill>
                <a:latin typeface="DM Sans"/>
              </a:rPr>
              <a:t>5. source: Source of the listing information.</a:t>
            </a:r>
          </a:p>
          <a:p>
            <a:pPr algn="l">
              <a:lnSpc>
                <a:spcPts val="3985"/>
              </a:lnSpc>
              <a:spcBef>
                <a:spcPct val="0"/>
              </a:spcBef>
            </a:pPr>
            <a:r>
              <a:rPr lang="en-US" sz="2887">
                <a:solidFill>
                  <a:srgbClr val="FFFFFF"/>
                </a:solidFill>
                <a:latin typeface="DM Sans"/>
              </a:rPr>
              <a:t>6. name: Name of the listing.</a:t>
            </a:r>
          </a:p>
          <a:p>
            <a:pPr algn="l">
              <a:lnSpc>
                <a:spcPts val="3985"/>
              </a:lnSpc>
              <a:spcBef>
                <a:spcPct val="0"/>
              </a:spcBef>
            </a:pPr>
            <a:r>
              <a:rPr lang="en-US" sz="2887">
                <a:solidFill>
                  <a:srgbClr val="FFFFFF"/>
                </a:solidFill>
                <a:latin typeface="DM Sans"/>
              </a:rPr>
              <a:t>7. description: Description of the listing.</a:t>
            </a:r>
          </a:p>
          <a:p>
            <a:pPr algn="l">
              <a:lnSpc>
                <a:spcPts val="3985"/>
              </a:lnSpc>
              <a:spcBef>
                <a:spcPct val="0"/>
              </a:spcBef>
            </a:pPr>
            <a:r>
              <a:rPr lang="en-US" sz="2887">
                <a:solidFill>
                  <a:srgbClr val="FFFFFF"/>
                </a:solidFill>
                <a:latin typeface="DM Sans"/>
              </a:rPr>
              <a:t>8. neighborhood_overview: Overview of the neighborhood where the listing is located.</a:t>
            </a:r>
          </a:p>
          <a:p>
            <a:pPr algn="l">
              <a:lnSpc>
                <a:spcPts val="3985"/>
              </a:lnSpc>
              <a:spcBef>
                <a:spcPct val="0"/>
              </a:spcBef>
            </a:pPr>
            <a:r>
              <a:rPr lang="en-US" sz="2887">
                <a:solidFill>
                  <a:srgbClr val="FFFFFF"/>
                </a:solidFill>
                <a:latin typeface="DM Sans"/>
              </a:rPr>
              <a:t>9. picture_url: URL of the listing's picture.</a:t>
            </a:r>
          </a:p>
          <a:p>
            <a:pPr algn="l">
              <a:lnSpc>
                <a:spcPts val="3985"/>
              </a:lnSpc>
              <a:spcBef>
                <a:spcPct val="0"/>
              </a:spcBef>
            </a:pPr>
            <a:r>
              <a:rPr lang="en-US" sz="2887">
                <a:solidFill>
                  <a:srgbClr val="FFFFFF"/>
                </a:solidFill>
                <a:latin typeface="DM Sans"/>
              </a:rPr>
              <a:t>10. host_id: Unique identifier for the host.</a:t>
            </a:r>
          </a:p>
          <a:p>
            <a:pPr algn="l">
              <a:lnSpc>
                <a:spcPts val="3985"/>
              </a:lnSpc>
              <a:spcBef>
                <a:spcPct val="0"/>
              </a:spcBef>
            </a:pPr>
            <a:r>
              <a:rPr lang="en-US" sz="2887">
                <a:solidFill>
                  <a:srgbClr val="FFFFFF"/>
                </a:solidFill>
                <a:latin typeface="DM Sans"/>
              </a:rPr>
              <a:t>11. ... (and many more columns capturing details about hosts, location, property type, room details,</a:t>
            </a:r>
          </a:p>
          <a:p>
            <a:pPr algn="l">
              <a:lnSpc>
                <a:spcPts val="3985"/>
              </a:lnSpc>
              <a:spcBef>
                <a:spcPct val="0"/>
              </a:spcBef>
            </a:pPr>
            <a:r>
              <a:rPr lang="en-US" sz="2887">
                <a:solidFill>
                  <a:srgbClr val="FFFFFF"/>
                </a:solidFill>
                <a:latin typeface="DM Sans"/>
              </a:rPr>
              <a:t>amenities, pricing, availability, reviews, and other relevant information)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2650582" y="2884820"/>
            <a:ext cx="1187335" cy="1187335"/>
          </a:xfrm>
          <a:custGeom>
            <a:avLst/>
            <a:gdLst/>
            <a:ahLst/>
            <a:cxnLst/>
            <a:rect r="r" b="b" t="t" l="l"/>
            <a:pathLst>
              <a:path h="1187335" w="1187335">
                <a:moveTo>
                  <a:pt x="0" y="0"/>
                </a:moveTo>
                <a:lnTo>
                  <a:pt x="1187335" y="0"/>
                </a:lnTo>
                <a:lnTo>
                  <a:pt x="1187335" y="1187336"/>
                </a:lnTo>
                <a:lnTo>
                  <a:pt x="0" y="11873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96623" y="542925"/>
            <a:ext cx="7071499" cy="1929765"/>
          </a:xfrm>
          <a:prstGeom prst="rect">
            <a:avLst/>
          </a:prstGeom>
        </p:spPr>
        <p:txBody>
          <a:bodyPr anchor="t" rtlCol="false" tIns="0" lIns="0" bIns="0" rIns="0">
            <a:spAutoFit/>
          </a:bodyPr>
          <a:lstStyle/>
          <a:p>
            <a:pPr algn="l" marL="0" indent="0" lvl="0">
              <a:lnSpc>
                <a:spcPts val="7522"/>
              </a:lnSpc>
              <a:spcBef>
                <a:spcPct val="0"/>
              </a:spcBef>
            </a:pPr>
            <a:r>
              <a:rPr lang="en-US" sz="6268">
                <a:solidFill>
                  <a:srgbClr val="FFFFFF"/>
                </a:solidFill>
                <a:latin typeface="Now Bold"/>
              </a:rPr>
              <a:t>PROJECT OBJECTIVES:</a:t>
            </a:r>
          </a:p>
        </p:txBody>
      </p:sp>
      <p:sp>
        <p:nvSpPr>
          <p:cNvPr name="TextBox 4" id="4"/>
          <p:cNvSpPr txBox="true"/>
          <p:nvPr/>
        </p:nvSpPr>
        <p:spPr>
          <a:xfrm rot="0">
            <a:off x="1910823" y="3235889"/>
            <a:ext cx="957654" cy="755347"/>
          </a:xfrm>
          <a:prstGeom prst="rect">
            <a:avLst/>
          </a:prstGeom>
        </p:spPr>
        <p:txBody>
          <a:bodyPr anchor="t" rtlCol="false" tIns="0" lIns="0" bIns="0" rIns="0">
            <a:spAutoFit/>
          </a:bodyPr>
          <a:lstStyle/>
          <a:p>
            <a:pPr algn="ctr" marL="0" indent="0" lvl="0">
              <a:lnSpc>
                <a:spcPts val="6151"/>
              </a:lnSpc>
              <a:spcBef>
                <a:spcPct val="0"/>
              </a:spcBef>
            </a:pPr>
            <a:r>
              <a:rPr lang="en-US" sz="4457">
                <a:solidFill>
                  <a:srgbClr val="4BD1FB"/>
                </a:solidFill>
                <a:latin typeface="DM Sans Bold"/>
              </a:rPr>
              <a:t>01</a:t>
            </a:r>
          </a:p>
        </p:txBody>
      </p:sp>
      <p:sp>
        <p:nvSpPr>
          <p:cNvPr name="TextBox 5" id="5"/>
          <p:cNvSpPr txBox="true"/>
          <p:nvPr/>
        </p:nvSpPr>
        <p:spPr>
          <a:xfrm rot="0">
            <a:off x="1910823" y="4505586"/>
            <a:ext cx="957654" cy="755347"/>
          </a:xfrm>
          <a:prstGeom prst="rect">
            <a:avLst/>
          </a:prstGeom>
        </p:spPr>
        <p:txBody>
          <a:bodyPr anchor="t" rtlCol="false" tIns="0" lIns="0" bIns="0" rIns="0">
            <a:spAutoFit/>
          </a:bodyPr>
          <a:lstStyle/>
          <a:p>
            <a:pPr algn="ctr" marL="0" indent="0" lvl="0">
              <a:lnSpc>
                <a:spcPts val="6151"/>
              </a:lnSpc>
              <a:spcBef>
                <a:spcPct val="0"/>
              </a:spcBef>
            </a:pPr>
            <a:r>
              <a:rPr lang="en-US" sz="4457">
                <a:solidFill>
                  <a:srgbClr val="4BD1FB"/>
                </a:solidFill>
                <a:latin typeface="DM Sans Bold"/>
              </a:rPr>
              <a:t>02</a:t>
            </a:r>
          </a:p>
        </p:txBody>
      </p:sp>
      <p:sp>
        <p:nvSpPr>
          <p:cNvPr name="TextBox 6" id="6"/>
          <p:cNvSpPr txBox="true"/>
          <p:nvPr/>
        </p:nvSpPr>
        <p:spPr>
          <a:xfrm rot="0">
            <a:off x="1910823" y="5755208"/>
            <a:ext cx="957654" cy="755347"/>
          </a:xfrm>
          <a:prstGeom prst="rect">
            <a:avLst/>
          </a:prstGeom>
        </p:spPr>
        <p:txBody>
          <a:bodyPr anchor="t" rtlCol="false" tIns="0" lIns="0" bIns="0" rIns="0">
            <a:spAutoFit/>
          </a:bodyPr>
          <a:lstStyle/>
          <a:p>
            <a:pPr algn="ctr" marL="0" indent="0" lvl="0">
              <a:lnSpc>
                <a:spcPts val="6151"/>
              </a:lnSpc>
              <a:spcBef>
                <a:spcPct val="0"/>
              </a:spcBef>
            </a:pPr>
            <a:r>
              <a:rPr lang="en-US" sz="4457">
                <a:solidFill>
                  <a:srgbClr val="4BD1FB"/>
                </a:solidFill>
                <a:latin typeface="DM Sans Bold"/>
              </a:rPr>
              <a:t>03</a:t>
            </a:r>
          </a:p>
        </p:txBody>
      </p:sp>
      <p:sp>
        <p:nvSpPr>
          <p:cNvPr name="TextBox 7" id="7"/>
          <p:cNvSpPr txBox="true"/>
          <p:nvPr/>
        </p:nvSpPr>
        <p:spPr>
          <a:xfrm rot="0">
            <a:off x="1910823" y="6922677"/>
            <a:ext cx="957654" cy="738583"/>
          </a:xfrm>
          <a:prstGeom prst="rect">
            <a:avLst/>
          </a:prstGeom>
        </p:spPr>
        <p:txBody>
          <a:bodyPr anchor="t" rtlCol="false" tIns="0" lIns="0" bIns="0" rIns="0">
            <a:spAutoFit/>
          </a:bodyPr>
          <a:lstStyle/>
          <a:p>
            <a:pPr algn="ctr" marL="0" indent="0" lvl="0">
              <a:lnSpc>
                <a:spcPts val="6013"/>
              </a:lnSpc>
              <a:spcBef>
                <a:spcPct val="0"/>
              </a:spcBef>
            </a:pPr>
            <a:r>
              <a:rPr lang="en-US" sz="4357">
                <a:solidFill>
                  <a:srgbClr val="4BD1FB"/>
                </a:solidFill>
                <a:latin typeface="DM Sans Bold"/>
              </a:rPr>
              <a:t>04</a:t>
            </a:r>
          </a:p>
        </p:txBody>
      </p:sp>
      <p:sp>
        <p:nvSpPr>
          <p:cNvPr name="Freeform 8" id="8"/>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978256" y="7861285"/>
            <a:ext cx="5956513" cy="5956513"/>
          </a:xfrm>
          <a:custGeom>
            <a:avLst/>
            <a:gdLst/>
            <a:ahLst/>
            <a:cxnLst/>
            <a:rect r="r" b="b" t="t" l="l"/>
            <a:pathLst>
              <a:path h="5956513" w="5956513">
                <a:moveTo>
                  <a:pt x="0" y="0"/>
                </a:moveTo>
                <a:lnTo>
                  <a:pt x="5956512" y="0"/>
                </a:lnTo>
                <a:lnTo>
                  <a:pt x="5956512" y="5956513"/>
                </a:lnTo>
                <a:lnTo>
                  <a:pt x="0" y="59565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3224076" y="3293378"/>
            <a:ext cx="6345242" cy="770786"/>
          </a:xfrm>
          <a:prstGeom prst="rect">
            <a:avLst/>
          </a:prstGeom>
        </p:spPr>
        <p:txBody>
          <a:bodyPr anchor="t" rtlCol="false" tIns="0" lIns="0" bIns="0" rIns="0">
            <a:spAutoFit/>
          </a:bodyPr>
          <a:lstStyle/>
          <a:p>
            <a:pPr algn="l" marL="0" indent="0" lvl="0">
              <a:lnSpc>
                <a:spcPts val="6369"/>
              </a:lnSpc>
              <a:spcBef>
                <a:spcPct val="0"/>
              </a:spcBef>
            </a:pPr>
            <a:r>
              <a:rPr lang="en-US" sz="4615">
                <a:solidFill>
                  <a:srgbClr val="FFFFFF"/>
                </a:solidFill>
                <a:latin typeface="DM Sans"/>
              </a:rPr>
              <a:t>Geographical Insights</a:t>
            </a:r>
          </a:p>
        </p:txBody>
      </p:sp>
      <p:sp>
        <p:nvSpPr>
          <p:cNvPr name="TextBox 11" id="11"/>
          <p:cNvSpPr txBox="true"/>
          <p:nvPr/>
        </p:nvSpPr>
        <p:spPr>
          <a:xfrm rot="0">
            <a:off x="3224076" y="4543686"/>
            <a:ext cx="8809042" cy="780212"/>
          </a:xfrm>
          <a:prstGeom prst="rect">
            <a:avLst/>
          </a:prstGeom>
        </p:spPr>
        <p:txBody>
          <a:bodyPr anchor="t" rtlCol="false" tIns="0" lIns="0" bIns="0" rIns="0">
            <a:spAutoFit/>
          </a:bodyPr>
          <a:lstStyle/>
          <a:p>
            <a:pPr algn="l" marL="0" indent="0" lvl="0">
              <a:lnSpc>
                <a:spcPts val="6375"/>
              </a:lnSpc>
              <a:spcBef>
                <a:spcPct val="0"/>
              </a:spcBef>
            </a:pPr>
            <a:r>
              <a:rPr lang="en-US" sz="4620">
                <a:solidFill>
                  <a:srgbClr val="FFFFFF"/>
                </a:solidFill>
                <a:latin typeface="DM Sans"/>
              </a:rPr>
              <a:t>Pricing and Availability Analysis</a:t>
            </a:r>
          </a:p>
        </p:txBody>
      </p:sp>
      <p:sp>
        <p:nvSpPr>
          <p:cNvPr name="TextBox 12" id="12"/>
          <p:cNvSpPr txBox="true"/>
          <p:nvPr/>
        </p:nvSpPr>
        <p:spPr>
          <a:xfrm rot="0">
            <a:off x="3224076" y="5690517"/>
            <a:ext cx="6345242" cy="780212"/>
          </a:xfrm>
          <a:prstGeom prst="rect">
            <a:avLst/>
          </a:prstGeom>
        </p:spPr>
        <p:txBody>
          <a:bodyPr anchor="t" rtlCol="false" tIns="0" lIns="0" bIns="0" rIns="0">
            <a:spAutoFit/>
          </a:bodyPr>
          <a:lstStyle/>
          <a:p>
            <a:pPr algn="l" marL="0" indent="0" lvl="0">
              <a:lnSpc>
                <a:spcPts val="6375"/>
              </a:lnSpc>
              <a:spcBef>
                <a:spcPct val="0"/>
              </a:spcBef>
            </a:pPr>
            <a:r>
              <a:rPr lang="en-US" sz="4620">
                <a:solidFill>
                  <a:srgbClr val="FFFFFF"/>
                </a:solidFill>
                <a:latin typeface="DM Sans"/>
              </a:rPr>
              <a:t>Host Performance</a:t>
            </a:r>
          </a:p>
        </p:txBody>
      </p:sp>
      <p:sp>
        <p:nvSpPr>
          <p:cNvPr name="TextBox 13" id="13"/>
          <p:cNvSpPr txBox="true"/>
          <p:nvPr/>
        </p:nvSpPr>
        <p:spPr>
          <a:xfrm rot="0">
            <a:off x="3224076" y="6827823"/>
            <a:ext cx="11399842" cy="780212"/>
          </a:xfrm>
          <a:prstGeom prst="rect">
            <a:avLst/>
          </a:prstGeom>
        </p:spPr>
        <p:txBody>
          <a:bodyPr anchor="t" rtlCol="false" tIns="0" lIns="0" bIns="0" rIns="0">
            <a:spAutoFit/>
          </a:bodyPr>
          <a:lstStyle/>
          <a:p>
            <a:pPr algn="l" marL="0" indent="0" lvl="0">
              <a:lnSpc>
                <a:spcPts val="6375"/>
              </a:lnSpc>
              <a:spcBef>
                <a:spcPct val="0"/>
              </a:spcBef>
            </a:pPr>
            <a:r>
              <a:rPr lang="en-US" sz="4620">
                <a:solidFill>
                  <a:srgbClr val="FFFFFF"/>
                </a:solidFill>
                <a:latin typeface="DM Sans"/>
              </a:rPr>
              <a:t>Review Scores and Guest Satisfaction</a:t>
            </a:r>
          </a:p>
        </p:txBody>
      </p:sp>
      <p:sp>
        <p:nvSpPr>
          <p:cNvPr name="AutoShape 14" id="14"/>
          <p:cNvSpPr/>
          <p:nvPr/>
        </p:nvSpPr>
        <p:spPr>
          <a:xfrm flipH="true" flipV="true">
            <a:off x="2128067" y="4243648"/>
            <a:ext cx="586120" cy="0"/>
          </a:xfrm>
          <a:prstGeom prst="line">
            <a:avLst/>
          </a:prstGeom>
          <a:ln cap="flat" w="47625">
            <a:solidFill>
              <a:srgbClr val="4BD1FB"/>
            </a:solidFill>
            <a:prstDash val="solid"/>
            <a:headEnd type="none" len="sm" w="sm"/>
            <a:tailEnd type="none" len="sm" w="sm"/>
          </a:ln>
        </p:spPr>
      </p:sp>
      <p:sp>
        <p:nvSpPr>
          <p:cNvPr name="AutoShape 15" id="15"/>
          <p:cNvSpPr/>
          <p:nvPr/>
        </p:nvSpPr>
        <p:spPr>
          <a:xfrm flipH="true" flipV="true">
            <a:off x="2106114" y="5609554"/>
            <a:ext cx="586120" cy="0"/>
          </a:xfrm>
          <a:prstGeom prst="line">
            <a:avLst/>
          </a:prstGeom>
          <a:ln cap="flat" w="47625">
            <a:solidFill>
              <a:srgbClr val="4BD1FB"/>
            </a:solidFill>
            <a:prstDash val="solid"/>
            <a:headEnd type="none" len="sm" w="sm"/>
            <a:tailEnd type="none" len="sm" w="sm"/>
          </a:ln>
        </p:spPr>
      </p:sp>
      <p:sp>
        <p:nvSpPr>
          <p:cNvPr name="AutoShape 16" id="16"/>
          <p:cNvSpPr/>
          <p:nvPr/>
        </p:nvSpPr>
        <p:spPr>
          <a:xfrm flipH="true" flipV="true">
            <a:off x="2065111" y="6842609"/>
            <a:ext cx="586120" cy="0"/>
          </a:xfrm>
          <a:prstGeom prst="line">
            <a:avLst/>
          </a:prstGeom>
          <a:ln cap="flat" w="47625">
            <a:solidFill>
              <a:srgbClr val="4BD1FB"/>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2696598" y="2299206"/>
            <a:ext cx="12894804" cy="7651862"/>
          </a:xfrm>
          <a:custGeom>
            <a:avLst/>
            <a:gdLst/>
            <a:ahLst/>
            <a:cxnLst/>
            <a:rect r="r" b="b" t="t" l="l"/>
            <a:pathLst>
              <a:path h="7651862" w="12894804">
                <a:moveTo>
                  <a:pt x="0" y="0"/>
                </a:moveTo>
                <a:lnTo>
                  <a:pt x="12894804" y="0"/>
                </a:lnTo>
                <a:lnTo>
                  <a:pt x="12894804" y="7651862"/>
                </a:lnTo>
                <a:lnTo>
                  <a:pt x="0" y="7651862"/>
                </a:lnTo>
                <a:lnTo>
                  <a:pt x="0" y="0"/>
                </a:lnTo>
                <a:close/>
              </a:path>
            </a:pathLst>
          </a:custGeom>
          <a:blipFill>
            <a:blip r:embed="rId2"/>
            <a:stretch>
              <a:fillRect l="0" t="0" r="0" b="0"/>
            </a:stretch>
          </a:blipFill>
        </p:spPr>
      </p:sp>
      <p:sp>
        <p:nvSpPr>
          <p:cNvPr name="TextBox 3" id="3"/>
          <p:cNvSpPr txBox="true"/>
          <p:nvPr/>
        </p:nvSpPr>
        <p:spPr>
          <a:xfrm rot="0">
            <a:off x="4665551" y="316230"/>
            <a:ext cx="8245699" cy="712470"/>
          </a:xfrm>
          <a:prstGeom prst="rect">
            <a:avLst/>
          </a:prstGeom>
        </p:spPr>
        <p:txBody>
          <a:bodyPr anchor="t" rtlCol="false" tIns="0" lIns="0" bIns="0" rIns="0">
            <a:spAutoFit/>
          </a:bodyPr>
          <a:lstStyle/>
          <a:p>
            <a:pPr algn="ctr" marL="0" indent="0" lvl="0">
              <a:lnSpc>
                <a:spcPts val="5687"/>
              </a:lnSpc>
              <a:spcBef>
                <a:spcPct val="0"/>
              </a:spcBef>
            </a:pPr>
            <a:r>
              <a:rPr lang="en-US" sz="4739">
                <a:solidFill>
                  <a:srgbClr val="FFFFFF"/>
                </a:solidFill>
                <a:latin typeface="Now Bold"/>
              </a:rPr>
              <a:t>GEOGRAPHICAL INSIGHTS</a:t>
            </a:r>
          </a:p>
        </p:txBody>
      </p:sp>
      <p:sp>
        <p:nvSpPr>
          <p:cNvPr name="TextBox 4" id="4"/>
          <p:cNvSpPr txBox="true"/>
          <p:nvPr/>
        </p:nvSpPr>
        <p:spPr>
          <a:xfrm rot="0">
            <a:off x="1028700" y="1126603"/>
            <a:ext cx="14298931" cy="1017551"/>
          </a:xfrm>
          <a:prstGeom prst="rect">
            <a:avLst/>
          </a:prstGeom>
        </p:spPr>
        <p:txBody>
          <a:bodyPr anchor="t" rtlCol="false" tIns="0" lIns="0" bIns="0" rIns="0">
            <a:spAutoFit/>
          </a:bodyPr>
          <a:lstStyle/>
          <a:p>
            <a:pPr algn="l">
              <a:lnSpc>
                <a:spcPts val="4123"/>
              </a:lnSpc>
              <a:spcBef>
                <a:spcPct val="0"/>
              </a:spcBef>
            </a:pPr>
            <a:r>
              <a:rPr lang="en-US" sz="2987">
                <a:solidFill>
                  <a:srgbClr val="000000"/>
                </a:solidFill>
                <a:latin typeface="DM Sans"/>
              </a:rPr>
              <a:t>- Visualize the distribution of listings on a map to identify popular neighborhoods.</a:t>
            </a:r>
          </a:p>
          <a:p>
            <a:pPr algn="l">
              <a:lnSpc>
                <a:spcPts val="4123"/>
              </a:lnSpc>
              <a:spcBef>
                <a:spcPct val="0"/>
              </a:spcBef>
            </a:pPr>
            <a:r>
              <a:rPr lang="en-US" sz="2987">
                <a:solidFill>
                  <a:srgbClr val="000000"/>
                </a:solidFill>
                <a:latin typeface="DM Sans"/>
              </a:rPr>
              <a:t>- Explore the geographical concentration of listings and host locations.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2622339" y="7919689"/>
            <a:ext cx="6452848" cy="5596379"/>
          </a:xfrm>
          <a:custGeom>
            <a:avLst/>
            <a:gdLst/>
            <a:ahLst/>
            <a:cxnLst/>
            <a:rect r="r" b="b" t="t" l="l"/>
            <a:pathLst>
              <a:path h="5596379" w="6452848">
                <a:moveTo>
                  <a:pt x="0" y="0"/>
                </a:moveTo>
                <a:lnTo>
                  <a:pt x="6452849" y="0"/>
                </a:lnTo>
                <a:lnTo>
                  <a:pt x="6452849" y="5596379"/>
                </a:lnTo>
                <a:lnTo>
                  <a:pt x="0" y="5596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3367400" y="-2798190"/>
            <a:ext cx="6452848" cy="5596379"/>
          </a:xfrm>
          <a:custGeom>
            <a:avLst/>
            <a:gdLst/>
            <a:ahLst/>
            <a:cxnLst/>
            <a:rect r="r" b="b" t="t" l="l"/>
            <a:pathLst>
              <a:path h="5596379" w="6452848">
                <a:moveTo>
                  <a:pt x="0" y="0"/>
                </a:moveTo>
                <a:lnTo>
                  <a:pt x="6452849" y="0"/>
                </a:lnTo>
                <a:lnTo>
                  <a:pt x="6452849" y="5596380"/>
                </a:lnTo>
                <a:lnTo>
                  <a:pt x="0" y="55963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525436" y="3041456"/>
            <a:ext cx="12733864" cy="7024206"/>
          </a:xfrm>
          <a:custGeom>
            <a:avLst/>
            <a:gdLst/>
            <a:ahLst/>
            <a:cxnLst/>
            <a:rect r="r" b="b" t="t" l="l"/>
            <a:pathLst>
              <a:path h="7024206" w="12733864">
                <a:moveTo>
                  <a:pt x="0" y="0"/>
                </a:moveTo>
                <a:lnTo>
                  <a:pt x="12733864" y="0"/>
                </a:lnTo>
                <a:lnTo>
                  <a:pt x="12733864" y="7024206"/>
                </a:lnTo>
                <a:lnTo>
                  <a:pt x="0" y="7024206"/>
                </a:lnTo>
                <a:lnTo>
                  <a:pt x="0" y="0"/>
                </a:lnTo>
                <a:close/>
              </a:path>
            </a:pathLst>
          </a:custGeom>
          <a:blipFill>
            <a:blip r:embed="rId4"/>
            <a:stretch>
              <a:fillRect l="0" t="0" r="0" b="0"/>
            </a:stretch>
          </a:blipFill>
        </p:spPr>
      </p:sp>
      <p:sp>
        <p:nvSpPr>
          <p:cNvPr name="TextBox 5" id="5"/>
          <p:cNvSpPr txBox="true"/>
          <p:nvPr/>
        </p:nvSpPr>
        <p:spPr>
          <a:xfrm rot="0">
            <a:off x="604085" y="482719"/>
            <a:ext cx="12338700" cy="779145"/>
          </a:xfrm>
          <a:prstGeom prst="rect">
            <a:avLst/>
          </a:prstGeom>
        </p:spPr>
        <p:txBody>
          <a:bodyPr anchor="t" rtlCol="false" tIns="0" lIns="0" bIns="0" rIns="0">
            <a:spAutoFit/>
          </a:bodyPr>
          <a:lstStyle/>
          <a:p>
            <a:pPr algn="ctr" marL="0" indent="0" lvl="0">
              <a:lnSpc>
                <a:spcPts val="6084"/>
              </a:lnSpc>
              <a:spcBef>
                <a:spcPct val="0"/>
              </a:spcBef>
            </a:pPr>
            <a:r>
              <a:rPr lang="en-US" sz="5070">
                <a:solidFill>
                  <a:srgbClr val="FFFFFF"/>
                </a:solidFill>
                <a:latin typeface="Now Bold"/>
              </a:rPr>
              <a:t>PRICING AND AVAILABILITY ANALYSIS</a:t>
            </a:r>
          </a:p>
        </p:txBody>
      </p:sp>
      <p:sp>
        <p:nvSpPr>
          <p:cNvPr name="TextBox 6" id="6"/>
          <p:cNvSpPr txBox="true"/>
          <p:nvPr/>
        </p:nvSpPr>
        <p:spPr>
          <a:xfrm rot="0">
            <a:off x="604085" y="1739685"/>
            <a:ext cx="12569548" cy="785851"/>
          </a:xfrm>
          <a:prstGeom prst="rect">
            <a:avLst/>
          </a:prstGeom>
        </p:spPr>
        <p:txBody>
          <a:bodyPr anchor="t" rtlCol="false" tIns="0" lIns="0" bIns="0" rIns="0">
            <a:spAutoFit/>
          </a:bodyPr>
          <a:lstStyle/>
          <a:p>
            <a:pPr algn="l">
              <a:lnSpc>
                <a:spcPts val="3160"/>
              </a:lnSpc>
              <a:spcBef>
                <a:spcPct val="0"/>
              </a:spcBef>
            </a:pPr>
            <a:r>
              <a:rPr lang="en-US" sz="2289">
                <a:solidFill>
                  <a:srgbClr val="F5FFF5"/>
                </a:solidFill>
                <a:latin typeface="DM Sans"/>
              </a:rPr>
              <a:t>- Analyze pricing trends based on property types, room types, and accommodation capacity.</a:t>
            </a:r>
          </a:p>
          <a:p>
            <a:pPr algn="l">
              <a:lnSpc>
                <a:spcPts val="3160"/>
              </a:lnSpc>
              <a:spcBef>
                <a:spcPct val="0"/>
              </a:spcBef>
            </a:pPr>
            <a:r>
              <a:rPr lang="en-US" sz="2289">
                <a:solidFill>
                  <a:srgbClr val="F5FFF5"/>
                </a:solidFill>
                <a:latin typeface="DM Sans"/>
              </a:rPr>
              <a:t>- Investigate the availability of listings over time and identify peak periods.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2519628" y="7227483"/>
            <a:ext cx="7086596" cy="7086596"/>
          </a:xfrm>
          <a:custGeom>
            <a:avLst/>
            <a:gdLst/>
            <a:ahLst/>
            <a:cxnLst/>
            <a:rect r="r" b="b" t="t" l="l"/>
            <a:pathLst>
              <a:path h="7086596" w="7086596">
                <a:moveTo>
                  <a:pt x="0" y="0"/>
                </a:moveTo>
                <a:lnTo>
                  <a:pt x="7086596" y="0"/>
                </a:lnTo>
                <a:lnTo>
                  <a:pt x="7086596" y="7086596"/>
                </a:lnTo>
                <a:lnTo>
                  <a:pt x="0" y="70865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652488" y="394460"/>
            <a:ext cx="7386468" cy="9498080"/>
          </a:xfrm>
          <a:custGeom>
            <a:avLst/>
            <a:gdLst/>
            <a:ahLst/>
            <a:cxnLst/>
            <a:rect r="r" b="b" t="t" l="l"/>
            <a:pathLst>
              <a:path h="9498080" w="7386468">
                <a:moveTo>
                  <a:pt x="0" y="0"/>
                </a:moveTo>
                <a:lnTo>
                  <a:pt x="7386468" y="0"/>
                </a:lnTo>
                <a:lnTo>
                  <a:pt x="7386468" y="9498080"/>
                </a:lnTo>
                <a:lnTo>
                  <a:pt x="0" y="9498080"/>
                </a:lnTo>
                <a:lnTo>
                  <a:pt x="0" y="0"/>
                </a:lnTo>
                <a:close/>
              </a:path>
            </a:pathLst>
          </a:custGeom>
          <a:blipFill>
            <a:blip r:embed="rId4"/>
            <a:stretch>
              <a:fillRect l="0" t="-408" r="0" b="-408"/>
            </a:stretch>
          </a:blipFill>
        </p:spPr>
      </p:sp>
      <p:sp>
        <p:nvSpPr>
          <p:cNvPr name="TextBox 4" id="4"/>
          <p:cNvSpPr txBox="true"/>
          <p:nvPr/>
        </p:nvSpPr>
        <p:spPr>
          <a:xfrm rot="0">
            <a:off x="592976" y="1028700"/>
            <a:ext cx="7639700" cy="779145"/>
          </a:xfrm>
          <a:prstGeom prst="rect">
            <a:avLst/>
          </a:prstGeom>
        </p:spPr>
        <p:txBody>
          <a:bodyPr anchor="t" rtlCol="false" tIns="0" lIns="0" bIns="0" rIns="0">
            <a:spAutoFit/>
          </a:bodyPr>
          <a:lstStyle/>
          <a:p>
            <a:pPr algn="ctr" marL="0" indent="0" lvl="0">
              <a:lnSpc>
                <a:spcPts val="6084"/>
              </a:lnSpc>
              <a:spcBef>
                <a:spcPct val="0"/>
              </a:spcBef>
            </a:pPr>
            <a:r>
              <a:rPr lang="en-US" sz="5070">
                <a:solidFill>
                  <a:srgbClr val="FFFFFF"/>
                </a:solidFill>
                <a:latin typeface="Now Bold"/>
              </a:rPr>
              <a:t>HOST PERFORMANCE</a:t>
            </a:r>
          </a:p>
        </p:txBody>
      </p:sp>
      <p:sp>
        <p:nvSpPr>
          <p:cNvPr name="TextBox 5" id="5"/>
          <p:cNvSpPr txBox="true"/>
          <p:nvPr/>
        </p:nvSpPr>
        <p:spPr>
          <a:xfrm rot="0">
            <a:off x="747117" y="3007584"/>
            <a:ext cx="7857815" cy="2932405"/>
          </a:xfrm>
          <a:prstGeom prst="rect">
            <a:avLst/>
          </a:prstGeom>
        </p:spPr>
        <p:txBody>
          <a:bodyPr anchor="t" rtlCol="false" tIns="0" lIns="0" bIns="0" rIns="0">
            <a:spAutoFit/>
          </a:bodyPr>
          <a:lstStyle/>
          <a:p>
            <a:pPr algn="l">
              <a:lnSpc>
                <a:spcPts val="4678"/>
              </a:lnSpc>
            </a:pPr>
            <a:r>
              <a:rPr lang="en-US" sz="3389">
                <a:solidFill>
                  <a:srgbClr val="F5FFF5"/>
                </a:solidFill>
                <a:latin typeface="DM Sans"/>
              </a:rPr>
              <a:t>- Evaluate host characteristics, including superhost status, response  times, and verification methods.</a:t>
            </a:r>
          </a:p>
          <a:p>
            <a:pPr algn="l">
              <a:lnSpc>
                <a:spcPts val="4678"/>
              </a:lnSpc>
              <a:spcBef>
                <a:spcPct val="0"/>
              </a:spcBef>
            </a:pPr>
            <a:r>
              <a:rPr lang="en-US" sz="3389">
                <a:solidFill>
                  <a:srgbClr val="F5FFF5"/>
                </a:solidFill>
                <a:latin typeface="DM Sans"/>
              </a:rPr>
              <a:t>- Explore correlations between host attributes and listing performance.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7259300" y="8127303"/>
            <a:ext cx="1802889" cy="1802889"/>
          </a:xfrm>
          <a:custGeom>
            <a:avLst/>
            <a:gdLst/>
            <a:ahLst/>
            <a:cxnLst/>
            <a:rect r="r" b="b" t="t" l="l"/>
            <a:pathLst>
              <a:path h="1802889" w="1802889">
                <a:moveTo>
                  <a:pt x="0" y="0"/>
                </a:moveTo>
                <a:lnTo>
                  <a:pt x="1802889" y="0"/>
                </a:lnTo>
                <a:lnTo>
                  <a:pt x="1802889" y="1802889"/>
                </a:lnTo>
                <a:lnTo>
                  <a:pt x="0" y="1802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17684" y="-418553"/>
            <a:ext cx="1598442" cy="1598442"/>
          </a:xfrm>
          <a:custGeom>
            <a:avLst/>
            <a:gdLst/>
            <a:ahLst/>
            <a:cxnLst/>
            <a:rect r="r" b="b" t="t" l="l"/>
            <a:pathLst>
              <a:path h="1598442" w="1598442">
                <a:moveTo>
                  <a:pt x="0" y="0"/>
                </a:moveTo>
                <a:lnTo>
                  <a:pt x="1598442" y="0"/>
                </a:lnTo>
                <a:lnTo>
                  <a:pt x="1598442" y="1598442"/>
                </a:lnTo>
                <a:lnTo>
                  <a:pt x="0" y="15984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543050" y="-54747"/>
            <a:ext cx="2760734" cy="10341747"/>
            <a:chOff x="0" y="0"/>
            <a:chExt cx="727107" cy="2723752"/>
          </a:xfrm>
        </p:grpSpPr>
        <p:sp>
          <p:nvSpPr>
            <p:cNvPr name="Freeform 5" id="5"/>
            <p:cNvSpPr/>
            <p:nvPr/>
          </p:nvSpPr>
          <p:spPr>
            <a:xfrm flipH="false" flipV="false" rot="0">
              <a:off x="0" y="0"/>
              <a:ext cx="727107" cy="2723752"/>
            </a:xfrm>
            <a:custGeom>
              <a:avLst/>
              <a:gdLst/>
              <a:ahLst/>
              <a:cxnLst/>
              <a:rect r="r" b="b" t="t" l="l"/>
              <a:pathLst>
                <a:path h="2723752" w="727107">
                  <a:moveTo>
                    <a:pt x="0" y="0"/>
                  </a:moveTo>
                  <a:lnTo>
                    <a:pt x="727107" y="0"/>
                  </a:lnTo>
                  <a:lnTo>
                    <a:pt x="727107" y="2723752"/>
                  </a:lnTo>
                  <a:lnTo>
                    <a:pt x="0" y="2723752"/>
                  </a:lnTo>
                  <a:close/>
                </a:path>
              </a:pathLst>
            </a:custGeom>
            <a:solidFill>
              <a:srgbClr val="145DA0"/>
            </a:solidFill>
          </p:spPr>
        </p:sp>
        <p:sp>
          <p:nvSpPr>
            <p:cNvPr name="TextBox 6" id="6"/>
            <p:cNvSpPr txBox="true"/>
            <p:nvPr/>
          </p:nvSpPr>
          <p:spPr>
            <a:xfrm>
              <a:off x="0" y="-38100"/>
              <a:ext cx="727107" cy="2761852"/>
            </a:xfrm>
            <a:prstGeom prst="rect">
              <a:avLst/>
            </a:prstGeom>
          </p:spPr>
          <p:txBody>
            <a:bodyPr anchor="ctr" rtlCol="false" tIns="50800" lIns="50800" bIns="50800" rIns="50800"/>
            <a:lstStyle/>
            <a:p>
              <a:pPr algn="ctr">
                <a:lnSpc>
                  <a:spcPts val="2605"/>
                </a:lnSpc>
              </a:pPr>
            </a:p>
          </p:txBody>
        </p:sp>
      </p:grpSp>
      <p:sp>
        <p:nvSpPr>
          <p:cNvPr name="Freeform 7" id="7"/>
          <p:cNvSpPr/>
          <p:nvPr/>
        </p:nvSpPr>
        <p:spPr>
          <a:xfrm flipH="false" flipV="false" rot="0">
            <a:off x="3112645" y="2762644"/>
            <a:ext cx="12972738" cy="7341267"/>
          </a:xfrm>
          <a:custGeom>
            <a:avLst/>
            <a:gdLst/>
            <a:ahLst/>
            <a:cxnLst/>
            <a:rect r="r" b="b" t="t" l="l"/>
            <a:pathLst>
              <a:path h="7341267" w="12972738">
                <a:moveTo>
                  <a:pt x="0" y="0"/>
                </a:moveTo>
                <a:lnTo>
                  <a:pt x="12972738" y="0"/>
                </a:lnTo>
                <a:lnTo>
                  <a:pt x="12972738" y="7341267"/>
                </a:lnTo>
                <a:lnTo>
                  <a:pt x="0" y="7341267"/>
                </a:lnTo>
                <a:lnTo>
                  <a:pt x="0" y="0"/>
                </a:lnTo>
                <a:close/>
              </a:path>
            </a:pathLst>
          </a:custGeom>
          <a:blipFill>
            <a:blip r:embed="rId4"/>
            <a:stretch>
              <a:fillRect l="0" t="0" r="0" b="0"/>
            </a:stretch>
          </a:blipFill>
        </p:spPr>
      </p:sp>
      <p:sp>
        <p:nvSpPr>
          <p:cNvPr name="TextBox 8" id="8"/>
          <p:cNvSpPr txBox="true"/>
          <p:nvPr/>
        </p:nvSpPr>
        <p:spPr>
          <a:xfrm rot="0">
            <a:off x="3264422" y="238125"/>
            <a:ext cx="14896322" cy="790575"/>
          </a:xfrm>
          <a:prstGeom prst="rect">
            <a:avLst/>
          </a:prstGeom>
        </p:spPr>
        <p:txBody>
          <a:bodyPr anchor="t" rtlCol="false" tIns="0" lIns="0" bIns="0" rIns="0">
            <a:spAutoFit/>
          </a:bodyPr>
          <a:lstStyle/>
          <a:p>
            <a:pPr algn="ctr" marL="0" indent="0" lvl="0">
              <a:lnSpc>
                <a:spcPts val="6204"/>
              </a:lnSpc>
              <a:spcBef>
                <a:spcPct val="0"/>
              </a:spcBef>
            </a:pPr>
            <a:r>
              <a:rPr lang="en-US" sz="5170">
                <a:solidFill>
                  <a:srgbClr val="FFFFFF"/>
                </a:solidFill>
                <a:latin typeface="Now Bold"/>
              </a:rPr>
              <a:t>REVIEW SCORES AND GUEST SATISFACTION</a:t>
            </a:r>
          </a:p>
        </p:txBody>
      </p:sp>
      <p:sp>
        <p:nvSpPr>
          <p:cNvPr name="TextBox 9" id="9"/>
          <p:cNvSpPr txBox="true"/>
          <p:nvPr/>
        </p:nvSpPr>
        <p:spPr>
          <a:xfrm rot="0">
            <a:off x="1555305" y="1609326"/>
            <a:ext cx="12673132" cy="1036549"/>
          </a:xfrm>
          <a:prstGeom prst="rect">
            <a:avLst/>
          </a:prstGeom>
        </p:spPr>
        <p:txBody>
          <a:bodyPr anchor="t" rtlCol="false" tIns="0" lIns="0" bIns="0" rIns="0">
            <a:spAutoFit/>
          </a:bodyPr>
          <a:lstStyle/>
          <a:p>
            <a:pPr algn="ctr">
              <a:lnSpc>
                <a:spcPts val="4126"/>
              </a:lnSpc>
              <a:spcBef>
                <a:spcPct val="0"/>
              </a:spcBef>
            </a:pPr>
            <a:r>
              <a:rPr lang="en-US" sz="2990">
                <a:solidFill>
                  <a:srgbClr val="FFFFFF"/>
                </a:solidFill>
                <a:latin typeface="DM Sans"/>
              </a:rPr>
              <a:t>- Examine review scores and their impact on overall listing performance.</a:t>
            </a:r>
          </a:p>
          <a:p>
            <a:pPr algn="ctr">
              <a:lnSpc>
                <a:spcPts val="4126"/>
              </a:lnSpc>
              <a:spcBef>
                <a:spcPct val="0"/>
              </a:spcBef>
            </a:pPr>
            <a:r>
              <a:rPr lang="en-US" sz="2990">
                <a:solidFill>
                  <a:srgbClr val="FFFFFF"/>
                </a:solidFill>
                <a:latin typeface="DM Sans"/>
              </a:rPr>
              <a:t>- Identify areas for improvement based on specific review categories.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14697329" y="6667836"/>
            <a:ext cx="8414387" cy="8414387"/>
          </a:xfrm>
          <a:custGeom>
            <a:avLst/>
            <a:gdLst/>
            <a:ahLst/>
            <a:cxnLst/>
            <a:rect r="r" b="b" t="t" l="l"/>
            <a:pathLst>
              <a:path h="8414387" w="8414387">
                <a:moveTo>
                  <a:pt x="0" y="0"/>
                </a:moveTo>
                <a:lnTo>
                  <a:pt x="8414387" y="0"/>
                </a:lnTo>
                <a:lnTo>
                  <a:pt x="8414387" y="8414387"/>
                </a:lnTo>
                <a:lnTo>
                  <a:pt x="0" y="8414387"/>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9784" y="2247025"/>
            <a:ext cx="13863997" cy="7855292"/>
          </a:xfrm>
          <a:custGeom>
            <a:avLst/>
            <a:gdLst/>
            <a:ahLst/>
            <a:cxnLst/>
            <a:rect r="r" b="b" t="t" l="l"/>
            <a:pathLst>
              <a:path h="7855292" w="13863997">
                <a:moveTo>
                  <a:pt x="0" y="0"/>
                </a:moveTo>
                <a:lnTo>
                  <a:pt x="13863997" y="0"/>
                </a:lnTo>
                <a:lnTo>
                  <a:pt x="13863997" y="7855292"/>
                </a:lnTo>
                <a:lnTo>
                  <a:pt x="0" y="7855292"/>
                </a:lnTo>
                <a:lnTo>
                  <a:pt x="0" y="0"/>
                </a:lnTo>
                <a:close/>
              </a:path>
            </a:pathLst>
          </a:custGeom>
          <a:blipFill>
            <a:blip r:embed="rId4"/>
            <a:stretch>
              <a:fillRect l="0" t="0" r="-380" b="0"/>
            </a:stretch>
          </a:blipFill>
        </p:spPr>
      </p:sp>
      <p:sp>
        <p:nvSpPr>
          <p:cNvPr name="TextBox 4" id="4"/>
          <p:cNvSpPr txBox="true"/>
          <p:nvPr/>
        </p:nvSpPr>
        <p:spPr>
          <a:xfrm rot="0">
            <a:off x="1028700" y="303168"/>
            <a:ext cx="12062917" cy="731060"/>
          </a:xfrm>
          <a:prstGeom prst="rect">
            <a:avLst/>
          </a:prstGeom>
        </p:spPr>
        <p:txBody>
          <a:bodyPr anchor="t" rtlCol="false" tIns="0" lIns="0" bIns="0" rIns="0">
            <a:spAutoFit/>
          </a:bodyPr>
          <a:lstStyle/>
          <a:p>
            <a:pPr algn="l" marL="0" indent="0" lvl="0">
              <a:lnSpc>
                <a:spcPts val="5719"/>
              </a:lnSpc>
              <a:spcBef>
                <a:spcPct val="0"/>
              </a:spcBef>
            </a:pPr>
            <a:r>
              <a:rPr lang="en-US" sz="4766">
                <a:solidFill>
                  <a:srgbClr val="FFFFFF"/>
                </a:solidFill>
                <a:latin typeface="Now Bold"/>
              </a:rPr>
              <a:t>PROPERTY TYPE AND ROOM ANALYSIS</a:t>
            </a:r>
          </a:p>
        </p:txBody>
      </p:sp>
      <p:sp>
        <p:nvSpPr>
          <p:cNvPr name="TextBox 5" id="5"/>
          <p:cNvSpPr txBox="true"/>
          <p:nvPr/>
        </p:nvSpPr>
        <p:spPr>
          <a:xfrm rot="0">
            <a:off x="639784" y="1351675"/>
            <a:ext cx="15023068" cy="895350"/>
          </a:xfrm>
          <a:prstGeom prst="rect">
            <a:avLst/>
          </a:prstGeom>
        </p:spPr>
        <p:txBody>
          <a:bodyPr anchor="t" rtlCol="false" tIns="0" lIns="0" bIns="0" rIns="0">
            <a:spAutoFit/>
          </a:bodyPr>
          <a:lstStyle/>
          <a:p>
            <a:pPr algn="l">
              <a:lnSpc>
                <a:spcPts val="3588"/>
              </a:lnSpc>
            </a:pPr>
            <a:r>
              <a:rPr lang="en-US" sz="2990">
                <a:solidFill>
                  <a:srgbClr val="FFFFFF"/>
                </a:solidFill>
                <a:latin typeface="Now"/>
              </a:rPr>
              <a:t>- ANALYSE THE DISTRIBUTION OF PROPERTY TYPES AND ROOM TYPES.</a:t>
            </a:r>
          </a:p>
          <a:p>
            <a:pPr algn="l">
              <a:lnSpc>
                <a:spcPts val="3588"/>
              </a:lnSpc>
              <a:spcBef>
                <a:spcPct val="0"/>
              </a:spcBef>
            </a:pPr>
            <a:r>
              <a:rPr lang="en-US" sz="2990">
                <a:solidFill>
                  <a:srgbClr val="FFFFFF"/>
                </a:solidFill>
                <a:latin typeface="Now"/>
              </a:rPr>
              <a:t>- Explore trends in the popularity of specific accommodation setups.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DAGFSei2Ow8</dc:identifier>
  <dcterms:modified xsi:type="dcterms:W3CDTF">2011-08-01T06:04:30Z</dcterms:modified>
  <cp:revision>1</cp:revision>
  <dc:title>Blue Dark Professional Geometric Business Project Presentation </dc:title>
</cp:coreProperties>
</file>