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Josefin Sans Bold" pitchFamily="2" charset="0"/>
      <p:regular r:id="rId12"/>
      <p:boldItalic r:id="rId13"/>
    </p:embeddedFont>
    <p:embeddedFont>
      <p:font typeface="Prata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27F05-D439-478D-A24F-A66448B94EDE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47162-DCCD-4959-90FD-4B2CB3DF1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3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47162-DCCD-4959-90FD-4B2CB3DF11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6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48610" y="3062368"/>
            <a:ext cx="7190780" cy="1724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39"/>
              </a:lnSpc>
            </a:pPr>
            <a:r>
              <a:rPr lang="en-US" sz="10099" dirty="0">
                <a:solidFill>
                  <a:srgbClr val="000000"/>
                </a:solidFill>
                <a:latin typeface="Prata"/>
              </a:rPr>
              <a:t>SQL JOINS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54677" y="5029200"/>
            <a:ext cx="8696801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Josefin Sans Bold"/>
              </a:rPr>
              <a:t>LEFT JOIN VS RIGHT JOIN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2750" y="3426707"/>
            <a:ext cx="10718006" cy="6323624"/>
          </a:xfrm>
          <a:custGeom>
            <a:avLst/>
            <a:gdLst/>
            <a:ahLst/>
            <a:cxnLst/>
            <a:rect l="l" t="t" r="r" b="b"/>
            <a:pathLst>
              <a:path w="10718006" h="6323624">
                <a:moveTo>
                  <a:pt x="0" y="0"/>
                </a:moveTo>
                <a:lnTo>
                  <a:pt x="10718006" y="0"/>
                </a:lnTo>
                <a:lnTo>
                  <a:pt x="10718006" y="6323623"/>
                </a:lnTo>
                <a:lnTo>
                  <a:pt x="0" y="6323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98840" y="4005362"/>
            <a:ext cx="6329008" cy="3463694"/>
          </a:xfrm>
          <a:custGeom>
            <a:avLst/>
            <a:gdLst/>
            <a:ahLst/>
            <a:cxnLst/>
            <a:rect l="l" t="t" r="r" b="b"/>
            <a:pathLst>
              <a:path w="6329008" h="3463694">
                <a:moveTo>
                  <a:pt x="0" y="0"/>
                </a:moveTo>
                <a:lnTo>
                  <a:pt x="6329008" y="0"/>
                </a:lnTo>
                <a:lnTo>
                  <a:pt x="6329008" y="3463693"/>
                </a:lnTo>
                <a:lnTo>
                  <a:pt x="0" y="3463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58614" y="465455"/>
            <a:ext cx="2370773" cy="101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 dirty="0">
                <a:solidFill>
                  <a:srgbClr val="000000"/>
                </a:solidFill>
                <a:latin typeface="Prata"/>
              </a:rPr>
              <a:t>JOINS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9367" y="1691455"/>
            <a:ext cx="1576926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It is a clause is used to combine rows from two or more tables, based on a related column between them.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82294" y="4563110"/>
            <a:ext cx="594555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Table 1 - Salary Information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82294" y="5408053"/>
            <a:ext cx="506531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Table 2 - Marital Status 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56765" y="3650270"/>
            <a:ext cx="11208298" cy="6133996"/>
          </a:xfrm>
          <a:custGeom>
            <a:avLst/>
            <a:gdLst/>
            <a:ahLst/>
            <a:cxnLst/>
            <a:rect l="l" t="t" r="r" b="b"/>
            <a:pathLst>
              <a:path w="11208298" h="6133996">
                <a:moveTo>
                  <a:pt x="0" y="0"/>
                </a:moveTo>
                <a:lnTo>
                  <a:pt x="11208298" y="0"/>
                </a:lnTo>
                <a:lnTo>
                  <a:pt x="11208298" y="6133996"/>
                </a:lnTo>
                <a:lnTo>
                  <a:pt x="0" y="6133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56765" y="465455"/>
            <a:ext cx="4124801" cy="101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 dirty="0">
                <a:solidFill>
                  <a:srgbClr val="000000"/>
                </a:solidFill>
                <a:latin typeface="Prata"/>
              </a:rPr>
              <a:t>LEFT JOIN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9367" y="1605238"/>
            <a:ext cx="1576926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This join returns all the rows of the table on the left side of the join and matches rows for the table on the right side of the join.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93400" y="4424359"/>
            <a:ext cx="10871664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u="sng" dirty="0">
                <a:solidFill>
                  <a:srgbClr val="FFFFFF"/>
                </a:solidFill>
                <a:latin typeface="Canva Sans"/>
              </a:rPr>
              <a:t>SYNTAX</a:t>
            </a:r>
          </a:p>
          <a:p>
            <a:pPr algn="just">
              <a:lnSpc>
                <a:spcPts val="4759"/>
              </a:lnSpc>
            </a:pPr>
            <a:endParaRPr lang="en-US" sz="3399" u="sng" dirty="0">
              <a:solidFill>
                <a:srgbClr val="FFFFFF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SELECT table1.column1,table1.column2,...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FROM table1 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LEFT JOIN table2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ON 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table1.matching_column = table2.matching_column;</a:t>
            </a:r>
          </a:p>
        </p:txBody>
      </p:sp>
      <p:pic>
        <p:nvPicPr>
          <p:cNvPr id="1026" name="Picture 2" descr="Left Join">
            <a:extLst>
              <a:ext uri="{FF2B5EF4-FFF2-40B4-BE49-F238E27FC236}">
                <a16:creationId xmlns:a16="http://schemas.microsoft.com/office/drawing/2014/main" id="{C87A1761-6049-C397-B83C-0EE893FA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6" y="4533900"/>
            <a:ext cx="5985854" cy="442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48C13-2C23-1154-8C99-30E05EE6A2A5}"/>
              </a:ext>
            </a:extLst>
          </p:cNvPr>
          <p:cNvSpPr txBox="1"/>
          <p:nvPr/>
        </p:nvSpPr>
        <p:spPr>
          <a:xfrm>
            <a:off x="1371600" y="6140982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A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57DA7-E31F-93B1-A304-127E3010D7E1}"/>
              </a:ext>
            </a:extLst>
          </p:cNvPr>
          <p:cNvSpPr txBox="1"/>
          <p:nvPr/>
        </p:nvSpPr>
        <p:spPr>
          <a:xfrm>
            <a:off x="4343400" y="6140982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B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2166" y="981379"/>
            <a:ext cx="8709816" cy="4327690"/>
          </a:xfrm>
          <a:custGeom>
            <a:avLst/>
            <a:gdLst/>
            <a:ahLst/>
            <a:cxnLst/>
            <a:rect l="l" t="t" r="r" b="b"/>
            <a:pathLst>
              <a:path w="8709816" h="4327690">
                <a:moveTo>
                  <a:pt x="0" y="0"/>
                </a:moveTo>
                <a:lnTo>
                  <a:pt x="8709816" y="0"/>
                </a:lnTo>
                <a:lnTo>
                  <a:pt x="8709816" y="4327690"/>
                </a:lnTo>
                <a:lnTo>
                  <a:pt x="0" y="432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2410378" y="785291"/>
            <a:ext cx="5496360" cy="4719866"/>
          </a:xfrm>
          <a:custGeom>
            <a:avLst/>
            <a:gdLst/>
            <a:ahLst/>
            <a:cxnLst/>
            <a:rect l="l" t="t" r="r" b="b"/>
            <a:pathLst>
              <a:path w="5496360" h="4719866">
                <a:moveTo>
                  <a:pt x="0" y="0"/>
                </a:moveTo>
                <a:lnTo>
                  <a:pt x="5496360" y="0"/>
                </a:lnTo>
                <a:lnTo>
                  <a:pt x="5496360" y="4719866"/>
                </a:lnTo>
                <a:lnTo>
                  <a:pt x="0" y="4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46393" y="5730334"/>
            <a:ext cx="5315326" cy="4361435"/>
          </a:xfrm>
          <a:custGeom>
            <a:avLst/>
            <a:gdLst/>
            <a:ahLst/>
            <a:cxnLst/>
            <a:rect l="l" t="t" r="r" b="b"/>
            <a:pathLst>
              <a:path w="5315326" h="4577087">
                <a:moveTo>
                  <a:pt x="0" y="0"/>
                </a:moveTo>
                <a:lnTo>
                  <a:pt x="5315327" y="0"/>
                </a:lnTo>
                <a:lnTo>
                  <a:pt x="5315327" y="4577086"/>
                </a:lnTo>
                <a:lnTo>
                  <a:pt x="0" y="4577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525000" y="2151780"/>
            <a:ext cx="229236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LEFT JOIN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087894"/>
            <a:ext cx="7884232" cy="135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2"/>
              </a:lnSpc>
            </a:pPr>
            <a:r>
              <a:rPr lang="en-US" sz="3902" dirty="0">
                <a:solidFill>
                  <a:srgbClr val="000000"/>
                </a:solidFill>
                <a:latin typeface="Canva Sans"/>
              </a:rPr>
              <a:t>Name and Course ID of students enrolled in different courses.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9525" y="5730334"/>
            <a:ext cx="72684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COMMON COLUMN - ROLL_NO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18430" y="7030744"/>
            <a:ext cx="513993" cy="1259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>
                <a:solidFill>
                  <a:srgbClr val="000000"/>
                </a:solidFill>
                <a:latin typeface="Canva Sans"/>
              </a:rPr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B41CF-58B7-57F3-4A3E-9A7175048C5A}"/>
              </a:ext>
            </a:extLst>
          </p:cNvPr>
          <p:cNvSpPr txBox="1"/>
          <p:nvPr/>
        </p:nvSpPr>
        <p:spPr>
          <a:xfrm>
            <a:off x="3560237" y="204209"/>
            <a:ext cx="1497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Student </a:t>
            </a:r>
            <a:endParaRPr lang="en-IN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15BE4-FB52-3085-066B-AD554D65D01C}"/>
              </a:ext>
            </a:extLst>
          </p:cNvPr>
          <p:cNvSpPr txBox="1"/>
          <p:nvPr/>
        </p:nvSpPr>
        <p:spPr>
          <a:xfrm>
            <a:off x="14020800" y="118705"/>
            <a:ext cx="2577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Student Course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56765" y="3650270"/>
            <a:ext cx="11208298" cy="6133996"/>
          </a:xfrm>
          <a:custGeom>
            <a:avLst/>
            <a:gdLst/>
            <a:ahLst/>
            <a:cxnLst/>
            <a:rect l="l" t="t" r="r" b="b"/>
            <a:pathLst>
              <a:path w="11208298" h="6133996">
                <a:moveTo>
                  <a:pt x="0" y="0"/>
                </a:moveTo>
                <a:lnTo>
                  <a:pt x="11208298" y="0"/>
                </a:lnTo>
                <a:lnTo>
                  <a:pt x="11208298" y="6133996"/>
                </a:lnTo>
                <a:lnTo>
                  <a:pt x="0" y="6133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00769" y="465455"/>
            <a:ext cx="4836795" cy="101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 dirty="0">
                <a:solidFill>
                  <a:srgbClr val="000000"/>
                </a:solidFill>
                <a:latin typeface="Prata"/>
              </a:rPr>
              <a:t>RIGHT  JOIN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9367" y="1605238"/>
            <a:ext cx="1576926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This join returns all the rows of the table on the right side of the join and matching rows for the table on the left side of the join.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93400" y="4424359"/>
            <a:ext cx="10871664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u="sng" dirty="0">
                <a:solidFill>
                  <a:srgbClr val="FFFFFF"/>
                </a:solidFill>
                <a:latin typeface="Canva Sans"/>
              </a:rPr>
              <a:t>SYNTAX</a:t>
            </a:r>
            <a:r>
              <a:rPr lang="en-US" sz="3399" dirty="0">
                <a:solidFill>
                  <a:srgbClr val="FFFFFF"/>
                </a:solidFill>
                <a:latin typeface="Canva Sans"/>
              </a:rPr>
              <a:t> 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SELECT table1.column1,table1.column2,....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FROM table1 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RIGHT JOIN table2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ON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table1.matching_column = table2.matching_column;</a:t>
            </a:r>
          </a:p>
        </p:txBody>
      </p:sp>
      <p:pic>
        <p:nvPicPr>
          <p:cNvPr id="2050" name="Picture 2" descr="Right Join">
            <a:extLst>
              <a:ext uri="{FF2B5EF4-FFF2-40B4-BE49-F238E27FC236}">
                <a16:creationId xmlns:a16="http://schemas.microsoft.com/office/drawing/2014/main" id="{1717D4E3-04B6-3EFD-7E4D-10B35B45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61806"/>
            <a:ext cx="5867369" cy="398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4C9F0-AA7A-3D1B-B5D3-B39576997083}"/>
              </a:ext>
            </a:extLst>
          </p:cNvPr>
          <p:cNvSpPr txBox="1"/>
          <p:nvPr/>
        </p:nvSpPr>
        <p:spPr>
          <a:xfrm>
            <a:off x="1524000" y="6193470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A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1C8D2-289D-4FF1-A81A-3D92D7EFC89E}"/>
              </a:ext>
            </a:extLst>
          </p:cNvPr>
          <p:cNvSpPr txBox="1"/>
          <p:nvPr/>
        </p:nvSpPr>
        <p:spPr>
          <a:xfrm>
            <a:off x="4114800" y="619347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B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7693" y="830097"/>
            <a:ext cx="8709816" cy="4327690"/>
          </a:xfrm>
          <a:custGeom>
            <a:avLst/>
            <a:gdLst/>
            <a:ahLst/>
            <a:cxnLst/>
            <a:rect l="l" t="t" r="r" b="b"/>
            <a:pathLst>
              <a:path w="8709816" h="4327690">
                <a:moveTo>
                  <a:pt x="0" y="0"/>
                </a:moveTo>
                <a:lnTo>
                  <a:pt x="8709816" y="0"/>
                </a:lnTo>
                <a:lnTo>
                  <a:pt x="8709816" y="4327690"/>
                </a:lnTo>
                <a:lnTo>
                  <a:pt x="0" y="432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33947" y="830097"/>
            <a:ext cx="5496360" cy="4523778"/>
          </a:xfrm>
          <a:custGeom>
            <a:avLst/>
            <a:gdLst/>
            <a:ahLst/>
            <a:cxnLst/>
            <a:rect l="l" t="t" r="r" b="b"/>
            <a:pathLst>
              <a:path w="5496360" h="4719866">
                <a:moveTo>
                  <a:pt x="0" y="0"/>
                </a:moveTo>
                <a:lnTo>
                  <a:pt x="5496360" y="0"/>
                </a:lnTo>
                <a:lnTo>
                  <a:pt x="5496360" y="4719866"/>
                </a:lnTo>
                <a:lnTo>
                  <a:pt x="0" y="4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0746393" y="5676900"/>
            <a:ext cx="5358693" cy="4395796"/>
          </a:xfrm>
          <a:custGeom>
            <a:avLst/>
            <a:gdLst/>
            <a:ahLst/>
            <a:cxnLst/>
            <a:rect l="l" t="t" r="r" b="b"/>
            <a:pathLst>
              <a:path w="5358693" h="4690712">
                <a:moveTo>
                  <a:pt x="0" y="0"/>
                </a:moveTo>
                <a:lnTo>
                  <a:pt x="5358694" y="0"/>
                </a:lnTo>
                <a:lnTo>
                  <a:pt x="5358694" y="4690712"/>
                </a:lnTo>
                <a:lnTo>
                  <a:pt x="0" y="4690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320492" y="2151780"/>
            <a:ext cx="265308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RIGHT JOIN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087894"/>
            <a:ext cx="7884232" cy="135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2"/>
              </a:lnSpc>
            </a:pPr>
            <a:r>
              <a:rPr lang="en-US" sz="3902" dirty="0">
                <a:solidFill>
                  <a:srgbClr val="000000"/>
                </a:solidFill>
                <a:latin typeface="Canva Sans"/>
              </a:rPr>
              <a:t>Name and Course ID of students enrolled in different courses.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5448007"/>
            <a:ext cx="72684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COMMON COLUMN - ROLL_NO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18430" y="7030744"/>
            <a:ext cx="513993" cy="1259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>
                <a:solidFill>
                  <a:srgbClr val="000000"/>
                </a:solidFill>
                <a:latin typeface="Canva Sans"/>
              </a:rPr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FD18B-50D0-105D-0517-43B6EBE97CE0}"/>
              </a:ext>
            </a:extLst>
          </p:cNvPr>
          <p:cNvSpPr txBox="1"/>
          <p:nvPr/>
        </p:nvSpPr>
        <p:spPr>
          <a:xfrm>
            <a:off x="3560237" y="204209"/>
            <a:ext cx="1497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Student </a:t>
            </a:r>
            <a:endParaRPr lang="en-IN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A033C-53A9-71C0-E6C9-C8A00EAF88E7}"/>
              </a:ext>
            </a:extLst>
          </p:cNvPr>
          <p:cNvSpPr txBox="1"/>
          <p:nvPr/>
        </p:nvSpPr>
        <p:spPr>
          <a:xfrm>
            <a:off x="13950160" y="204209"/>
            <a:ext cx="2663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Student Course 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80473"/>
            <a:ext cx="16369826" cy="8070781"/>
          </a:xfrm>
          <a:custGeom>
            <a:avLst/>
            <a:gdLst/>
            <a:ahLst/>
            <a:cxnLst/>
            <a:rect l="l" t="t" r="r" b="b"/>
            <a:pathLst>
              <a:path w="16369826" h="8070781">
                <a:moveTo>
                  <a:pt x="0" y="0"/>
                </a:moveTo>
                <a:lnTo>
                  <a:pt x="16369826" y="0"/>
                </a:lnTo>
                <a:lnTo>
                  <a:pt x="16369826" y="8070781"/>
                </a:lnTo>
                <a:lnTo>
                  <a:pt x="0" y="80707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79486" y="246672"/>
            <a:ext cx="10329029" cy="101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 dirty="0">
                <a:solidFill>
                  <a:srgbClr val="FFFFFF"/>
                </a:solidFill>
                <a:latin typeface="Prata"/>
              </a:rPr>
              <a:t>LEFT JOIN VS RIGHT 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979485" y="4457700"/>
            <a:ext cx="10329029" cy="116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9600" dirty="0">
                <a:latin typeface="Prata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98330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225</Words>
  <Application>Microsoft Office PowerPoint</Application>
  <PresentationFormat>Custom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Canva Sans</vt:lpstr>
      <vt:lpstr>Prata</vt:lpstr>
      <vt:lpstr>Josefin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cp:lastModifiedBy>monica gadalay</cp:lastModifiedBy>
  <cp:revision>2</cp:revision>
  <dcterms:created xsi:type="dcterms:W3CDTF">2006-08-16T00:00:00Z</dcterms:created>
  <dcterms:modified xsi:type="dcterms:W3CDTF">2024-04-22T17:39:52Z</dcterms:modified>
  <dc:identifier>DAGDJMhvCb4</dc:identifier>
</cp:coreProperties>
</file>