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5143500" cx="9144000"/>
  <p:notesSz cx="6858000" cy="9144000"/>
  <p:embeddedFontLst>
    <p:embeddedFont>
      <p:font typeface="Playfair Display"/>
      <p:regular r:id="rId83"/>
      <p:bold r:id="rId84"/>
      <p:italic r:id="rId85"/>
      <p:boldItalic r:id="rId86"/>
    </p:embeddedFont>
    <p:embeddedFont>
      <p:font typeface="Lato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PlayfairDisplay-bold.fntdata"/><Relationship Id="rId83" Type="http://schemas.openxmlformats.org/officeDocument/2006/relationships/font" Target="fonts/PlayfairDisplay-regular.fntdata"/><Relationship Id="rId42" Type="http://schemas.openxmlformats.org/officeDocument/2006/relationships/slide" Target="slides/slide37.xml"/><Relationship Id="rId86" Type="http://schemas.openxmlformats.org/officeDocument/2006/relationships/font" Target="fonts/PlayfairDisplay-boldItalic.fntdata"/><Relationship Id="rId41" Type="http://schemas.openxmlformats.org/officeDocument/2006/relationships/slide" Target="slides/slide36.xml"/><Relationship Id="rId85" Type="http://schemas.openxmlformats.org/officeDocument/2006/relationships/font" Target="fonts/PlayfairDisplay-italic.fntdata"/><Relationship Id="rId44" Type="http://schemas.openxmlformats.org/officeDocument/2006/relationships/slide" Target="slides/slide39.xml"/><Relationship Id="rId88" Type="http://schemas.openxmlformats.org/officeDocument/2006/relationships/font" Target="fonts/Lato-bold.fntdata"/><Relationship Id="rId43" Type="http://schemas.openxmlformats.org/officeDocument/2006/relationships/slide" Target="slides/slide38.xml"/><Relationship Id="rId87" Type="http://schemas.openxmlformats.org/officeDocument/2006/relationships/font" Target="fonts/Lato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La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20b2b870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20b2b870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20b2b87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20b2b87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20b2b870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20b2b870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20b2b870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20b2b870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20b2b8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20b2b8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20b2b87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20b2b87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20b2b87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20b2b87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20b2b87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20b2b8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120b2b87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120b2b87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20b2b87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20b2b87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0b2b8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0b2b8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20b2b87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20b2b87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20b2b87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20b2b87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120b2b87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120b2b87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120b2b87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120b2b87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120b2b87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120b2b87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20b2b87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20b2b87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20b2b87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20b2b87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120b2b87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120b2b87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120b2b87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120b2b87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120b2b87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120b2b87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20b2b8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20b2b8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20b2b87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20b2b87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120b2b870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120b2b870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20b2b87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20b2b87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120b2b87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120b2b87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120b2b87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120b2b87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120b2b87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120b2b87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120b2b87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120b2b87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20b2b87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20b2b87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120b2b87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120b2b87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120b2b87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120b2b87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20b2b870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20b2b870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20b2b87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20b2b87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120b2b87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120b2b87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120b2b87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120b2b87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120b2b87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120b2b87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120b2b87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120b2b87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120b2b87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120b2b87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120b2b87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120b2b87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20b2b87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20b2b87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120b2b87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7120b2b87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120b2b87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120b2b87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20b2b870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20b2b870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20b2b87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20b2b87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120b2b87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120b2b87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120b2b87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120b2b87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20b2b87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20b2b87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20b2b87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20b2b87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120b2b870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120b2b870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120b2b87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120b2b87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20b2b870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20b2b870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120b2b87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120b2b87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120b2b87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7120b2b87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20b2b8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20b2b8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120b2b870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7120b2b870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20b2b870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20b2b870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7120b2b870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7120b2b870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7120b2b870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7120b2b870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120b2b870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120b2b870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7120b2b870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7120b2b87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7120b2b870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7120b2b870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120b2b870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120b2b870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7120b2b870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7120b2b870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120b2b870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120b2b870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0b2b870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0b2b870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7120b2b870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7120b2b870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7120b2b870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7120b2b870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7120b2b870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7120b2b870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7120b2b870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7120b2b870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120b2b87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120b2b87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120b2b870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120b2b870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7120b2b870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7120b2b870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7120b2b870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7120b2b870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20b2b87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20b2b87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20b2b870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20b2b870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bold adventure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2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2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2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22950" y="860550"/>
            <a:ext cx="8028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 problem right?  But what if we had 90 apples and 10 oranges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563575" y="1657950"/>
            <a:ext cx="2454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And we guessed 85 apples right, but only guessed 1 orange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3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22950" y="860550"/>
            <a:ext cx="8028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 problem right?  But what if we had 90 apples and 10 oranges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563575" y="1657950"/>
            <a:ext cx="2454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And we guessed 85 apples right, but only guessed 1 orange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85+1 / (85+1+15+9)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86/100 = 86%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85+1 / (85+1+15+9)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86/100 = 86%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9650" y="865050"/>
            <a:ext cx="3686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problems with using accuracy 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5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5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5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85+1 / (85+1+15+9)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86/100 = 86%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9650" y="865050"/>
            <a:ext cx="3686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problems with using accuracy 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3843675" y="-65850"/>
            <a:ext cx="5109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• If we just guessed ‘apple’ each time, we would have a higher accuracy than if we tried to guess based on data (the ‘naive classifier’  is better than our model)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26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85+1 / (85+1+15+9)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86/100 = 86%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9650" y="865050"/>
            <a:ext cx="3686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are some problems with using accuracy 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843675" y="-65850"/>
            <a:ext cx="5109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If we just guessed ‘apple’ each time, we would have a higher accuracy than if we tried to guess based on data (the ‘naive classifier’  is better than our model)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843675" y="1716750"/>
            <a:ext cx="2958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• Accuracy, as a metric, doesn’t capture what’s going on in each of our classes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1232650" y="1185525"/>
            <a:ext cx="730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NEW EXAMPLE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the question we’re investigating: ‘Is this a unicorn’?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And for each observation (each animal), our model is going to predict ‘positive’ (ie yes this is a unicorn) or ‘negative’ (ie no this is not a unicorn)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vocab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5020225" y="1732175"/>
            <a:ext cx="3263774" cy="2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 b="1285" l="60475" r="13589" t="59034"/>
          <a:stretch/>
        </p:blipFill>
        <p:spPr>
          <a:xfrm>
            <a:off x="571537" y="1738075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/>
        </p:nvSpPr>
        <p:spPr>
          <a:xfrm>
            <a:off x="1305578" y="4515975"/>
            <a:ext cx="3075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‘0’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750850" y="4529450"/>
            <a:ext cx="281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‘1’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905000" y="1588950"/>
            <a:ext cx="1378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6428750" y="1685350"/>
            <a:ext cx="1561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r>
              <a:rPr lang="en"/>
              <a:t> - vocab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1285" l="60475" r="13589" t="59034"/>
          <a:stretch/>
        </p:blipFill>
        <p:spPr>
          <a:xfrm>
            <a:off x="38137" y="1738075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772174" y="4515975"/>
            <a:ext cx="390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‘0’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371600" y="1588950"/>
            <a:ext cx="137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Negative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1285" l="60475" r="13589" t="59034"/>
          <a:stretch/>
        </p:blipFill>
        <p:spPr>
          <a:xfrm>
            <a:off x="5325487" y="1715213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6658950" y="1566100"/>
            <a:ext cx="1835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72653" y="4515975"/>
            <a:ext cx="2649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‘0’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r>
              <a:rPr lang="en"/>
              <a:t> - vocab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289938" y="1707725"/>
            <a:ext cx="3263774" cy="2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1468532" y="1566100"/>
            <a:ext cx="1444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1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5369438" y="1707725"/>
            <a:ext cx="3263774" cy="2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6100078" y="4505000"/>
            <a:ext cx="268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‘1’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6713582" y="1566100"/>
            <a:ext cx="1444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772175" y="4515975"/>
            <a:ext cx="3743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 ‘1’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we trying to do when running a classification model?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Get all the predictions right?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What’s a good metric for that?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r>
              <a:rPr lang="en"/>
              <a:t> - vocab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Positive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289938" y="1707725"/>
            <a:ext cx="3263774" cy="2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1468533" y="1566100"/>
            <a:ext cx="1490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4">
            <a:alphaModFix/>
          </a:blip>
          <a:srcRect b="1285" l="60475" r="13589" t="59034"/>
          <a:stretch/>
        </p:blipFill>
        <p:spPr>
          <a:xfrm>
            <a:off x="5336075" y="1715200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070100" y="4493100"/>
            <a:ext cx="3006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‘0’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669560" y="1566075"/>
            <a:ext cx="1835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772175" y="4515975"/>
            <a:ext cx="362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 ‘1’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r>
              <a:rPr lang="en"/>
              <a:t> - vocab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1468534" y="1489900"/>
            <a:ext cx="1545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1285" l="60475" r="13589" t="59034"/>
          <a:stretch/>
        </p:blipFill>
        <p:spPr>
          <a:xfrm>
            <a:off x="5336075" y="1715200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6070100" y="4493100"/>
            <a:ext cx="2916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‘0’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772175" y="4515975"/>
            <a:ext cx="3755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 ‘1’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4">
            <a:alphaModFix/>
          </a:blip>
          <a:srcRect b="43678" l="58458" r="10236" t="18726"/>
          <a:stretch/>
        </p:blipFill>
        <p:spPr>
          <a:xfrm>
            <a:off x="123275" y="1818275"/>
            <a:ext cx="3664200" cy="2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Positive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6553500" y="1510950"/>
            <a:ext cx="137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r>
              <a:rPr lang="en"/>
              <a:t> - vocab</a:t>
            </a: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1285" l="60475" r="13589" t="59034"/>
          <a:stretch/>
        </p:blipFill>
        <p:spPr>
          <a:xfrm>
            <a:off x="38137" y="1738075"/>
            <a:ext cx="3496224" cy="30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772174" y="4515975"/>
            <a:ext cx="3687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 ‘0’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Negative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34"/>
          <p:cNvPicPr preferRelativeResize="0"/>
          <p:nvPr/>
        </p:nvPicPr>
        <p:blipFill rotWithShape="1">
          <a:blip r:embed="rId4">
            <a:alphaModFix/>
          </a:blip>
          <a:srcRect b="43707" l="26638" r="47142" t="18679"/>
          <a:stretch/>
        </p:blipFill>
        <p:spPr>
          <a:xfrm>
            <a:off x="5369438" y="1707725"/>
            <a:ext cx="3263774" cy="2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6100079" y="4505000"/>
            <a:ext cx="2732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‘1’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6713582" y="1566100"/>
            <a:ext cx="137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1371600" y="1512750"/>
            <a:ext cx="137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vocab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772174" y="4515975"/>
            <a:ext cx="3923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 predicts ‘0’ for target value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2960475" y="939000"/>
            <a:ext cx="3426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‘Is this a unicorn?’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1371600" y="1512750"/>
            <a:ext cx="137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1176625" y="1017450"/>
            <a:ext cx="14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Predict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6553504" y="1069338"/>
            <a:ext cx="137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Truth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632925" y="2693850"/>
            <a:ext cx="1835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Negative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5369438" y="1707725"/>
            <a:ext cx="3263774" cy="2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 txBox="1"/>
          <p:nvPr/>
        </p:nvSpPr>
        <p:spPr>
          <a:xfrm>
            <a:off x="6100079" y="4505000"/>
            <a:ext cx="2875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‘1’ in target data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6713579" y="1566100"/>
            <a:ext cx="1211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Positive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35"/>
          <p:cNvPicPr preferRelativeResize="0"/>
          <p:nvPr/>
        </p:nvPicPr>
        <p:blipFill rotWithShape="1">
          <a:blip r:embed="rId4">
            <a:alphaModFix/>
          </a:blip>
          <a:srcRect b="2397" l="24017" r="45221" t="58168"/>
          <a:stretch/>
        </p:blipFill>
        <p:spPr>
          <a:xfrm>
            <a:off x="152400" y="1913500"/>
            <a:ext cx="3593760" cy="25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/>
        </p:nvSpPr>
        <p:spPr>
          <a:xfrm>
            <a:off x="773200" y="894225"/>
            <a:ext cx="81354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Lato"/>
                <a:ea typeface="Lato"/>
                <a:cs typeface="Lato"/>
                <a:sym typeface="Lato"/>
              </a:rPr>
              <a:t>CONFUSION</a:t>
            </a:r>
            <a:endParaRPr sz="10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Lato"/>
                <a:ea typeface="Lato"/>
                <a:cs typeface="Lato"/>
                <a:sym typeface="Lato"/>
              </a:rPr>
              <a:t>MATRIX</a:t>
            </a:r>
            <a:endParaRPr sz="1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373" name="Google Shape;3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NEGATIVES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NEGATIVES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NEGATIVES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 NEGATIVES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Try to guess fruits by their weights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Have weights of 100 fruits, know there are 50 oranges and 50 apples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we guess 36 oranges as oranges and 44 apples as apples, we necessarily guess 14 oranges as apples and 6 apples as oranges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13" name="Google Shape;4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4"/>
          <p:cNvSpPr txBox="1"/>
          <p:nvPr/>
        </p:nvSpPr>
        <p:spPr>
          <a:xfrm>
            <a:off x="268950" y="100850"/>
            <a:ext cx="4303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Overall accuracy = 79 / 100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34" name="Google Shape;4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2960600" y="1120600"/>
            <a:ext cx="1299900" cy="358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268950" y="100850"/>
            <a:ext cx="4303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37/57 of the unicorns were classified as unicorns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46" name="Google Shape;4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6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6"/>
          <p:cNvSpPr/>
          <p:nvPr/>
        </p:nvSpPr>
        <p:spPr>
          <a:xfrm>
            <a:off x="5878600" y="1230475"/>
            <a:ext cx="1299900" cy="358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6"/>
          <p:cNvSpPr txBox="1"/>
          <p:nvPr/>
        </p:nvSpPr>
        <p:spPr>
          <a:xfrm>
            <a:off x="268950" y="100850"/>
            <a:ext cx="4303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42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/43 of the horses were classified as horses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47"/>
          <p:cNvSpPr/>
          <p:nvPr/>
        </p:nvSpPr>
        <p:spPr>
          <a:xfrm rot="5400747">
            <a:off x="4571153" y="-281300"/>
            <a:ext cx="1380300" cy="440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"/>
          <p:cNvSpPr txBox="1"/>
          <p:nvPr/>
        </p:nvSpPr>
        <p:spPr>
          <a:xfrm>
            <a:off x="268950" y="100850"/>
            <a:ext cx="2991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37/38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of the animals predicted as unicorns were unicorns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470" name="Google Shape;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48"/>
          <p:cNvSpPr/>
          <p:nvPr/>
        </p:nvSpPr>
        <p:spPr>
          <a:xfrm rot="5400747">
            <a:off x="4571153" y="1699900"/>
            <a:ext cx="1380300" cy="440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8"/>
          <p:cNvSpPr txBox="1"/>
          <p:nvPr/>
        </p:nvSpPr>
        <p:spPr>
          <a:xfrm>
            <a:off x="268950" y="100850"/>
            <a:ext cx="2991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42/62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of the animals predicted as horses were horses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9" name="Google Shape;489;p50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0" name="Google Shape;490;p50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1650950" y="3709124"/>
            <a:ext cx="1643251" cy="1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0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3618700" y="1908749"/>
            <a:ext cx="1643251" cy="132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50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0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4" name="Google Shape;494;p50"/>
          <p:cNvPicPr preferRelativeResize="0"/>
          <p:nvPr/>
        </p:nvPicPr>
        <p:blipFill rotWithShape="1">
          <a:blip r:embed="rId4">
            <a:alphaModFix/>
          </a:blip>
          <a:srcRect b="43678" l="58458" r="10236" t="18726"/>
          <a:stretch/>
        </p:blipFill>
        <p:spPr>
          <a:xfrm>
            <a:off x="6058825" y="3741300"/>
            <a:ext cx="1819426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1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1" name="Google Shape;501;p51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2" name="Google Shape;502;p51"/>
          <p:cNvPicPr preferRelativeResize="0"/>
          <p:nvPr/>
        </p:nvPicPr>
        <p:blipFill rotWithShape="1">
          <a:blip r:embed="rId3">
            <a:alphaModFix/>
          </a:blip>
          <a:srcRect b="43707" l="26638" r="47142" t="18679"/>
          <a:stretch/>
        </p:blipFill>
        <p:spPr>
          <a:xfrm>
            <a:off x="1650950" y="3709124"/>
            <a:ext cx="1643251" cy="132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51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51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 rotWithShape="1">
          <a:blip r:embed="rId4">
            <a:alphaModFix/>
          </a:blip>
          <a:srcRect b="43678" l="58458" r="10236" t="18726"/>
          <a:stretch/>
        </p:blipFill>
        <p:spPr>
          <a:xfrm>
            <a:off x="6058827" y="3741300"/>
            <a:ext cx="1819421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37425" y="1792950"/>
            <a:ext cx="1636200" cy="2566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3318075" y="264795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1647400" y="3148850"/>
            <a:ext cx="1030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44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434400" y="1706650"/>
            <a:ext cx="210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6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97722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3833625" y="1792950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14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33625" y="3245225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36 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2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3" name="Google Shape;513;p52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2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2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52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8" name="Google Shape;518;p52"/>
          <p:cNvPicPr preferRelativeResize="0"/>
          <p:nvPr/>
        </p:nvPicPr>
        <p:blipFill rotWithShape="1">
          <a:blip r:embed="rId3">
            <a:alphaModFix/>
          </a:blip>
          <a:srcRect b="43678" l="58458" r="10236" t="18726"/>
          <a:stretch/>
        </p:blipFill>
        <p:spPr>
          <a:xfrm>
            <a:off x="6058827" y="3741300"/>
            <a:ext cx="1819421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3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5" name="Google Shape;525;p53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3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3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53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5840450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54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54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5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8" name="Google Shape;548;p55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55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55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55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55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55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55"/>
          <p:cNvSpPr txBox="1"/>
          <p:nvPr/>
        </p:nvSpPr>
        <p:spPr>
          <a:xfrm>
            <a:off x="5840450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6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I predicted, how many did I get correct?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56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56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56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56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56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56"/>
          <p:cNvSpPr txBox="1"/>
          <p:nvPr/>
        </p:nvSpPr>
        <p:spPr>
          <a:xfrm>
            <a:off x="5840450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7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that exist in the real world, how many did I get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3" name="Google Shape;573;p57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57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7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6" name="Google Shape;576;p57"/>
          <p:cNvPicPr preferRelativeResize="0"/>
          <p:nvPr/>
        </p:nvPicPr>
        <p:blipFill rotWithShape="1">
          <a:blip r:embed="rId3">
            <a:alphaModFix/>
          </a:blip>
          <a:srcRect b="2397" l="24017" r="45221" t="58168"/>
          <a:stretch/>
        </p:blipFill>
        <p:spPr>
          <a:xfrm>
            <a:off x="5971075" y="3760125"/>
            <a:ext cx="1774325" cy="1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7"/>
          <p:cNvPicPr preferRelativeResize="0"/>
          <p:nvPr/>
        </p:nvPicPr>
        <p:blipFill rotWithShape="1">
          <a:blip r:embed="rId4">
            <a:alphaModFix/>
          </a:blip>
          <a:srcRect b="43707" l="26638" r="47142" t="18679"/>
          <a:stretch/>
        </p:blipFill>
        <p:spPr>
          <a:xfrm>
            <a:off x="1650950" y="3709124"/>
            <a:ext cx="1643251" cy="1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7"/>
          <p:cNvPicPr preferRelativeResize="0"/>
          <p:nvPr/>
        </p:nvPicPr>
        <p:blipFill rotWithShape="1">
          <a:blip r:embed="rId4">
            <a:alphaModFix/>
          </a:blip>
          <a:srcRect b="43707" l="26638" r="47142" t="18679"/>
          <a:stretch/>
        </p:blipFill>
        <p:spPr>
          <a:xfrm>
            <a:off x="3750375" y="2098111"/>
            <a:ext cx="1643251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that exist in the real world, how many did I get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5" name="Google Shape;585;p58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58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58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58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58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0" name="Google Shape;590;p58"/>
          <p:cNvPicPr preferRelativeResize="0"/>
          <p:nvPr/>
        </p:nvPicPr>
        <p:blipFill rotWithShape="1">
          <a:blip r:embed="rId3">
            <a:alphaModFix/>
          </a:blip>
          <a:srcRect b="2397" l="24017" r="45221" t="58168"/>
          <a:stretch/>
        </p:blipFill>
        <p:spPr>
          <a:xfrm>
            <a:off x="5971075" y="3760125"/>
            <a:ext cx="1774325" cy="1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8"/>
          <p:cNvPicPr preferRelativeResize="0"/>
          <p:nvPr/>
        </p:nvPicPr>
        <p:blipFill rotWithShape="1">
          <a:blip r:embed="rId4">
            <a:alphaModFix/>
          </a:blip>
          <a:srcRect b="43707" l="26638" r="47142" t="18679"/>
          <a:stretch/>
        </p:blipFill>
        <p:spPr>
          <a:xfrm>
            <a:off x="1650950" y="3709124"/>
            <a:ext cx="1643251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9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that exist in the real world, how many did I get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8" name="Google Shape;598;p59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59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59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9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4" name="Google Shape;604;p59"/>
          <p:cNvPicPr preferRelativeResize="0"/>
          <p:nvPr/>
        </p:nvPicPr>
        <p:blipFill rotWithShape="1">
          <a:blip r:embed="rId3">
            <a:alphaModFix/>
          </a:blip>
          <a:srcRect b="2397" l="24017" r="45221" t="58168"/>
          <a:stretch/>
        </p:blipFill>
        <p:spPr>
          <a:xfrm>
            <a:off x="5971075" y="3760125"/>
            <a:ext cx="1774325" cy="1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0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that exist in the real world, how many did I get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60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60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60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60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60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60"/>
          <p:cNvSpPr txBox="1"/>
          <p:nvPr/>
        </p:nvSpPr>
        <p:spPr>
          <a:xfrm>
            <a:off x="5569325" y="3714675"/>
            <a:ext cx="26109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FALSE NEGATIVES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</a:t>
            </a:r>
            <a:endParaRPr/>
          </a:p>
        </p:txBody>
      </p:sp>
      <p:pic>
        <p:nvPicPr>
          <p:cNvPr id="623" name="Google Shape;6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-12"/>
            <a:ext cx="8926426" cy="5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1"/>
          <p:cNvSpPr txBox="1"/>
          <p:nvPr/>
        </p:nvSpPr>
        <p:spPr>
          <a:xfrm>
            <a:off x="2274800" y="9188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61"/>
          <p:cNvSpPr txBox="1"/>
          <p:nvPr/>
        </p:nvSpPr>
        <p:spPr>
          <a:xfrm>
            <a:off x="5161450" y="29986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42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61"/>
          <p:cNvSpPr txBox="1"/>
          <p:nvPr/>
        </p:nvSpPr>
        <p:spPr>
          <a:xfrm>
            <a:off x="5161450" y="88972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61"/>
          <p:cNvSpPr txBox="1"/>
          <p:nvPr/>
        </p:nvSpPr>
        <p:spPr>
          <a:xfrm>
            <a:off x="2274800" y="2922475"/>
            <a:ext cx="2734200" cy="18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637425" y="1792950"/>
            <a:ext cx="1636200" cy="2566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3318075" y="264795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647400" y="3148850"/>
            <a:ext cx="1030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44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434400" y="1706650"/>
            <a:ext cx="210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6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97722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3833625" y="1792950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14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833625" y="3245225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36 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2"/>
          <p:cNvSpPr txBox="1"/>
          <p:nvPr/>
        </p:nvSpPr>
        <p:spPr>
          <a:xfrm>
            <a:off x="543600" y="883000"/>
            <a:ext cx="8288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 of the positives that exist in the real world, how many did I get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4" name="Google Shape;634;p62"/>
          <p:cNvCxnSpPr/>
          <p:nvPr/>
        </p:nvCxnSpPr>
        <p:spPr>
          <a:xfrm>
            <a:off x="1367125" y="3675537"/>
            <a:ext cx="6858000" cy="3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62"/>
          <p:cNvCxnSpPr/>
          <p:nvPr/>
        </p:nvCxnSpPr>
        <p:spPr>
          <a:xfrm>
            <a:off x="4587700" y="4247025"/>
            <a:ext cx="0" cy="50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62"/>
          <p:cNvCxnSpPr/>
          <p:nvPr/>
        </p:nvCxnSpPr>
        <p:spPr>
          <a:xfrm rot="10800000">
            <a:off x="4352375" y="4504775"/>
            <a:ext cx="4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62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TRUE POSITIVES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62"/>
          <p:cNvSpPr txBox="1"/>
          <p:nvPr/>
        </p:nvSpPr>
        <p:spPr>
          <a:xfrm>
            <a:off x="1530675" y="3709125"/>
            <a:ext cx="20766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62"/>
          <p:cNvSpPr txBox="1"/>
          <p:nvPr/>
        </p:nvSpPr>
        <p:spPr>
          <a:xfrm>
            <a:off x="3507450" y="1954275"/>
            <a:ext cx="2076600" cy="14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37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62"/>
          <p:cNvSpPr txBox="1"/>
          <p:nvPr/>
        </p:nvSpPr>
        <p:spPr>
          <a:xfrm>
            <a:off x="5569325" y="3714675"/>
            <a:ext cx="2610900" cy="13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3"/>
          <p:cNvSpPr txBox="1"/>
          <p:nvPr/>
        </p:nvSpPr>
        <p:spPr>
          <a:xfrm>
            <a:off x="493050" y="806825"/>
            <a:ext cx="383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Why do these matter?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63"/>
          <p:cNvSpPr txBox="1"/>
          <p:nvPr/>
        </p:nvSpPr>
        <p:spPr>
          <a:xfrm>
            <a:off x="1284225" y="1564650"/>
            <a:ext cx="6145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More “accurate” than accuracy: better picture of what’s going on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63"/>
          <p:cNvSpPr txBox="1"/>
          <p:nvPr/>
        </p:nvSpPr>
        <p:spPr>
          <a:xfrm>
            <a:off x="1338025" y="2882450"/>
            <a:ext cx="6145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 context in which the analysis is done - the ‘question’ you’re investigating - might mean focusing on one than another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4"/>
          <p:cNvSpPr txBox="1"/>
          <p:nvPr/>
        </p:nvSpPr>
        <p:spPr>
          <a:xfrm>
            <a:off x="941300" y="1187825"/>
            <a:ext cx="5356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Context examples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64"/>
          <p:cNvSpPr txBox="1"/>
          <p:nvPr/>
        </p:nvSpPr>
        <p:spPr>
          <a:xfrm>
            <a:off x="1586750" y="1938725"/>
            <a:ext cx="5356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Fraud: ‘how many instances of fraud does my model find’ vs ‘how many customers will I piss off if I falsely accuse them of fraud’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5"/>
          <p:cNvSpPr txBox="1"/>
          <p:nvPr/>
        </p:nvSpPr>
        <p:spPr>
          <a:xfrm>
            <a:off x="941300" y="1187825"/>
            <a:ext cx="5356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Context examples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65"/>
          <p:cNvSpPr txBox="1"/>
          <p:nvPr/>
        </p:nvSpPr>
        <p:spPr>
          <a:xfrm>
            <a:off x="1586750" y="1938725"/>
            <a:ext cx="5356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Disease: ‘out of all the people who have a positive test, how many have the disease?’ vs ‘how many people with the disease can the test identify’?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6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66"/>
          <p:cNvSpPr txBox="1"/>
          <p:nvPr/>
        </p:nvSpPr>
        <p:spPr>
          <a:xfrm>
            <a:off x="1766025" y="20551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F1 Score: harmonic mean of precision and recall (penalizes wrong guesses)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66"/>
          <p:cNvSpPr txBox="1"/>
          <p:nvPr/>
        </p:nvSpPr>
        <p:spPr>
          <a:xfrm>
            <a:off x="1754825" y="35657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2*precision*recall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1" name="Google Shape;671;p66"/>
          <p:cNvCxnSpPr/>
          <p:nvPr/>
        </p:nvCxnSpPr>
        <p:spPr>
          <a:xfrm flipH="1">
            <a:off x="2274975" y="4123775"/>
            <a:ext cx="30030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66"/>
          <p:cNvSpPr txBox="1"/>
          <p:nvPr/>
        </p:nvSpPr>
        <p:spPr>
          <a:xfrm>
            <a:off x="1754825" y="4063244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(precision + recall)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66"/>
          <p:cNvSpPr txBox="1"/>
          <p:nvPr/>
        </p:nvSpPr>
        <p:spPr>
          <a:xfrm>
            <a:off x="6196875" y="3675425"/>
            <a:ext cx="17034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 (worst) to 1 (best)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7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7"/>
          <p:cNvSpPr txBox="1"/>
          <p:nvPr/>
        </p:nvSpPr>
        <p:spPr>
          <a:xfrm>
            <a:off x="1766025" y="22837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AUC-ROC score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: the ‘area under the curve’ of the ‘receiver operating characteristics’ curve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67"/>
          <p:cNvSpPr txBox="1"/>
          <p:nvPr/>
        </p:nvSpPr>
        <p:spPr>
          <a:xfrm>
            <a:off x="2189600" y="39915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idea comes from information theory, developed during dubya-dubya two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8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68"/>
          <p:cNvSpPr txBox="1"/>
          <p:nvPr/>
        </p:nvSpPr>
        <p:spPr>
          <a:xfrm>
            <a:off x="311700" y="2319600"/>
            <a:ext cx="53250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 ‘true positive rate’ and ‘false positive rate’ form a trade-off, which can be graphed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9" name="Google Shape;689;p68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8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68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68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3" name="Google Shape;693;p68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4" name="Google Shape;694;p68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5" name="Google Shape;695;p68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68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68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9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>
            <a:off x="311700" y="2195250"/>
            <a:ext cx="4461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That graph is the ROC curve; the area under the ROC curve is the AUC-ROC score and the metric for the model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5" name="Google Shape;705;p69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69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69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69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9" name="Google Shape;709;p69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0" name="Google Shape;710;p69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11" name="Google Shape;711;p69"/>
          <p:cNvCxnSpPr/>
          <p:nvPr/>
        </p:nvCxnSpPr>
        <p:spPr>
          <a:xfrm flipH="1">
            <a:off x="6129725" y="3323250"/>
            <a:ext cx="11100" cy="94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9"/>
          <p:cNvCxnSpPr/>
          <p:nvPr/>
        </p:nvCxnSpPr>
        <p:spPr>
          <a:xfrm flipH="1">
            <a:off x="6282300" y="3031900"/>
            <a:ext cx="4200" cy="13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9"/>
          <p:cNvCxnSpPr/>
          <p:nvPr/>
        </p:nvCxnSpPr>
        <p:spPr>
          <a:xfrm flipH="1">
            <a:off x="6434675" y="2931050"/>
            <a:ext cx="8700" cy="13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9"/>
          <p:cNvCxnSpPr/>
          <p:nvPr/>
        </p:nvCxnSpPr>
        <p:spPr>
          <a:xfrm flipH="1">
            <a:off x="6585750" y="2796575"/>
            <a:ext cx="3300" cy="15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9"/>
          <p:cNvCxnSpPr/>
          <p:nvPr/>
        </p:nvCxnSpPr>
        <p:spPr>
          <a:xfrm>
            <a:off x="6734725" y="2695725"/>
            <a:ext cx="0" cy="15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69"/>
          <p:cNvCxnSpPr/>
          <p:nvPr/>
        </p:nvCxnSpPr>
        <p:spPr>
          <a:xfrm>
            <a:off x="6869200" y="26172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69"/>
          <p:cNvCxnSpPr/>
          <p:nvPr/>
        </p:nvCxnSpPr>
        <p:spPr>
          <a:xfrm>
            <a:off x="7021600" y="27696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69"/>
          <p:cNvCxnSpPr/>
          <p:nvPr/>
        </p:nvCxnSpPr>
        <p:spPr>
          <a:xfrm>
            <a:off x="7174000" y="2270525"/>
            <a:ext cx="20100" cy="19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69"/>
          <p:cNvCxnSpPr/>
          <p:nvPr/>
        </p:nvCxnSpPr>
        <p:spPr>
          <a:xfrm>
            <a:off x="7326400" y="2270525"/>
            <a:ext cx="2400" cy="19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69"/>
          <p:cNvCxnSpPr/>
          <p:nvPr/>
        </p:nvCxnSpPr>
        <p:spPr>
          <a:xfrm>
            <a:off x="7478800" y="2195250"/>
            <a:ext cx="18000" cy="20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69"/>
          <p:cNvCxnSpPr/>
          <p:nvPr/>
        </p:nvCxnSpPr>
        <p:spPr>
          <a:xfrm>
            <a:off x="7631200" y="2045775"/>
            <a:ext cx="11100" cy="21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69"/>
          <p:cNvCxnSpPr/>
          <p:nvPr/>
        </p:nvCxnSpPr>
        <p:spPr>
          <a:xfrm>
            <a:off x="77836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69"/>
          <p:cNvCxnSpPr/>
          <p:nvPr/>
        </p:nvCxnSpPr>
        <p:spPr>
          <a:xfrm>
            <a:off x="7936000" y="19854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69"/>
          <p:cNvCxnSpPr/>
          <p:nvPr/>
        </p:nvCxnSpPr>
        <p:spPr>
          <a:xfrm>
            <a:off x="8088400" y="20734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69"/>
          <p:cNvCxnSpPr/>
          <p:nvPr/>
        </p:nvCxnSpPr>
        <p:spPr>
          <a:xfrm>
            <a:off x="8240800" y="2023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69"/>
          <p:cNvCxnSpPr/>
          <p:nvPr/>
        </p:nvCxnSpPr>
        <p:spPr>
          <a:xfrm>
            <a:off x="83932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69"/>
          <p:cNvCxnSpPr/>
          <p:nvPr/>
        </p:nvCxnSpPr>
        <p:spPr>
          <a:xfrm>
            <a:off x="8545600" y="19763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69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69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69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0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70"/>
          <p:cNvSpPr txBox="1"/>
          <p:nvPr/>
        </p:nvSpPr>
        <p:spPr>
          <a:xfrm>
            <a:off x="311700" y="2195250"/>
            <a:ext cx="4461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The AUC-ROC score is essentially “how much is the model capable of distinguishing among different classes?”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8" name="Google Shape;738;p70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70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70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70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2" name="Google Shape;742;p70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3" name="Google Shape;743;p70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44" name="Google Shape;744;p70"/>
          <p:cNvCxnSpPr/>
          <p:nvPr/>
        </p:nvCxnSpPr>
        <p:spPr>
          <a:xfrm flipH="1">
            <a:off x="6129725" y="3323250"/>
            <a:ext cx="11100" cy="94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70"/>
          <p:cNvCxnSpPr/>
          <p:nvPr/>
        </p:nvCxnSpPr>
        <p:spPr>
          <a:xfrm flipH="1">
            <a:off x="6282300" y="3031900"/>
            <a:ext cx="4200" cy="13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70"/>
          <p:cNvCxnSpPr/>
          <p:nvPr/>
        </p:nvCxnSpPr>
        <p:spPr>
          <a:xfrm flipH="1">
            <a:off x="6434675" y="2931050"/>
            <a:ext cx="8700" cy="13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70"/>
          <p:cNvCxnSpPr/>
          <p:nvPr/>
        </p:nvCxnSpPr>
        <p:spPr>
          <a:xfrm flipH="1">
            <a:off x="6585750" y="2796575"/>
            <a:ext cx="3300" cy="15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70"/>
          <p:cNvCxnSpPr/>
          <p:nvPr/>
        </p:nvCxnSpPr>
        <p:spPr>
          <a:xfrm>
            <a:off x="6734725" y="2695725"/>
            <a:ext cx="0" cy="15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70"/>
          <p:cNvCxnSpPr/>
          <p:nvPr/>
        </p:nvCxnSpPr>
        <p:spPr>
          <a:xfrm>
            <a:off x="6869200" y="26172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70"/>
          <p:cNvCxnSpPr/>
          <p:nvPr/>
        </p:nvCxnSpPr>
        <p:spPr>
          <a:xfrm>
            <a:off x="7021600" y="27696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70"/>
          <p:cNvCxnSpPr/>
          <p:nvPr/>
        </p:nvCxnSpPr>
        <p:spPr>
          <a:xfrm>
            <a:off x="7174000" y="2270525"/>
            <a:ext cx="20100" cy="19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70"/>
          <p:cNvCxnSpPr/>
          <p:nvPr/>
        </p:nvCxnSpPr>
        <p:spPr>
          <a:xfrm>
            <a:off x="7326400" y="2270525"/>
            <a:ext cx="2400" cy="19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70"/>
          <p:cNvCxnSpPr/>
          <p:nvPr/>
        </p:nvCxnSpPr>
        <p:spPr>
          <a:xfrm>
            <a:off x="7478800" y="2195250"/>
            <a:ext cx="18000" cy="20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70"/>
          <p:cNvCxnSpPr/>
          <p:nvPr/>
        </p:nvCxnSpPr>
        <p:spPr>
          <a:xfrm>
            <a:off x="7631200" y="2045775"/>
            <a:ext cx="11100" cy="21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70"/>
          <p:cNvCxnSpPr/>
          <p:nvPr/>
        </p:nvCxnSpPr>
        <p:spPr>
          <a:xfrm>
            <a:off x="77836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70"/>
          <p:cNvCxnSpPr/>
          <p:nvPr/>
        </p:nvCxnSpPr>
        <p:spPr>
          <a:xfrm>
            <a:off x="7936000" y="19854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70"/>
          <p:cNvCxnSpPr/>
          <p:nvPr/>
        </p:nvCxnSpPr>
        <p:spPr>
          <a:xfrm>
            <a:off x="8088400" y="20734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8240800" y="2023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70"/>
          <p:cNvCxnSpPr/>
          <p:nvPr/>
        </p:nvCxnSpPr>
        <p:spPr>
          <a:xfrm>
            <a:off x="83932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0"/>
          <p:cNvCxnSpPr/>
          <p:nvPr/>
        </p:nvCxnSpPr>
        <p:spPr>
          <a:xfrm>
            <a:off x="8545600" y="19763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70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70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71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71"/>
          <p:cNvSpPr txBox="1"/>
          <p:nvPr/>
        </p:nvSpPr>
        <p:spPr>
          <a:xfrm>
            <a:off x="311700" y="2195250"/>
            <a:ext cx="4461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Perfect model is 1, ‘every prediction is wrong’ model is 0, dashed-line = model 50% right = .5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1" name="Google Shape;771;p71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1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71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5" name="Google Shape;775;p71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6" name="Google Shape;776;p71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77" name="Google Shape;777;p71"/>
          <p:cNvCxnSpPr/>
          <p:nvPr/>
        </p:nvCxnSpPr>
        <p:spPr>
          <a:xfrm flipH="1">
            <a:off x="6129725" y="3323250"/>
            <a:ext cx="11100" cy="94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71"/>
          <p:cNvCxnSpPr/>
          <p:nvPr/>
        </p:nvCxnSpPr>
        <p:spPr>
          <a:xfrm flipH="1">
            <a:off x="6282300" y="3031900"/>
            <a:ext cx="4200" cy="13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flipH="1">
            <a:off x="6434675" y="2931050"/>
            <a:ext cx="8700" cy="13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71"/>
          <p:cNvCxnSpPr/>
          <p:nvPr/>
        </p:nvCxnSpPr>
        <p:spPr>
          <a:xfrm flipH="1">
            <a:off x="6585750" y="2796575"/>
            <a:ext cx="3300" cy="15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71"/>
          <p:cNvCxnSpPr/>
          <p:nvPr/>
        </p:nvCxnSpPr>
        <p:spPr>
          <a:xfrm>
            <a:off x="6734725" y="2695725"/>
            <a:ext cx="0" cy="15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1"/>
          <p:cNvCxnSpPr/>
          <p:nvPr/>
        </p:nvCxnSpPr>
        <p:spPr>
          <a:xfrm>
            <a:off x="6869200" y="26172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71"/>
          <p:cNvCxnSpPr/>
          <p:nvPr/>
        </p:nvCxnSpPr>
        <p:spPr>
          <a:xfrm>
            <a:off x="7021600" y="27696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71"/>
          <p:cNvCxnSpPr/>
          <p:nvPr/>
        </p:nvCxnSpPr>
        <p:spPr>
          <a:xfrm>
            <a:off x="7174000" y="2270525"/>
            <a:ext cx="20100" cy="19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71"/>
          <p:cNvCxnSpPr/>
          <p:nvPr/>
        </p:nvCxnSpPr>
        <p:spPr>
          <a:xfrm>
            <a:off x="7326400" y="2270525"/>
            <a:ext cx="2400" cy="19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71"/>
          <p:cNvCxnSpPr/>
          <p:nvPr/>
        </p:nvCxnSpPr>
        <p:spPr>
          <a:xfrm>
            <a:off x="7478800" y="2195250"/>
            <a:ext cx="18000" cy="20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71"/>
          <p:cNvCxnSpPr/>
          <p:nvPr/>
        </p:nvCxnSpPr>
        <p:spPr>
          <a:xfrm>
            <a:off x="7631200" y="2045775"/>
            <a:ext cx="11100" cy="21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1"/>
          <p:cNvCxnSpPr/>
          <p:nvPr/>
        </p:nvCxnSpPr>
        <p:spPr>
          <a:xfrm>
            <a:off x="77836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71"/>
          <p:cNvCxnSpPr/>
          <p:nvPr/>
        </p:nvCxnSpPr>
        <p:spPr>
          <a:xfrm>
            <a:off x="7936000" y="19854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1"/>
          <p:cNvCxnSpPr/>
          <p:nvPr/>
        </p:nvCxnSpPr>
        <p:spPr>
          <a:xfrm>
            <a:off x="8088400" y="20734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71"/>
          <p:cNvCxnSpPr/>
          <p:nvPr/>
        </p:nvCxnSpPr>
        <p:spPr>
          <a:xfrm>
            <a:off x="8240800" y="2023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71"/>
          <p:cNvCxnSpPr/>
          <p:nvPr/>
        </p:nvCxnSpPr>
        <p:spPr>
          <a:xfrm>
            <a:off x="83932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71"/>
          <p:cNvCxnSpPr/>
          <p:nvPr/>
        </p:nvCxnSpPr>
        <p:spPr>
          <a:xfrm>
            <a:off x="8545600" y="19763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71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71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6" name="Google Shape;796;p71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37425" y="1792950"/>
            <a:ext cx="1636200" cy="2566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3318075" y="264795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647400" y="3148850"/>
            <a:ext cx="1030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44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434400" y="1706650"/>
            <a:ext cx="210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97722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3833625" y="1792950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14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833625" y="3245225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36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44+36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/ (44+36+6+ 14)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80/100 = 80%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2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72"/>
          <p:cNvSpPr txBox="1"/>
          <p:nvPr/>
        </p:nvSpPr>
        <p:spPr>
          <a:xfrm>
            <a:off x="311700" y="2195250"/>
            <a:ext cx="4461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Perfect model is 1, ‘every prediction is wrong’ model is 0, dashed-line = coin-flip for each prediction = .5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4" name="Google Shape;804;p72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72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72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72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8" name="Google Shape;808;p72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9" name="Google Shape;809;p72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0" name="Google Shape;810;p72"/>
          <p:cNvCxnSpPr/>
          <p:nvPr/>
        </p:nvCxnSpPr>
        <p:spPr>
          <a:xfrm flipH="1">
            <a:off x="6129725" y="3323250"/>
            <a:ext cx="11100" cy="94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72"/>
          <p:cNvCxnSpPr/>
          <p:nvPr/>
        </p:nvCxnSpPr>
        <p:spPr>
          <a:xfrm flipH="1">
            <a:off x="6282300" y="3031900"/>
            <a:ext cx="4200" cy="13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2"/>
          <p:cNvCxnSpPr/>
          <p:nvPr/>
        </p:nvCxnSpPr>
        <p:spPr>
          <a:xfrm flipH="1">
            <a:off x="6434675" y="2931050"/>
            <a:ext cx="8700" cy="13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2"/>
          <p:cNvCxnSpPr/>
          <p:nvPr/>
        </p:nvCxnSpPr>
        <p:spPr>
          <a:xfrm flipH="1">
            <a:off x="6585750" y="2796575"/>
            <a:ext cx="3300" cy="15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72"/>
          <p:cNvCxnSpPr/>
          <p:nvPr/>
        </p:nvCxnSpPr>
        <p:spPr>
          <a:xfrm>
            <a:off x="6734725" y="2695725"/>
            <a:ext cx="0" cy="15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72"/>
          <p:cNvCxnSpPr/>
          <p:nvPr/>
        </p:nvCxnSpPr>
        <p:spPr>
          <a:xfrm>
            <a:off x="6869200" y="26172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72"/>
          <p:cNvCxnSpPr/>
          <p:nvPr/>
        </p:nvCxnSpPr>
        <p:spPr>
          <a:xfrm>
            <a:off x="7021600" y="27696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72"/>
          <p:cNvCxnSpPr/>
          <p:nvPr/>
        </p:nvCxnSpPr>
        <p:spPr>
          <a:xfrm>
            <a:off x="7174000" y="2270525"/>
            <a:ext cx="20100" cy="19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72"/>
          <p:cNvCxnSpPr/>
          <p:nvPr/>
        </p:nvCxnSpPr>
        <p:spPr>
          <a:xfrm>
            <a:off x="7326400" y="2270525"/>
            <a:ext cx="2400" cy="19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72"/>
          <p:cNvCxnSpPr/>
          <p:nvPr/>
        </p:nvCxnSpPr>
        <p:spPr>
          <a:xfrm>
            <a:off x="7478800" y="2195250"/>
            <a:ext cx="18000" cy="20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72"/>
          <p:cNvCxnSpPr/>
          <p:nvPr/>
        </p:nvCxnSpPr>
        <p:spPr>
          <a:xfrm>
            <a:off x="7631200" y="2045775"/>
            <a:ext cx="11100" cy="21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72"/>
          <p:cNvCxnSpPr/>
          <p:nvPr/>
        </p:nvCxnSpPr>
        <p:spPr>
          <a:xfrm>
            <a:off x="77836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72"/>
          <p:cNvCxnSpPr/>
          <p:nvPr/>
        </p:nvCxnSpPr>
        <p:spPr>
          <a:xfrm>
            <a:off x="7936000" y="19854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72"/>
          <p:cNvCxnSpPr/>
          <p:nvPr/>
        </p:nvCxnSpPr>
        <p:spPr>
          <a:xfrm>
            <a:off x="8088400" y="20734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72"/>
          <p:cNvCxnSpPr/>
          <p:nvPr/>
        </p:nvCxnSpPr>
        <p:spPr>
          <a:xfrm>
            <a:off x="8240800" y="2023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72"/>
          <p:cNvCxnSpPr/>
          <p:nvPr/>
        </p:nvCxnSpPr>
        <p:spPr>
          <a:xfrm>
            <a:off x="83932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72"/>
          <p:cNvCxnSpPr/>
          <p:nvPr/>
        </p:nvCxnSpPr>
        <p:spPr>
          <a:xfrm>
            <a:off x="8545600" y="19763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72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72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72"/>
          <p:cNvSpPr/>
          <p:nvPr/>
        </p:nvSpPr>
        <p:spPr>
          <a:xfrm>
            <a:off x="5784424" y="1770525"/>
            <a:ext cx="2933750" cy="2498925"/>
          </a:xfrm>
          <a:custGeom>
            <a:rect b="b" l="l" r="r" t="t"/>
            <a:pathLst>
              <a:path extrusionOk="0" h="99957" w="117350">
                <a:moveTo>
                  <a:pt x="361" y="99957"/>
                </a:moveTo>
                <a:cubicBezTo>
                  <a:pt x="361" y="77533"/>
                  <a:pt x="-1083" y="54841"/>
                  <a:pt x="2602" y="32721"/>
                </a:cubicBezTo>
                <a:cubicBezTo>
                  <a:pt x="3887" y="25006"/>
                  <a:pt x="-1216" y="13752"/>
                  <a:pt x="5291" y="9413"/>
                </a:cubicBezTo>
                <a:cubicBezTo>
                  <a:pt x="18414" y="661"/>
                  <a:pt x="37054" y="8315"/>
                  <a:pt x="52356" y="4483"/>
                </a:cubicBezTo>
                <a:cubicBezTo>
                  <a:pt x="68605" y="414"/>
                  <a:pt x="85807" y="2241"/>
                  <a:pt x="102558" y="2241"/>
                </a:cubicBezTo>
                <a:cubicBezTo>
                  <a:pt x="107545" y="2241"/>
                  <a:pt x="112363" y="0"/>
                  <a:pt x="117350" y="0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0" name="Google Shape;830;p72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Refined Metrics - calcs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3"/>
          <p:cNvSpPr txBox="1"/>
          <p:nvPr/>
        </p:nvSpPr>
        <p:spPr>
          <a:xfrm>
            <a:off x="1053325" y="110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if I want to optimize for both at the same time?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73"/>
          <p:cNvSpPr txBox="1"/>
          <p:nvPr/>
        </p:nvSpPr>
        <p:spPr>
          <a:xfrm>
            <a:off x="311700" y="2195250"/>
            <a:ext cx="4461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Perfect model is 1, ‘every prediction is wrong’ model is 0, dashed-line = coin-flip for each prediction = .5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8" name="Google Shape;838;p73"/>
          <p:cNvCxnSpPr/>
          <p:nvPr/>
        </p:nvCxnSpPr>
        <p:spPr>
          <a:xfrm>
            <a:off x="5788950" y="1961025"/>
            <a:ext cx="0" cy="24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73"/>
          <p:cNvCxnSpPr/>
          <p:nvPr/>
        </p:nvCxnSpPr>
        <p:spPr>
          <a:xfrm>
            <a:off x="5800175" y="4370300"/>
            <a:ext cx="2599800" cy="2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73"/>
          <p:cNvSpPr txBox="1"/>
          <p:nvPr/>
        </p:nvSpPr>
        <p:spPr>
          <a:xfrm>
            <a:off x="6288750" y="4515975"/>
            <a:ext cx="164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False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73"/>
          <p:cNvSpPr txBox="1"/>
          <p:nvPr/>
        </p:nvSpPr>
        <p:spPr>
          <a:xfrm>
            <a:off x="4997825" y="2628900"/>
            <a:ext cx="941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 Positive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2" name="Google Shape;842;p73"/>
          <p:cNvCxnSpPr/>
          <p:nvPr/>
        </p:nvCxnSpPr>
        <p:spPr>
          <a:xfrm flipH="1" rot="10800000">
            <a:off x="5838275" y="1983375"/>
            <a:ext cx="2767800" cy="23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3" name="Google Shape;843;p73"/>
          <p:cNvSpPr/>
          <p:nvPr/>
        </p:nvSpPr>
        <p:spPr>
          <a:xfrm>
            <a:off x="5827050" y="1834278"/>
            <a:ext cx="2823900" cy="2502400"/>
          </a:xfrm>
          <a:custGeom>
            <a:rect b="b" l="l" r="r" t="t"/>
            <a:pathLst>
              <a:path extrusionOk="0" h="100096" w="112956">
                <a:moveTo>
                  <a:pt x="0" y="100096"/>
                </a:moveTo>
                <a:cubicBezTo>
                  <a:pt x="0" y="93464"/>
                  <a:pt x="3323" y="87256"/>
                  <a:pt x="4931" y="80822"/>
                </a:cubicBezTo>
                <a:cubicBezTo>
                  <a:pt x="6565" y="74281"/>
                  <a:pt x="7775" y="67640"/>
                  <a:pt x="9413" y="61100"/>
                </a:cubicBezTo>
                <a:cubicBezTo>
                  <a:pt x="13354" y="45363"/>
                  <a:pt x="27809" y="33626"/>
                  <a:pt x="40790" y="23896"/>
                </a:cubicBezTo>
                <a:cubicBezTo>
                  <a:pt x="49088" y="17676"/>
                  <a:pt x="55832" y="8037"/>
                  <a:pt x="65891" y="5518"/>
                </a:cubicBezTo>
                <a:cubicBezTo>
                  <a:pt x="70694" y="4315"/>
                  <a:pt x="75880" y="5377"/>
                  <a:pt x="80683" y="4174"/>
                </a:cubicBezTo>
                <a:cubicBezTo>
                  <a:pt x="91135" y="1557"/>
                  <a:pt x="103317" y="-2433"/>
                  <a:pt x="112956" y="23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44" name="Google Shape;844;p73"/>
          <p:cNvCxnSpPr/>
          <p:nvPr/>
        </p:nvCxnSpPr>
        <p:spPr>
          <a:xfrm flipH="1">
            <a:off x="6129725" y="3323250"/>
            <a:ext cx="11100" cy="94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/>
          <p:nvPr/>
        </p:nvCxnSpPr>
        <p:spPr>
          <a:xfrm flipH="1">
            <a:off x="6282300" y="3031900"/>
            <a:ext cx="4200" cy="13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/>
          <p:nvPr/>
        </p:nvCxnSpPr>
        <p:spPr>
          <a:xfrm flipH="1">
            <a:off x="6434675" y="2931050"/>
            <a:ext cx="8700" cy="13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73"/>
          <p:cNvCxnSpPr/>
          <p:nvPr/>
        </p:nvCxnSpPr>
        <p:spPr>
          <a:xfrm flipH="1">
            <a:off x="6585750" y="2796575"/>
            <a:ext cx="3300" cy="15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73"/>
          <p:cNvCxnSpPr/>
          <p:nvPr/>
        </p:nvCxnSpPr>
        <p:spPr>
          <a:xfrm>
            <a:off x="6734725" y="2695725"/>
            <a:ext cx="0" cy="15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73"/>
          <p:cNvCxnSpPr/>
          <p:nvPr/>
        </p:nvCxnSpPr>
        <p:spPr>
          <a:xfrm>
            <a:off x="6869200" y="26172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73"/>
          <p:cNvCxnSpPr/>
          <p:nvPr/>
        </p:nvCxnSpPr>
        <p:spPr>
          <a:xfrm>
            <a:off x="7021600" y="2769675"/>
            <a:ext cx="11100" cy="162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73"/>
          <p:cNvCxnSpPr/>
          <p:nvPr/>
        </p:nvCxnSpPr>
        <p:spPr>
          <a:xfrm>
            <a:off x="7174000" y="2270525"/>
            <a:ext cx="20100" cy="19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73"/>
          <p:cNvCxnSpPr/>
          <p:nvPr/>
        </p:nvCxnSpPr>
        <p:spPr>
          <a:xfrm>
            <a:off x="7326400" y="2270525"/>
            <a:ext cx="2400" cy="19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73"/>
          <p:cNvCxnSpPr/>
          <p:nvPr/>
        </p:nvCxnSpPr>
        <p:spPr>
          <a:xfrm>
            <a:off x="7478800" y="2195250"/>
            <a:ext cx="18000" cy="20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73"/>
          <p:cNvCxnSpPr/>
          <p:nvPr/>
        </p:nvCxnSpPr>
        <p:spPr>
          <a:xfrm>
            <a:off x="7631200" y="2045775"/>
            <a:ext cx="11100" cy="21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73"/>
          <p:cNvCxnSpPr/>
          <p:nvPr/>
        </p:nvCxnSpPr>
        <p:spPr>
          <a:xfrm>
            <a:off x="77836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73"/>
          <p:cNvCxnSpPr/>
          <p:nvPr/>
        </p:nvCxnSpPr>
        <p:spPr>
          <a:xfrm>
            <a:off x="7936000" y="19854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73"/>
          <p:cNvCxnSpPr/>
          <p:nvPr/>
        </p:nvCxnSpPr>
        <p:spPr>
          <a:xfrm>
            <a:off x="8088400" y="20734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73"/>
          <p:cNvCxnSpPr/>
          <p:nvPr/>
        </p:nvCxnSpPr>
        <p:spPr>
          <a:xfrm>
            <a:off x="8240800" y="2023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73"/>
          <p:cNvCxnSpPr/>
          <p:nvPr/>
        </p:nvCxnSpPr>
        <p:spPr>
          <a:xfrm>
            <a:off x="8393200" y="19517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73"/>
          <p:cNvCxnSpPr/>
          <p:nvPr/>
        </p:nvCxnSpPr>
        <p:spPr>
          <a:xfrm>
            <a:off x="8545600" y="19763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3"/>
          <p:cNvSpPr txBox="1"/>
          <p:nvPr/>
        </p:nvSpPr>
        <p:spPr>
          <a:xfrm>
            <a:off x="5535700" y="43366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0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73"/>
          <p:cNvSpPr txBox="1"/>
          <p:nvPr/>
        </p:nvSpPr>
        <p:spPr>
          <a:xfrm>
            <a:off x="8399975" y="43233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73"/>
          <p:cNvSpPr/>
          <p:nvPr/>
        </p:nvSpPr>
        <p:spPr>
          <a:xfrm>
            <a:off x="5784424" y="1770525"/>
            <a:ext cx="2933750" cy="2498925"/>
          </a:xfrm>
          <a:custGeom>
            <a:rect b="b" l="l" r="r" t="t"/>
            <a:pathLst>
              <a:path extrusionOk="0" h="99957" w="117350">
                <a:moveTo>
                  <a:pt x="361" y="99957"/>
                </a:moveTo>
                <a:cubicBezTo>
                  <a:pt x="361" y="77533"/>
                  <a:pt x="-1083" y="54841"/>
                  <a:pt x="2602" y="32721"/>
                </a:cubicBezTo>
                <a:cubicBezTo>
                  <a:pt x="3887" y="25006"/>
                  <a:pt x="-1216" y="13752"/>
                  <a:pt x="5291" y="9413"/>
                </a:cubicBezTo>
                <a:cubicBezTo>
                  <a:pt x="18414" y="661"/>
                  <a:pt x="37054" y="8315"/>
                  <a:pt x="52356" y="4483"/>
                </a:cubicBezTo>
                <a:cubicBezTo>
                  <a:pt x="68605" y="414"/>
                  <a:pt x="85807" y="2241"/>
                  <a:pt x="102558" y="2241"/>
                </a:cubicBezTo>
                <a:cubicBezTo>
                  <a:pt x="107545" y="2241"/>
                  <a:pt x="112363" y="0"/>
                  <a:pt x="117350" y="0"/>
                </a:cubicBez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64" name="Google Shape;864;p73"/>
          <p:cNvCxnSpPr/>
          <p:nvPr/>
        </p:nvCxnSpPr>
        <p:spPr>
          <a:xfrm flipH="1">
            <a:off x="5901200" y="2140325"/>
            <a:ext cx="26700" cy="2048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73"/>
          <p:cNvCxnSpPr/>
          <p:nvPr/>
        </p:nvCxnSpPr>
        <p:spPr>
          <a:xfrm>
            <a:off x="6028775" y="2050675"/>
            <a:ext cx="24900" cy="2214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73"/>
          <p:cNvCxnSpPr/>
          <p:nvPr/>
        </p:nvCxnSpPr>
        <p:spPr>
          <a:xfrm>
            <a:off x="6185650" y="2028275"/>
            <a:ext cx="20400" cy="2142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73"/>
          <p:cNvCxnSpPr/>
          <p:nvPr/>
        </p:nvCxnSpPr>
        <p:spPr>
          <a:xfrm>
            <a:off x="6342525" y="1994650"/>
            <a:ext cx="14700" cy="22545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73"/>
          <p:cNvCxnSpPr/>
          <p:nvPr/>
        </p:nvCxnSpPr>
        <p:spPr>
          <a:xfrm>
            <a:off x="6488200" y="2017050"/>
            <a:ext cx="18000" cy="2153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3"/>
          <p:cNvCxnSpPr/>
          <p:nvPr/>
        </p:nvCxnSpPr>
        <p:spPr>
          <a:xfrm>
            <a:off x="6633875" y="2028275"/>
            <a:ext cx="17700" cy="2142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3"/>
          <p:cNvCxnSpPr/>
          <p:nvPr/>
        </p:nvCxnSpPr>
        <p:spPr>
          <a:xfrm>
            <a:off x="6757150" y="1983450"/>
            <a:ext cx="47100" cy="2340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3"/>
          <p:cNvCxnSpPr/>
          <p:nvPr/>
        </p:nvCxnSpPr>
        <p:spPr>
          <a:xfrm>
            <a:off x="6936450" y="2005850"/>
            <a:ext cx="29100" cy="2164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73"/>
          <p:cNvCxnSpPr/>
          <p:nvPr/>
        </p:nvCxnSpPr>
        <p:spPr>
          <a:xfrm>
            <a:off x="7082125" y="2028275"/>
            <a:ext cx="18000" cy="2109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73"/>
          <p:cNvCxnSpPr/>
          <p:nvPr/>
        </p:nvCxnSpPr>
        <p:spPr>
          <a:xfrm>
            <a:off x="7239000" y="1949825"/>
            <a:ext cx="29100" cy="2187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3"/>
          <p:cNvCxnSpPr/>
          <p:nvPr/>
        </p:nvCxnSpPr>
        <p:spPr>
          <a:xfrm>
            <a:off x="7373475" y="1905000"/>
            <a:ext cx="40200" cy="2187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3"/>
          <p:cNvCxnSpPr/>
          <p:nvPr/>
        </p:nvCxnSpPr>
        <p:spPr>
          <a:xfrm>
            <a:off x="7555000" y="1875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73"/>
          <p:cNvCxnSpPr/>
          <p:nvPr/>
        </p:nvCxnSpPr>
        <p:spPr>
          <a:xfrm>
            <a:off x="7707400" y="19092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73"/>
          <p:cNvCxnSpPr/>
          <p:nvPr/>
        </p:nvCxnSpPr>
        <p:spPr>
          <a:xfrm>
            <a:off x="7859800" y="1997238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73"/>
          <p:cNvCxnSpPr/>
          <p:nvPr/>
        </p:nvCxnSpPr>
        <p:spPr>
          <a:xfrm>
            <a:off x="8012200" y="19473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73"/>
          <p:cNvCxnSpPr/>
          <p:nvPr/>
        </p:nvCxnSpPr>
        <p:spPr>
          <a:xfrm>
            <a:off x="8164600" y="187556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73"/>
          <p:cNvCxnSpPr/>
          <p:nvPr/>
        </p:nvCxnSpPr>
        <p:spPr>
          <a:xfrm>
            <a:off x="8317000" y="1900113"/>
            <a:ext cx="4500" cy="2261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73"/>
          <p:cNvCxnSpPr/>
          <p:nvPr/>
        </p:nvCxnSpPr>
        <p:spPr>
          <a:xfrm flipH="1">
            <a:off x="8473850" y="1927400"/>
            <a:ext cx="9000" cy="2386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3"/>
          <p:cNvSpPr txBox="1"/>
          <p:nvPr/>
        </p:nvSpPr>
        <p:spPr>
          <a:xfrm>
            <a:off x="5504375" y="1580175"/>
            <a:ext cx="168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comparing apples and oranges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74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4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74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74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74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3" name="Google Shape;893;p74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" name="Google Shape;894;p74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74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comparing apples and oranges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5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3" name="Google Shape;903;p75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75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75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6" name="Google Shape;906;p75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75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75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75"/>
          <p:cNvSpPr/>
          <p:nvPr/>
        </p:nvSpPr>
        <p:spPr>
          <a:xfrm>
            <a:off x="6107200" y="1759325"/>
            <a:ext cx="2913600" cy="2678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0" name="Google Shape;910;p75"/>
          <p:cNvCxnSpPr>
            <a:stCxn id="909" idx="0"/>
          </p:cNvCxnSpPr>
          <p:nvPr/>
        </p:nvCxnSpPr>
        <p:spPr>
          <a:xfrm>
            <a:off x="7564000" y="1759325"/>
            <a:ext cx="0" cy="267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5"/>
          <p:cNvCxnSpPr>
            <a:stCxn id="909" idx="1"/>
            <a:endCxn id="909" idx="3"/>
          </p:cNvCxnSpPr>
          <p:nvPr/>
        </p:nvCxnSpPr>
        <p:spPr>
          <a:xfrm>
            <a:off x="6107200" y="3098375"/>
            <a:ext cx="291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75"/>
          <p:cNvSpPr txBox="1"/>
          <p:nvPr/>
        </p:nvSpPr>
        <p:spPr>
          <a:xfrm>
            <a:off x="4870075" y="2885975"/>
            <a:ext cx="96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75"/>
          <p:cNvSpPr txBox="1"/>
          <p:nvPr/>
        </p:nvSpPr>
        <p:spPr>
          <a:xfrm>
            <a:off x="7250200" y="1017450"/>
            <a:ext cx="627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75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75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75"/>
          <p:cNvSpPr txBox="1"/>
          <p:nvPr/>
        </p:nvSpPr>
        <p:spPr>
          <a:xfrm>
            <a:off x="5744125" y="2124225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75"/>
          <p:cNvSpPr txBox="1"/>
          <p:nvPr/>
        </p:nvSpPr>
        <p:spPr>
          <a:xfrm>
            <a:off x="5744125" y="34116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75"/>
          <p:cNvSpPr txBox="1"/>
          <p:nvPr/>
        </p:nvSpPr>
        <p:spPr>
          <a:xfrm>
            <a:off x="6658525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9" name="Google Shape;919;p75"/>
          <p:cNvSpPr txBox="1"/>
          <p:nvPr/>
        </p:nvSpPr>
        <p:spPr>
          <a:xfrm>
            <a:off x="8122000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0" name="Google Shape;920;p75"/>
          <p:cNvSpPr txBox="1"/>
          <p:nvPr/>
        </p:nvSpPr>
        <p:spPr>
          <a:xfrm>
            <a:off x="6533025" y="2195163"/>
            <a:ext cx="773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85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1" name="Google Shape;921;p75"/>
          <p:cNvSpPr txBox="1"/>
          <p:nvPr/>
        </p:nvSpPr>
        <p:spPr>
          <a:xfrm>
            <a:off x="7967375" y="221200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9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2" name="Google Shape;922;p75"/>
          <p:cNvSpPr txBox="1"/>
          <p:nvPr/>
        </p:nvSpPr>
        <p:spPr>
          <a:xfrm>
            <a:off x="6651725" y="341165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75"/>
          <p:cNvSpPr txBox="1"/>
          <p:nvPr/>
        </p:nvSpPr>
        <p:spPr>
          <a:xfrm>
            <a:off x="7983075" y="3411650"/>
            <a:ext cx="555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comparing apples and oranges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6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6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Google Shape;931;p76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76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76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4" name="Google Shape;934;p76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76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76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76"/>
          <p:cNvSpPr/>
          <p:nvPr/>
        </p:nvSpPr>
        <p:spPr>
          <a:xfrm>
            <a:off x="6107200" y="1759325"/>
            <a:ext cx="2913600" cy="2678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" name="Google Shape;938;p76"/>
          <p:cNvCxnSpPr>
            <a:stCxn id="937" idx="0"/>
          </p:cNvCxnSpPr>
          <p:nvPr/>
        </p:nvCxnSpPr>
        <p:spPr>
          <a:xfrm>
            <a:off x="7564000" y="1759325"/>
            <a:ext cx="0" cy="267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76"/>
          <p:cNvCxnSpPr>
            <a:stCxn id="937" idx="1"/>
            <a:endCxn id="937" idx="3"/>
          </p:cNvCxnSpPr>
          <p:nvPr/>
        </p:nvCxnSpPr>
        <p:spPr>
          <a:xfrm>
            <a:off x="6107200" y="3098375"/>
            <a:ext cx="291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76"/>
          <p:cNvSpPr txBox="1"/>
          <p:nvPr/>
        </p:nvSpPr>
        <p:spPr>
          <a:xfrm>
            <a:off x="4870075" y="2885975"/>
            <a:ext cx="96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76"/>
          <p:cNvSpPr txBox="1"/>
          <p:nvPr/>
        </p:nvSpPr>
        <p:spPr>
          <a:xfrm>
            <a:off x="7250200" y="1017450"/>
            <a:ext cx="627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76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76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4" name="Google Shape;944;p76"/>
          <p:cNvSpPr txBox="1"/>
          <p:nvPr/>
        </p:nvSpPr>
        <p:spPr>
          <a:xfrm>
            <a:off x="5744125" y="2124225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76"/>
          <p:cNvSpPr txBox="1"/>
          <p:nvPr/>
        </p:nvSpPr>
        <p:spPr>
          <a:xfrm>
            <a:off x="5744125" y="34116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76"/>
          <p:cNvSpPr txBox="1"/>
          <p:nvPr/>
        </p:nvSpPr>
        <p:spPr>
          <a:xfrm>
            <a:off x="6658525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76"/>
          <p:cNvSpPr txBox="1"/>
          <p:nvPr/>
        </p:nvSpPr>
        <p:spPr>
          <a:xfrm>
            <a:off x="8122000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76"/>
          <p:cNvSpPr txBox="1"/>
          <p:nvPr/>
        </p:nvSpPr>
        <p:spPr>
          <a:xfrm>
            <a:off x="6533025" y="2195163"/>
            <a:ext cx="773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85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76"/>
          <p:cNvSpPr txBox="1"/>
          <p:nvPr/>
        </p:nvSpPr>
        <p:spPr>
          <a:xfrm>
            <a:off x="7967375" y="221200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9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76"/>
          <p:cNvSpPr txBox="1"/>
          <p:nvPr/>
        </p:nvSpPr>
        <p:spPr>
          <a:xfrm>
            <a:off x="6651725" y="341165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76"/>
          <p:cNvSpPr txBox="1"/>
          <p:nvPr/>
        </p:nvSpPr>
        <p:spPr>
          <a:xfrm>
            <a:off x="7983075" y="3411650"/>
            <a:ext cx="555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76"/>
          <p:cNvSpPr txBox="1"/>
          <p:nvPr/>
        </p:nvSpPr>
        <p:spPr>
          <a:xfrm>
            <a:off x="3713625" y="1159750"/>
            <a:ext cx="2315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Precision = 1/6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3" name="Google Shape;953;p76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Recall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= 1/10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comparing apples and oranges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7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7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77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7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77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4" name="Google Shape;964;p77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77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77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77"/>
          <p:cNvSpPr/>
          <p:nvPr/>
        </p:nvSpPr>
        <p:spPr>
          <a:xfrm>
            <a:off x="6107200" y="1759325"/>
            <a:ext cx="2913600" cy="2678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77"/>
          <p:cNvCxnSpPr>
            <a:stCxn id="967" idx="0"/>
          </p:cNvCxnSpPr>
          <p:nvPr/>
        </p:nvCxnSpPr>
        <p:spPr>
          <a:xfrm>
            <a:off x="7564000" y="1759325"/>
            <a:ext cx="0" cy="267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77"/>
          <p:cNvCxnSpPr>
            <a:stCxn id="967" idx="1"/>
            <a:endCxn id="967" idx="3"/>
          </p:cNvCxnSpPr>
          <p:nvPr/>
        </p:nvCxnSpPr>
        <p:spPr>
          <a:xfrm>
            <a:off x="6107200" y="3098375"/>
            <a:ext cx="291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7"/>
          <p:cNvSpPr txBox="1"/>
          <p:nvPr/>
        </p:nvSpPr>
        <p:spPr>
          <a:xfrm>
            <a:off x="4870075" y="2885975"/>
            <a:ext cx="96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77"/>
          <p:cNvSpPr txBox="1"/>
          <p:nvPr/>
        </p:nvSpPr>
        <p:spPr>
          <a:xfrm>
            <a:off x="7250200" y="1017450"/>
            <a:ext cx="627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77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77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77"/>
          <p:cNvSpPr txBox="1"/>
          <p:nvPr/>
        </p:nvSpPr>
        <p:spPr>
          <a:xfrm>
            <a:off x="5744125" y="2124225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77"/>
          <p:cNvSpPr txBox="1"/>
          <p:nvPr/>
        </p:nvSpPr>
        <p:spPr>
          <a:xfrm>
            <a:off x="5744125" y="34116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77"/>
          <p:cNvSpPr txBox="1"/>
          <p:nvPr/>
        </p:nvSpPr>
        <p:spPr>
          <a:xfrm>
            <a:off x="6658525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8122000" y="1291950"/>
            <a:ext cx="284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6533025" y="2195163"/>
            <a:ext cx="773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85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77"/>
          <p:cNvSpPr txBox="1"/>
          <p:nvPr/>
        </p:nvSpPr>
        <p:spPr>
          <a:xfrm>
            <a:off x="7967375" y="221200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9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77"/>
          <p:cNvSpPr txBox="1"/>
          <p:nvPr/>
        </p:nvSpPr>
        <p:spPr>
          <a:xfrm>
            <a:off x="6651725" y="3411650"/>
            <a:ext cx="4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77"/>
          <p:cNvSpPr txBox="1"/>
          <p:nvPr/>
        </p:nvSpPr>
        <p:spPr>
          <a:xfrm>
            <a:off x="7983075" y="3411650"/>
            <a:ext cx="555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2" name="Google Shape;982;p77"/>
          <p:cNvSpPr txBox="1"/>
          <p:nvPr/>
        </p:nvSpPr>
        <p:spPr>
          <a:xfrm>
            <a:off x="3713625" y="1159750"/>
            <a:ext cx="2315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F1 = 2*(.1)*(.03)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77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4" name="Google Shape;984;p77"/>
          <p:cNvCxnSpPr/>
          <p:nvPr/>
        </p:nvCxnSpPr>
        <p:spPr>
          <a:xfrm>
            <a:off x="3663788" y="2184750"/>
            <a:ext cx="195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77"/>
          <p:cNvSpPr txBox="1"/>
          <p:nvPr/>
        </p:nvSpPr>
        <p:spPr>
          <a:xfrm>
            <a:off x="3904125" y="2223250"/>
            <a:ext cx="1990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(.1+.03)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=.05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78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8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8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78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78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6" name="Google Shape;996;p78"/>
          <p:cNvSpPr txBox="1"/>
          <p:nvPr/>
        </p:nvSpPr>
        <p:spPr>
          <a:xfrm>
            <a:off x="5620400" y="1017450"/>
            <a:ext cx="3433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9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9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79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79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p79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79"/>
          <p:cNvSpPr txBox="1"/>
          <p:nvPr/>
        </p:nvSpPr>
        <p:spPr>
          <a:xfrm>
            <a:off x="5620400" y="1017450"/>
            <a:ext cx="3433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8" name="Google Shape;1008;p79"/>
          <p:cNvSpPr txBox="1"/>
          <p:nvPr/>
        </p:nvSpPr>
        <p:spPr>
          <a:xfrm>
            <a:off x="6153800" y="865050"/>
            <a:ext cx="2167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Upsampling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0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80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80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80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80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80"/>
          <p:cNvSpPr txBox="1"/>
          <p:nvPr/>
        </p:nvSpPr>
        <p:spPr>
          <a:xfrm>
            <a:off x="5620400" y="1017450"/>
            <a:ext cx="3433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80"/>
          <p:cNvSpPr txBox="1"/>
          <p:nvPr/>
        </p:nvSpPr>
        <p:spPr>
          <a:xfrm>
            <a:off x="6153800" y="865050"/>
            <a:ext cx="2167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Upsampling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1" name="Google Shape;1021;p80"/>
          <p:cNvSpPr txBox="1"/>
          <p:nvPr/>
        </p:nvSpPr>
        <p:spPr>
          <a:xfrm>
            <a:off x="6177200" y="1521725"/>
            <a:ext cx="270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Randomly sample from the smaller ‘minority’ class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81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81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81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0" name="Google Shape;1030;p81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81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2" name="Google Shape;1032;p81"/>
          <p:cNvSpPr txBox="1"/>
          <p:nvPr/>
        </p:nvSpPr>
        <p:spPr>
          <a:xfrm>
            <a:off x="5620400" y="1017450"/>
            <a:ext cx="3433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81"/>
          <p:cNvSpPr txBox="1"/>
          <p:nvPr/>
        </p:nvSpPr>
        <p:spPr>
          <a:xfrm>
            <a:off x="6153800" y="865050"/>
            <a:ext cx="2167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Upsampling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81"/>
          <p:cNvSpPr txBox="1"/>
          <p:nvPr/>
        </p:nvSpPr>
        <p:spPr>
          <a:xfrm>
            <a:off x="6177200" y="1521725"/>
            <a:ext cx="270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Randomly sample from the smaller ‘minority’ class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5" name="Google Shape;1035;p81"/>
          <p:cNvSpPr/>
          <p:nvPr/>
        </p:nvSpPr>
        <p:spPr>
          <a:xfrm>
            <a:off x="3663800" y="3295425"/>
            <a:ext cx="1609800" cy="4248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637425" y="1792950"/>
            <a:ext cx="1636200" cy="2566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3362900" y="3692375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535350" y="3768575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10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647400" y="1783975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40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1025350" y="3692375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3833625" y="1792950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40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810600" y="3762950"/>
            <a:ext cx="1522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10 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52300" y="1129525"/>
            <a:ext cx="6308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If we got 10 apples right and 10 oranges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82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82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82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82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5" name="Google Shape;1045;p82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82"/>
          <p:cNvSpPr txBox="1"/>
          <p:nvPr/>
        </p:nvSpPr>
        <p:spPr>
          <a:xfrm>
            <a:off x="6153800" y="865050"/>
            <a:ext cx="2822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Downsampling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83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83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83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83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83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83"/>
          <p:cNvSpPr txBox="1"/>
          <p:nvPr/>
        </p:nvSpPr>
        <p:spPr>
          <a:xfrm>
            <a:off x="6153800" y="865050"/>
            <a:ext cx="2822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Downsampling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83"/>
          <p:cNvSpPr txBox="1"/>
          <p:nvPr/>
        </p:nvSpPr>
        <p:spPr>
          <a:xfrm>
            <a:off x="6177200" y="1521725"/>
            <a:ext cx="270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Randomly remove data from the larger ‘majority’ class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4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4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4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84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84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84"/>
          <p:cNvSpPr txBox="1"/>
          <p:nvPr/>
        </p:nvSpPr>
        <p:spPr>
          <a:xfrm>
            <a:off x="6153800" y="865050"/>
            <a:ext cx="2822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sampling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84"/>
          <p:cNvSpPr txBox="1"/>
          <p:nvPr/>
        </p:nvSpPr>
        <p:spPr>
          <a:xfrm>
            <a:off x="6177200" y="1521725"/>
            <a:ext cx="2709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Randomly remove data from the larger ‘majority’ class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84"/>
          <p:cNvSpPr/>
          <p:nvPr/>
        </p:nvSpPr>
        <p:spPr>
          <a:xfrm>
            <a:off x="1411950" y="1888900"/>
            <a:ext cx="1512900" cy="10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5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5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5"/>
          <p:cNvSpPr txBox="1"/>
          <p:nvPr/>
        </p:nvSpPr>
        <p:spPr>
          <a:xfrm>
            <a:off x="1837775" y="43810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‘0’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85"/>
          <p:cNvSpPr txBox="1"/>
          <p:nvPr/>
        </p:nvSpPr>
        <p:spPr>
          <a:xfrm>
            <a:off x="4141725" y="4392275"/>
            <a:ext cx="627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‘1’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85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2" name="Google Shape;1082;p85"/>
          <p:cNvSpPr txBox="1"/>
          <p:nvPr/>
        </p:nvSpPr>
        <p:spPr>
          <a:xfrm>
            <a:off x="5499750" y="824725"/>
            <a:ext cx="3644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Synthetically create new minority class data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85"/>
          <p:cNvSpPr/>
          <p:nvPr/>
        </p:nvSpPr>
        <p:spPr>
          <a:xfrm>
            <a:off x="3663800" y="2967225"/>
            <a:ext cx="1609800" cy="753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5"/>
          <p:cNvSpPr txBox="1"/>
          <p:nvPr/>
        </p:nvSpPr>
        <p:spPr>
          <a:xfrm>
            <a:off x="5499750" y="2891025"/>
            <a:ext cx="405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Popular: ‘SMOTE’  Synthetic Minority Oversampling Technique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6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86"/>
          <p:cNvSpPr txBox="1"/>
          <p:nvPr/>
        </p:nvSpPr>
        <p:spPr>
          <a:xfrm>
            <a:off x="918875" y="1243850"/>
            <a:ext cx="5939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Where in the workflow do we over/under/synthetically sample?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86"/>
          <p:cNvSpPr txBox="1"/>
          <p:nvPr/>
        </p:nvSpPr>
        <p:spPr>
          <a:xfrm>
            <a:off x="1672550" y="391087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87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87"/>
          <p:cNvSpPr txBox="1"/>
          <p:nvPr/>
        </p:nvSpPr>
        <p:spPr>
          <a:xfrm>
            <a:off x="918875" y="1243850"/>
            <a:ext cx="5939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Where in the workflow do we over/under/synthetically sample?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87"/>
          <p:cNvSpPr txBox="1"/>
          <p:nvPr/>
        </p:nvSpPr>
        <p:spPr>
          <a:xfrm>
            <a:off x="1672550" y="2221025"/>
            <a:ext cx="3527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After train-test split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87"/>
          <p:cNvSpPr txBox="1"/>
          <p:nvPr/>
        </p:nvSpPr>
        <p:spPr>
          <a:xfrm>
            <a:off x="1672550" y="391087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8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88"/>
          <p:cNvSpPr txBox="1"/>
          <p:nvPr/>
        </p:nvSpPr>
        <p:spPr>
          <a:xfrm>
            <a:off x="918875" y="1243850"/>
            <a:ext cx="5939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Where in the workflow do we over/under/synthetically sample?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88"/>
          <p:cNvSpPr txBox="1"/>
          <p:nvPr/>
        </p:nvSpPr>
        <p:spPr>
          <a:xfrm>
            <a:off x="1672550" y="2221025"/>
            <a:ext cx="3527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After train-test split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88"/>
          <p:cNvSpPr txBox="1"/>
          <p:nvPr/>
        </p:nvSpPr>
        <p:spPr>
          <a:xfrm>
            <a:off x="1672550" y="283062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If before, then information will ‘leak’ from test to train set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88"/>
          <p:cNvSpPr txBox="1"/>
          <p:nvPr/>
        </p:nvSpPr>
        <p:spPr>
          <a:xfrm>
            <a:off x="1672550" y="391087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besides metric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89"/>
          <p:cNvSpPr txBox="1"/>
          <p:nvPr/>
        </p:nvSpPr>
        <p:spPr>
          <a:xfrm>
            <a:off x="3663788" y="2124750"/>
            <a:ext cx="195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89"/>
          <p:cNvSpPr txBox="1"/>
          <p:nvPr/>
        </p:nvSpPr>
        <p:spPr>
          <a:xfrm>
            <a:off x="918875" y="1243850"/>
            <a:ext cx="5939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Where in the workflow do we over/under/synthetically sample?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89"/>
          <p:cNvSpPr txBox="1"/>
          <p:nvPr/>
        </p:nvSpPr>
        <p:spPr>
          <a:xfrm>
            <a:off x="1672550" y="2221025"/>
            <a:ext cx="3527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After train-test split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89"/>
          <p:cNvSpPr txBox="1"/>
          <p:nvPr/>
        </p:nvSpPr>
        <p:spPr>
          <a:xfrm>
            <a:off x="1672550" y="283062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If before, then information will ‘leak’ from test to train set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89"/>
          <p:cNvSpPr txBox="1"/>
          <p:nvPr/>
        </p:nvSpPr>
        <p:spPr>
          <a:xfrm>
            <a:off x="1672550" y="391087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89"/>
          <p:cNvSpPr txBox="1"/>
          <p:nvPr/>
        </p:nvSpPr>
        <p:spPr>
          <a:xfrm>
            <a:off x="1672550" y="3910875"/>
            <a:ext cx="6698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Test metrics won’t reflect seeing ‘new’ data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37425" y="1792950"/>
            <a:ext cx="1636200" cy="2566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>
            <a:off x="3362900" y="3692375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 txBox="1"/>
          <p:nvPr/>
        </p:nvSpPr>
        <p:spPr>
          <a:xfrm>
            <a:off x="1535350" y="3768575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10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647400" y="1783975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40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>
            <a:off x="1025350" y="3692375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0"/>
          <p:cNvSpPr txBox="1"/>
          <p:nvPr/>
        </p:nvSpPr>
        <p:spPr>
          <a:xfrm>
            <a:off x="3833625" y="1792950"/>
            <a:ext cx="1243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40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810600" y="3762950"/>
            <a:ext cx="1522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52300" y="1129525"/>
            <a:ext cx="6308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If we got 10 apples right and 10 oranges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837825" y="222100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What’s the accuracy?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882650" y="3012150"/>
            <a:ext cx="2005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+10 / (10+10+40+40)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= 20/100 = 20%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1344700" y="1792950"/>
            <a:ext cx="1636200" cy="2566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637425" y="3733050"/>
            <a:ext cx="1636200" cy="62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3318075" y="41985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1535350" y="3247550"/>
            <a:ext cx="171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85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344700" y="17167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5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902075" y="2288200"/>
            <a:ext cx="227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3963000" y="4076750"/>
            <a:ext cx="1522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22950" y="860550"/>
            <a:ext cx="8028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 problem right?  But what if we had 90 apples and 10 oranges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563575" y="1657950"/>
            <a:ext cx="2454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And we guessed 85 apples right, but only guessed 1 orange right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713625" y="3656850"/>
            <a:ext cx="1636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9  wrong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