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Playfair Display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5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La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layfairDisplay-bold.fntdata"/><Relationship Id="rId14" Type="http://schemas.openxmlformats.org/officeDocument/2006/relationships/slide" Target="slides/slide9.xml"/><Relationship Id="rId36" Type="http://schemas.openxmlformats.org/officeDocument/2006/relationships/font" Target="fonts/PlayfairDisplay-regular.fntdata"/><Relationship Id="rId17" Type="http://schemas.openxmlformats.org/officeDocument/2006/relationships/slide" Target="slides/slide12.xml"/><Relationship Id="rId39" Type="http://schemas.openxmlformats.org/officeDocument/2006/relationships/font" Target="fonts/PlayfairDisplay-boldItalic.fntdata"/><Relationship Id="rId16" Type="http://schemas.openxmlformats.org/officeDocument/2006/relationships/slide" Target="slides/slide11.xml"/><Relationship Id="rId38" Type="http://schemas.openxmlformats.org/officeDocument/2006/relationships/font" Target="fonts/PlayfairDisplay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1912fc9e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1912fc9e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1912fc9e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1912fc9e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1912fc9e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1912fc9e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1912fc9e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1912fc9e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1912fc9e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1912fc9e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1912fc9ee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1912fc9e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1912fc9e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1912fc9e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1912fc9e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1912fc9e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1912fc9e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1912fc9e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1912fc9e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1912fc9e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1912fc9e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1912fc9e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1912fc9ee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1912fc9e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1912fc9ee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1912fc9e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1912fc9ee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1912fc9e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1912fc9ee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1912fc9ee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1912fc9e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1912fc9e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1912fc9e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1912fc9e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1912fc9ee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1912fc9ee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1912fc9e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1912fc9e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1912fc9ee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1912fc9ee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1912fc9ee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1912fc9ee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1912fc9e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1912fc9e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1912fc9ee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1912fc9ee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1912fc9e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1912fc9e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1912fc9e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1912fc9e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1912fc9e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1912fc9e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1912fc9e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1912fc9e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1912fc9e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1912fc9e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1912fc9e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1912fc9e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Methods - Random Forests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</a:t>
            </a:r>
            <a:r>
              <a:rPr i="1" lang="en"/>
              <a:t> bold adventure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</a:t>
            </a:r>
            <a:r>
              <a:rPr lang="en"/>
              <a:t>ootstrap </a:t>
            </a:r>
            <a:r>
              <a:rPr lang="en" sz="3600"/>
              <a:t>AGG</a:t>
            </a:r>
            <a:r>
              <a:rPr lang="en"/>
              <a:t>regat</a:t>
            </a:r>
            <a:r>
              <a:rPr lang="en" sz="3600"/>
              <a:t>ING</a:t>
            </a:r>
            <a:endParaRPr sz="3600"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759950" y="1017450"/>
            <a:ext cx="77454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Variable importance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Problem: since we’re aggregating trees, we don’t have one nice decision tree that represents how our model splits data into leaf nodes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It’s harder to interpret how our model is generating predictions</a:t>
            </a:r>
            <a:endParaRPr sz="1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Mitigation</a:t>
            </a:r>
            <a:r>
              <a:rPr lang="en" sz="2400">
                <a:solidFill>
                  <a:srgbClr val="000000"/>
                </a:solidFill>
              </a:rPr>
              <a:t>: across all bagged trees, average the information gain a given feature provides when it’s used in a split</a:t>
            </a:r>
            <a:endParaRPr sz="24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</a:t>
            </a:r>
            <a:r>
              <a:rPr lang="en"/>
              <a:t>ootstrap </a:t>
            </a:r>
            <a:r>
              <a:rPr lang="en" sz="3600"/>
              <a:t>AGG</a:t>
            </a:r>
            <a:r>
              <a:rPr lang="en"/>
              <a:t>regat</a:t>
            </a:r>
            <a:r>
              <a:rPr lang="en" sz="3600"/>
              <a:t>ING</a:t>
            </a:r>
            <a:endParaRPr sz="3600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081" y="1017450"/>
            <a:ext cx="4495544" cy="3969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233250" y="3955650"/>
            <a:ext cx="21963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From </a:t>
            </a:r>
            <a:r>
              <a:rPr i="1" lang="en" sz="1800">
                <a:latin typeface="Lato"/>
                <a:ea typeface="Lato"/>
                <a:cs typeface="Lato"/>
                <a:sym typeface="Lato"/>
              </a:rPr>
              <a:t>Intro to Statistical Learning in R,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pg 320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</a:t>
            </a:r>
            <a:r>
              <a:rPr lang="en"/>
              <a:t>ootstrap </a:t>
            </a:r>
            <a:r>
              <a:rPr lang="en" sz="3600"/>
              <a:t>AGG</a:t>
            </a:r>
            <a:r>
              <a:rPr lang="en"/>
              <a:t>regat</a:t>
            </a:r>
            <a:r>
              <a:rPr lang="en" sz="3600"/>
              <a:t>ING</a:t>
            </a:r>
            <a:endParaRPr sz="3600"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081" y="1017450"/>
            <a:ext cx="4495544" cy="3969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233250" y="3955650"/>
            <a:ext cx="21963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From </a:t>
            </a:r>
            <a:r>
              <a:rPr i="1" lang="en" sz="1800">
                <a:latin typeface="Lato"/>
                <a:ea typeface="Lato"/>
                <a:cs typeface="Lato"/>
                <a:sym typeface="Lato"/>
              </a:rPr>
              <a:t>Intro to Statistical Learning in R,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pg 320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358600" y="1692100"/>
            <a:ext cx="41463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You’re going to be tempted to treat these numbers as coefficients  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</a:t>
            </a:r>
            <a:r>
              <a:rPr lang="en"/>
              <a:t>ootstrap </a:t>
            </a:r>
            <a:r>
              <a:rPr lang="en" sz="3600"/>
              <a:t>AGG</a:t>
            </a:r>
            <a:r>
              <a:rPr lang="en"/>
              <a:t>regat</a:t>
            </a:r>
            <a:r>
              <a:rPr lang="en" sz="3600"/>
              <a:t>ING</a:t>
            </a:r>
            <a:endParaRPr sz="3600"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081" y="1017450"/>
            <a:ext cx="4495544" cy="3969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233250" y="3955650"/>
            <a:ext cx="21963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From </a:t>
            </a:r>
            <a:r>
              <a:rPr i="1" lang="en" sz="1800">
                <a:latin typeface="Lato"/>
                <a:ea typeface="Lato"/>
                <a:cs typeface="Lato"/>
                <a:sym typeface="Lato"/>
              </a:rPr>
              <a:t>Intro to Statistical Learning in R,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pg 320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358600" y="1692100"/>
            <a:ext cx="41463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Don’t!  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</a:t>
            </a:r>
            <a:r>
              <a:rPr lang="en"/>
              <a:t>ootstrap </a:t>
            </a:r>
            <a:r>
              <a:rPr lang="en" sz="3600"/>
              <a:t>AGG</a:t>
            </a:r>
            <a:r>
              <a:rPr lang="en"/>
              <a:t>regat</a:t>
            </a:r>
            <a:r>
              <a:rPr lang="en" sz="3600"/>
              <a:t>ING</a:t>
            </a:r>
            <a:endParaRPr sz="3600"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081" y="1017450"/>
            <a:ext cx="4495544" cy="3969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/>
          <p:nvPr/>
        </p:nvSpPr>
        <p:spPr>
          <a:xfrm>
            <a:off x="233250" y="3955650"/>
            <a:ext cx="21963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From </a:t>
            </a:r>
            <a:r>
              <a:rPr i="1" lang="en" sz="1800">
                <a:latin typeface="Lato"/>
                <a:ea typeface="Lato"/>
                <a:cs typeface="Lato"/>
                <a:sym typeface="Lato"/>
              </a:rPr>
              <a:t>Intro to Statistical Learning in R,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pg 320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358600" y="1692100"/>
            <a:ext cx="41463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Keep in mind what they are: averaged information gain when a feature is used in a split.  Different interp.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  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</a:t>
            </a:r>
            <a:r>
              <a:rPr lang="en"/>
              <a:t>ootstrap </a:t>
            </a:r>
            <a:r>
              <a:rPr lang="en" sz="3600"/>
              <a:t>AGG</a:t>
            </a:r>
            <a:r>
              <a:rPr lang="en"/>
              <a:t>regat</a:t>
            </a:r>
            <a:r>
              <a:rPr lang="en" sz="3600"/>
              <a:t>ING</a:t>
            </a:r>
            <a:endParaRPr sz="3600"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081" y="1017450"/>
            <a:ext cx="4495544" cy="3969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/>
        </p:nvSpPr>
        <p:spPr>
          <a:xfrm>
            <a:off x="233250" y="3955650"/>
            <a:ext cx="21963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From </a:t>
            </a:r>
            <a:r>
              <a:rPr i="1" lang="en" sz="1800">
                <a:latin typeface="Lato"/>
                <a:ea typeface="Lato"/>
                <a:cs typeface="Lato"/>
                <a:sym typeface="Lato"/>
              </a:rPr>
              <a:t>Intro to Statistical Learning in R,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pg 320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358600" y="1692100"/>
            <a:ext cx="41463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Concept check: is OOB data used to construct these feature importances?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  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</a:t>
            </a:r>
            <a:r>
              <a:rPr lang="en"/>
              <a:t>ootstrap </a:t>
            </a:r>
            <a:r>
              <a:rPr lang="en" sz="3600"/>
              <a:t>AGG</a:t>
            </a:r>
            <a:r>
              <a:rPr lang="en"/>
              <a:t>regat</a:t>
            </a:r>
            <a:r>
              <a:rPr lang="en" sz="3600"/>
              <a:t>ING</a:t>
            </a:r>
            <a:endParaRPr sz="3600"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081" y="1017450"/>
            <a:ext cx="4495544" cy="3969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 txBox="1"/>
          <p:nvPr/>
        </p:nvSpPr>
        <p:spPr>
          <a:xfrm>
            <a:off x="233250" y="3955650"/>
            <a:ext cx="21963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From </a:t>
            </a:r>
            <a:r>
              <a:rPr i="1" lang="en" sz="1800">
                <a:latin typeface="Lato"/>
                <a:ea typeface="Lato"/>
                <a:cs typeface="Lato"/>
                <a:sym typeface="Lato"/>
              </a:rPr>
              <a:t>Intro to Statistical Learning in R,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pg 320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358600" y="1490400"/>
            <a:ext cx="41463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Problem: on average, each bagged tree is going to use these features in a similar way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  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</a:t>
            </a:r>
            <a:r>
              <a:rPr lang="en"/>
              <a:t>ootstrap </a:t>
            </a:r>
            <a:r>
              <a:rPr lang="en" sz="3600"/>
              <a:t>AGG</a:t>
            </a:r>
            <a:r>
              <a:rPr lang="en"/>
              <a:t>regat</a:t>
            </a:r>
            <a:r>
              <a:rPr lang="en" sz="3600"/>
              <a:t>ING</a:t>
            </a:r>
            <a:endParaRPr sz="3600"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081" y="1017450"/>
            <a:ext cx="4495544" cy="3969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/>
        </p:nvSpPr>
        <p:spPr>
          <a:xfrm>
            <a:off x="233250" y="3955650"/>
            <a:ext cx="21963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From </a:t>
            </a:r>
            <a:r>
              <a:rPr i="1" lang="en" sz="1800">
                <a:latin typeface="Lato"/>
                <a:ea typeface="Lato"/>
                <a:cs typeface="Lato"/>
                <a:sym typeface="Lato"/>
              </a:rPr>
              <a:t>Intro to Statistical Learning in R,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pg 320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358600" y="1490400"/>
            <a:ext cx="41463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Problem: on average, each bagged tree is going to use this feature in the first split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  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9"/>
          <p:cNvSpPr/>
          <p:nvPr/>
        </p:nvSpPr>
        <p:spPr>
          <a:xfrm>
            <a:off x="4728875" y="4034125"/>
            <a:ext cx="3944400" cy="3024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</a:t>
            </a:r>
            <a:r>
              <a:rPr lang="en"/>
              <a:t>ootstrap </a:t>
            </a:r>
            <a:r>
              <a:rPr lang="en" sz="3600"/>
              <a:t>AGG</a:t>
            </a:r>
            <a:r>
              <a:rPr lang="en"/>
              <a:t>regat</a:t>
            </a:r>
            <a:r>
              <a:rPr lang="en" sz="3600"/>
              <a:t>ING</a:t>
            </a:r>
            <a:endParaRPr sz="3600"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081" y="1017450"/>
            <a:ext cx="4495544" cy="3969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 txBox="1"/>
          <p:nvPr/>
        </p:nvSpPr>
        <p:spPr>
          <a:xfrm>
            <a:off x="233250" y="3955650"/>
            <a:ext cx="21963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From </a:t>
            </a:r>
            <a:r>
              <a:rPr i="1" lang="en" sz="1800">
                <a:latin typeface="Lato"/>
                <a:ea typeface="Lato"/>
                <a:cs typeface="Lato"/>
                <a:sym typeface="Lato"/>
              </a:rPr>
              <a:t>Intro to Statistical Learning in R,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pg 320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358600" y="1490400"/>
            <a:ext cx="41463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Problem: on average, each bagged tree is going to use this feature in the second split, etc.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  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30"/>
          <p:cNvSpPr/>
          <p:nvPr/>
        </p:nvSpPr>
        <p:spPr>
          <a:xfrm>
            <a:off x="4728875" y="3798800"/>
            <a:ext cx="3944400" cy="2328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</a:t>
            </a:r>
            <a:r>
              <a:rPr lang="en"/>
              <a:t>ootstrap </a:t>
            </a:r>
            <a:r>
              <a:rPr lang="en" sz="3600"/>
              <a:t>AGG</a:t>
            </a:r>
            <a:r>
              <a:rPr lang="en"/>
              <a:t>regat</a:t>
            </a:r>
            <a:r>
              <a:rPr lang="en" sz="3600"/>
              <a:t>ING</a:t>
            </a:r>
            <a:endParaRPr sz="3600"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081" y="1017450"/>
            <a:ext cx="4495544" cy="3969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1"/>
          <p:cNvSpPr txBox="1"/>
          <p:nvPr/>
        </p:nvSpPr>
        <p:spPr>
          <a:xfrm>
            <a:off x="233250" y="3955650"/>
            <a:ext cx="21963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From </a:t>
            </a:r>
            <a:r>
              <a:rPr i="1" lang="en" sz="1800">
                <a:latin typeface="Lato"/>
                <a:ea typeface="Lato"/>
                <a:cs typeface="Lato"/>
                <a:sym typeface="Lato"/>
              </a:rPr>
              <a:t>Intro to Statistical Learning in R,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pg 320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31"/>
          <p:cNvSpPr txBox="1"/>
          <p:nvPr/>
        </p:nvSpPr>
        <p:spPr>
          <a:xfrm>
            <a:off x="358600" y="1490400"/>
            <a:ext cx="41463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Problem: so, on average, our bagged trees are going to all look the same - ie, their predictions will be correlated - and we’ll have a tendency to overfit.  (Why?)  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31"/>
          <p:cNvSpPr/>
          <p:nvPr/>
        </p:nvSpPr>
        <p:spPr>
          <a:xfrm>
            <a:off x="4728875" y="3798800"/>
            <a:ext cx="3944400" cy="2328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- Decision trees overfit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25825" y="2497150"/>
            <a:ext cx="7532400" cy="12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As we saw yesterday, can deal with it through pre-pruning and post-pruning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But much more common: ensemble methods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25825" y="1154200"/>
            <a:ext cx="87183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Review: what does it mean for decision trees to overfit?  What does it mean in terms of bias and variance?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</a:t>
            </a:r>
            <a:r>
              <a:rPr lang="en"/>
              <a:t>ootstrap </a:t>
            </a:r>
            <a:r>
              <a:rPr lang="en" sz="3600"/>
              <a:t>AGG</a:t>
            </a:r>
            <a:r>
              <a:rPr lang="en"/>
              <a:t>regat</a:t>
            </a:r>
            <a:r>
              <a:rPr lang="en" sz="3600"/>
              <a:t>ING</a:t>
            </a:r>
            <a:endParaRPr sz="3600"/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081" y="1017450"/>
            <a:ext cx="4495544" cy="3969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2"/>
          <p:cNvSpPr txBox="1"/>
          <p:nvPr/>
        </p:nvSpPr>
        <p:spPr>
          <a:xfrm>
            <a:off x="233250" y="3955650"/>
            <a:ext cx="21963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From </a:t>
            </a:r>
            <a:r>
              <a:rPr i="1" lang="en" sz="1800">
                <a:latin typeface="Lato"/>
                <a:ea typeface="Lato"/>
                <a:cs typeface="Lato"/>
                <a:sym typeface="Lato"/>
              </a:rPr>
              <a:t>Intro to Statistical Learning in R,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pg 320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32"/>
          <p:cNvSpPr txBox="1"/>
          <p:nvPr/>
        </p:nvSpPr>
        <p:spPr>
          <a:xfrm>
            <a:off x="358600" y="1490400"/>
            <a:ext cx="41463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Mitigation: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  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32"/>
          <p:cNvSpPr/>
          <p:nvPr/>
        </p:nvSpPr>
        <p:spPr>
          <a:xfrm>
            <a:off x="4728875" y="3798800"/>
            <a:ext cx="3944400" cy="2328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Random Forests</a:t>
            </a:r>
            <a:endParaRPr sz="3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Random Forests</a:t>
            </a:r>
            <a:endParaRPr sz="3600"/>
          </a:p>
        </p:txBody>
      </p:sp>
      <p:sp>
        <p:nvSpPr>
          <p:cNvPr id="214" name="Google Shape;214;p34"/>
          <p:cNvSpPr txBox="1"/>
          <p:nvPr/>
        </p:nvSpPr>
        <p:spPr>
          <a:xfrm>
            <a:off x="526675" y="1367125"/>
            <a:ext cx="81804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Grow </a:t>
            </a:r>
            <a:r>
              <a:rPr b="1" lang="en" sz="2700"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ootstrap </a:t>
            </a:r>
            <a:r>
              <a:rPr b="1" lang="en" sz="2800">
                <a:latin typeface="Lato"/>
                <a:ea typeface="Lato"/>
                <a:cs typeface="Lato"/>
                <a:sym typeface="Lato"/>
              </a:rPr>
              <a:t>AGG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regat</a:t>
            </a:r>
            <a:r>
              <a:rPr b="1" lang="en" sz="2800">
                <a:latin typeface="Lato"/>
                <a:ea typeface="Lato"/>
                <a:cs typeface="Lato"/>
                <a:sym typeface="Lato"/>
              </a:rPr>
              <a:t>ED 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trees, but de-correlate them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Random Forests</a:t>
            </a:r>
            <a:endParaRPr sz="3600"/>
          </a:p>
        </p:txBody>
      </p:sp>
      <p:sp>
        <p:nvSpPr>
          <p:cNvPr id="220" name="Google Shape;220;p35"/>
          <p:cNvSpPr txBox="1"/>
          <p:nvPr/>
        </p:nvSpPr>
        <p:spPr>
          <a:xfrm>
            <a:off x="526675" y="1367125"/>
            <a:ext cx="81804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Grow </a:t>
            </a:r>
            <a:r>
              <a:rPr b="1" lang="en" sz="2700"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ootstrap </a:t>
            </a:r>
            <a:r>
              <a:rPr b="1" lang="en" sz="2800">
                <a:latin typeface="Lato"/>
                <a:ea typeface="Lato"/>
                <a:cs typeface="Lato"/>
                <a:sym typeface="Lato"/>
              </a:rPr>
              <a:t>AGG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regat</a:t>
            </a:r>
            <a:r>
              <a:rPr b="1" lang="en" sz="2800">
                <a:latin typeface="Lato"/>
                <a:ea typeface="Lato"/>
                <a:cs typeface="Lato"/>
                <a:sym typeface="Lato"/>
              </a:rPr>
              <a:t>ED 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trees, but de-correlate them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For each tree, at each new split, allow the tree to only consider a subset of features to make the split on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Random Forests</a:t>
            </a:r>
            <a:endParaRPr sz="3600"/>
          </a:p>
        </p:txBody>
      </p:sp>
      <p:sp>
        <p:nvSpPr>
          <p:cNvPr id="226" name="Google Shape;226;p36"/>
          <p:cNvSpPr txBox="1"/>
          <p:nvPr/>
        </p:nvSpPr>
        <p:spPr>
          <a:xfrm>
            <a:off x="526675" y="1367125"/>
            <a:ext cx="81804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Grow </a:t>
            </a:r>
            <a:r>
              <a:rPr b="1" lang="en" sz="2700"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ootstrap </a:t>
            </a:r>
            <a:r>
              <a:rPr b="1" lang="en" sz="2800">
                <a:latin typeface="Lato"/>
                <a:ea typeface="Lato"/>
                <a:cs typeface="Lato"/>
                <a:sym typeface="Lato"/>
              </a:rPr>
              <a:t>AGG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regat</a:t>
            </a:r>
            <a:r>
              <a:rPr b="1" lang="en" sz="2800">
                <a:latin typeface="Lato"/>
                <a:ea typeface="Lato"/>
                <a:cs typeface="Lato"/>
                <a:sym typeface="Lato"/>
              </a:rPr>
              <a:t>ED 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trees, but de-correlate them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For each tree, at each new split, allow the tree to only consider a subset of features to make the split on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In other words: at each split, take a random sample from the names of features.  This random sample of feature names is what the tree is allowed to consider to split on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Random Forests</a:t>
            </a:r>
            <a:endParaRPr sz="3600"/>
          </a:p>
        </p:txBody>
      </p:sp>
      <p:sp>
        <p:nvSpPr>
          <p:cNvPr id="232" name="Google Shape;232;p37"/>
          <p:cNvSpPr txBox="1"/>
          <p:nvPr/>
        </p:nvSpPr>
        <p:spPr>
          <a:xfrm>
            <a:off x="526675" y="1367125"/>
            <a:ext cx="81804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Grow </a:t>
            </a:r>
            <a:r>
              <a:rPr b="1" lang="en" sz="2700"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ootstrap </a:t>
            </a:r>
            <a:r>
              <a:rPr b="1" lang="en" sz="2800">
                <a:latin typeface="Lato"/>
                <a:ea typeface="Lato"/>
                <a:cs typeface="Lato"/>
                <a:sym typeface="Lato"/>
              </a:rPr>
              <a:t>AGG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regat</a:t>
            </a:r>
            <a:r>
              <a:rPr b="1" lang="en" sz="2800">
                <a:latin typeface="Lato"/>
                <a:ea typeface="Lato"/>
                <a:cs typeface="Lato"/>
                <a:sym typeface="Lato"/>
              </a:rPr>
              <a:t>ED 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trees, but de-correlate them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For each tree, at each new split, allow the tree to only consider a subset of features to make the split on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In other words: at each split, take a random sample from the names of features.  This random sample of feature names is what the tree is allowed to consider to split on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37"/>
          <p:cNvSpPr txBox="1"/>
          <p:nvPr/>
        </p:nvSpPr>
        <p:spPr>
          <a:xfrm>
            <a:off x="526675" y="3872325"/>
            <a:ext cx="80571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Split 1: [‘salary’, ‘age’, ‘gender’, ‘income’]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Split 2: [‘income’, ‘race’, ‘age’, ‘education’]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Random Forests</a:t>
            </a:r>
            <a:endParaRPr sz="3600"/>
          </a:p>
        </p:txBody>
      </p:sp>
      <p:sp>
        <p:nvSpPr>
          <p:cNvPr id="239" name="Google Shape;239;p38"/>
          <p:cNvSpPr txBox="1"/>
          <p:nvPr/>
        </p:nvSpPr>
        <p:spPr>
          <a:xfrm>
            <a:off x="526675" y="1367125"/>
            <a:ext cx="81804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So, a random forest is: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651900" y="1851350"/>
            <a:ext cx="81804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 collection of trees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ade through  </a:t>
            </a:r>
            <a:r>
              <a:rPr b="1" lang="en" sz="2700"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ootstrap </a:t>
            </a:r>
            <a:r>
              <a:rPr b="1" lang="en" sz="2800">
                <a:latin typeface="Lato"/>
                <a:ea typeface="Lato"/>
                <a:cs typeface="Lato"/>
                <a:sym typeface="Lato"/>
              </a:rPr>
              <a:t>AGG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regat</a:t>
            </a:r>
            <a:r>
              <a:rPr b="1" lang="en" sz="2800">
                <a:latin typeface="Lato"/>
                <a:ea typeface="Lato"/>
                <a:cs typeface="Lato"/>
                <a:sym typeface="Lato"/>
              </a:rPr>
              <a:t>ING</a:t>
            </a:r>
            <a:endParaRPr b="1" sz="28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that are only allowed to consider a subset of features at each split</a:t>
            </a:r>
            <a:r>
              <a:rPr b="1" lang="en" sz="2800">
                <a:latin typeface="Lato"/>
                <a:ea typeface="Lato"/>
                <a:cs typeface="Lato"/>
                <a:sym typeface="Lato"/>
              </a:rPr>
              <a:t> 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38"/>
          <p:cNvSpPr txBox="1"/>
          <p:nvPr/>
        </p:nvSpPr>
        <p:spPr>
          <a:xfrm>
            <a:off x="651900" y="3704675"/>
            <a:ext cx="81804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What hyperparameters do random forests have that bagged trees don’t?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Random Forests</a:t>
            </a:r>
            <a:endParaRPr sz="3600"/>
          </a:p>
        </p:txBody>
      </p:sp>
      <p:sp>
        <p:nvSpPr>
          <p:cNvPr id="247" name="Google Shape;247;p39"/>
          <p:cNvSpPr txBox="1"/>
          <p:nvPr/>
        </p:nvSpPr>
        <p:spPr>
          <a:xfrm>
            <a:off x="481800" y="1081350"/>
            <a:ext cx="81804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Another layer of de-correlation sometimes used: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Instead of an </a:t>
            </a:r>
            <a:r>
              <a:rPr i="1" lang="en" sz="2400">
                <a:latin typeface="Lato"/>
                <a:ea typeface="Lato"/>
                <a:cs typeface="Lato"/>
                <a:sym typeface="Lato"/>
              </a:rPr>
              <a:t>optimal 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split, bagged trees can be grown using </a:t>
            </a:r>
            <a:r>
              <a:rPr i="1" lang="en" sz="2400">
                <a:latin typeface="Lato"/>
                <a:ea typeface="Lato"/>
                <a:cs typeface="Lato"/>
                <a:sym typeface="Lato"/>
              </a:rPr>
              <a:t>random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 splits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Think of this as randomly sampling the splits that can be made.  If we randomly sample enough times, the relationships in the data will reveal themselves in the averages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Can be used on bagged trees or random forests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In practice: not often an improvement on RF, but worth trying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Random Forests</a:t>
            </a:r>
            <a:endParaRPr sz="3600"/>
          </a:p>
        </p:txBody>
      </p:sp>
      <p:sp>
        <p:nvSpPr>
          <p:cNvPr id="253" name="Google Shape;253;p40"/>
          <p:cNvSpPr txBox="1"/>
          <p:nvPr/>
        </p:nvSpPr>
        <p:spPr>
          <a:xfrm>
            <a:off x="481800" y="1451150"/>
            <a:ext cx="81804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Concept check: how do we categorize the random forests algorithm?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Random Forests</a:t>
            </a:r>
            <a:endParaRPr sz="3600"/>
          </a:p>
        </p:txBody>
      </p:sp>
      <p:sp>
        <p:nvSpPr>
          <p:cNvPr id="259" name="Google Shape;259;p41"/>
          <p:cNvSpPr txBox="1"/>
          <p:nvPr/>
        </p:nvSpPr>
        <p:spPr>
          <a:xfrm>
            <a:off x="481800" y="1148600"/>
            <a:ext cx="81804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Pros and Cons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Powerful - random forests are used everywhere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Relatively fast compared to other standard algos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Useful measure of feature importance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Hard to explain / interpret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Grid-searching hyperparameters increases computation time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Methods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547025" y="3987575"/>
            <a:ext cx="75324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Combine a lot of “weak learners” to create a “strong learner”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79800" y="1098025"/>
            <a:ext cx="75324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Big idea: as we average, variance goes down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Recall from yesterday: the variance of a single decision tree is high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If we take the average of a lot of high-variance models, the variance of the total “ensemble model” goes down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Random Forests</a:t>
            </a:r>
            <a:endParaRPr sz="3600"/>
          </a:p>
        </p:txBody>
      </p:sp>
      <p:sp>
        <p:nvSpPr>
          <p:cNvPr id="265" name="Google Shape;265;p42"/>
          <p:cNvSpPr txBox="1"/>
          <p:nvPr/>
        </p:nvSpPr>
        <p:spPr>
          <a:xfrm>
            <a:off x="481800" y="782100"/>
            <a:ext cx="81804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Concept take-aways: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Lato"/>
              <a:buChar char="●"/>
            </a:pPr>
            <a:r>
              <a:rPr lang="en" sz="2300">
                <a:latin typeface="Lato"/>
                <a:ea typeface="Lato"/>
                <a:cs typeface="Lato"/>
                <a:sym typeface="Lato"/>
              </a:rPr>
              <a:t>In terms of bias-variance tradeoff, decision trees are extremely variable</a:t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Lato"/>
              <a:buChar char="●"/>
            </a:pPr>
            <a:r>
              <a:rPr lang="en" sz="2300">
                <a:latin typeface="Lato"/>
                <a:ea typeface="Lato"/>
                <a:cs typeface="Lato"/>
                <a:sym typeface="Lato"/>
              </a:rPr>
              <a:t>Mitigate that with ensemble methods - averaging a lot of “weak learning” models together to get a “strong model”</a:t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Lato"/>
              <a:buChar char="●"/>
            </a:pPr>
            <a:r>
              <a:rPr lang="en" sz="2300">
                <a:latin typeface="Lato"/>
                <a:ea typeface="Lato"/>
                <a:cs typeface="Lato"/>
                <a:sym typeface="Lato"/>
              </a:rPr>
              <a:t>Bagging re-samples the data to generate each tree, and aggregates their predictions together -&gt; decrease variance</a:t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Lato"/>
              <a:buChar char="●"/>
            </a:pPr>
            <a:r>
              <a:rPr lang="en" sz="2300">
                <a:latin typeface="Lato"/>
                <a:ea typeface="Lato"/>
                <a:cs typeface="Lato"/>
                <a:sym typeface="Lato"/>
              </a:rPr>
              <a:t>Bagged trees are correlated - they tend to make the same predictions, which interferes with variance decrease</a:t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Lato"/>
              <a:buChar char="●"/>
            </a:pPr>
            <a:r>
              <a:rPr lang="en" sz="2300">
                <a:latin typeface="Lato"/>
                <a:ea typeface="Lato"/>
                <a:cs typeface="Lato"/>
                <a:sym typeface="Lato"/>
              </a:rPr>
              <a:t>Mitigate that with random forests - only allow a subset of features to be considered at each split </a:t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create and combine “a lot of weak learners”? 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759950" y="1561650"/>
            <a:ext cx="75324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Goal: want to create lots of decision trees and combine their results 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759950" y="2628450"/>
            <a:ext cx="75324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Problem: only a finite amount of data in our dataset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759950" y="3318750"/>
            <a:ext cx="75324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Mitigation</a:t>
            </a:r>
            <a:r>
              <a:rPr lang="en" sz="2400">
                <a:solidFill>
                  <a:srgbClr val="000000"/>
                </a:solidFill>
              </a:rPr>
              <a:t>: </a:t>
            </a:r>
            <a:r>
              <a:rPr b="1" lang="en" sz="2400">
                <a:solidFill>
                  <a:srgbClr val="000000"/>
                </a:solidFill>
              </a:rPr>
              <a:t>B</a:t>
            </a:r>
            <a:r>
              <a:rPr lang="en" sz="2400">
                <a:solidFill>
                  <a:srgbClr val="000000"/>
                </a:solidFill>
              </a:rPr>
              <a:t>ootstrap </a:t>
            </a:r>
            <a:r>
              <a:rPr b="1" lang="en" sz="2400">
                <a:solidFill>
                  <a:srgbClr val="000000"/>
                </a:solidFill>
              </a:rPr>
              <a:t>AGG</a:t>
            </a:r>
            <a:r>
              <a:rPr lang="en" sz="2400">
                <a:solidFill>
                  <a:srgbClr val="000000"/>
                </a:solidFill>
              </a:rPr>
              <a:t>regat</a:t>
            </a:r>
            <a:r>
              <a:rPr b="1" lang="en" sz="2400">
                <a:solidFill>
                  <a:srgbClr val="000000"/>
                </a:solidFill>
              </a:rPr>
              <a:t>ING</a:t>
            </a:r>
            <a:endParaRPr b="1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275" y="152400"/>
            <a:ext cx="5652776" cy="47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</a:t>
            </a:r>
            <a:r>
              <a:rPr lang="en"/>
              <a:t>ootstrap </a:t>
            </a:r>
            <a:r>
              <a:rPr lang="en" sz="3600"/>
              <a:t>AGG</a:t>
            </a:r>
            <a:r>
              <a:rPr lang="en"/>
              <a:t>regat</a:t>
            </a:r>
            <a:r>
              <a:rPr lang="en" sz="3600"/>
              <a:t>ING</a:t>
            </a:r>
            <a:endParaRPr sz="3600"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759950" y="1068600"/>
            <a:ext cx="28482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Bootstrap: repeatedly sample the data, with replacement, and generate models using each sampled dataset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659100" y="4168125"/>
            <a:ext cx="56529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Aggregating</a:t>
            </a:r>
            <a:r>
              <a:rPr lang="en" sz="2400">
                <a:solidFill>
                  <a:srgbClr val="000000"/>
                </a:solidFill>
              </a:rPr>
              <a:t>: combining the predictions of those models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</a:t>
            </a:r>
            <a:r>
              <a:rPr lang="en"/>
              <a:t>ootstrap </a:t>
            </a:r>
            <a:r>
              <a:rPr lang="en" sz="3600"/>
              <a:t>AGG</a:t>
            </a:r>
            <a:r>
              <a:rPr lang="en"/>
              <a:t>regat</a:t>
            </a:r>
            <a:r>
              <a:rPr lang="en" sz="3600"/>
              <a:t>ING</a:t>
            </a:r>
            <a:endParaRPr sz="3600"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759950" y="1068600"/>
            <a:ext cx="77454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Trees made from boosted data: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Usually grown fully, not pruned (high-variance trees)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How are models aggregated?  R</a:t>
            </a:r>
            <a:r>
              <a:rPr lang="en" sz="2400">
                <a:solidFill>
                  <a:srgbClr val="000000"/>
                </a:solidFill>
              </a:rPr>
              <a:t>un each obs through each tree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For classification, f</a:t>
            </a:r>
            <a:r>
              <a:rPr lang="en" sz="2400">
                <a:solidFill>
                  <a:srgbClr val="000000"/>
                </a:solidFill>
              </a:rPr>
              <a:t>inal prediction is ‘majority vote’ of predicted class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For regression, final prediction is avg of predicted value</a:t>
            </a:r>
            <a:endParaRPr sz="24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</a:t>
            </a:r>
            <a:r>
              <a:rPr lang="en"/>
              <a:t>ootstrap </a:t>
            </a:r>
            <a:r>
              <a:rPr lang="en" sz="3600"/>
              <a:t>AGG</a:t>
            </a:r>
            <a:r>
              <a:rPr lang="en"/>
              <a:t>regat</a:t>
            </a:r>
            <a:r>
              <a:rPr lang="en" sz="3600"/>
              <a:t>ING</a:t>
            </a:r>
            <a:endParaRPr sz="3600"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759950" y="1068600"/>
            <a:ext cx="77454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Concept check: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What problem is Bootstrap AGGregatING designed to mitigate, and how does it do so?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What hyperparameters do bagged trees have that decision trees don’t?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</a:t>
            </a:r>
            <a:r>
              <a:rPr lang="en"/>
              <a:t>ootstrap </a:t>
            </a:r>
            <a:r>
              <a:rPr lang="en" sz="3600"/>
              <a:t>AGG</a:t>
            </a:r>
            <a:r>
              <a:rPr lang="en"/>
              <a:t>regat</a:t>
            </a:r>
            <a:r>
              <a:rPr lang="en" sz="3600"/>
              <a:t>ING</a:t>
            </a:r>
            <a:endParaRPr sz="3600"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759950" y="1017450"/>
            <a:ext cx="77454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Out of Bag (OOB) data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Since we re-sample to create bagged trees, not all the data is going to be used for each bagged tree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Data that is not used to construct a bagged tree is “out of bag” data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We can use that “out of bag” data as a kind of test set!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Grow our trees, then run “out of bag” data - which the trees haven’t seen - through them to generate predictions</a:t>
            </a:r>
            <a:endParaRPr sz="24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</a:t>
            </a:r>
            <a:r>
              <a:rPr lang="en"/>
              <a:t>ootstrap </a:t>
            </a:r>
            <a:r>
              <a:rPr lang="en" sz="3600"/>
              <a:t>AGG</a:t>
            </a:r>
            <a:r>
              <a:rPr lang="en"/>
              <a:t>regat</a:t>
            </a:r>
            <a:r>
              <a:rPr lang="en" sz="3600"/>
              <a:t>ING</a:t>
            </a:r>
            <a:endParaRPr sz="3600"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759950" y="1017450"/>
            <a:ext cx="77454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Out of Bag (OOB) data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Since we re-sample to create bagged trees, not all the data is going to be used for each bagged tree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Data that is not used to construct a bagged tree is “out of bag” data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We can use that “out of bag” data as a kind of test set!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Grow our trees, then run “out of bag” data - which the trees haven’t seen - through them to generate predictions</a:t>
            </a:r>
            <a:endParaRPr sz="24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