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5374694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5374694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5374694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e5374694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5374694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5374694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5374694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5374694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5374694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5374694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5374694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5374694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5374694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5374694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5374694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e5374694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5374694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e5374694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537469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537469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5374694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5374694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5374694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5374694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5374694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5374694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5374694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5374694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5374694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5374694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5374694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5374694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5374694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5374694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bold adventure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change our thinking?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548400" y="1217688"/>
            <a:ext cx="3480300" cy="115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Hypothesis and Data: 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P(H|D) =  P(D|H) * P(H)</a:t>
            </a:r>
            <a:r>
              <a:rPr lang="en" sz="1000">
                <a:solidFill>
                  <a:srgbClr val="FFFFFF"/>
                </a:solidFill>
              </a:rPr>
              <a:t>                                                   _			___________________________________          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			   P(D)	       	      </a:t>
            </a:r>
            <a:r>
              <a:rPr lang="en" sz="1000">
                <a:solidFill>
                  <a:srgbClr val="FFFFFF"/>
                </a:solidFill>
              </a:rPr>
              <a:t>								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93225" y="2571775"/>
            <a:ext cx="55470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Prior = </a:t>
            </a:r>
            <a:r>
              <a:rPr lang="en" sz="2400"/>
              <a:t>P(H) = probability H is true </a:t>
            </a:r>
            <a:r>
              <a:rPr b="1" lang="en" sz="2400"/>
              <a:t>before</a:t>
            </a:r>
            <a:r>
              <a:rPr lang="en" sz="2400"/>
              <a:t> considering data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change our thinking?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548400" y="1217688"/>
            <a:ext cx="3480300" cy="115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Hypothesis and Data: 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P(H|D) =  P(D|H) * P(H)</a:t>
            </a:r>
            <a:r>
              <a:rPr lang="en" sz="1000">
                <a:solidFill>
                  <a:srgbClr val="FFFFFF"/>
                </a:solidFill>
              </a:rPr>
              <a:t>                                                   _			___________________________________          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			   P(D)	       	      </a:t>
            </a:r>
            <a:r>
              <a:rPr lang="en" sz="1000">
                <a:solidFill>
                  <a:srgbClr val="FFFFFF"/>
                </a:solidFill>
              </a:rPr>
              <a:t>								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93225" y="2571775"/>
            <a:ext cx="55470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Prior = </a:t>
            </a:r>
            <a:r>
              <a:rPr lang="en" sz="2400"/>
              <a:t>P(H) = probability H is true </a:t>
            </a:r>
            <a:r>
              <a:rPr b="1" lang="en" sz="2400"/>
              <a:t>before</a:t>
            </a:r>
            <a:r>
              <a:rPr lang="en" sz="2400"/>
              <a:t> considering data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3950" y="3627750"/>
            <a:ext cx="84042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Posterior = </a:t>
            </a:r>
            <a:r>
              <a:rPr lang="en" sz="2400"/>
              <a:t>P(H|D) = prob. H is true </a:t>
            </a:r>
            <a:r>
              <a:rPr b="1" lang="en" sz="2400"/>
              <a:t>after</a:t>
            </a:r>
            <a:r>
              <a:rPr lang="en" sz="2400"/>
              <a:t> considering data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change our thinking?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548400" y="1217688"/>
            <a:ext cx="3480300" cy="115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Hypothesis and Data: 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P(H|D) =  P(D|H) * P(H)</a:t>
            </a:r>
            <a:r>
              <a:rPr lang="en" sz="1000">
                <a:solidFill>
                  <a:srgbClr val="FFFFFF"/>
                </a:solidFill>
              </a:rPr>
              <a:t>                                                   _			___________________________________          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			   P(D)	       	      </a:t>
            </a:r>
            <a:r>
              <a:rPr lang="en" sz="1000">
                <a:solidFill>
                  <a:srgbClr val="FFFFFF"/>
                </a:solidFill>
              </a:rPr>
              <a:t>								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93225" y="2571775"/>
            <a:ext cx="55470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Prior = </a:t>
            </a:r>
            <a:r>
              <a:rPr lang="en" sz="2400"/>
              <a:t>P(H) = probability H is true </a:t>
            </a:r>
            <a:r>
              <a:rPr b="1" lang="en" sz="2400"/>
              <a:t>before</a:t>
            </a:r>
            <a:r>
              <a:rPr lang="en" sz="2400"/>
              <a:t> considering data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63950" y="3627750"/>
            <a:ext cx="84042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Posterior</a:t>
            </a: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 = </a:t>
            </a:r>
            <a:r>
              <a:rPr lang="en" sz="2400"/>
              <a:t>P(H|D) = prob. H is true </a:t>
            </a:r>
            <a:r>
              <a:rPr b="1" lang="en" sz="2400"/>
              <a:t>after</a:t>
            </a:r>
            <a:r>
              <a:rPr lang="en" sz="2400"/>
              <a:t> considering data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63950" y="4278025"/>
            <a:ext cx="84042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Likelihood</a:t>
            </a: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 = </a:t>
            </a:r>
            <a:r>
              <a:rPr lang="en" sz="2400"/>
              <a:t>P(D|H) = evidence about H provided by data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change our thinking?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1288650"/>
            <a:ext cx="279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Bayesian thinking: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049963" y="1818750"/>
            <a:ext cx="84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VS.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121225" y="1288650"/>
            <a:ext cx="3012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Frequentist thinking: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change our thinking?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1288650"/>
            <a:ext cx="279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Bayesian thinking: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11700" y="1893775"/>
            <a:ext cx="3507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Given what we know about prior probabilities, what is the probability of what we’ve seen?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049963" y="1818750"/>
            <a:ext cx="84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VS.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121225" y="1288650"/>
            <a:ext cx="3012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Frequentist thinking: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change our thinking?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11700" y="1288650"/>
            <a:ext cx="279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Bayesian thinking: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11700" y="1893775"/>
            <a:ext cx="3507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Given what we know about prior probabilities, what is the probability of what we’ve seen?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049963" y="1818750"/>
            <a:ext cx="84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VS.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121225" y="1288650"/>
            <a:ext cx="3012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Frequentist thinking: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085300" y="1893775"/>
            <a:ext cx="3855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we infinitely reproduce our same starting conditions, how frequently will what we’ve seen occur?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406600"/>
            <a:ext cx="85206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							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50" y="1"/>
            <a:ext cx="33951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50" y="1"/>
            <a:ext cx="339516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417800"/>
            <a:ext cx="39354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Bayes: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Priors are subjective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2289150"/>
            <a:ext cx="432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/>
              <a:t>H is ‘true’ or ‘false’, no prob.</a:t>
            </a:r>
            <a:endParaRPr sz="2400"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291550" y="3849500"/>
            <a:ext cx="432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/>
              <a:t>Frequently mis-interpreted</a:t>
            </a:r>
            <a:endParaRPr sz="2400"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291550" y="3094200"/>
            <a:ext cx="25122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Frequentist</a:t>
            </a: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: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Ad-hoc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Bayes Theorem 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know: </a:t>
            </a:r>
            <a:r>
              <a:rPr lang="en" sz="2400"/>
              <a:t>P(A | B) = P(A </a:t>
            </a:r>
            <a:r>
              <a:rPr lang="en" sz="3000"/>
              <a:t>∩ </a:t>
            </a:r>
            <a:r>
              <a:rPr lang="en" sz="2400"/>
              <a:t>B) / P(B)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Bayes Theorem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know: P(A | B) = P(A </a:t>
            </a:r>
            <a:r>
              <a:rPr lang="en" sz="3000"/>
              <a:t>∩ </a:t>
            </a:r>
            <a:r>
              <a:rPr lang="en" sz="2400"/>
              <a:t>B) / P(B)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also know, from product rule,  P(A </a:t>
            </a:r>
            <a:r>
              <a:rPr lang="en" sz="3000"/>
              <a:t>∩ </a:t>
            </a:r>
            <a:r>
              <a:rPr lang="en" sz="2400"/>
              <a:t>B) = P(B|A) * P(A)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Bayes Theorem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know: P(A | B) = P(A </a:t>
            </a:r>
            <a:r>
              <a:rPr lang="en" sz="3000"/>
              <a:t>∩ </a:t>
            </a:r>
            <a:r>
              <a:rPr lang="en" sz="2400"/>
              <a:t>B) / P(B)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also know, from product rule,  P(A </a:t>
            </a:r>
            <a:r>
              <a:rPr lang="en" sz="3000"/>
              <a:t>∩ </a:t>
            </a:r>
            <a:r>
              <a:rPr lang="en" sz="2400"/>
              <a:t>B) = P(B|A) * P(A)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And we know that if A1 . . . An are disjoint,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P(B) = Σi  P (B | Ai) * P(Ai)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Bayes Theorem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know: P(A | B) = P(A </a:t>
            </a:r>
            <a:r>
              <a:rPr lang="en" sz="3000"/>
              <a:t>∩ </a:t>
            </a:r>
            <a:r>
              <a:rPr lang="en" sz="2400"/>
              <a:t>B) / P(B)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 also know, from product rule,  P(A </a:t>
            </a:r>
            <a:r>
              <a:rPr lang="en" sz="3000"/>
              <a:t>∩ </a:t>
            </a:r>
            <a:r>
              <a:rPr lang="en" sz="2400"/>
              <a:t>B) = P(B|A) * P(A)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And we know that if A1 . . . An are disjoint,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P(B) = Σi  P (B | Ai) * P(Ai)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sp>
        <p:nvSpPr>
          <p:cNvPr id="94" name="Google Shape;94;p17"/>
          <p:cNvSpPr txBox="1"/>
          <p:nvPr/>
        </p:nvSpPr>
        <p:spPr>
          <a:xfrm>
            <a:off x="5109875" y="3350575"/>
            <a:ext cx="3899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Put it all together: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P( A | B) = P(B | A) * P(A)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__________________________________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      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Σi  P (B | Ai) * P(Ai)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Bayes Theorem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800"/>
            <a:ext cx="85206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Bayes Theorem: </a:t>
            </a:r>
            <a:r>
              <a:rPr lang="en" sz="2400">
                <a:solidFill>
                  <a:srgbClr val="FFFFFF"/>
                </a:solidFill>
              </a:rPr>
              <a:t>P(A | B) =  P(B | A) * P(A)	 = 	 P(B | A) * P(A)	</a:t>
            </a:r>
            <a:r>
              <a:rPr lang="en" sz="1000">
                <a:solidFill>
                  <a:srgbClr val="FFFFFF"/>
                </a:solidFill>
              </a:rPr>
              <a:t>								__________________________________________           _________________________________________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						            P(B)	       	       Σi  P(B | Ai) * P(Ai)</a:t>
            </a:r>
            <a:r>
              <a:rPr lang="en" sz="1000">
                <a:solidFill>
                  <a:srgbClr val="FFFFFF"/>
                </a:solidFill>
              </a:rPr>
              <a:t>								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Bayes Theorem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17800"/>
            <a:ext cx="85206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Bayes Theorem: </a:t>
            </a:r>
            <a:r>
              <a:rPr lang="en" sz="2400">
                <a:solidFill>
                  <a:srgbClr val="FFFFFF"/>
                </a:solidFill>
              </a:rPr>
              <a:t>P(A | B) =  P(B | A) * P(A)	 = 	 P(B | A) * P(A)	</a:t>
            </a:r>
            <a:r>
              <a:rPr lang="en" sz="1000">
                <a:solidFill>
                  <a:srgbClr val="FFFFFF"/>
                </a:solidFill>
              </a:rPr>
              <a:t>								__________________________________________           _________________________________________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         						            P(B)	       	       Σi  P(B | Ai) * P(Ai)</a:t>
            </a:r>
            <a:r>
              <a:rPr lang="en" sz="1000">
                <a:solidFill>
                  <a:srgbClr val="FFFFFF"/>
                </a:solidFill>
              </a:rPr>
              <a:t>								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5675" y="3038175"/>
            <a:ext cx="85206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Politics example - </a:t>
            </a:r>
            <a:r>
              <a:rPr lang="en" sz="2400"/>
              <a:t>Given that a voter was in favor of military spending, what is the likelihood they are a Democrat?</a:t>
            </a:r>
            <a:r>
              <a:rPr lang="en" sz="1000">
                <a:solidFill>
                  <a:srgbClr val="FFFFFF"/>
                </a:solidFill>
              </a:rPr>
              <a:t>							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change our thinking?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change our thinking?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548400" y="1217688"/>
            <a:ext cx="3480300" cy="115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layfair Display"/>
                <a:ea typeface="Playfair Display"/>
                <a:cs typeface="Playfair Display"/>
                <a:sym typeface="Playfair Display"/>
              </a:rPr>
              <a:t>Hypothesis and Data: </a:t>
            </a:r>
            <a:endParaRPr b="1"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P(H|D) =  P(D|H) * P(H)</a:t>
            </a:r>
            <a:r>
              <a:rPr lang="en" sz="1000">
                <a:solidFill>
                  <a:srgbClr val="FFFFFF"/>
                </a:solidFill>
              </a:rPr>
              <a:t>                                                   _			___________________________________          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			   P(D)	       	      </a:t>
            </a:r>
            <a:r>
              <a:rPr lang="en" sz="1000">
                <a:solidFill>
                  <a:srgbClr val="FFFFFF"/>
                </a:solidFill>
              </a:rPr>
              <a:t>								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