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62" r:id="rId3"/>
    <p:sldId id="263" r:id="rId4"/>
    <p:sldId id="264" r:id="rId5"/>
    <p:sldId id="257" r:id="rId6"/>
    <p:sldId id="258" r:id="rId7"/>
    <p:sldId id="259" r:id="rId8"/>
    <p:sldId id="260" r:id="rId9"/>
    <p:sldId id="261" r:id="rId10"/>
    <p:sldId id="281" r:id="rId11"/>
    <p:sldId id="282" r:id="rId12"/>
    <p:sldId id="266" r:id="rId13"/>
    <p:sldId id="267" r:id="rId14"/>
    <p:sldId id="268" r:id="rId15"/>
    <p:sldId id="269" r:id="rId16"/>
    <p:sldId id="270" r:id="rId17"/>
    <p:sldId id="274" r:id="rId18"/>
    <p:sldId id="275" r:id="rId19"/>
    <p:sldId id="271" r:id="rId20"/>
    <p:sldId id="272" r:id="rId21"/>
    <p:sldId id="273" r:id="rId22"/>
    <p:sldId id="276" r:id="rId23"/>
    <p:sldId id="277" r:id="rId24"/>
    <p:sldId id="278"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g Damico" initials="GD"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1"/>
  </p:normalViewPr>
  <p:slideViewPr>
    <p:cSldViewPr snapToGrid="0" snapToObjects="1">
      <p:cViewPr varScale="1">
        <p:scale>
          <a:sx n="107" d="100"/>
          <a:sy n="107"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84DE28-790E-2A4F-A733-7C98A2D707A1}" type="datetimeFigureOut">
              <a:rPr lang="en-US" smtClean="0"/>
              <a:t>2/22/17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15C671-2EE8-5345-B7D7-DFC20556851E}" type="slidenum">
              <a:rPr lang="en-US" smtClean="0"/>
              <a:t>‹#›</a:t>
            </a:fld>
            <a:endParaRPr lang="en-US"/>
          </a:p>
        </p:txBody>
      </p:sp>
    </p:spTree>
    <p:extLst>
      <p:ext uri="{BB962C8B-B14F-4D97-AF65-F5344CB8AC3E}">
        <p14:creationId xmlns:p14="http://schemas.microsoft.com/office/powerpoint/2010/main" val="19951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 K. P. Zia;</a:t>
            </a:r>
            <a:r>
              <a:rPr lang="en-US" baseline="0" dirty="0" smtClean="0"/>
              <a:t> </a:t>
            </a:r>
            <a:r>
              <a:rPr lang="en-US" dirty="0" smtClean="0"/>
              <a:t>Edward </a:t>
            </a:r>
            <a:r>
              <a:rPr lang="en-US" dirty="0" err="1" smtClean="0"/>
              <a:t>Redish</a:t>
            </a:r>
            <a:r>
              <a:rPr lang="en-US" dirty="0" smtClean="0"/>
              <a:t>;</a:t>
            </a:r>
            <a:r>
              <a:rPr lang="en-US" baseline="0" dirty="0" smtClean="0"/>
              <a:t> </a:t>
            </a:r>
            <a:r>
              <a:rPr lang="en-US" dirty="0" smtClean="0"/>
              <a:t>Susan McKay</a:t>
            </a:r>
          </a:p>
          <a:p>
            <a:r>
              <a:rPr lang="en-US" dirty="0" smtClean="0"/>
              <a:t>Adrien-Marie Legendre, 1752-1833</a:t>
            </a:r>
            <a:endParaRPr lang="en-US" dirty="0"/>
          </a:p>
        </p:txBody>
      </p:sp>
      <p:sp>
        <p:nvSpPr>
          <p:cNvPr id="4" name="Slide Number Placeholder 3"/>
          <p:cNvSpPr>
            <a:spLocks noGrp="1"/>
          </p:cNvSpPr>
          <p:nvPr>
            <p:ph type="sldNum" sz="quarter" idx="10"/>
          </p:nvPr>
        </p:nvSpPr>
        <p:spPr/>
        <p:txBody>
          <a:bodyPr/>
          <a:lstStyle/>
          <a:p>
            <a:fld id="{9115C671-2EE8-5345-B7D7-DFC20556851E}" type="slidenum">
              <a:rPr lang="en-US" smtClean="0"/>
              <a:t>1</a:t>
            </a:fld>
            <a:endParaRPr lang="en-US"/>
          </a:p>
        </p:txBody>
      </p:sp>
    </p:spTree>
    <p:extLst>
      <p:ext uri="{BB962C8B-B14F-4D97-AF65-F5344CB8AC3E}">
        <p14:creationId xmlns:p14="http://schemas.microsoft.com/office/powerpoint/2010/main" val="1633552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already the ”Legendre”-product </a:t>
            </a:r>
            <a:r>
              <a:rPr lang="en-US" dirty="0" err="1" smtClean="0"/>
              <a:t>betaE</a:t>
            </a:r>
            <a:r>
              <a:rPr lang="en-US" dirty="0" smtClean="0"/>
              <a:t> that is appearing in the integrand.</a:t>
            </a:r>
            <a:endParaRPr lang="en-US" dirty="0"/>
          </a:p>
        </p:txBody>
      </p:sp>
      <p:sp>
        <p:nvSpPr>
          <p:cNvPr id="4" name="Slide Number Placeholder 3"/>
          <p:cNvSpPr>
            <a:spLocks noGrp="1"/>
          </p:cNvSpPr>
          <p:nvPr>
            <p:ph type="sldNum" sz="quarter" idx="10"/>
          </p:nvPr>
        </p:nvSpPr>
        <p:spPr/>
        <p:txBody>
          <a:bodyPr/>
          <a:lstStyle/>
          <a:p>
            <a:fld id="{9115C671-2EE8-5345-B7D7-DFC20556851E}" type="slidenum">
              <a:rPr lang="en-US" smtClean="0"/>
              <a:t>21</a:t>
            </a:fld>
            <a:endParaRPr lang="en-US"/>
          </a:p>
        </p:txBody>
      </p:sp>
    </p:spTree>
    <p:extLst>
      <p:ext uri="{BB962C8B-B14F-4D97-AF65-F5344CB8AC3E}">
        <p14:creationId xmlns:p14="http://schemas.microsoft.com/office/powerpoint/2010/main" val="73107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we’ve found Z(beta),</a:t>
            </a:r>
            <a:r>
              <a:rPr lang="en-US" baseline="0" dirty="0" smtClean="0"/>
              <a:t> we want to find Omega(E</a:t>
            </a:r>
            <a:r>
              <a:rPr lang="en-US" baseline="0" dirty="0" smtClean="0"/>
              <a:t>).</a:t>
            </a:r>
          </a:p>
        </p:txBody>
      </p:sp>
      <p:sp>
        <p:nvSpPr>
          <p:cNvPr id="4" name="Slide Number Placeholder 3"/>
          <p:cNvSpPr>
            <a:spLocks noGrp="1"/>
          </p:cNvSpPr>
          <p:nvPr>
            <p:ph type="sldNum" sz="quarter" idx="10"/>
          </p:nvPr>
        </p:nvSpPr>
        <p:spPr/>
        <p:txBody>
          <a:bodyPr/>
          <a:lstStyle/>
          <a:p>
            <a:fld id="{9115C671-2EE8-5345-B7D7-DFC20556851E}" type="slidenum">
              <a:rPr lang="en-US" smtClean="0"/>
              <a:t>22</a:t>
            </a:fld>
            <a:endParaRPr lang="en-US"/>
          </a:p>
        </p:txBody>
      </p:sp>
    </p:spTree>
    <p:extLst>
      <p:ext uri="{BB962C8B-B14F-4D97-AF65-F5344CB8AC3E}">
        <p14:creationId xmlns:p14="http://schemas.microsoft.com/office/powerpoint/2010/main" val="139891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same</a:t>
            </a:r>
            <a:r>
              <a:rPr lang="en-US" baseline="0" dirty="0" smtClean="0"/>
              <a:t> Legendre expression as we saw in the theoretical thermodynamics slides (see #18).</a:t>
            </a:r>
            <a:endParaRPr lang="en-US" dirty="0"/>
          </a:p>
        </p:txBody>
      </p:sp>
      <p:sp>
        <p:nvSpPr>
          <p:cNvPr id="4" name="Slide Number Placeholder 3"/>
          <p:cNvSpPr>
            <a:spLocks noGrp="1"/>
          </p:cNvSpPr>
          <p:nvPr>
            <p:ph type="sldNum" sz="quarter" idx="10"/>
          </p:nvPr>
        </p:nvSpPr>
        <p:spPr/>
        <p:txBody>
          <a:bodyPr/>
          <a:lstStyle/>
          <a:p>
            <a:fld id="{9115C671-2EE8-5345-B7D7-DFC20556851E}" type="slidenum">
              <a:rPr lang="en-US" smtClean="0"/>
              <a:t>23</a:t>
            </a:fld>
            <a:endParaRPr lang="en-US"/>
          </a:p>
        </p:txBody>
      </p:sp>
    </p:spTree>
    <p:extLst>
      <p:ext uri="{BB962C8B-B14F-4D97-AF65-F5344CB8AC3E}">
        <p14:creationId xmlns:p14="http://schemas.microsoft.com/office/powerpoint/2010/main" val="1416579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15C671-2EE8-5345-B7D7-DFC20556851E}" type="slidenum">
              <a:rPr lang="en-US" smtClean="0"/>
              <a:t>3</a:t>
            </a:fld>
            <a:endParaRPr lang="en-US"/>
          </a:p>
        </p:txBody>
      </p:sp>
    </p:spTree>
    <p:extLst>
      <p:ext uri="{BB962C8B-B14F-4D97-AF65-F5344CB8AC3E}">
        <p14:creationId xmlns:p14="http://schemas.microsoft.com/office/powerpoint/2010/main" val="52960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“Choose a value of x, which is represented by the length of the horizontal line labeled by x. Go up to the value on the function curve, F(x). This value corresponds to the length of the vertical line labeled by F. Next, draw the tangent to the curve at that point. The slope here is labeled s, as emphasized by the call out bubble. Extend this tangent until it hits the ordinate (the “F axis”). In this example, the intercept is negative and is labeled as −G, with a positive G. This value corresponds to the length of the thick vertical line labeled by G. This length is reproduced (thin line) just below the line labeled F. Because the slope of the tangent is s, the length of the dotted vertical line is </a:t>
            </a:r>
            <a:r>
              <a:rPr lang="en-US" dirty="0" err="1" smtClean="0"/>
              <a:t>sx</a:t>
            </a:r>
            <a:r>
              <a:rPr lang="en-US" dirty="0" smtClean="0"/>
              <a:t>. From this picture, it is quite clear that </a:t>
            </a:r>
            <a:r>
              <a:rPr lang="en-US" dirty="0" err="1" smtClean="0"/>
              <a:t>sx</a:t>
            </a:r>
            <a:r>
              <a:rPr lang="en-US" dirty="0" smtClean="0"/>
              <a:t> = F + G.”</a:t>
            </a:r>
            <a:endParaRPr lang="en-US" dirty="0"/>
          </a:p>
        </p:txBody>
      </p:sp>
      <p:sp>
        <p:nvSpPr>
          <p:cNvPr id="4" name="Slide Number Placeholder 3"/>
          <p:cNvSpPr>
            <a:spLocks noGrp="1"/>
          </p:cNvSpPr>
          <p:nvPr>
            <p:ph type="sldNum" sz="quarter" idx="10"/>
          </p:nvPr>
        </p:nvSpPr>
        <p:spPr/>
        <p:txBody>
          <a:bodyPr/>
          <a:lstStyle/>
          <a:p>
            <a:fld id="{9115C671-2EE8-5345-B7D7-DFC20556851E}" type="slidenum">
              <a:rPr lang="en-US" smtClean="0"/>
              <a:t>7</a:t>
            </a:fld>
            <a:endParaRPr lang="en-US"/>
          </a:p>
        </p:txBody>
      </p:sp>
    </p:spTree>
    <p:extLst>
      <p:ext uri="{BB962C8B-B14F-4D97-AF65-F5344CB8AC3E}">
        <p14:creationId xmlns:p14="http://schemas.microsoft.com/office/powerpoint/2010/main" val="312335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a:t>
            </a:r>
            <a:r>
              <a:rPr lang="en-US" baseline="0" dirty="0" smtClean="0"/>
              <a:t> is slope of G</a:t>
            </a:r>
            <a:endParaRPr lang="en-US" dirty="0"/>
          </a:p>
        </p:txBody>
      </p:sp>
      <p:sp>
        <p:nvSpPr>
          <p:cNvPr id="4" name="Slide Number Placeholder 3"/>
          <p:cNvSpPr>
            <a:spLocks noGrp="1"/>
          </p:cNvSpPr>
          <p:nvPr>
            <p:ph type="sldNum" sz="quarter" idx="10"/>
          </p:nvPr>
        </p:nvSpPr>
        <p:spPr/>
        <p:txBody>
          <a:bodyPr/>
          <a:lstStyle/>
          <a:p>
            <a:fld id="{9115C671-2EE8-5345-B7D7-DFC20556851E}" type="slidenum">
              <a:rPr lang="en-US" smtClean="0"/>
              <a:t>8</a:t>
            </a:fld>
            <a:endParaRPr lang="en-US"/>
          </a:p>
        </p:txBody>
      </p:sp>
    </p:spTree>
    <p:extLst>
      <p:ext uri="{BB962C8B-B14F-4D97-AF65-F5344CB8AC3E}">
        <p14:creationId xmlns:p14="http://schemas.microsoft.com/office/powerpoint/2010/main" val="248685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 “gives” f^{-1} in the same sort of way that U ”gives” f</a:t>
            </a:r>
            <a:endParaRPr lang="en-US" dirty="0"/>
          </a:p>
        </p:txBody>
      </p:sp>
      <p:sp>
        <p:nvSpPr>
          <p:cNvPr id="4" name="Slide Number Placeholder 3"/>
          <p:cNvSpPr>
            <a:spLocks noGrp="1"/>
          </p:cNvSpPr>
          <p:nvPr>
            <p:ph type="sldNum" sz="quarter" idx="10"/>
          </p:nvPr>
        </p:nvSpPr>
        <p:spPr/>
        <p:txBody>
          <a:bodyPr/>
          <a:lstStyle/>
          <a:p>
            <a:fld id="{9115C671-2EE8-5345-B7D7-DFC20556851E}" type="slidenum">
              <a:rPr lang="en-US" smtClean="0"/>
              <a:t>13</a:t>
            </a:fld>
            <a:endParaRPr lang="en-US"/>
          </a:p>
        </p:txBody>
      </p:sp>
    </p:spTree>
    <p:extLst>
      <p:ext uri="{BB962C8B-B14F-4D97-AF65-F5344CB8AC3E}">
        <p14:creationId xmlns:p14="http://schemas.microsoft.com/office/powerpoint/2010/main" val="1008047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Pierre-Simon Laplace, 1749-1827</a:t>
            </a:r>
            <a:endParaRPr lang="en-US" dirty="0"/>
          </a:p>
        </p:txBody>
      </p:sp>
      <p:sp>
        <p:nvSpPr>
          <p:cNvPr id="4" name="Slide Number Placeholder 3"/>
          <p:cNvSpPr>
            <a:spLocks noGrp="1"/>
          </p:cNvSpPr>
          <p:nvPr>
            <p:ph type="sldNum" sz="quarter" idx="10"/>
          </p:nvPr>
        </p:nvSpPr>
        <p:spPr/>
        <p:txBody>
          <a:bodyPr/>
          <a:lstStyle/>
          <a:p>
            <a:fld id="{9115C671-2EE8-5345-B7D7-DFC20556851E}" type="slidenum">
              <a:rPr lang="en-US" smtClean="0"/>
              <a:t>16</a:t>
            </a:fld>
            <a:endParaRPr lang="en-US"/>
          </a:p>
        </p:txBody>
      </p:sp>
    </p:spTree>
    <p:extLst>
      <p:ext uri="{BB962C8B-B14F-4D97-AF65-F5344CB8AC3E}">
        <p14:creationId xmlns:p14="http://schemas.microsoft.com/office/powerpoint/2010/main" val="1974498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15C671-2EE8-5345-B7D7-DFC20556851E}" type="slidenum">
              <a:rPr lang="en-US" smtClean="0"/>
              <a:t>18</a:t>
            </a:fld>
            <a:endParaRPr lang="en-US"/>
          </a:p>
        </p:txBody>
      </p:sp>
    </p:spTree>
    <p:extLst>
      <p:ext uri="{BB962C8B-B14F-4D97-AF65-F5344CB8AC3E}">
        <p14:creationId xmlns:p14="http://schemas.microsoft.com/office/powerpoint/2010/main" val="1194314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smtClean="0"/>
              <a:t>r</a:t>
            </a:r>
            <a:r>
              <a:rPr lang="en-US" b="0" i="0" baseline="0" dirty="0" smtClean="0"/>
              <a:t> and </a:t>
            </a:r>
            <a:r>
              <a:rPr lang="en-US" b="1" i="1" baseline="0" dirty="0" smtClean="0"/>
              <a:t>p</a:t>
            </a:r>
            <a:r>
              <a:rPr lang="en-US" b="0" i="0" baseline="0" dirty="0" smtClean="0"/>
              <a:t> N-vectors</a:t>
            </a:r>
            <a:endParaRPr lang="en-US" b="1" i="1" dirty="0"/>
          </a:p>
        </p:txBody>
      </p:sp>
      <p:sp>
        <p:nvSpPr>
          <p:cNvPr id="4" name="Slide Number Placeholder 3"/>
          <p:cNvSpPr>
            <a:spLocks noGrp="1"/>
          </p:cNvSpPr>
          <p:nvPr>
            <p:ph type="sldNum" sz="quarter" idx="10"/>
          </p:nvPr>
        </p:nvSpPr>
        <p:spPr/>
        <p:txBody>
          <a:bodyPr/>
          <a:lstStyle/>
          <a:p>
            <a:fld id="{9115C671-2EE8-5345-B7D7-DFC20556851E}" type="slidenum">
              <a:rPr lang="en-US" smtClean="0"/>
              <a:t>19</a:t>
            </a:fld>
            <a:endParaRPr lang="en-US"/>
          </a:p>
        </p:txBody>
      </p:sp>
    </p:spTree>
    <p:extLst>
      <p:ext uri="{BB962C8B-B14F-4D97-AF65-F5344CB8AC3E}">
        <p14:creationId xmlns:p14="http://schemas.microsoft.com/office/powerpoint/2010/main" val="2073000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is, Omega is an integral of a delta-function.</a:t>
            </a:r>
            <a:endParaRPr lang="en-US" dirty="0"/>
          </a:p>
        </p:txBody>
      </p:sp>
      <p:sp>
        <p:nvSpPr>
          <p:cNvPr id="4" name="Slide Number Placeholder 3"/>
          <p:cNvSpPr>
            <a:spLocks noGrp="1"/>
          </p:cNvSpPr>
          <p:nvPr>
            <p:ph type="sldNum" sz="quarter" idx="10"/>
          </p:nvPr>
        </p:nvSpPr>
        <p:spPr/>
        <p:txBody>
          <a:bodyPr/>
          <a:lstStyle/>
          <a:p>
            <a:fld id="{9115C671-2EE8-5345-B7D7-DFC20556851E}" type="slidenum">
              <a:rPr lang="en-US" smtClean="0"/>
              <a:t>20</a:t>
            </a:fld>
            <a:endParaRPr lang="en-US"/>
          </a:p>
        </p:txBody>
      </p:sp>
    </p:spTree>
    <p:extLst>
      <p:ext uri="{BB962C8B-B14F-4D97-AF65-F5344CB8AC3E}">
        <p14:creationId xmlns:p14="http://schemas.microsoft.com/office/powerpoint/2010/main" val="451965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2/22/17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2/22/17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2/22/17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2/22/17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2/22/17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2/22/17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Drag picture to placeholder or click icon to add</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2/22/17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5" Type="http://schemas.openxmlformats.org/officeDocument/2006/relationships/image" Target="../media/image15.emf"/><Relationship Id="rId6" Type="http://schemas.openxmlformats.org/officeDocument/2006/relationships/image" Target="../media/image16.emf"/><Relationship Id="rId7" Type="http://schemas.openxmlformats.org/officeDocument/2006/relationships/image" Target="../media/image17.emf"/><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image" Target="../media/image20.emf"/><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2.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5" Type="http://schemas.openxmlformats.org/officeDocument/2006/relationships/image" Target="../media/image26.emf"/><Relationship Id="rId6" Type="http://schemas.openxmlformats.org/officeDocument/2006/relationships/image" Target="../media/image27.emf"/><Relationship Id="rId7"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3" Type="http://schemas.openxmlformats.org/officeDocument/2006/relationships/image" Target="../media/image29.emf"/><Relationship Id="rId4" Type="http://schemas.openxmlformats.org/officeDocument/2006/relationships/image" Target="../media/image30.em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emf"/><Relationship Id="rId4" Type="http://schemas.openxmlformats.org/officeDocument/2006/relationships/image" Target="../media/image32.emf"/><Relationship Id="rId5" Type="http://schemas.openxmlformats.org/officeDocument/2006/relationships/image" Target="../media/image29.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3" Type="http://schemas.openxmlformats.org/officeDocument/2006/relationships/image" Target="../media/image33.emf"/><Relationship Id="rId4" Type="http://schemas.openxmlformats.org/officeDocument/2006/relationships/image" Target="../media/image34.emf"/><Relationship Id="rId5" Type="http://schemas.openxmlformats.org/officeDocument/2006/relationships/image" Target="../media/image35.em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emf"/><Relationship Id="rId5" Type="http://schemas.openxmlformats.org/officeDocument/2006/relationships/image" Target="../media/image38.em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3" Type="http://schemas.openxmlformats.org/officeDocument/2006/relationships/image" Target="../media/image39.emf"/><Relationship Id="rId4" Type="http://schemas.openxmlformats.org/officeDocument/2006/relationships/image" Target="../media/image40.emf"/><Relationship Id="rId5" Type="http://schemas.openxmlformats.org/officeDocument/2006/relationships/image" Target="../media/image32.emf"/><Relationship Id="rId6" Type="http://schemas.openxmlformats.org/officeDocument/2006/relationships/image" Target="../media/image41.e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3" Type="http://schemas.openxmlformats.org/officeDocument/2006/relationships/image" Target="../media/image43.emf"/><Relationship Id="rId4" Type="http://schemas.openxmlformats.org/officeDocument/2006/relationships/image" Target="../media/image44.emf"/><Relationship Id="rId1" Type="http://schemas.openxmlformats.org/officeDocument/2006/relationships/slideLayout" Target="../slideLayouts/slideLayout2.xml"/><Relationship Id="rId2" Type="http://schemas.openxmlformats.org/officeDocument/2006/relationships/image" Target="../media/image4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emf"/><Relationship Id="rId3" Type="http://schemas.openxmlformats.org/officeDocument/2006/relationships/image" Target="../media/image44.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 Id="rId3"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Some Revealing Applications of the Legendre Transform</a:t>
            </a:r>
            <a:endParaRPr lang="en-US" dirty="0"/>
          </a:p>
        </p:txBody>
      </p:sp>
      <p:sp>
        <p:nvSpPr>
          <p:cNvPr id="3" name="Subtitle 2"/>
          <p:cNvSpPr>
            <a:spLocks noGrp="1"/>
          </p:cNvSpPr>
          <p:nvPr>
            <p:ph type="subTitle" idx="1"/>
          </p:nvPr>
        </p:nvSpPr>
        <p:spPr/>
        <p:txBody>
          <a:bodyPr>
            <a:normAutofit/>
          </a:bodyPr>
          <a:lstStyle/>
          <a:p>
            <a:r>
              <a:rPr lang="en-US" dirty="0" smtClean="0"/>
              <a:t>Zia, </a:t>
            </a:r>
            <a:r>
              <a:rPr lang="en-US" dirty="0" err="1" smtClean="0"/>
              <a:t>redish</a:t>
            </a:r>
            <a:r>
              <a:rPr lang="en-US" dirty="0" smtClean="0"/>
              <a:t>, and </a:t>
            </a:r>
            <a:r>
              <a:rPr lang="en-US" dirty="0" err="1" smtClean="0"/>
              <a:t>mckay</a:t>
            </a:r>
            <a:r>
              <a:rPr lang="en-US" dirty="0" smtClean="0"/>
              <a:t> on ‘making sense of the </a:t>
            </a:r>
            <a:r>
              <a:rPr lang="en-US" dirty="0" err="1" smtClean="0"/>
              <a:t>legendre</a:t>
            </a:r>
            <a:r>
              <a:rPr lang="en-US" dirty="0" smtClean="0"/>
              <a:t> transform’ (2009)</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1252" y="766233"/>
            <a:ext cx="2438400" cy="2667000"/>
          </a:xfrm>
          <a:prstGeom prst="rect">
            <a:avLst/>
          </a:prstGeom>
        </p:spPr>
      </p:pic>
      <p:sp>
        <p:nvSpPr>
          <p:cNvPr id="5" name="TextBox 4"/>
          <p:cNvSpPr txBox="1"/>
          <p:nvPr/>
        </p:nvSpPr>
        <p:spPr>
          <a:xfrm>
            <a:off x="8556171" y="5315634"/>
            <a:ext cx="3146961" cy="646331"/>
          </a:xfrm>
          <a:prstGeom prst="rect">
            <a:avLst/>
          </a:prstGeom>
          <a:noFill/>
        </p:spPr>
        <p:txBody>
          <a:bodyPr wrap="square" rtlCol="0">
            <a:spAutoFit/>
          </a:bodyPr>
          <a:lstStyle/>
          <a:p>
            <a:r>
              <a:rPr lang="en-US" dirty="0" smtClean="0"/>
              <a:t>Greg Damico</a:t>
            </a:r>
          </a:p>
          <a:p>
            <a:r>
              <a:rPr lang="en-US" dirty="0" smtClean="0"/>
              <a:t>gad3@uw.edu</a:t>
            </a:r>
            <a:endParaRPr lang="en-US" dirty="0"/>
          </a:p>
        </p:txBody>
      </p:sp>
    </p:spTree>
    <p:extLst>
      <p:ext uri="{BB962C8B-B14F-4D97-AF65-F5344CB8AC3E}">
        <p14:creationId xmlns:p14="http://schemas.microsoft.com/office/powerpoint/2010/main" val="453860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 = T + V and L = T – V</a:t>
            </a:r>
            <a:endParaRPr lang="en-US" dirty="0"/>
          </a:p>
        </p:txBody>
      </p:sp>
      <p:sp>
        <p:nvSpPr>
          <p:cNvPr id="3" name="Content Placeholder 2"/>
          <p:cNvSpPr>
            <a:spLocks noGrp="1"/>
          </p:cNvSpPr>
          <p:nvPr>
            <p:ph idx="1"/>
          </p:nvPr>
        </p:nvSpPr>
        <p:spPr/>
        <p:txBody>
          <a:bodyPr/>
          <a:lstStyle/>
          <a:p>
            <a:r>
              <a:rPr lang="en-US" dirty="0" smtClean="0"/>
              <a:t>Consider a simple example where a single particle is moving (non-</a:t>
            </a:r>
            <a:r>
              <a:rPr lang="en-US" dirty="0" err="1" smtClean="0"/>
              <a:t>relativistically</a:t>
            </a:r>
            <a:r>
              <a:rPr lang="en-US" dirty="0" smtClean="0"/>
              <a:t>) in a potential V(q) (ZRM, p. 4).</a:t>
            </a:r>
          </a:p>
          <a:p>
            <a:r>
              <a:rPr lang="en-US" dirty="0" smtClean="0"/>
              <a:t>Let		   , and let 					.</a:t>
            </a:r>
          </a:p>
          <a:p>
            <a:r>
              <a:rPr lang="en-US" dirty="0" smtClean="0"/>
              <a:t>We know from the previous slide that		     and  		    .</a:t>
            </a:r>
          </a:p>
          <a:p>
            <a:endParaRPr lang="en-US" dirty="0" smtClean="0"/>
          </a:p>
          <a:p>
            <a:r>
              <a:rPr lang="en-US" dirty="0" smtClean="0"/>
              <a:t>Thus </a:t>
            </a:r>
          </a:p>
          <a:p>
            <a:endParaRPr lang="en-US" dirty="0"/>
          </a:p>
          <a:p>
            <a:r>
              <a:rPr lang="en-US" dirty="0" smtClean="0"/>
              <a:t>And </a:t>
            </a:r>
            <a:endParaRPr lang="en-US" dirty="0"/>
          </a:p>
        </p:txBody>
      </p:sp>
      <p:pic>
        <p:nvPicPr>
          <p:cNvPr id="4" name="Picture 3"/>
          <p:cNvPicPr>
            <a:picLocks noChangeAspect="1"/>
          </p:cNvPicPr>
          <p:nvPr/>
        </p:nvPicPr>
        <p:blipFill>
          <a:blip r:embed="rId2"/>
          <a:stretch>
            <a:fillRect/>
          </a:stretch>
        </p:blipFill>
        <p:spPr>
          <a:xfrm>
            <a:off x="2016249" y="3392301"/>
            <a:ext cx="749300" cy="215900"/>
          </a:xfrm>
          <a:prstGeom prst="rect">
            <a:avLst/>
          </a:prstGeom>
        </p:spPr>
      </p:pic>
      <p:pic>
        <p:nvPicPr>
          <p:cNvPr id="5" name="Picture 4"/>
          <p:cNvPicPr>
            <a:picLocks noChangeAspect="1"/>
          </p:cNvPicPr>
          <p:nvPr/>
        </p:nvPicPr>
        <p:blipFill>
          <a:blip r:embed="rId3"/>
          <a:stretch>
            <a:fillRect/>
          </a:stretch>
        </p:blipFill>
        <p:spPr>
          <a:xfrm>
            <a:off x="3846616" y="3364508"/>
            <a:ext cx="1981200" cy="241300"/>
          </a:xfrm>
          <a:prstGeom prst="rect">
            <a:avLst/>
          </a:prstGeom>
        </p:spPr>
      </p:pic>
      <p:pic>
        <p:nvPicPr>
          <p:cNvPr id="6" name="Picture 5"/>
          <p:cNvPicPr>
            <a:picLocks noChangeAspect="1"/>
          </p:cNvPicPr>
          <p:nvPr/>
        </p:nvPicPr>
        <p:blipFill>
          <a:blip r:embed="rId4"/>
          <a:stretch>
            <a:fillRect/>
          </a:stretch>
        </p:blipFill>
        <p:spPr>
          <a:xfrm>
            <a:off x="5726875" y="3630380"/>
            <a:ext cx="762000" cy="520700"/>
          </a:xfrm>
          <a:prstGeom prst="rect">
            <a:avLst/>
          </a:prstGeom>
        </p:spPr>
      </p:pic>
      <p:pic>
        <p:nvPicPr>
          <p:cNvPr id="7" name="Picture 6"/>
          <p:cNvPicPr>
            <a:picLocks noChangeAspect="1"/>
          </p:cNvPicPr>
          <p:nvPr/>
        </p:nvPicPr>
        <p:blipFill>
          <a:blip r:embed="rId5"/>
          <a:stretch>
            <a:fillRect/>
          </a:stretch>
        </p:blipFill>
        <p:spPr>
          <a:xfrm>
            <a:off x="7129844" y="3630380"/>
            <a:ext cx="736600" cy="520700"/>
          </a:xfrm>
          <a:prstGeom prst="rect">
            <a:avLst/>
          </a:prstGeom>
        </p:spPr>
      </p:pic>
      <p:pic>
        <p:nvPicPr>
          <p:cNvPr id="8" name="Picture 7"/>
          <p:cNvPicPr>
            <a:picLocks noChangeAspect="1"/>
          </p:cNvPicPr>
          <p:nvPr/>
        </p:nvPicPr>
        <p:blipFill>
          <a:blip r:embed="rId6"/>
          <a:stretch>
            <a:fillRect/>
          </a:stretch>
        </p:blipFill>
        <p:spPr>
          <a:xfrm>
            <a:off x="2146794" y="4397272"/>
            <a:ext cx="3860800" cy="546100"/>
          </a:xfrm>
          <a:prstGeom prst="rect">
            <a:avLst/>
          </a:prstGeom>
        </p:spPr>
      </p:pic>
      <p:pic>
        <p:nvPicPr>
          <p:cNvPr id="9" name="Picture 8"/>
          <p:cNvPicPr>
            <a:picLocks noChangeAspect="1"/>
          </p:cNvPicPr>
          <p:nvPr/>
        </p:nvPicPr>
        <p:blipFill>
          <a:blip r:embed="rId7"/>
          <a:stretch>
            <a:fillRect/>
          </a:stretch>
        </p:blipFill>
        <p:spPr>
          <a:xfrm>
            <a:off x="2146794" y="5212936"/>
            <a:ext cx="3683000" cy="546100"/>
          </a:xfrm>
          <a:prstGeom prst="rect">
            <a:avLst/>
          </a:prstGeom>
        </p:spPr>
      </p:pic>
    </p:spTree>
    <p:extLst>
      <p:ext uri="{BB962C8B-B14F-4D97-AF65-F5344CB8AC3E}">
        <p14:creationId xmlns:p14="http://schemas.microsoft.com/office/powerpoint/2010/main" val="2141499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 = T + V and L = T – V 2</a:t>
            </a:r>
            <a:endParaRPr lang="en-US" dirty="0"/>
          </a:p>
        </p:txBody>
      </p:sp>
      <p:sp>
        <p:nvSpPr>
          <p:cNvPr id="3" name="Content Placeholder 2"/>
          <p:cNvSpPr>
            <a:spLocks noGrp="1"/>
          </p:cNvSpPr>
          <p:nvPr>
            <p:ph idx="1"/>
          </p:nvPr>
        </p:nvSpPr>
        <p:spPr/>
        <p:txBody>
          <a:bodyPr/>
          <a:lstStyle/>
          <a:p>
            <a:r>
              <a:rPr lang="en-US" dirty="0" smtClean="0"/>
              <a:t>What is the value of C?</a:t>
            </a:r>
          </a:p>
          <a:p>
            <a:r>
              <a:rPr lang="en-US" dirty="0" smtClean="0"/>
              <a:t>There is another constraint we know, which is that			   .</a:t>
            </a:r>
          </a:p>
          <a:p>
            <a:r>
              <a:rPr lang="en-US" dirty="0" smtClean="0"/>
              <a:t>Now </a:t>
            </a:r>
          </a:p>
          <a:p>
            <a:endParaRPr lang="en-US" dirty="0"/>
          </a:p>
          <a:p>
            <a:endParaRPr lang="en-US" dirty="0" smtClean="0"/>
          </a:p>
          <a:p>
            <a:r>
              <a:rPr lang="en-US" dirty="0" smtClean="0"/>
              <a:t>Thus C = –V and we have:</a:t>
            </a:r>
          </a:p>
        </p:txBody>
      </p:sp>
      <p:pic>
        <p:nvPicPr>
          <p:cNvPr id="4" name="Picture 3"/>
          <p:cNvPicPr>
            <a:picLocks noChangeAspect="1"/>
          </p:cNvPicPr>
          <p:nvPr/>
        </p:nvPicPr>
        <p:blipFill>
          <a:blip r:embed="rId2"/>
          <a:stretch>
            <a:fillRect/>
          </a:stretch>
        </p:blipFill>
        <p:spPr>
          <a:xfrm>
            <a:off x="7121319" y="3119169"/>
            <a:ext cx="1155700" cy="215900"/>
          </a:xfrm>
          <a:prstGeom prst="rect">
            <a:avLst/>
          </a:prstGeom>
        </p:spPr>
      </p:pic>
      <p:pic>
        <p:nvPicPr>
          <p:cNvPr id="5" name="Picture 4"/>
          <p:cNvPicPr>
            <a:picLocks noChangeAspect="1"/>
          </p:cNvPicPr>
          <p:nvPr/>
        </p:nvPicPr>
        <p:blipFill>
          <a:blip r:embed="rId3"/>
          <a:stretch>
            <a:fillRect/>
          </a:stretch>
        </p:blipFill>
        <p:spPr>
          <a:xfrm>
            <a:off x="1357313" y="4003937"/>
            <a:ext cx="8623300" cy="508000"/>
          </a:xfrm>
          <a:prstGeom prst="rect">
            <a:avLst/>
          </a:prstGeom>
        </p:spPr>
      </p:pic>
      <p:pic>
        <p:nvPicPr>
          <p:cNvPr id="7" name="Picture 6"/>
          <p:cNvPicPr>
            <a:picLocks noChangeAspect="1"/>
          </p:cNvPicPr>
          <p:nvPr/>
        </p:nvPicPr>
        <p:blipFill>
          <a:blip r:embed="rId4"/>
          <a:stretch>
            <a:fillRect/>
          </a:stretch>
        </p:blipFill>
        <p:spPr>
          <a:xfrm>
            <a:off x="4884057" y="4958952"/>
            <a:ext cx="1117600" cy="520700"/>
          </a:xfrm>
          <a:prstGeom prst="rect">
            <a:avLst/>
          </a:prstGeom>
        </p:spPr>
      </p:pic>
    </p:spTree>
    <p:extLst>
      <p:ext uri="{BB962C8B-B14F-4D97-AF65-F5344CB8AC3E}">
        <p14:creationId xmlns:p14="http://schemas.microsoft.com/office/powerpoint/2010/main" val="1832455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#1: 1-d Potential Well</a:t>
            </a:r>
            <a:endParaRPr lang="en-US" dirty="0"/>
          </a:p>
        </p:txBody>
      </p:sp>
      <p:sp>
        <p:nvSpPr>
          <p:cNvPr id="3" name="Content Placeholder 2"/>
          <p:cNvSpPr>
            <a:spLocks noGrp="1"/>
          </p:cNvSpPr>
          <p:nvPr>
            <p:ph idx="1"/>
          </p:nvPr>
        </p:nvSpPr>
        <p:spPr/>
        <p:txBody>
          <a:bodyPr/>
          <a:lstStyle/>
          <a:p>
            <a:r>
              <a:rPr lang="en-US" dirty="0" smtClean="0"/>
              <a:t>Consider now a particle attached to a wall by a non-ideal spring (ZRM pp. 4-5).</a:t>
            </a:r>
          </a:p>
          <a:p>
            <a:r>
              <a:rPr lang="en-US" dirty="0" smtClean="0"/>
              <a:t>The particle has a natural point of rest </a:t>
            </a:r>
            <a:r>
              <a:rPr lang="en-US" i="1" dirty="0" smtClean="0"/>
              <a:t>x</a:t>
            </a:r>
            <a:r>
              <a:rPr lang="en-US" dirty="0" smtClean="0"/>
              <a:t>, but if there is some external force </a:t>
            </a:r>
            <a:r>
              <a:rPr lang="en-US" i="1" dirty="0" smtClean="0"/>
              <a:t>f</a:t>
            </a:r>
            <a:r>
              <a:rPr lang="en-US" dirty="0" smtClean="0"/>
              <a:t> then it will come to have a new point of rest </a:t>
            </a:r>
            <a:r>
              <a:rPr lang="en-US" i="1" dirty="0" smtClean="0"/>
              <a:t>x</a:t>
            </a:r>
            <a:r>
              <a:rPr lang="en-US" i="1" baseline="-25000" dirty="0" smtClean="0"/>
              <a:t>0</a:t>
            </a:r>
            <a:r>
              <a:rPr lang="en-US" dirty="0" smtClean="0"/>
              <a:t>. This new point </a:t>
            </a:r>
            <a:r>
              <a:rPr lang="en-US" i="1" dirty="0" smtClean="0"/>
              <a:t>x</a:t>
            </a:r>
            <a:r>
              <a:rPr lang="en-US" i="1" baseline="-25000" dirty="0" smtClean="0"/>
              <a:t>0</a:t>
            </a:r>
            <a:r>
              <a:rPr lang="en-US" dirty="0" smtClean="0"/>
              <a:t> is that point such that</a:t>
            </a:r>
          </a:p>
          <a:p>
            <a:endParaRPr lang="en-US" dirty="0"/>
          </a:p>
          <a:p>
            <a:pPr lvl="1"/>
            <a:r>
              <a:rPr lang="en-US" dirty="0" smtClean="0"/>
              <a:t>where </a:t>
            </a:r>
            <a:r>
              <a:rPr lang="en-US" i="1" dirty="0" smtClean="0"/>
              <a:t>U(x)</a:t>
            </a:r>
            <a:r>
              <a:rPr lang="en-US" dirty="0" smtClean="0"/>
              <a:t> is the potential energy.</a:t>
            </a:r>
            <a:endParaRPr lang="en-US" dirty="0"/>
          </a:p>
        </p:txBody>
      </p:sp>
      <p:pic>
        <p:nvPicPr>
          <p:cNvPr id="4" name="Picture 3"/>
          <p:cNvPicPr>
            <a:picLocks noChangeAspect="1"/>
          </p:cNvPicPr>
          <p:nvPr/>
        </p:nvPicPr>
        <p:blipFill>
          <a:blip r:embed="rId2"/>
          <a:stretch>
            <a:fillRect/>
          </a:stretch>
        </p:blipFill>
        <p:spPr>
          <a:xfrm>
            <a:off x="3526394" y="3959596"/>
            <a:ext cx="1054100" cy="482600"/>
          </a:xfrm>
          <a:prstGeom prst="rect">
            <a:avLst/>
          </a:prstGeom>
        </p:spPr>
      </p:pic>
    </p:spTree>
    <p:extLst>
      <p:ext uri="{BB962C8B-B14F-4D97-AF65-F5344CB8AC3E}">
        <p14:creationId xmlns:p14="http://schemas.microsoft.com/office/powerpoint/2010/main" val="3443613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#1: </a:t>
            </a:r>
            <a:r>
              <a:rPr lang="en-US" dirty="0"/>
              <a:t>1-d Potential </a:t>
            </a:r>
            <a:r>
              <a:rPr lang="en-US" dirty="0" smtClean="0"/>
              <a:t>Well 2</a:t>
            </a:r>
            <a:endParaRPr lang="en-US" dirty="0"/>
          </a:p>
        </p:txBody>
      </p:sp>
      <p:sp>
        <p:nvSpPr>
          <p:cNvPr id="3" name="Content Placeholder 2"/>
          <p:cNvSpPr>
            <a:spLocks noGrp="1"/>
          </p:cNvSpPr>
          <p:nvPr>
            <p:ph idx="1"/>
          </p:nvPr>
        </p:nvSpPr>
        <p:spPr/>
        <p:txBody>
          <a:bodyPr/>
          <a:lstStyle/>
          <a:p>
            <a:r>
              <a:rPr lang="en-US" dirty="0" smtClean="0"/>
              <a:t>But now consider the inverse question:</a:t>
            </a:r>
          </a:p>
          <a:p>
            <a:r>
              <a:rPr lang="en-US" dirty="0" smtClean="0"/>
              <a:t>Suppose we know </a:t>
            </a:r>
            <a:r>
              <a:rPr lang="en-US" i="1" dirty="0" err="1" smtClean="0"/>
              <a:t>x</a:t>
            </a:r>
            <a:r>
              <a:rPr lang="en-US" i="1" baseline="-25000" dirty="0" err="1" smtClean="0"/>
              <a:t>t</a:t>
            </a:r>
            <a:r>
              <a:rPr lang="en-US" dirty="0" smtClean="0"/>
              <a:t>, where the particle is to settle.</a:t>
            </a:r>
          </a:p>
          <a:p>
            <a:r>
              <a:rPr lang="en-US" dirty="0" smtClean="0"/>
              <a:t>What, then, is </a:t>
            </a:r>
            <a:r>
              <a:rPr lang="en-US" i="1" dirty="0" smtClean="0"/>
              <a:t>f(</a:t>
            </a:r>
            <a:r>
              <a:rPr lang="en-US" i="1" dirty="0" err="1" smtClean="0"/>
              <a:t>x</a:t>
            </a:r>
            <a:r>
              <a:rPr lang="en-US" i="1" baseline="-25000" dirty="0" err="1" smtClean="0"/>
              <a:t>t</a:t>
            </a:r>
            <a:r>
              <a:rPr lang="en-US" i="1" dirty="0" smtClean="0"/>
              <a:t>)</a:t>
            </a:r>
            <a:r>
              <a:rPr lang="en-US" dirty="0" smtClean="0"/>
              <a:t>? Well, it is of course		    .</a:t>
            </a:r>
          </a:p>
          <a:p>
            <a:endParaRPr lang="en-US" dirty="0"/>
          </a:p>
          <a:p>
            <a:r>
              <a:rPr lang="en-US" dirty="0" smtClean="0"/>
              <a:t>But is there some counterpart of </a:t>
            </a:r>
            <a:r>
              <a:rPr lang="en-US" i="1" dirty="0" smtClean="0"/>
              <a:t>U</a:t>
            </a:r>
            <a:r>
              <a:rPr lang="en-US" dirty="0" smtClean="0"/>
              <a:t> that gives </a:t>
            </a:r>
            <a:r>
              <a:rPr lang="en-US" i="1" dirty="0" smtClean="0"/>
              <a:t>f</a:t>
            </a:r>
            <a:r>
              <a:rPr lang="en-US" i="1" baseline="30000" dirty="0" smtClean="0"/>
              <a:t>-1</a:t>
            </a:r>
            <a:r>
              <a:rPr lang="en-US" dirty="0" smtClean="0"/>
              <a:t>, i.e. </a:t>
            </a:r>
            <a:r>
              <a:rPr lang="en-US" i="1" dirty="0" smtClean="0"/>
              <a:t>x(f)</a:t>
            </a:r>
            <a:r>
              <a:rPr lang="en-US" dirty="0" smtClean="0"/>
              <a:t>?</a:t>
            </a:r>
          </a:p>
          <a:p>
            <a:r>
              <a:rPr lang="en-US" dirty="0" smtClean="0"/>
              <a:t>In fact there is, and it is just the Legendre Transform of </a:t>
            </a:r>
            <a:r>
              <a:rPr lang="en-US" i="1" dirty="0" smtClean="0"/>
              <a:t>U</a:t>
            </a:r>
            <a:r>
              <a:rPr lang="en-US" dirty="0" smtClean="0"/>
              <a:t>:</a:t>
            </a:r>
          </a:p>
          <a:p>
            <a:r>
              <a:rPr lang="en-US" dirty="0" smtClean="0"/>
              <a:t>V(f) = </a:t>
            </a:r>
            <a:r>
              <a:rPr lang="en-US" dirty="0" err="1" smtClean="0"/>
              <a:t>xf</a:t>
            </a:r>
            <a:r>
              <a:rPr lang="en-US" dirty="0" smtClean="0"/>
              <a:t> – U(x(f)).</a:t>
            </a:r>
            <a:endParaRPr lang="en-US" dirty="0"/>
          </a:p>
        </p:txBody>
      </p:sp>
      <p:pic>
        <p:nvPicPr>
          <p:cNvPr id="4" name="Picture 3"/>
          <p:cNvPicPr>
            <a:picLocks noChangeAspect="1"/>
          </p:cNvPicPr>
          <p:nvPr/>
        </p:nvPicPr>
        <p:blipFill>
          <a:blip r:embed="rId3"/>
          <a:stretch>
            <a:fillRect/>
          </a:stretch>
        </p:blipFill>
        <p:spPr>
          <a:xfrm>
            <a:off x="5910777" y="3425206"/>
            <a:ext cx="584200" cy="482600"/>
          </a:xfrm>
          <a:prstGeom prst="rect">
            <a:avLst/>
          </a:prstGeom>
        </p:spPr>
      </p:pic>
    </p:spTree>
    <p:extLst>
      <p:ext uri="{BB962C8B-B14F-4D97-AF65-F5344CB8AC3E}">
        <p14:creationId xmlns:p14="http://schemas.microsoft.com/office/powerpoint/2010/main" val="553132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#1: </a:t>
            </a:r>
            <a:r>
              <a:rPr lang="en-US" dirty="0"/>
              <a:t>1-d Potential Well </a:t>
            </a:r>
            <a:r>
              <a:rPr lang="en-US" dirty="0" smtClean="0"/>
              <a:t>3</a:t>
            </a:r>
            <a:endParaRPr lang="en-US" dirty="0"/>
          </a:p>
        </p:txBody>
      </p:sp>
      <p:sp>
        <p:nvSpPr>
          <p:cNvPr id="3" name="Content Placeholder 2"/>
          <p:cNvSpPr>
            <a:spLocks noGrp="1"/>
          </p:cNvSpPr>
          <p:nvPr>
            <p:ph idx="1"/>
          </p:nvPr>
        </p:nvSpPr>
        <p:spPr/>
        <p:txBody>
          <a:bodyPr/>
          <a:lstStyle/>
          <a:p>
            <a:r>
              <a:rPr lang="en-US" sz="2400" dirty="0" smtClean="0"/>
              <a:t>Now notice:</a:t>
            </a:r>
          </a:p>
          <a:p>
            <a:endParaRPr lang="en-US" dirty="0"/>
          </a:p>
          <a:p>
            <a:endParaRPr lang="en-US" dirty="0"/>
          </a:p>
        </p:txBody>
      </p:sp>
      <p:pic>
        <p:nvPicPr>
          <p:cNvPr id="5" name="Picture 4"/>
          <p:cNvPicPr>
            <a:picLocks noChangeAspect="1"/>
          </p:cNvPicPr>
          <p:nvPr/>
        </p:nvPicPr>
        <p:blipFill>
          <a:blip r:embed="rId2"/>
          <a:stretch>
            <a:fillRect/>
          </a:stretch>
        </p:blipFill>
        <p:spPr>
          <a:xfrm>
            <a:off x="3386117" y="2498931"/>
            <a:ext cx="4826000" cy="4140200"/>
          </a:xfrm>
          <a:prstGeom prst="rect">
            <a:avLst/>
          </a:prstGeom>
        </p:spPr>
      </p:pic>
    </p:spTree>
    <p:extLst>
      <p:ext uri="{BB962C8B-B14F-4D97-AF65-F5344CB8AC3E}">
        <p14:creationId xmlns:p14="http://schemas.microsoft.com/office/powerpoint/2010/main" val="11190233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#1: </a:t>
            </a:r>
            <a:r>
              <a:rPr lang="en-US" dirty="0"/>
              <a:t>1-d Potential Well </a:t>
            </a:r>
            <a:r>
              <a:rPr lang="en-US" dirty="0" smtClean="0"/>
              <a:t>4</a:t>
            </a:r>
            <a:endParaRPr lang="en-US" dirty="0"/>
          </a:p>
        </p:txBody>
      </p:sp>
      <p:sp>
        <p:nvSpPr>
          <p:cNvPr id="3" name="Content Placeholder 2"/>
          <p:cNvSpPr>
            <a:spLocks noGrp="1"/>
          </p:cNvSpPr>
          <p:nvPr>
            <p:ph idx="1"/>
          </p:nvPr>
        </p:nvSpPr>
        <p:spPr/>
        <p:txBody>
          <a:bodyPr>
            <a:normAutofit/>
          </a:bodyPr>
          <a:lstStyle/>
          <a:p>
            <a:r>
              <a:rPr lang="en-US" sz="2800" dirty="0" smtClean="0"/>
              <a:t>Same idea as before:</a:t>
            </a:r>
          </a:p>
          <a:p>
            <a:pPr lvl="1"/>
            <a:r>
              <a:rPr lang="en-US" sz="2600" dirty="0" smtClean="0"/>
              <a:t>{</a:t>
            </a:r>
            <a:r>
              <a:rPr lang="en-US" sz="2600" i="1" dirty="0" smtClean="0"/>
              <a:t>U</a:t>
            </a:r>
            <a:r>
              <a:rPr lang="en-US" sz="2600" dirty="0" smtClean="0"/>
              <a:t>, </a:t>
            </a:r>
            <a:r>
              <a:rPr lang="en-US" sz="2600" i="1" dirty="0" smtClean="0"/>
              <a:t>x</a:t>
            </a:r>
            <a:r>
              <a:rPr lang="en-US" sz="2600" dirty="0" smtClean="0"/>
              <a:t>} contains the same information as {</a:t>
            </a:r>
            <a:r>
              <a:rPr lang="en-US" sz="2600" i="1" dirty="0" smtClean="0"/>
              <a:t>V</a:t>
            </a:r>
            <a:r>
              <a:rPr lang="en-US" sz="2600" dirty="0" smtClean="0"/>
              <a:t>, </a:t>
            </a:r>
            <a:r>
              <a:rPr lang="en-US" sz="2600" i="1" dirty="0" smtClean="0"/>
              <a:t>f</a:t>
            </a:r>
            <a:r>
              <a:rPr lang="en-US" sz="2600" dirty="0" smtClean="0"/>
              <a:t>}.</a:t>
            </a:r>
            <a:endParaRPr lang="en-US" sz="2600" dirty="0"/>
          </a:p>
        </p:txBody>
      </p:sp>
    </p:spTree>
    <p:extLst>
      <p:ext uri="{BB962C8B-B14F-4D97-AF65-F5344CB8AC3E}">
        <p14:creationId xmlns:p14="http://schemas.microsoft.com/office/powerpoint/2010/main" val="17451280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Thermodynamics</a:t>
            </a:r>
            <a:endParaRPr lang="en-US" dirty="0"/>
          </a:p>
        </p:txBody>
      </p:sp>
      <p:sp>
        <p:nvSpPr>
          <p:cNvPr id="3" name="Content Placeholder 2"/>
          <p:cNvSpPr>
            <a:spLocks noGrp="1"/>
          </p:cNvSpPr>
          <p:nvPr>
            <p:ph idx="1"/>
          </p:nvPr>
        </p:nvSpPr>
        <p:spPr/>
        <p:txBody>
          <a:bodyPr>
            <a:normAutofit/>
          </a:bodyPr>
          <a:lstStyle/>
          <a:p>
            <a:r>
              <a:rPr lang="en-US" sz="2800" dirty="0" smtClean="0"/>
              <a:t>The Legendre Transform is also at the heart of the famous statistical mechanical connection between (micro-level) molecular mechanics and (macro-level) thermodynamics.</a:t>
            </a:r>
          </a:p>
          <a:p>
            <a:r>
              <a:rPr lang="en-US" sz="2800" dirty="0" smtClean="0"/>
              <a:t>In particular, the Legendre Transform is related to the Laplace Transform of the statistical mechanical partition functions.</a:t>
            </a:r>
            <a:endParaRPr lang="en-US" sz="2800" dirty="0"/>
          </a:p>
        </p:txBody>
      </p:sp>
    </p:spTree>
    <p:extLst>
      <p:ext uri="{BB962C8B-B14F-4D97-AF65-F5344CB8AC3E}">
        <p14:creationId xmlns:p14="http://schemas.microsoft.com/office/powerpoint/2010/main" val="8809377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Thermodynamics 2</a:t>
            </a:r>
            <a:endParaRPr lang="en-US" dirty="0"/>
          </a:p>
        </p:txBody>
      </p:sp>
      <p:sp>
        <p:nvSpPr>
          <p:cNvPr id="3" name="Content Placeholder 2"/>
          <p:cNvSpPr>
            <a:spLocks noGrp="1"/>
          </p:cNvSpPr>
          <p:nvPr>
            <p:ph idx="1"/>
          </p:nvPr>
        </p:nvSpPr>
        <p:spPr/>
        <p:txBody>
          <a:bodyPr>
            <a:noAutofit/>
          </a:bodyPr>
          <a:lstStyle/>
          <a:p>
            <a:r>
              <a:rPr lang="en-US" sz="2000" dirty="0" smtClean="0"/>
              <a:t>There are obstacles to appreciating the role of the Legendre Transform in thermodynamics (ZRM, pp. 5-8).</a:t>
            </a:r>
          </a:p>
          <a:p>
            <a:r>
              <a:rPr lang="en-US" sz="2000" dirty="0" smtClean="0"/>
              <a:t>“For </a:t>
            </a:r>
            <a:r>
              <a:rPr lang="en-US" sz="2000" dirty="0"/>
              <a:t>historical reasons, Legendre transform variables are not always chosen as conjugate </a:t>
            </a:r>
            <a:r>
              <a:rPr lang="en-US" sz="2000" dirty="0" smtClean="0"/>
              <a:t>pairs.” (Thus the Legendre-relationships are often obscured.)</a:t>
            </a:r>
          </a:p>
          <a:p>
            <a:r>
              <a:rPr lang="en-US" sz="2000" dirty="0" smtClean="0"/>
              <a:t>“Many variables </a:t>
            </a:r>
            <a:r>
              <a:rPr lang="en-US" sz="2000" dirty="0"/>
              <a:t>in thermodynamics are not independent and are constrained by equations of state, for example, PV = </a:t>
            </a:r>
            <a:r>
              <a:rPr lang="en-US" sz="2000" dirty="0" err="1" smtClean="0"/>
              <a:t>Nk</a:t>
            </a:r>
            <a:r>
              <a:rPr lang="en-US" sz="2000" baseline="-25000" dirty="0" err="1" smtClean="0"/>
              <a:t>B</a:t>
            </a:r>
            <a:r>
              <a:rPr lang="en-US" sz="2000" dirty="0" err="1" smtClean="0"/>
              <a:t>T</a:t>
            </a:r>
            <a:r>
              <a:rPr lang="en-US" sz="2000" dirty="0" smtClean="0"/>
              <a:t>.” (Thus there are multiple quantities (Gibbs energy, enthalpy, etc.) with  multiple complicated relationships.)</a:t>
            </a:r>
            <a:endParaRPr lang="en-US" sz="2000" dirty="0"/>
          </a:p>
          <a:p>
            <a:endParaRPr lang="en-US" sz="2000" dirty="0"/>
          </a:p>
        </p:txBody>
      </p:sp>
    </p:spTree>
    <p:extLst>
      <p:ext uri="{BB962C8B-B14F-4D97-AF65-F5344CB8AC3E}">
        <p14:creationId xmlns:p14="http://schemas.microsoft.com/office/powerpoint/2010/main" val="838036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Thermodynamics 3</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 example, the equation relating the Helmholtz free energy to the entropy is fairly familiar:</a:t>
            </a:r>
          </a:p>
          <a:p>
            <a:endParaRPr lang="en-US" dirty="0" smtClean="0"/>
          </a:p>
          <a:p>
            <a:r>
              <a:rPr lang="en-US" dirty="0" smtClean="0"/>
              <a:t>But this equation doesn’t make clear the symmetry between temperature and entropy, nor the role that the Legendre Transform is playing.</a:t>
            </a:r>
          </a:p>
          <a:p>
            <a:r>
              <a:rPr lang="en-US" dirty="0" smtClean="0"/>
              <a:t>But if we define</a:t>
            </a:r>
            <a:endParaRPr lang="en-US" dirty="0"/>
          </a:p>
          <a:p>
            <a:endParaRPr lang="en-US" dirty="0" smtClean="0">
              <a:sym typeface="Wingdings"/>
            </a:endParaRPr>
          </a:p>
          <a:p>
            <a:r>
              <a:rPr lang="en-US" dirty="0" smtClean="0">
                <a:sym typeface="Wingdings"/>
              </a:rPr>
              <a:t>Then we can write							where	   and 	 are Legendre Transforms of one another.</a:t>
            </a:r>
          </a:p>
          <a:p>
            <a:r>
              <a:rPr lang="en-US" dirty="0" smtClean="0">
                <a:sym typeface="Wingdings"/>
              </a:rPr>
              <a:t>Let’s see if we can take a particular application and reproduce these results.</a:t>
            </a:r>
            <a:endParaRPr lang="en-US" dirty="0" smtClean="0"/>
          </a:p>
        </p:txBody>
      </p:sp>
      <p:pic>
        <p:nvPicPr>
          <p:cNvPr id="4" name="Picture 3"/>
          <p:cNvPicPr>
            <a:picLocks noChangeAspect="1"/>
          </p:cNvPicPr>
          <p:nvPr/>
        </p:nvPicPr>
        <p:blipFill>
          <a:blip r:embed="rId3"/>
          <a:stretch>
            <a:fillRect/>
          </a:stretch>
        </p:blipFill>
        <p:spPr>
          <a:xfrm>
            <a:off x="4575381" y="3177721"/>
            <a:ext cx="1663700" cy="241300"/>
          </a:xfrm>
          <a:prstGeom prst="rect">
            <a:avLst/>
          </a:prstGeom>
        </p:spPr>
      </p:pic>
      <p:pic>
        <p:nvPicPr>
          <p:cNvPr id="6" name="Picture 5"/>
          <p:cNvPicPr>
            <a:picLocks noChangeAspect="1"/>
          </p:cNvPicPr>
          <p:nvPr/>
        </p:nvPicPr>
        <p:blipFill>
          <a:blip r:embed="rId4"/>
          <a:stretch>
            <a:fillRect/>
          </a:stretch>
        </p:blipFill>
        <p:spPr>
          <a:xfrm>
            <a:off x="3898900" y="4881582"/>
            <a:ext cx="2565400" cy="317500"/>
          </a:xfrm>
          <a:prstGeom prst="rect">
            <a:avLst/>
          </a:prstGeom>
        </p:spPr>
      </p:pic>
      <p:pic>
        <p:nvPicPr>
          <p:cNvPr id="8" name="Picture 7"/>
          <p:cNvPicPr>
            <a:picLocks noChangeAspect="1"/>
          </p:cNvPicPr>
          <p:nvPr/>
        </p:nvPicPr>
        <p:blipFill>
          <a:blip r:embed="rId5"/>
          <a:stretch>
            <a:fillRect/>
          </a:stretch>
        </p:blipFill>
        <p:spPr>
          <a:xfrm>
            <a:off x="7506442" y="4881582"/>
            <a:ext cx="266700" cy="241300"/>
          </a:xfrm>
          <a:prstGeom prst="rect">
            <a:avLst/>
          </a:prstGeom>
        </p:spPr>
      </p:pic>
      <p:pic>
        <p:nvPicPr>
          <p:cNvPr id="9" name="Picture 8"/>
          <p:cNvPicPr>
            <a:picLocks noChangeAspect="1"/>
          </p:cNvPicPr>
          <p:nvPr/>
        </p:nvPicPr>
        <p:blipFill>
          <a:blip r:embed="rId6"/>
          <a:stretch>
            <a:fillRect/>
          </a:stretch>
        </p:blipFill>
        <p:spPr>
          <a:xfrm>
            <a:off x="8351765" y="4881582"/>
            <a:ext cx="203200" cy="241300"/>
          </a:xfrm>
          <a:prstGeom prst="rect">
            <a:avLst/>
          </a:prstGeom>
        </p:spPr>
      </p:pic>
      <p:pic>
        <p:nvPicPr>
          <p:cNvPr id="10" name="Picture 9"/>
          <p:cNvPicPr>
            <a:picLocks noChangeAspect="1"/>
          </p:cNvPicPr>
          <p:nvPr/>
        </p:nvPicPr>
        <p:blipFill>
          <a:blip r:embed="rId7"/>
          <a:stretch>
            <a:fillRect/>
          </a:stretch>
        </p:blipFill>
        <p:spPr>
          <a:xfrm>
            <a:off x="3556742" y="4383561"/>
            <a:ext cx="4216400" cy="317500"/>
          </a:xfrm>
          <a:prstGeom prst="rect">
            <a:avLst/>
          </a:prstGeom>
        </p:spPr>
      </p:pic>
    </p:spTree>
    <p:extLst>
      <p:ext uri="{BB962C8B-B14F-4D97-AF65-F5344CB8AC3E}">
        <p14:creationId xmlns:p14="http://schemas.microsoft.com/office/powerpoint/2010/main" val="18017343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#2: Thermodynamics</a:t>
            </a:r>
            <a:endParaRPr lang="en-US" dirty="0"/>
          </a:p>
        </p:txBody>
      </p:sp>
      <p:sp>
        <p:nvSpPr>
          <p:cNvPr id="3" name="Content Placeholder 2"/>
          <p:cNvSpPr>
            <a:spLocks noGrp="1"/>
          </p:cNvSpPr>
          <p:nvPr>
            <p:ph idx="1"/>
          </p:nvPr>
        </p:nvSpPr>
        <p:spPr/>
        <p:txBody>
          <a:bodyPr/>
          <a:lstStyle/>
          <a:p>
            <a:r>
              <a:rPr lang="en-US" dirty="0" smtClean="0"/>
              <a:t>Consider a gas of </a:t>
            </a:r>
            <a:r>
              <a:rPr lang="en-US" i="1" dirty="0" smtClean="0"/>
              <a:t>N</a:t>
            </a:r>
            <a:r>
              <a:rPr lang="en-US" dirty="0" smtClean="0"/>
              <a:t> qualitatively identical particles in a box of volume </a:t>
            </a:r>
            <a:r>
              <a:rPr lang="en-US" i="1" dirty="0" smtClean="0"/>
              <a:t>L</a:t>
            </a:r>
            <a:r>
              <a:rPr lang="en-US" i="1" baseline="30000" dirty="0" smtClean="0"/>
              <a:t>D</a:t>
            </a:r>
            <a:r>
              <a:rPr lang="en-US" dirty="0" smtClean="0"/>
              <a:t>.</a:t>
            </a:r>
          </a:p>
          <a:p>
            <a:r>
              <a:rPr lang="en-US" dirty="0" smtClean="0"/>
              <a:t>Then the probability of finding the particles with positions </a:t>
            </a:r>
            <a:r>
              <a:rPr lang="en-US" b="1" i="1" dirty="0" smtClean="0"/>
              <a:t>r</a:t>
            </a:r>
            <a:r>
              <a:rPr lang="en-US" dirty="0" smtClean="0"/>
              <a:t> and momenta </a:t>
            </a:r>
            <a:r>
              <a:rPr lang="en-US" b="1" i="1" dirty="0" smtClean="0"/>
              <a:t>p</a:t>
            </a:r>
            <a:r>
              <a:rPr lang="en-US" dirty="0" smtClean="0"/>
              <a:t> is proportional to 					, where the Hamiltonian</a:t>
            </a:r>
          </a:p>
          <a:p>
            <a:endParaRPr lang="en-US" dirty="0" smtClean="0"/>
          </a:p>
          <a:p>
            <a:endParaRPr lang="en-US" dirty="0"/>
          </a:p>
          <a:p>
            <a:r>
              <a:rPr lang="en-US" dirty="0" smtClean="0"/>
              <a:t>and U is the confining potential, zero for the </a:t>
            </a:r>
            <a:r>
              <a:rPr lang="en-US" b="1" i="1" dirty="0" smtClean="0"/>
              <a:t>r</a:t>
            </a:r>
            <a:r>
              <a:rPr lang="en-US" dirty="0" smtClean="0"/>
              <a:t>-components inside the box</a:t>
            </a:r>
            <a:r>
              <a:rPr lang="en-US" dirty="0"/>
              <a:t> </a:t>
            </a:r>
            <a:r>
              <a:rPr lang="en-US" dirty="0" smtClean="0"/>
              <a:t>and infinite for the </a:t>
            </a:r>
            <a:r>
              <a:rPr lang="en-US" b="1" i="1" dirty="0" smtClean="0"/>
              <a:t>r</a:t>
            </a:r>
            <a:r>
              <a:rPr lang="en-US" dirty="0" smtClean="0"/>
              <a:t>-components outside.</a:t>
            </a:r>
            <a:endParaRPr lang="en-US" dirty="0"/>
          </a:p>
        </p:txBody>
      </p:sp>
      <p:pic>
        <p:nvPicPr>
          <p:cNvPr id="4" name="Picture 3"/>
          <p:cNvPicPr>
            <a:picLocks noChangeAspect="1"/>
          </p:cNvPicPr>
          <p:nvPr/>
        </p:nvPicPr>
        <p:blipFill>
          <a:blip r:embed="rId3"/>
          <a:stretch>
            <a:fillRect/>
          </a:stretch>
        </p:blipFill>
        <p:spPr>
          <a:xfrm>
            <a:off x="3619005" y="3379602"/>
            <a:ext cx="1676400" cy="241300"/>
          </a:xfrm>
          <a:prstGeom prst="rect">
            <a:avLst/>
          </a:prstGeom>
        </p:spPr>
      </p:pic>
      <p:pic>
        <p:nvPicPr>
          <p:cNvPr id="5" name="Picture 4"/>
          <p:cNvPicPr>
            <a:picLocks noChangeAspect="1"/>
          </p:cNvPicPr>
          <p:nvPr/>
        </p:nvPicPr>
        <p:blipFill>
          <a:blip r:embed="rId4"/>
          <a:stretch>
            <a:fillRect/>
          </a:stretch>
        </p:blipFill>
        <p:spPr>
          <a:xfrm>
            <a:off x="1630960" y="3825504"/>
            <a:ext cx="2374900" cy="571500"/>
          </a:xfrm>
          <a:prstGeom prst="rect">
            <a:avLst/>
          </a:prstGeom>
        </p:spPr>
      </p:pic>
    </p:spTree>
    <p:extLst>
      <p:ext uri="{BB962C8B-B14F-4D97-AF65-F5344CB8AC3E}">
        <p14:creationId xmlns:p14="http://schemas.microsoft.com/office/powerpoint/2010/main" val="1693946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Legendre Transforms and the Calculus of Variations 1</a:t>
            </a:r>
            <a:endParaRPr lang="en-US" dirty="0"/>
          </a:p>
        </p:txBody>
      </p:sp>
      <p:sp>
        <p:nvSpPr>
          <p:cNvPr id="3" name="Content Placeholder 2"/>
          <p:cNvSpPr>
            <a:spLocks noGrp="1"/>
          </p:cNvSpPr>
          <p:nvPr>
            <p:ph idx="1"/>
          </p:nvPr>
        </p:nvSpPr>
        <p:spPr/>
        <p:txBody>
          <a:bodyPr>
            <a:normAutofit/>
          </a:bodyPr>
          <a:lstStyle/>
          <a:p>
            <a:r>
              <a:rPr lang="en-US" sz="2800" dirty="0" smtClean="0"/>
              <a:t>The </a:t>
            </a:r>
            <a:r>
              <a:rPr lang="en-US" sz="2800" dirty="0" err="1" smtClean="0"/>
              <a:t>Lagrangian</a:t>
            </a:r>
            <a:r>
              <a:rPr lang="en-US" sz="2800" dirty="0" smtClean="0"/>
              <a:t> is clearly important to the </a:t>
            </a:r>
            <a:r>
              <a:rPr lang="en-US" sz="2800" dirty="0" err="1" smtClean="0"/>
              <a:t>CoV</a:t>
            </a:r>
            <a:r>
              <a:rPr lang="en-US" sz="2800" dirty="0" smtClean="0"/>
              <a:t>.</a:t>
            </a:r>
          </a:p>
          <a:p>
            <a:r>
              <a:rPr lang="en-US" sz="2800" dirty="0" smtClean="0"/>
              <a:t>Hamilton’s Principle tells us that the first variation of the integral of the </a:t>
            </a:r>
            <a:r>
              <a:rPr lang="en-US" sz="2800" dirty="0" err="1" smtClean="0"/>
              <a:t>Lagrangian</a:t>
            </a:r>
            <a:r>
              <a:rPr lang="en-US" sz="2800" dirty="0" smtClean="0"/>
              <a:t> is zero for a mechanical system in motion between </a:t>
            </a:r>
            <a:r>
              <a:rPr lang="en-US" sz="2800" b="1" dirty="0" smtClean="0"/>
              <a:t>q</a:t>
            </a:r>
            <a:r>
              <a:rPr lang="en-US" sz="2800" dirty="0" smtClean="0"/>
              <a:t>(t</a:t>
            </a:r>
            <a:r>
              <a:rPr lang="en-US" sz="2800" baseline="-25000" dirty="0" smtClean="0"/>
              <a:t>a</a:t>
            </a:r>
            <a:r>
              <a:rPr lang="en-US" sz="2800" dirty="0" smtClean="0"/>
              <a:t>) and </a:t>
            </a:r>
            <a:r>
              <a:rPr lang="en-US" sz="2800" b="1" dirty="0" smtClean="0"/>
              <a:t>q</a:t>
            </a:r>
            <a:r>
              <a:rPr lang="en-US" sz="2800" dirty="0" smtClean="0"/>
              <a:t>(</a:t>
            </a:r>
            <a:r>
              <a:rPr lang="en-US" sz="2800" dirty="0" err="1" smtClean="0"/>
              <a:t>t</a:t>
            </a:r>
            <a:r>
              <a:rPr lang="en-US" sz="2800" baseline="-25000" dirty="0" err="1" smtClean="0"/>
              <a:t>b</a:t>
            </a:r>
            <a:r>
              <a:rPr lang="en-US" sz="2800" dirty="0" smtClean="0"/>
              <a:t>).</a:t>
            </a:r>
          </a:p>
          <a:p>
            <a:r>
              <a:rPr lang="en-US" sz="2800" dirty="0" smtClean="0"/>
              <a:t>Cf. </a:t>
            </a:r>
            <a:r>
              <a:rPr lang="en-US" sz="2800" dirty="0" err="1" smtClean="0"/>
              <a:t>Kot</a:t>
            </a:r>
            <a:r>
              <a:rPr lang="en-US" sz="2800" dirty="0" smtClean="0"/>
              <a:t>, Chapter 4.</a:t>
            </a:r>
            <a:endParaRPr lang="en-US" sz="2800" dirty="0"/>
          </a:p>
        </p:txBody>
      </p:sp>
    </p:spTree>
    <p:extLst>
      <p:ext uri="{BB962C8B-B14F-4D97-AF65-F5344CB8AC3E}">
        <p14:creationId xmlns:p14="http://schemas.microsoft.com/office/powerpoint/2010/main" val="9762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#2: Thermodynamics 2</a:t>
            </a:r>
            <a:endParaRPr lang="en-US" dirty="0"/>
          </a:p>
        </p:txBody>
      </p:sp>
      <p:sp>
        <p:nvSpPr>
          <p:cNvPr id="3" name="Content Placeholder 2"/>
          <p:cNvSpPr>
            <a:spLocks noGrp="1"/>
          </p:cNvSpPr>
          <p:nvPr>
            <p:ph idx="1"/>
          </p:nvPr>
        </p:nvSpPr>
        <p:spPr/>
        <p:txBody>
          <a:bodyPr/>
          <a:lstStyle/>
          <a:p>
            <a:r>
              <a:rPr lang="en-US" dirty="0" smtClean="0"/>
              <a:t>We integrate this (i.e.                             ) to find the normalization factor/</a:t>
            </a:r>
            <a:r>
              <a:rPr lang="en-US" dirty="0" err="1" smtClean="0"/>
              <a:t>microcanonical</a:t>
            </a:r>
            <a:r>
              <a:rPr lang="en-US" dirty="0" smtClean="0"/>
              <a:t> partition function:</a:t>
            </a:r>
          </a:p>
          <a:p>
            <a:endParaRPr lang="en-US" dirty="0"/>
          </a:p>
          <a:p>
            <a:endParaRPr lang="en-US" dirty="0" smtClean="0"/>
          </a:p>
          <a:p>
            <a:endParaRPr lang="en-US" dirty="0"/>
          </a:p>
          <a:p>
            <a:r>
              <a:rPr lang="en-US" dirty="0" smtClean="0"/>
              <a:t>The “dimensionless” entropy</a:t>
            </a:r>
          </a:p>
        </p:txBody>
      </p:sp>
      <p:pic>
        <p:nvPicPr>
          <p:cNvPr id="4" name="Picture 3"/>
          <p:cNvPicPr>
            <a:picLocks noChangeAspect="1"/>
          </p:cNvPicPr>
          <p:nvPr/>
        </p:nvPicPr>
        <p:blipFill>
          <a:blip r:embed="rId3"/>
          <a:stretch>
            <a:fillRect/>
          </a:stretch>
        </p:blipFill>
        <p:spPr>
          <a:xfrm>
            <a:off x="1668895" y="3422732"/>
            <a:ext cx="3035300" cy="558800"/>
          </a:xfrm>
          <a:prstGeom prst="rect">
            <a:avLst/>
          </a:prstGeom>
        </p:spPr>
      </p:pic>
      <p:pic>
        <p:nvPicPr>
          <p:cNvPr id="6" name="Picture 5"/>
          <p:cNvPicPr>
            <a:picLocks noChangeAspect="1"/>
          </p:cNvPicPr>
          <p:nvPr/>
        </p:nvPicPr>
        <p:blipFill>
          <a:blip r:embed="rId4"/>
          <a:stretch>
            <a:fillRect/>
          </a:stretch>
        </p:blipFill>
        <p:spPr>
          <a:xfrm>
            <a:off x="4786733" y="4571340"/>
            <a:ext cx="1562100" cy="241300"/>
          </a:xfrm>
          <a:prstGeom prst="rect">
            <a:avLst/>
          </a:prstGeom>
        </p:spPr>
      </p:pic>
      <p:pic>
        <p:nvPicPr>
          <p:cNvPr id="7" name="Picture 6"/>
          <p:cNvPicPr>
            <a:picLocks noChangeAspect="1"/>
          </p:cNvPicPr>
          <p:nvPr/>
        </p:nvPicPr>
        <p:blipFill>
          <a:blip r:embed="rId5"/>
          <a:stretch>
            <a:fillRect/>
          </a:stretch>
        </p:blipFill>
        <p:spPr>
          <a:xfrm>
            <a:off x="4034641" y="2657928"/>
            <a:ext cx="1676400" cy="241300"/>
          </a:xfrm>
          <a:prstGeom prst="rect">
            <a:avLst/>
          </a:prstGeom>
        </p:spPr>
      </p:pic>
    </p:spTree>
    <p:extLst>
      <p:ext uri="{BB962C8B-B14F-4D97-AF65-F5344CB8AC3E}">
        <p14:creationId xmlns:p14="http://schemas.microsoft.com/office/powerpoint/2010/main" val="2302024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#2: Thermodynamics 3</a:t>
            </a:r>
            <a:endParaRPr lang="en-US" dirty="0"/>
          </a:p>
        </p:txBody>
      </p:sp>
      <p:sp>
        <p:nvSpPr>
          <p:cNvPr id="3" name="Content Placeholder 2"/>
          <p:cNvSpPr>
            <a:spLocks noGrp="1"/>
          </p:cNvSpPr>
          <p:nvPr>
            <p:ph idx="1"/>
          </p:nvPr>
        </p:nvSpPr>
        <p:spPr/>
        <p:txBody>
          <a:bodyPr/>
          <a:lstStyle/>
          <a:p>
            <a:r>
              <a:rPr lang="en-US" dirty="0" smtClean="0"/>
              <a:t>These integrals are not especially tractable in general.</a:t>
            </a:r>
          </a:p>
          <a:p>
            <a:r>
              <a:rPr lang="en-US" dirty="0" smtClean="0"/>
              <a:t>They are often made solvable via Laplace Transforms:</a:t>
            </a:r>
          </a:p>
          <a:p>
            <a:r>
              <a:rPr lang="en-US" dirty="0" smtClean="0"/>
              <a:t>The previous expression for the normalization factor allows us to reduce the integral to:</a:t>
            </a:r>
          </a:p>
          <a:p>
            <a:endParaRPr lang="en-US" dirty="0" smtClean="0"/>
          </a:p>
          <a:p>
            <a:r>
              <a:rPr lang="en-US" dirty="0" smtClean="0"/>
              <a:t>The Hamiltonian is a sum, so the integrand factorizes.</a:t>
            </a:r>
          </a:p>
          <a:p>
            <a:r>
              <a:rPr lang="en-US" dirty="0" smtClean="0"/>
              <a:t>Let’s return to our goal:	     .</a:t>
            </a:r>
            <a:endParaRPr lang="en-US" dirty="0"/>
          </a:p>
        </p:txBody>
      </p:sp>
      <p:pic>
        <p:nvPicPr>
          <p:cNvPr id="4" name="Picture 3"/>
          <p:cNvPicPr>
            <a:picLocks noChangeAspect="1"/>
          </p:cNvPicPr>
          <p:nvPr/>
        </p:nvPicPr>
        <p:blipFill>
          <a:blip r:embed="rId3"/>
          <a:stretch>
            <a:fillRect/>
          </a:stretch>
        </p:blipFill>
        <p:spPr>
          <a:xfrm>
            <a:off x="7716652" y="2966769"/>
            <a:ext cx="2387600" cy="520700"/>
          </a:xfrm>
          <a:prstGeom prst="rect">
            <a:avLst/>
          </a:prstGeom>
        </p:spPr>
      </p:pic>
      <p:pic>
        <p:nvPicPr>
          <p:cNvPr id="5" name="Picture 4"/>
          <p:cNvPicPr>
            <a:picLocks noChangeAspect="1"/>
          </p:cNvPicPr>
          <p:nvPr/>
        </p:nvPicPr>
        <p:blipFill>
          <a:blip r:embed="rId4"/>
          <a:stretch>
            <a:fillRect/>
          </a:stretch>
        </p:blipFill>
        <p:spPr>
          <a:xfrm>
            <a:off x="3012539" y="3752850"/>
            <a:ext cx="1701800" cy="558800"/>
          </a:xfrm>
          <a:prstGeom prst="rect">
            <a:avLst/>
          </a:prstGeom>
        </p:spPr>
      </p:pic>
      <p:pic>
        <p:nvPicPr>
          <p:cNvPr id="6" name="Picture 5"/>
          <p:cNvPicPr>
            <a:picLocks noChangeAspect="1"/>
          </p:cNvPicPr>
          <p:nvPr/>
        </p:nvPicPr>
        <p:blipFill>
          <a:blip r:embed="rId5"/>
          <a:stretch>
            <a:fillRect/>
          </a:stretch>
        </p:blipFill>
        <p:spPr>
          <a:xfrm>
            <a:off x="4219039" y="4993218"/>
            <a:ext cx="495300" cy="241300"/>
          </a:xfrm>
          <a:prstGeom prst="rect">
            <a:avLst/>
          </a:prstGeom>
        </p:spPr>
      </p:pic>
    </p:spTree>
    <p:extLst>
      <p:ext uri="{BB962C8B-B14F-4D97-AF65-F5344CB8AC3E}">
        <p14:creationId xmlns:p14="http://schemas.microsoft.com/office/powerpoint/2010/main" val="13075408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#2: Thermodynamics 4</a:t>
            </a:r>
            <a:endParaRPr lang="en-US" dirty="0"/>
          </a:p>
        </p:txBody>
      </p:sp>
      <p:sp>
        <p:nvSpPr>
          <p:cNvPr id="3" name="Content Placeholder 2"/>
          <p:cNvSpPr>
            <a:spLocks noGrp="1"/>
          </p:cNvSpPr>
          <p:nvPr>
            <p:ph idx="1"/>
          </p:nvPr>
        </p:nvSpPr>
        <p:spPr/>
        <p:txBody>
          <a:bodyPr/>
          <a:lstStyle/>
          <a:p>
            <a:r>
              <a:rPr lang="en-US" dirty="0" smtClean="0"/>
              <a:t>We’d like to perform an inverse Laplace Transform:</a:t>
            </a:r>
          </a:p>
          <a:p>
            <a:endParaRPr lang="en-US" dirty="0"/>
          </a:p>
          <a:p>
            <a:endParaRPr lang="en-US" dirty="0" smtClean="0"/>
          </a:p>
          <a:p>
            <a:r>
              <a:rPr lang="en-US" dirty="0" smtClean="0"/>
              <a:t>To do this we define 					, which allows us to write the integral as:</a:t>
            </a:r>
          </a:p>
          <a:p>
            <a:endParaRPr lang="en-US" dirty="0" smtClean="0"/>
          </a:p>
          <a:p>
            <a:endParaRPr lang="en-US" dirty="0"/>
          </a:p>
          <a:p>
            <a:r>
              <a:rPr lang="en-US" dirty="0" smtClean="0"/>
              <a:t>Now we use the method of steepest descent (saddle points).</a:t>
            </a:r>
            <a:endParaRPr lang="en-US" dirty="0"/>
          </a:p>
        </p:txBody>
      </p:sp>
      <p:pic>
        <p:nvPicPr>
          <p:cNvPr id="4" name="Picture 3"/>
          <p:cNvPicPr>
            <a:picLocks noChangeAspect="1"/>
          </p:cNvPicPr>
          <p:nvPr/>
        </p:nvPicPr>
        <p:blipFill>
          <a:blip r:embed="rId3"/>
          <a:stretch>
            <a:fillRect/>
          </a:stretch>
        </p:blipFill>
        <p:spPr>
          <a:xfrm>
            <a:off x="4984750" y="3162300"/>
            <a:ext cx="2222500" cy="533400"/>
          </a:xfrm>
          <a:prstGeom prst="rect">
            <a:avLst/>
          </a:prstGeom>
        </p:spPr>
      </p:pic>
      <p:pic>
        <p:nvPicPr>
          <p:cNvPr id="5" name="Picture 4"/>
          <p:cNvPicPr>
            <a:picLocks noChangeAspect="1"/>
          </p:cNvPicPr>
          <p:nvPr/>
        </p:nvPicPr>
        <p:blipFill>
          <a:blip r:embed="rId4"/>
          <a:stretch>
            <a:fillRect/>
          </a:stretch>
        </p:blipFill>
        <p:spPr>
          <a:xfrm>
            <a:off x="3973616" y="3878366"/>
            <a:ext cx="1727200" cy="241300"/>
          </a:xfrm>
          <a:prstGeom prst="rect">
            <a:avLst/>
          </a:prstGeom>
        </p:spPr>
      </p:pic>
      <p:pic>
        <p:nvPicPr>
          <p:cNvPr id="6" name="Picture 5"/>
          <p:cNvPicPr>
            <a:picLocks noChangeAspect="1"/>
          </p:cNvPicPr>
          <p:nvPr/>
        </p:nvPicPr>
        <p:blipFill>
          <a:blip r:embed="rId5"/>
          <a:stretch>
            <a:fillRect/>
          </a:stretch>
        </p:blipFill>
        <p:spPr>
          <a:xfrm>
            <a:off x="4984750" y="4379067"/>
            <a:ext cx="2425700" cy="533400"/>
          </a:xfrm>
          <a:prstGeom prst="rect">
            <a:avLst/>
          </a:prstGeom>
        </p:spPr>
      </p:pic>
    </p:spTree>
    <p:extLst>
      <p:ext uri="{BB962C8B-B14F-4D97-AF65-F5344CB8AC3E}">
        <p14:creationId xmlns:p14="http://schemas.microsoft.com/office/powerpoint/2010/main" val="13017646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#2: Thermodynamics 5</a:t>
            </a:r>
            <a:endParaRPr lang="en-US" dirty="0"/>
          </a:p>
        </p:txBody>
      </p:sp>
      <p:sp>
        <p:nvSpPr>
          <p:cNvPr id="3" name="Content Placeholder 2"/>
          <p:cNvSpPr>
            <a:spLocks noGrp="1"/>
          </p:cNvSpPr>
          <p:nvPr>
            <p:ph idx="1"/>
          </p:nvPr>
        </p:nvSpPr>
        <p:spPr/>
        <p:txBody>
          <a:bodyPr/>
          <a:lstStyle/>
          <a:p>
            <a:r>
              <a:rPr lang="en-US" dirty="0" smtClean="0"/>
              <a:t>The Method of Steepest Descent allows us to get a very good approximation to		   : </a:t>
            </a:r>
          </a:p>
          <a:p>
            <a:endParaRPr lang="en-US" dirty="0"/>
          </a:p>
          <a:p>
            <a:endParaRPr lang="en-US" dirty="0" smtClean="0"/>
          </a:p>
          <a:p>
            <a:r>
              <a:rPr lang="en-US" dirty="0" smtClean="0"/>
              <a:t>Recalling that 				, we have, just as we saw before, that:</a:t>
            </a:r>
          </a:p>
        </p:txBody>
      </p:sp>
      <p:pic>
        <p:nvPicPr>
          <p:cNvPr id="4" name="Picture 3"/>
          <p:cNvPicPr>
            <a:picLocks noChangeAspect="1"/>
          </p:cNvPicPr>
          <p:nvPr/>
        </p:nvPicPr>
        <p:blipFill>
          <a:blip r:embed="rId3"/>
          <a:stretch>
            <a:fillRect/>
          </a:stretch>
        </p:blipFill>
        <p:spPr>
          <a:xfrm>
            <a:off x="3639539" y="2975841"/>
            <a:ext cx="495300" cy="241300"/>
          </a:xfrm>
          <a:prstGeom prst="rect">
            <a:avLst/>
          </a:prstGeom>
        </p:spPr>
      </p:pic>
      <p:pic>
        <p:nvPicPr>
          <p:cNvPr id="6" name="Picture 5"/>
          <p:cNvPicPr>
            <a:picLocks noChangeAspect="1"/>
          </p:cNvPicPr>
          <p:nvPr/>
        </p:nvPicPr>
        <p:blipFill>
          <a:blip r:embed="rId4"/>
          <a:stretch>
            <a:fillRect/>
          </a:stretch>
        </p:blipFill>
        <p:spPr>
          <a:xfrm>
            <a:off x="4323183" y="3625108"/>
            <a:ext cx="2489200" cy="381000"/>
          </a:xfrm>
          <a:prstGeom prst="rect">
            <a:avLst/>
          </a:prstGeom>
        </p:spPr>
      </p:pic>
      <p:pic>
        <p:nvPicPr>
          <p:cNvPr id="7" name="Picture 6"/>
          <p:cNvPicPr>
            <a:picLocks noChangeAspect="1"/>
          </p:cNvPicPr>
          <p:nvPr/>
        </p:nvPicPr>
        <p:blipFill>
          <a:blip r:embed="rId5"/>
          <a:stretch>
            <a:fillRect/>
          </a:stretch>
        </p:blipFill>
        <p:spPr>
          <a:xfrm>
            <a:off x="3266692" y="4191000"/>
            <a:ext cx="1562100" cy="241300"/>
          </a:xfrm>
          <a:prstGeom prst="rect">
            <a:avLst/>
          </a:prstGeom>
        </p:spPr>
      </p:pic>
      <p:pic>
        <p:nvPicPr>
          <p:cNvPr id="9" name="Picture 8"/>
          <p:cNvPicPr>
            <a:picLocks noChangeAspect="1"/>
          </p:cNvPicPr>
          <p:nvPr/>
        </p:nvPicPr>
        <p:blipFill>
          <a:blip r:embed="rId6"/>
          <a:stretch>
            <a:fillRect/>
          </a:stretch>
        </p:blipFill>
        <p:spPr>
          <a:xfrm>
            <a:off x="4323183" y="5196418"/>
            <a:ext cx="2806700" cy="317500"/>
          </a:xfrm>
          <a:prstGeom prst="rect">
            <a:avLst/>
          </a:prstGeom>
        </p:spPr>
      </p:pic>
    </p:spTree>
    <p:extLst>
      <p:ext uri="{BB962C8B-B14F-4D97-AF65-F5344CB8AC3E}">
        <p14:creationId xmlns:p14="http://schemas.microsoft.com/office/powerpoint/2010/main" val="6499313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We have discovered that</a:t>
            </a:r>
          </a:p>
          <a:p>
            <a:endParaRPr lang="en-US" dirty="0"/>
          </a:p>
          <a:p>
            <a:endParaRPr lang="en-US" dirty="0" smtClean="0"/>
          </a:p>
          <a:p>
            <a:endParaRPr lang="en-US" dirty="0"/>
          </a:p>
          <a:p>
            <a:endParaRPr lang="en-US" dirty="0" smtClean="0"/>
          </a:p>
          <a:p>
            <a:r>
              <a:rPr lang="en-US" dirty="0" smtClean="0"/>
              <a:t>We have the usual lesson that			  carries the same info as			.</a:t>
            </a:r>
          </a:p>
        </p:txBody>
      </p:sp>
      <p:pic>
        <p:nvPicPr>
          <p:cNvPr id="4" name="Picture 3"/>
          <p:cNvPicPr>
            <a:picLocks noChangeAspect="1"/>
          </p:cNvPicPr>
          <p:nvPr/>
        </p:nvPicPr>
        <p:blipFill>
          <a:blip r:embed="rId2"/>
          <a:stretch>
            <a:fillRect/>
          </a:stretch>
        </p:blipFill>
        <p:spPr>
          <a:xfrm>
            <a:off x="4704031" y="2603500"/>
            <a:ext cx="3187700" cy="1447800"/>
          </a:xfrm>
          <a:prstGeom prst="rect">
            <a:avLst/>
          </a:prstGeom>
        </p:spPr>
      </p:pic>
      <p:pic>
        <p:nvPicPr>
          <p:cNvPr id="5" name="Picture 4"/>
          <p:cNvPicPr>
            <a:picLocks noChangeAspect="1"/>
          </p:cNvPicPr>
          <p:nvPr/>
        </p:nvPicPr>
        <p:blipFill>
          <a:blip r:embed="rId3"/>
          <a:stretch>
            <a:fillRect/>
          </a:stretch>
        </p:blipFill>
        <p:spPr>
          <a:xfrm>
            <a:off x="4987307" y="4577361"/>
            <a:ext cx="863600" cy="317500"/>
          </a:xfrm>
          <a:prstGeom prst="rect">
            <a:avLst/>
          </a:prstGeom>
        </p:spPr>
      </p:pic>
      <p:pic>
        <p:nvPicPr>
          <p:cNvPr id="6" name="Picture 5"/>
          <p:cNvPicPr>
            <a:picLocks noChangeAspect="1"/>
          </p:cNvPicPr>
          <p:nvPr/>
        </p:nvPicPr>
        <p:blipFill>
          <a:blip r:embed="rId4"/>
          <a:stretch>
            <a:fillRect/>
          </a:stretch>
        </p:blipFill>
        <p:spPr>
          <a:xfrm>
            <a:off x="8630368" y="4577361"/>
            <a:ext cx="838200" cy="317500"/>
          </a:xfrm>
          <a:prstGeom prst="rect">
            <a:avLst/>
          </a:prstGeom>
        </p:spPr>
      </p:pic>
    </p:spTree>
    <p:extLst>
      <p:ext uri="{BB962C8B-B14F-4D97-AF65-F5344CB8AC3E}">
        <p14:creationId xmlns:p14="http://schemas.microsoft.com/office/powerpoint/2010/main" val="13309417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2</a:t>
            </a:r>
            <a:endParaRPr lang="en-US" dirty="0"/>
          </a:p>
        </p:txBody>
      </p:sp>
      <p:sp>
        <p:nvSpPr>
          <p:cNvPr id="3" name="Content Placeholder 2"/>
          <p:cNvSpPr>
            <a:spLocks noGrp="1"/>
          </p:cNvSpPr>
          <p:nvPr>
            <p:ph idx="1"/>
          </p:nvPr>
        </p:nvSpPr>
        <p:spPr/>
        <p:txBody>
          <a:bodyPr/>
          <a:lstStyle/>
          <a:p>
            <a:r>
              <a:rPr lang="en-US" dirty="0"/>
              <a:t>Why should we choose one coding rather than another?</a:t>
            </a:r>
          </a:p>
          <a:p>
            <a:r>
              <a:rPr lang="en-US" dirty="0"/>
              <a:t>Ultimately, Legendre Transforms are a matter of switching the independent and dependent variables, or the “control” and the “response” parameters.</a:t>
            </a:r>
          </a:p>
          <a:p>
            <a:r>
              <a:rPr lang="en-US" dirty="0" smtClean="0"/>
              <a:t>If we are controlling the energy directly, it makes more sense to work with</a:t>
            </a:r>
          </a:p>
          <a:p>
            <a:endParaRPr lang="en-US" dirty="0" smtClean="0"/>
          </a:p>
          <a:p>
            <a:r>
              <a:rPr lang="en-US" dirty="0" smtClean="0"/>
              <a:t>If we are controlling the temperature directly, it makes more sense to work with </a:t>
            </a:r>
            <a:endParaRPr lang="en-US" dirty="0"/>
          </a:p>
        </p:txBody>
      </p:sp>
      <p:pic>
        <p:nvPicPr>
          <p:cNvPr id="4" name="Picture 3"/>
          <p:cNvPicPr>
            <a:picLocks noChangeAspect="1"/>
          </p:cNvPicPr>
          <p:nvPr/>
        </p:nvPicPr>
        <p:blipFill>
          <a:blip r:embed="rId2"/>
          <a:stretch>
            <a:fillRect/>
          </a:stretch>
        </p:blipFill>
        <p:spPr>
          <a:xfrm>
            <a:off x="1611808" y="4311650"/>
            <a:ext cx="863600" cy="317500"/>
          </a:xfrm>
          <a:prstGeom prst="rect">
            <a:avLst/>
          </a:prstGeom>
        </p:spPr>
      </p:pic>
      <p:pic>
        <p:nvPicPr>
          <p:cNvPr id="5" name="Picture 4"/>
          <p:cNvPicPr>
            <a:picLocks noChangeAspect="1"/>
          </p:cNvPicPr>
          <p:nvPr/>
        </p:nvPicPr>
        <p:blipFill>
          <a:blip r:embed="rId3"/>
          <a:stretch>
            <a:fillRect/>
          </a:stretch>
        </p:blipFill>
        <p:spPr>
          <a:xfrm>
            <a:off x="2158316" y="5092246"/>
            <a:ext cx="838200" cy="317500"/>
          </a:xfrm>
          <a:prstGeom prst="rect">
            <a:avLst/>
          </a:prstGeom>
        </p:spPr>
      </p:pic>
    </p:spTree>
    <p:extLst>
      <p:ext uri="{BB962C8B-B14F-4D97-AF65-F5344CB8AC3E}">
        <p14:creationId xmlns:p14="http://schemas.microsoft.com/office/powerpoint/2010/main" val="3043243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Work</a:t>
            </a:r>
            <a:endParaRPr lang="en-US" dirty="0"/>
          </a:p>
        </p:txBody>
      </p:sp>
      <p:sp>
        <p:nvSpPr>
          <p:cNvPr id="3" name="Content Placeholder 2"/>
          <p:cNvSpPr>
            <a:spLocks noGrp="1"/>
          </p:cNvSpPr>
          <p:nvPr>
            <p:ph idx="1"/>
          </p:nvPr>
        </p:nvSpPr>
        <p:spPr/>
        <p:txBody>
          <a:bodyPr>
            <a:normAutofit/>
          </a:bodyPr>
          <a:lstStyle/>
          <a:p>
            <a:r>
              <a:rPr lang="en-US" sz="2400" dirty="0" smtClean="0"/>
              <a:t>ZRM close with an invitation to explore this further by considering (a) non-convex functions (where the Legendre Transform becomes a multi-valued relation) and (b) non-trivial topologies (where the calculus gets more complicated).</a:t>
            </a:r>
          </a:p>
          <a:p>
            <a:r>
              <a:rPr lang="en-US" sz="2400" dirty="0" smtClean="0"/>
              <a:t>I can only pass this </a:t>
            </a:r>
            <a:r>
              <a:rPr lang="en-US" sz="2400" smtClean="0"/>
              <a:t>on in turn to you!</a:t>
            </a:r>
            <a:endParaRPr lang="en-US" sz="2400" dirty="0"/>
          </a:p>
        </p:txBody>
      </p:sp>
    </p:spTree>
    <p:extLst>
      <p:ext uri="{BB962C8B-B14F-4D97-AF65-F5344CB8AC3E}">
        <p14:creationId xmlns:p14="http://schemas.microsoft.com/office/powerpoint/2010/main" val="1656115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Legendre Transforms and the Calculus of </a:t>
            </a:r>
            <a:r>
              <a:rPr lang="en-US" dirty="0" smtClean="0"/>
              <a:t>Variations 2</a:t>
            </a:r>
            <a:endParaRPr lang="en-US" dirty="0"/>
          </a:p>
        </p:txBody>
      </p:sp>
      <p:sp>
        <p:nvSpPr>
          <p:cNvPr id="3" name="Content Placeholder 2"/>
          <p:cNvSpPr>
            <a:spLocks noGrp="1"/>
          </p:cNvSpPr>
          <p:nvPr>
            <p:ph idx="1"/>
          </p:nvPr>
        </p:nvSpPr>
        <p:spPr/>
        <p:txBody>
          <a:bodyPr>
            <a:normAutofit/>
          </a:bodyPr>
          <a:lstStyle/>
          <a:p>
            <a:r>
              <a:rPr lang="en-US" sz="2800" dirty="0" smtClean="0"/>
              <a:t>Sometimes there are reasons to use Hamiltonian, rather than </a:t>
            </a:r>
            <a:r>
              <a:rPr lang="en-US" sz="2800" dirty="0" err="1" smtClean="0"/>
              <a:t>Lagrangian</a:t>
            </a:r>
            <a:r>
              <a:rPr lang="en-US" sz="2800" dirty="0" smtClean="0"/>
              <a:t>, Mechanics.</a:t>
            </a:r>
          </a:p>
          <a:p>
            <a:r>
              <a:rPr lang="en-US" sz="2800" dirty="0" smtClean="0"/>
              <a:t>Some of the reasons have to do with standard formalisms in statistical and in quantum physics.</a:t>
            </a:r>
          </a:p>
          <a:p>
            <a:r>
              <a:rPr lang="en-US" sz="2800" dirty="0"/>
              <a:t>Reference: </a:t>
            </a:r>
            <a:r>
              <a:rPr lang="en-US" sz="1600" dirty="0"/>
              <a:t>http://</a:t>
            </a:r>
            <a:r>
              <a:rPr lang="en-US" sz="1600" dirty="0" err="1"/>
              <a:t>physics.stackexchange.com</a:t>
            </a:r>
            <a:r>
              <a:rPr lang="en-US" sz="1600" dirty="0"/>
              <a:t>/questions/89035/</a:t>
            </a:r>
            <a:r>
              <a:rPr lang="en-US" sz="1600" dirty="0" err="1"/>
              <a:t>whats</a:t>
            </a:r>
            <a:r>
              <a:rPr lang="en-US" sz="1600" dirty="0"/>
              <a:t>-the-point-of-</a:t>
            </a:r>
            <a:r>
              <a:rPr lang="en-US" sz="1600" dirty="0" err="1"/>
              <a:t>hamiltonian</a:t>
            </a:r>
            <a:r>
              <a:rPr lang="en-US" sz="1600" dirty="0"/>
              <a:t>-mechanics</a:t>
            </a:r>
          </a:p>
        </p:txBody>
      </p:sp>
    </p:spTree>
    <p:extLst>
      <p:ext uri="{BB962C8B-B14F-4D97-AF65-F5344CB8AC3E}">
        <p14:creationId xmlns:p14="http://schemas.microsoft.com/office/powerpoint/2010/main" val="634075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Legendre Transforms and the Calculus of Variations </a:t>
            </a:r>
            <a:r>
              <a:rPr lang="en-US" dirty="0" smtClean="0"/>
              <a:t>3</a:t>
            </a:r>
            <a:endParaRPr lang="en-US" dirty="0"/>
          </a:p>
        </p:txBody>
      </p:sp>
      <p:sp>
        <p:nvSpPr>
          <p:cNvPr id="3" name="Content Placeholder 2"/>
          <p:cNvSpPr>
            <a:spLocks noGrp="1"/>
          </p:cNvSpPr>
          <p:nvPr>
            <p:ph idx="1"/>
          </p:nvPr>
        </p:nvSpPr>
        <p:spPr/>
        <p:txBody>
          <a:bodyPr>
            <a:normAutofit/>
          </a:bodyPr>
          <a:lstStyle/>
          <a:p>
            <a:r>
              <a:rPr lang="en-US" sz="2800" dirty="0" smtClean="0"/>
              <a:t>The Legendre Transform allows us to move between the </a:t>
            </a:r>
            <a:r>
              <a:rPr lang="en-US" sz="2800" dirty="0" err="1" smtClean="0"/>
              <a:t>Lagrangian</a:t>
            </a:r>
            <a:r>
              <a:rPr lang="en-US" sz="2800" dirty="0" smtClean="0"/>
              <a:t> and the Hamiltonian.</a:t>
            </a:r>
          </a:p>
          <a:p>
            <a:r>
              <a:rPr lang="en-US" sz="2800" dirty="0" smtClean="0"/>
              <a:t>The Legendre Transform replaces a function </a:t>
            </a:r>
            <a:r>
              <a:rPr lang="en-US" sz="2800" i="1" dirty="0" smtClean="0"/>
              <a:t>F(x)</a:t>
            </a:r>
            <a:r>
              <a:rPr lang="en-US" sz="2800" dirty="0" smtClean="0"/>
              <a:t> with</a:t>
            </a:r>
            <a:endParaRPr lang="en-US" sz="2200" dirty="0"/>
          </a:p>
          <a:p>
            <a:pPr lvl="8"/>
            <a:endParaRPr lang="en-US" sz="2200" dirty="0" smtClean="0"/>
          </a:p>
          <a:p>
            <a:r>
              <a:rPr lang="en-US" sz="2800" dirty="0" smtClean="0"/>
              <a:t>Let’s try to unpack and understand this.</a:t>
            </a:r>
            <a:endParaRPr lang="en-US" sz="2800" dirty="0"/>
          </a:p>
        </p:txBody>
      </p:sp>
      <p:pic>
        <p:nvPicPr>
          <p:cNvPr id="5" name="Picture 4"/>
          <p:cNvPicPr>
            <a:picLocks noChangeAspect="1"/>
          </p:cNvPicPr>
          <p:nvPr/>
        </p:nvPicPr>
        <p:blipFill>
          <a:blip r:embed="rId2"/>
          <a:stretch>
            <a:fillRect/>
          </a:stretch>
        </p:blipFill>
        <p:spPr>
          <a:xfrm>
            <a:off x="3148445" y="4176980"/>
            <a:ext cx="1905000" cy="736600"/>
          </a:xfrm>
          <a:prstGeom prst="rect">
            <a:avLst/>
          </a:prstGeom>
        </p:spPr>
      </p:pic>
    </p:spTree>
    <p:extLst>
      <p:ext uri="{BB962C8B-B14F-4D97-AF65-F5344CB8AC3E}">
        <p14:creationId xmlns:p14="http://schemas.microsoft.com/office/powerpoint/2010/main" val="971312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Transforms as </a:t>
            </a:r>
            <a:r>
              <a:rPr lang="en-US" dirty="0" err="1" smtClean="0"/>
              <a:t>Codings</a:t>
            </a:r>
            <a:endParaRPr lang="en-US" dirty="0"/>
          </a:p>
        </p:txBody>
      </p:sp>
      <p:sp>
        <p:nvSpPr>
          <p:cNvPr id="3" name="Content Placeholder 2"/>
          <p:cNvSpPr>
            <a:spLocks noGrp="1"/>
          </p:cNvSpPr>
          <p:nvPr>
            <p:ph idx="1"/>
          </p:nvPr>
        </p:nvSpPr>
        <p:spPr/>
        <p:txBody>
          <a:bodyPr>
            <a:normAutofit/>
          </a:bodyPr>
          <a:lstStyle/>
          <a:p>
            <a:r>
              <a:rPr lang="en-US" sz="2800" dirty="0"/>
              <a:t>I</a:t>
            </a:r>
            <a:r>
              <a:rPr lang="en-US" sz="2800" dirty="0" smtClean="0"/>
              <a:t>n general, transforms are a way of putting the same information in a new form.</a:t>
            </a:r>
          </a:p>
          <a:p>
            <a:r>
              <a:rPr lang="en-US" sz="2800" dirty="0" smtClean="0"/>
              <a:t>They can prove useful when the new form is more easily manipulated than the old.</a:t>
            </a:r>
            <a:endParaRPr lang="en-US" sz="2800" dirty="0"/>
          </a:p>
        </p:txBody>
      </p:sp>
    </p:spTree>
    <p:extLst>
      <p:ext uri="{BB962C8B-B14F-4D97-AF65-F5344CB8AC3E}">
        <p14:creationId xmlns:p14="http://schemas.microsoft.com/office/powerpoint/2010/main" val="1679009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the Legendre Transform (ZRM pp. 1-2)</a:t>
            </a:r>
            <a:endParaRPr lang="en-US" dirty="0"/>
          </a:p>
        </p:txBody>
      </p:sp>
      <p:sp>
        <p:nvSpPr>
          <p:cNvPr id="3" name="Content Placeholder 2"/>
          <p:cNvSpPr>
            <a:spLocks noGrp="1"/>
          </p:cNvSpPr>
          <p:nvPr>
            <p:ph idx="1"/>
          </p:nvPr>
        </p:nvSpPr>
        <p:spPr/>
        <p:txBody>
          <a:bodyPr>
            <a:normAutofit fontScale="92500" lnSpcReduction="10000"/>
          </a:bodyPr>
          <a:lstStyle/>
          <a:p>
            <a:r>
              <a:rPr lang="en-US" sz="3200" dirty="0" smtClean="0"/>
              <a:t>The basic idea is to re-cast a function </a:t>
            </a:r>
            <a:r>
              <a:rPr lang="en-US" sz="3200" i="1" dirty="0" smtClean="0"/>
              <a:t>F</a:t>
            </a:r>
            <a:r>
              <a:rPr lang="en-US" sz="3200" dirty="0" smtClean="0"/>
              <a:t> as a new function </a:t>
            </a:r>
            <a:r>
              <a:rPr lang="en-US" sz="3200" i="1" dirty="0" smtClean="0"/>
              <a:t>L</a:t>
            </a:r>
            <a:r>
              <a:rPr lang="en-US" sz="3200" dirty="0" smtClean="0"/>
              <a:t> that:</a:t>
            </a:r>
          </a:p>
          <a:p>
            <a:pPr lvl="1">
              <a:buFont typeface="Wingdings" charset="2"/>
              <a:buChar char="v"/>
            </a:pPr>
            <a:r>
              <a:rPr lang="en-US" sz="2800" dirty="0"/>
              <a:t>Contains as much information as </a:t>
            </a:r>
            <a:r>
              <a:rPr lang="en-US" sz="2800" i="1" dirty="0"/>
              <a:t>F</a:t>
            </a:r>
            <a:r>
              <a:rPr lang="en-US" sz="2800" dirty="0"/>
              <a:t>; and</a:t>
            </a:r>
          </a:p>
          <a:p>
            <a:pPr lvl="1">
              <a:buFont typeface="Wingdings" charset="2"/>
              <a:buChar char="v"/>
            </a:pPr>
            <a:r>
              <a:rPr lang="en-US" sz="2800" dirty="0"/>
              <a:t>Expresses that information in terms of </a:t>
            </a:r>
          </a:p>
          <a:p>
            <a:pPr lvl="1">
              <a:buFont typeface="Wingdings" charset="2"/>
              <a:buChar char="v"/>
            </a:pPr>
            <a:endParaRPr lang="en-US" sz="3200" dirty="0" smtClean="0"/>
          </a:p>
          <a:p>
            <a:r>
              <a:rPr lang="en-US" sz="3200" dirty="0" smtClean="0"/>
              <a:t>In mechanics, we (often) have H = T + V and L = T – V. Why is this?</a:t>
            </a:r>
          </a:p>
        </p:txBody>
      </p:sp>
      <p:pic>
        <p:nvPicPr>
          <p:cNvPr id="5" name="Picture 4"/>
          <p:cNvPicPr>
            <a:picLocks noChangeAspect="1"/>
          </p:cNvPicPr>
          <p:nvPr/>
        </p:nvPicPr>
        <p:blipFill>
          <a:blip r:embed="rId2"/>
          <a:stretch>
            <a:fillRect/>
          </a:stretch>
        </p:blipFill>
        <p:spPr>
          <a:xfrm>
            <a:off x="8006608" y="3987800"/>
            <a:ext cx="406400" cy="647700"/>
          </a:xfrm>
          <a:prstGeom prst="rect">
            <a:avLst/>
          </a:prstGeom>
        </p:spPr>
      </p:pic>
    </p:spTree>
    <p:extLst>
      <p:ext uri="{BB962C8B-B14F-4D97-AF65-F5344CB8AC3E}">
        <p14:creationId xmlns:p14="http://schemas.microsoft.com/office/powerpoint/2010/main" val="1908956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Constructing the Legendre Transform</a:t>
            </a:r>
            <a:endParaRPr lang="en-US" dirty="0"/>
          </a:p>
        </p:txBody>
      </p:sp>
      <p:sp>
        <p:nvSpPr>
          <p:cNvPr id="3" name="Content Placeholder 2"/>
          <p:cNvSpPr>
            <a:spLocks noGrp="1"/>
          </p:cNvSpPr>
          <p:nvPr>
            <p:ph idx="1"/>
          </p:nvPr>
        </p:nvSpPr>
        <p:spPr/>
        <p:txBody>
          <a:bodyPr/>
          <a:lstStyle/>
          <a:p>
            <a:r>
              <a:rPr lang="en-US" dirty="0" smtClean="0"/>
              <a:t>If |F| is convex, then there is a 1:1 map between x and 	.</a:t>
            </a:r>
          </a:p>
          <a:p>
            <a:r>
              <a:rPr lang="en-US" dirty="0" smtClean="0"/>
              <a:t>If s is the slope of F, then the Legendre transform is:</a:t>
            </a:r>
          </a:p>
          <a:p>
            <a:endParaRPr lang="en-US" dirty="0"/>
          </a:p>
          <a:p>
            <a:r>
              <a:rPr lang="en-US" dirty="0"/>
              <a:t>G</a:t>
            </a:r>
            <a:r>
              <a:rPr lang="en-US" dirty="0" smtClean="0"/>
              <a:t>(s) = s x(s) – F(x(s))</a:t>
            </a:r>
          </a:p>
          <a:p>
            <a:endParaRPr lang="en-US" dirty="0" smtClean="0"/>
          </a:p>
          <a:p>
            <a:r>
              <a:rPr lang="en-US" dirty="0" smtClean="0"/>
              <a:t>Notice that </a:t>
            </a:r>
          </a:p>
          <a:p>
            <a:endParaRPr lang="en-US" dirty="0"/>
          </a:p>
          <a:p>
            <a:endParaRPr lang="en-US" dirty="0"/>
          </a:p>
        </p:txBody>
      </p:sp>
      <p:pic>
        <p:nvPicPr>
          <p:cNvPr id="5" name="Picture 4"/>
          <p:cNvPicPr>
            <a:picLocks noChangeAspect="1"/>
          </p:cNvPicPr>
          <p:nvPr/>
        </p:nvPicPr>
        <p:blipFill>
          <a:blip r:embed="rId3"/>
          <a:stretch>
            <a:fillRect/>
          </a:stretch>
        </p:blipFill>
        <p:spPr>
          <a:xfrm>
            <a:off x="7612084" y="3241964"/>
            <a:ext cx="3212935" cy="2660072"/>
          </a:xfrm>
          <a:prstGeom prst="rect">
            <a:avLst/>
          </a:prstGeom>
        </p:spPr>
      </p:pic>
      <p:pic>
        <p:nvPicPr>
          <p:cNvPr id="7" name="Picture 6"/>
          <p:cNvPicPr>
            <a:picLocks noChangeAspect="1"/>
          </p:cNvPicPr>
          <p:nvPr/>
        </p:nvPicPr>
        <p:blipFill>
          <a:blip r:embed="rId4"/>
          <a:stretch>
            <a:fillRect/>
          </a:stretch>
        </p:blipFill>
        <p:spPr>
          <a:xfrm>
            <a:off x="3000272" y="4572000"/>
            <a:ext cx="3009900" cy="482600"/>
          </a:xfrm>
          <a:prstGeom prst="rect">
            <a:avLst/>
          </a:prstGeom>
        </p:spPr>
      </p:pic>
      <p:pic>
        <p:nvPicPr>
          <p:cNvPr id="8" name="Picture 7"/>
          <p:cNvPicPr>
            <a:picLocks noChangeAspect="1"/>
          </p:cNvPicPr>
          <p:nvPr/>
        </p:nvPicPr>
        <p:blipFill>
          <a:blip r:embed="rId5"/>
          <a:stretch>
            <a:fillRect/>
          </a:stretch>
        </p:blipFill>
        <p:spPr>
          <a:xfrm>
            <a:off x="7760525" y="2603500"/>
            <a:ext cx="304800" cy="482600"/>
          </a:xfrm>
          <a:prstGeom prst="rect">
            <a:avLst/>
          </a:prstGeom>
        </p:spPr>
      </p:pic>
    </p:spTree>
    <p:extLst>
      <p:ext uri="{BB962C8B-B14F-4D97-AF65-F5344CB8AC3E}">
        <p14:creationId xmlns:p14="http://schemas.microsoft.com/office/powerpoint/2010/main" val="74748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Legendre Transform Is </a:t>
            </a:r>
            <a:r>
              <a:rPr lang="en-US" dirty="0" err="1" smtClean="0"/>
              <a:t>Involutive</a:t>
            </a:r>
            <a:endParaRPr lang="en-US" dirty="0"/>
          </a:p>
        </p:txBody>
      </p:sp>
      <p:sp>
        <p:nvSpPr>
          <p:cNvPr id="3" name="Content Placeholder 2"/>
          <p:cNvSpPr>
            <a:spLocks noGrp="1"/>
          </p:cNvSpPr>
          <p:nvPr>
            <p:ph idx="1"/>
          </p:nvPr>
        </p:nvSpPr>
        <p:spPr/>
        <p:txBody>
          <a:bodyPr>
            <a:normAutofit/>
          </a:bodyPr>
          <a:lstStyle/>
          <a:p>
            <a:r>
              <a:rPr lang="en-US" sz="2800" dirty="0" smtClean="0"/>
              <a:t>It’s clear that G(s) + F(x) = </a:t>
            </a:r>
            <a:r>
              <a:rPr lang="en-US" sz="2800" dirty="0" err="1" smtClean="0"/>
              <a:t>sx</a:t>
            </a:r>
            <a:r>
              <a:rPr lang="en-US" sz="2800" dirty="0" smtClean="0"/>
              <a:t>.</a:t>
            </a:r>
          </a:p>
          <a:p>
            <a:r>
              <a:rPr lang="en-US" sz="2800" dirty="0" smtClean="0"/>
              <a:t>Let L(F) = G(s).</a:t>
            </a:r>
          </a:p>
          <a:p>
            <a:r>
              <a:rPr lang="en-US" sz="2400" dirty="0" smtClean="0"/>
              <a:t>Since (</a:t>
            </a:r>
            <a:r>
              <a:rPr lang="en-US" sz="2400" dirty="0" err="1" smtClean="0"/>
              <a:t>i</a:t>
            </a:r>
            <a:r>
              <a:rPr lang="en-US" sz="2400" dirty="0" smtClean="0"/>
              <a:t>) L(F) = s x(s) – F(x(s)), (ii)			, and (iii)			, </a:t>
            </a:r>
            <a:endParaRPr lang="en-US" sz="2400" dirty="0"/>
          </a:p>
          <a:p>
            <a:endParaRPr lang="en-US" sz="2400" dirty="0" smtClean="0"/>
          </a:p>
          <a:p>
            <a:r>
              <a:rPr lang="en-US" sz="2400" dirty="0" smtClean="0"/>
              <a:t>L(L(F)) = x s(x) – L(F) = </a:t>
            </a:r>
            <a:r>
              <a:rPr lang="en-US" sz="2400" dirty="0" err="1" smtClean="0"/>
              <a:t>xs</a:t>
            </a:r>
            <a:r>
              <a:rPr lang="en-US" sz="2400" dirty="0" smtClean="0"/>
              <a:t> – </a:t>
            </a:r>
            <a:r>
              <a:rPr lang="en-US" sz="2400" dirty="0" err="1" smtClean="0"/>
              <a:t>sx</a:t>
            </a:r>
            <a:r>
              <a:rPr lang="en-US" sz="2400" dirty="0" smtClean="0"/>
              <a:t> + F = F.</a:t>
            </a:r>
          </a:p>
        </p:txBody>
      </p:sp>
      <p:pic>
        <p:nvPicPr>
          <p:cNvPr id="4" name="Picture 3"/>
          <p:cNvPicPr>
            <a:picLocks noChangeAspect="1"/>
          </p:cNvPicPr>
          <p:nvPr/>
        </p:nvPicPr>
        <p:blipFill>
          <a:blip r:embed="rId3"/>
          <a:stretch>
            <a:fillRect/>
          </a:stretch>
        </p:blipFill>
        <p:spPr>
          <a:xfrm>
            <a:off x="6177066" y="3663950"/>
            <a:ext cx="977900" cy="647700"/>
          </a:xfrm>
          <a:prstGeom prst="rect">
            <a:avLst/>
          </a:prstGeom>
        </p:spPr>
      </p:pic>
      <p:pic>
        <p:nvPicPr>
          <p:cNvPr id="5" name="Picture 4"/>
          <p:cNvPicPr>
            <a:picLocks noChangeAspect="1"/>
          </p:cNvPicPr>
          <p:nvPr/>
        </p:nvPicPr>
        <p:blipFill>
          <a:blip r:embed="rId4"/>
          <a:stretch>
            <a:fillRect/>
          </a:stretch>
        </p:blipFill>
        <p:spPr>
          <a:xfrm>
            <a:off x="8449953" y="3663950"/>
            <a:ext cx="1016000" cy="647700"/>
          </a:xfrm>
          <a:prstGeom prst="rect">
            <a:avLst/>
          </a:prstGeom>
        </p:spPr>
      </p:pic>
    </p:spTree>
    <p:extLst>
      <p:ext uri="{BB962C8B-B14F-4D97-AF65-F5344CB8AC3E}">
        <p14:creationId xmlns:p14="http://schemas.microsoft.com/office/powerpoint/2010/main" val="1892816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Symmetries</a:t>
            </a:r>
            <a:endParaRPr lang="en-US" dirty="0"/>
          </a:p>
        </p:txBody>
      </p:sp>
      <p:pic>
        <p:nvPicPr>
          <p:cNvPr id="6" name="Picture 5"/>
          <p:cNvPicPr>
            <a:picLocks noChangeAspect="1"/>
          </p:cNvPicPr>
          <p:nvPr/>
        </p:nvPicPr>
        <p:blipFill>
          <a:blip r:embed="rId2"/>
          <a:stretch>
            <a:fillRect/>
          </a:stretch>
        </p:blipFill>
        <p:spPr>
          <a:xfrm>
            <a:off x="3729182" y="3906708"/>
            <a:ext cx="3403600" cy="1701800"/>
          </a:xfrm>
          <a:prstGeom prst="rect">
            <a:avLst/>
          </a:prstGeom>
        </p:spPr>
      </p:pic>
      <p:pic>
        <p:nvPicPr>
          <p:cNvPr id="8" name="Content Placeholder 7"/>
          <p:cNvPicPr>
            <a:picLocks noGrp="1" noChangeAspect="1"/>
          </p:cNvPicPr>
          <p:nvPr>
            <p:ph idx="1"/>
          </p:nvPr>
        </p:nvPicPr>
        <p:blipFill>
          <a:blip r:embed="rId3"/>
          <a:stretch>
            <a:fillRect/>
          </a:stretch>
        </p:blipFill>
        <p:spPr>
          <a:xfrm>
            <a:off x="4173682" y="2844470"/>
            <a:ext cx="2514600" cy="749300"/>
          </a:xfrm>
          <a:prstGeom prst="rect">
            <a:avLst/>
          </a:prstGeom>
        </p:spPr>
      </p:pic>
    </p:spTree>
    <p:extLst>
      <p:ext uri="{BB962C8B-B14F-4D97-AF65-F5344CB8AC3E}">
        <p14:creationId xmlns:p14="http://schemas.microsoft.com/office/powerpoint/2010/main" val="4414275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559</TotalTime>
  <Words>1304</Words>
  <Application>Microsoft Macintosh PowerPoint</Application>
  <PresentationFormat>Widescreen</PresentationFormat>
  <Paragraphs>159</Paragraphs>
  <Slides>26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Gothic</vt:lpstr>
      <vt:lpstr>Wingdings</vt:lpstr>
      <vt:lpstr>Wingdings 3</vt:lpstr>
      <vt:lpstr>Ion Boardroom</vt:lpstr>
      <vt:lpstr>Some Revealing Applications of the Legendre Transform</vt:lpstr>
      <vt:lpstr>Legendre Transforms and the Calculus of Variations 1</vt:lpstr>
      <vt:lpstr>Legendre Transforms and the Calculus of Variations 2</vt:lpstr>
      <vt:lpstr>Legendre Transforms and the Calculus of Variations 3</vt:lpstr>
      <vt:lpstr>Transforms as Codings</vt:lpstr>
      <vt:lpstr>Motivating the Legendre Transform (ZRM pp. 1-2)</vt:lpstr>
      <vt:lpstr>Constructing the Legendre Transform</vt:lpstr>
      <vt:lpstr>Legendre Transform Is Involutive</vt:lpstr>
      <vt:lpstr>Symmetries</vt:lpstr>
      <vt:lpstr>H = T + V and L = T – V</vt:lpstr>
      <vt:lpstr>H = T + V and L = T – V 2</vt:lpstr>
      <vt:lpstr>Application #1: 1-d Potential Well</vt:lpstr>
      <vt:lpstr>Application #1: 1-d Potential Well 2</vt:lpstr>
      <vt:lpstr>Application #1: 1-d Potential Well 3</vt:lpstr>
      <vt:lpstr>Application #1: 1-d Potential Well 4</vt:lpstr>
      <vt:lpstr>Thermodynamics</vt:lpstr>
      <vt:lpstr>Thermodynamics 2</vt:lpstr>
      <vt:lpstr>Thermodynamics 3</vt:lpstr>
      <vt:lpstr>Application #2: Thermodynamics</vt:lpstr>
      <vt:lpstr>Application #2: Thermodynamics 2</vt:lpstr>
      <vt:lpstr>Application #2: Thermodynamics 3</vt:lpstr>
      <vt:lpstr>Application #2: Thermodynamics 4</vt:lpstr>
      <vt:lpstr>Application #2: Thermodynamics 5</vt:lpstr>
      <vt:lpstr>Analysis</vt:lpstr>
      <vt:lpstr>Analysis 2</vt:lpstr>
      <vt:lpstr>Further Work</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Revealing Applications of the Legendre Transform</dc:title>
  <dc:creator>Greg Damico</dc:creator>
  <cp:lastModifiedBy>Greg Damico</cp:lastModifiedBy>
  <cp:revision>44</cp:revision>
  <dcterms:created xsi:type="dcterms:W3CDTF">2017-02-04T00:35:19Z</dcterms:created>
  <dcterms:modified xsi:type="dcterms:W3CDTF">2017-02-23T02:22:09Z</dcterms:modified>
</cp:coreProperties>
</file>