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4" r:id="rId17"/>
    <p:sldId id="271" r:id="rId18"/>
    <p:sldId id="273" r:id="rId19"/>
    <p:sldId id="272" r:id="rId20"/>
    <p:sldId id="277" r:id="rId21"/>
    <p:sldId id="275" r:id="rId22"/>
    <p:sldId id="276" r:id="rId23"/>
    <p:sldId id="281" r:id="rId24"/>
    <p:sldId id="278" r:id="rId25"/>
    <p:sldId id="279" r:id="rId26"/>
    <p:sldId id="280" r:id="rId27"/>
    <p:sldId id="282" r:id="rId28"/>
    <p:sldId id="283" r:id="rId29"/>
    <p:sldId id="284" r:id="rId30"/>
    <p:sldId id="292" r:id="rId31"/>
    <p:sldId id="293" r:id="rId32"/>
    <p:sldId id="294" r:id="rId33"/>
    <p:sldId id="295" r:id="rId34"/>
    <p:sldId id="296" r:id="rId35"/>
    <p:sldId id="297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9" r:id="rId44"/>
    <p:sldId id="298" r:id="rId45"/>
    <p:sldId id="300" r:id="rId46"/>
    <p:sldId id="301" r:id="rId47"/>
    <p:sldId id="302" r:id="rId48"/>
    <p:sldId id="305" r:id="rId49"/>
    <p:sldId id="309" r:id="rId50"/>
    <p:sldId id="306" r:id="rId51"/>
    <p:sldId id="307" r:id="rId52"/>
    <p:sldId id="308" r:id="rId53"/>
    <p:sldId id="310" r:id="rId54"/>
    <p:sldId id="311" r:id="rId55"/>
    <p:sldId id="312" r:id="rId56"/>
    <p:sldId id="303" r:id="rId57"/>
    <p:sldId id="304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-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FEB3-B7FA-2B4F-A02A-27BC431975A2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20FC9-4726-7147-8BC6-94CD888F4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this is likely due</a:t>
            </a:r>
            <a:r>
              <a:rPr lang="en-US" baseline="0" dirty="0" smtClean="0"/>
              <a:t> to </a:t>
            </a:r>
            <a:r>
              <a:rPr lang="en-US" i="1" baseline="0" dirty="0" smtClean="0"/>
              <a:t>improvement</a:t>
            </a:r>
            <a:r>
              <a:rPr lang="en-US" i="0" baseline="0" dirty="0" smtClean="0"/>
              <a:t> in technology, as opposed to any decline in MPG as cars age.  This latter idea may be mythical.  See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blog.cochran.com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wordpress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index.php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/10-myths-fuel-economy-gas-mileage/.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20FC9-4726-7147-8BC6-94CD888F4F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</a:t>
            </a:r>
            <a:r>
              <a:rPr lang="en-US" baseline="0" dirty="0" smtClean="0"/>
              <a:t> notes here:  First, this is actually the </a:t>
            </a:r>
            <a:r>
              <a:rPr lang="en-US" i="1" baseline="0" dirty="0" smtClean="0"/>
              <a:t>fifth</a:t>
            </a:r>
            <a:r>
              <a:rPr lang="en-US" baseline="0" dirty="0" smtClean="0"/>
              <a:t> model I explored; model 4 took only model year as variable, and, having poor statistical measures, was discarded immediately.  </a:t>
            </a:r>
            <a:r>
              <a:rPr lang="en-US" baseline="0" smtClean="0"/>
              <a:t>Second,</a:t>
            </a:r>
            <a:r>
              <a:rPr lang="en-US" smtClean="0"/>
              <a:t> </a:t>
            </a:r>
            <a:r>
              <a:rPr lang="en-US" dirty="0" smtClean="0"/>
              <a:t>the </a:t>
            </a:r>
            <a:r>
              <a:rPr lang="en-US" smtClean="0"/>
              <a:t>model </a:t>
            </a:r>
            <a:r>
              <a:rPr lang="en-US" smtClean="0"/>
              <a:t>years in the dataset </a:t>
            </a:r>
            <a:r>
              <a:rPr lang="en-US" dirty="0" smtClean="0"/>
              <a:t>are entered as “actual</a:t>
            </a:r>
            <a:r>
              <a:rPr lang="en-US" baseline="0" dirty="0" smtClean="0"/>
              <a:t> model year” – 1900 (e.g. ‘80’ for 1980).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20FC9-4726-7147-8BC6-94CD888F4F0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10/19/16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10/19/16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10/19/16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chive.ics.uci.edu/ml/datasets/Auto+MP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a fuel-efficient car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Exercise in Data 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“Country”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3200" dirty="0" smtClean="0"/>
              <a:t>France</a:t>
            </a:r>
          </a:p>
          <a:p>
            <a:pPr lvl="1"/>
            <a:r>
              <a:rPr lang="en-US" dirty="0" smtClean="0"/>
              <a:t>Peugeot, Renault</a:t>
            </a:r>
            <a:endParaRPr lang="en-US" sz="2400" dirty="0" smtClean="0"/>
          </a:p>
          <a:p>
            <a:r>
              <a:rPr lang="en-US" sz="3200" dirty="0" smtClean="0"/>
              <a:t>Germany</a:t>
            </a:r>
          </a:p>
          <a:p>
            <a:pPr lvl="1"/>
            <a:r>
              <a:rPr lang="en-US" dirty="0" smtClean="0"/>
              <a:t>Audi, BMW, Mercedes, Opel, Volkswagen</a:t>
            </a:r>
          </a:p>
          <a:p>
            <a:r>
              <a:rPr lang="en-US" sz="3200" dirty="0" smtClean="0"/>
              <a:t>Japan</a:t>
            </a:r>
          </a:p>
          <a:p>
            <a:pPr lvl="1"/>
            <a:r>
              <a:rPr lang="en-US" dirty="0" smtClean="0"/>
              <a:t>Honda, Mazda, Nissan, Subaru, Toyota</a:t>
            </a:r>
          </a:p>
          <a:p>
            <a:r>
              <a:rPr lang="en-US" sz="3200" dirty="0" smtClean="0"/>
              <a:t>Sweden</a:t>
            </a:r>
          </a:p>
          <a:p>
            <a:pPr lvl="1"/>
            <a:r>
              <a:rPr lang="en-US" dirty="0" smtClean="0"/>
              <a:t>Saab, Volvo</a:t>
            </a:r>
          </a:p>
          <a:p>
            <a:r>
              <a:rPr lang="en-US" sz="3200" dirty="0" smtClean="0"/>
              <a:t>USA</a:t>
            </a:r>
          </a:p>
          <a:p>
            <a:pPr lvl="1"/>
            <a:r>
              <a:rPr lang="en-US" dirty="0" smtClean="0"/>
              <a:t>AMC, Buick, Cadillac, Chevrolet, Chrysler, Dodge, Ford, Mercury, Oldsmobile, Plymouth, Pontiac</a:t>
            </a:r>
          </a:p>
          <a:p>
            <a:r>
              <a:rPr lang="en-US" sz="3200" dirty="0" smtClean="0"/>
              <a:t>“XX – Other”</a:t>
            </a:r>
          </a:p>
          <a:p>
            <a:pPr lvl="1"/>
            <a:r>
              <a:rPr lang="en-US" dirty="0" smtClean="0"/>
              <a:t>Capri, Fiat, HI, Triumph</a:t>
            </a:r>
          </a:p>
        </p:txBody>
      </p:sp>
    </p:spTree>
    <p:extLst>
      <p:ext uri="{BB962C8B-B14F-4D97-AF65-F5344CB8AC3E}">
        <p14:creationId xmlns:p14="http://schemas.microsoft.com/office/powerpoint/2010/main" val="91721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 first plotted MPG vs. the number of cylinders, color-coded by manufacturer’s country of origin.</a:t>
            </a:r>
          </a:p>
          <a:p>
            <a:r>
              <a:rPr lang="en-US" sz="3200" dirty="0" smtClean="0"/>
              <a:t>Several points were already discernible from the graph.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121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 Between MPG and No. of Cylinders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First, there was a clear inverse relationship between MPG and no. of cylinders.  That is, there was a clear general decline in MPG as the no. of cylinders increased.</a:t>
            </a:r>
          </a:p>
          <a:p>
            <a:r>
              <a:rPr lang="en-US" sz="3200" dirty="0" smtClean="0"/>
              <a:t>Second, the USA dominated the production of 8-cylinder cars; European manufacturers inclined much more toward 4-cylinder cars.</a:t>
            </a:r>
          </a:p>
          <a:p>
            <a:r>
              <a:rPr lang="en-US" sz="3200" dirty="0" smtClean="0"/>
              <a:t>Third, the USA lagged behind European and Japanese cars in MPG.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097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MPG Vs. No. of Cylinders (by country)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6" y="1500188"/>
            <a:ext cx="5400674" cy="49599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5933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 Between MPG and Year of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Next I plotted MPG vs. model year, again color-coded by country.</a:t>
            </a:r>
          </a:p>
          <a:p>
            <a:r>
              <a:rPr lang="en-US" sz="3200" dirty="0" smtClean="0"/>
              <a:t>Besides the recurring evidence of the USA’s clear lag behind other countries, another point emerged:  MPG got higher as the models got younger.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331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MPG Vs. Model 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849" y="1413165"/>
            <a:ext cx="5391397" cy="4999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345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 Between MPG and 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Then I plotted MPG vs. the weight of the automobile.</a:t>
            </a:r>
          </a:p>
          <a:p>
            <a:r>
              <a:rPr lang="en-US" sz="3200" dirty="0" smtClean="0"/>
              <a:t>The first result of interest was that there was a definite inverse relationship here as well:  Higher weight meant lower MPG.</a:t>
            </a:r>
          </a:p>
          <a:p>
            <a:r>
              <a:rPr lang="en-US" sz="3200" dirty="0" smtClean="0"/>
              <a:t>Second, the USA’s cars were significantly heavier than their European counterparts, which could easily explain the USA’s lower MPG ratings. </a:t>
            </a:r>
          </a:p>
        </p:txBody>
      </p:sp>
    </p:spTree>
    <p:extLst>
      <p:ext uri="{BB962C8B-B14F-4D97-AF65-F5344CB8AC3E}">
        <p14:creationId xmlns:p14="http://schemas.microsoft.com/office/powerpoint/2010/main" val="369784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MPG Vs. Weight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5" y="1698171"/>
            <a:ext cx="5379523" cy="49757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0420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 Between MPG and Acceleration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Finally I plotted MPG vs. Acceleration.  There seemed to be very little correlation here.</a:t>
            </a:r>
          </a:p>
          <a:p>
            <a:r>
              <a:rPr lang="en-US" sz="3200" dirty="0" smtClean="0"/>
              <a:t>There was perhaps a very slight correlation between high MPG and high acceleration.  Very likely this is a matter of a car’s </a:t>
            </a:r>
            <a:r>
              <a:rPr lang="en-US" sz="3200" b="1" i="1" dirty="0" smtClean="0"/>
              <a:t>weight</a:t>
            </a:r>
            <a:r>
              <a:rPr lang="en-US" sz="3200" dirty="0" smtClean="0"/>
              <a:t> being a common cause of both values.</a:t>
            </a:r>
          </a:p>
          <a:p>
            <a:r>
              <a:rPr lang="en-US" sz="3200" dirty="0" smtClean="0"/>
              <a:t>There were a few German cars with very high ratings both of MPG and of acceleration.</a:t>
            </a:r>
          </a:p>
          <a:p>
            <a:r>
              <a:rPr lang="en-US" sz="3200" dirty="0" smtClean="0"/>
              <a:t>There were several American cars with very low ratings both of MPG and of acceleration.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910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MPG Vs. Acceleration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226" y="1484415"/>
            <a:ext cx="5391397" cy="4940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269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Automobiles represent a major drain on petroleum reserves,  and those reserves are being rapidly depleted.</a:t>
            </a:r>
          </a:p>
          <a:p>
            <a:r>
              <a:rPr lang="en-US" sz="3200" dirty="0" smtClean="0"/>
              <a:t>According to </a:t>
            </a:r>
            <a:r>
              <a:rPr lang="en-US" sz="3200" dirty="0" err="1" smtClean="0"/>
              <a:t>americanenergyindependence.com</a:t>
            </a:r>
            <a:r>
              <a:rPr lang="en-US" sz="3200" dirty="0" smtClean="0"/>
              <a:t>, the U.S. uses approximately 20,000,000,000 barrels of oil every day, 9,000,000,000 in the form of gasoline.</a:t>
            </a:r>
          </a:p>
        </p:txBody>
      </p:sp>
    </p:spTree>
    <p:extLst>
      <p:ext uri="{BB962C8B-B14F-4D97-AF65-F5344CB8AC3E}">
        <p14:creationId xmlns:p14="http://schemas.microsoft.com/office/powerpoint/2010/main" val="8290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 High on Weight, Low on MPG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USA scored high on weight but low on MPG.</a:t>
            </a:r>
          </a:p>
          <a:p>
            <a:r>
              <a:rPr lang="en-US" sz="3200" dirty="0" smtClean="0"/>
              <a:t>Presumably, this was no accident.</a:t>
            </a:r>
          </a:p>
          <a:p>
            <a:r>
              <a:rPr lang="en-US" sz="3200" dirty="0" smtClean="0"/>
              <a:t>Let us first verify that the USA is unusually high on weight and unusually low on MPG.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295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MPG Means by Country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726" y="1615044"/>
            <a:ext cx="5379522" cy="4963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9476508" y="2885704"/>
            <a:ext cx="1822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MPG Means</a:t>
            </a:r>
          </a:p>
          <a:p>
            <a:endParaRPr lang="en-US" dirty="0"/>
          </a:p>
          <a:p>
            <a:r>
              <a:rPr lang="en-US" dirty="0" smtClean="0"/>
              <a:t>France: 27.22</a:t>
            </a:r>
          </a:p>
          <a:p>
            <a:r>
              <a:rPr lang="en-US" dirty="0" smtClean="0"/>
              <a:t>Germany: 29.21</a:t>
            </a:r>
          </a:p>
          <a:p>
            <a:r>
              <a:rPr lang="en-US" dirty="0" smtClean="0"/>
              <a:t>Japan: 30.45</a:t>
            </a:r>
          </a:p>
          <a:p>
            <a:r>
              <a:rPr lang="en-US" dirty="0" smtClean="0"/>
              <a:t>Sweden: 22.23</a:t>
            </a:r>
          </a:p>
          <a:p>
            <a:r>
              <a:rPr lang="en-US" dirty="0" smtClean="0"/>
              <a:t>USA: 20.11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6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Means by Country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74" y="1745673"/>
            <a:ext cx="5391397" cy="49638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9381507" y="2938078"/>
            <a:ext cx="2090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Weight Means (</a:t>
            </a:r>
            <a:r>
              <a:rPr lang="en-US" u="sng" dirty="0" err="1" smtClean="0"/>
              <a:t>lbs</a:t>
            </a:r>
            <a:r>
              <a:rPr lang="en-US" u="sng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France: 2627.15</a:t>
            </a:r>
          </a:p>
          <a:p>
            <a:r>
              <a:rPr lang="en-US" dirty="0" smtClean="0"/>
              <a:t>Germany: 2293.05</a:t>
            </a:r>
          </a:p>
          <a:p>
            <a:r>
              <a:rPr lang="en-US" dirty="0" smtClean="0"/>
              <a:t>Japan: 2221.23</a:t>
            </a:r>
          </a:p>
          <a:p>
            <a:r>
              <a:rPr lang="en-US" dirty="0" smtClean="0"/>
              <a:t>Sweden: 2869.70</a:t>
            </a:r>
          </a:p>
          <a:p>
            <a:r>
              <a:rPr lang="en-US" dirty="0" smtClean="0"/>
              <a:t>USA: 3359.58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71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MPG Vs. Country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22" y="1638795"/>
            <a:ext cx="5735782" cy="50470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4539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Bracketing the Cylinder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It was clear that the number cylinders was relevant to a car’s MPG rating.</a:t>
            </a:r>
          </a:p>
          <a:p>
            <a:r>
              <a:rPr lang="en-US" sz="3200" dirty="0" smtClean="0"/>
              <a:t>However:</a:t>
            </a:r>
          </a:p>
          <a:p>
            <a:pPr lvl="1"/>
            <a:r>
              <a:rPr lang="en-US" sz="3200" dirty="0" smtClean="0"/>
              <a:t>The limited range of this variable would make for modeling problems.</a:t>
            </a:r>
          </a:p>
          <a:p>
            <a:pPr lvl="1"/>
            <a:r>
              <a:rPr lang="en-US" sz="3200" dirty="0" smtClean="0"/>
              <a:t>The vast majority of cars with a large (&gt;4) number of cylinders were American.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8874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Cylinder-Groups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Even if we keep the cylinder variable out of our linear modeling, we can still illustrate some important relations between MPG and no. of cylinders.</a:t>
            </a:r>
          </a:p>
          <a:p>
            <a:r>
              <a:rPr lang="en-US" sz="3200" dirty="0" smtClean="0"/>
              <a:t>Let’s carve up the cars into groups based on number of cylinders in their engines.</a:t>
            </a:r>
          </a:p>
          <a:p>
            <a:r>
              <a:rPr lang="en-US" sz="3200" dirty="0" smtClean="0"/>
              <a:t>The graph for four-cylinders is worth including here.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2537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Four-Cylinder MPG Vs. Country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77" y="1603169"/>
            <a:ext cx="5498275" cy="4999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6066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of MPG by Manufacturer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It proves instructive to examine MPG ratings by make (“inter-manufacturer variability”).</a:t>
            </a:r>
          </a:p>
          <a:p>
            <a:r>
              <a:rPr lang="en-US" sz="3200" dirty="0" smtClean="0"/>
              <a:t>Two important general trends emerge (with exceptions).</a:t>
            </a:r>
          </a:p>
          <a:p>
            <a:pPr lvl="1"/>
            <a:r>
              <a:rPr lang="en-US" sz="3200" dirty="0"/>
              <a:t>First, MPG ratings for each manufacturer rise with the model year.</a:t>
            </a:r>
          </a:p>
          <a:p>
            <a:pPr lvl="1"/>
            <a:r>
              <a:rPr lang="en-US" sz="3200" dirty="0"/>
              <a:t>Second, there is great variability in MPG among the different models of a given make (“intra-manufacturer variability</a:t>
            </a:r>
            <a:r>
              <a:rPr lang="en-US" sz="3200" dirty="0" smtClean="0"/>
              <a:t>”).</a:t>
            </a:r>
          </a:p>
          <a:p>
            <a:r>
              <a:rPr lang="en-US" sz="3200" dirty="0" smtClean="0"/>
              <a:t>Chrysler is typical.</a:t>
            </a:r>
          </a:p>
          <a:p>
            <a:pPr lvl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27883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Chrysler MPG Vs. Model 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22" y="1662545"/>
            <a:ext cx="5379522" cy="4987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6418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Chrysler MPG Vs.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18" y="1781299"/>
            <a:ext cx="5415148" cy="4952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944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Alternatives?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smtClean="0"/>
              <a:t>There have been attempts to use alternative fuel sources for automobiles.</a:t>
            </a:r>
          </a:p>
          <a:p>
            <a:pPr lvl="1">
              <a:lnSpc>
                <a:spcPct val="100000"/>
              </a:lnSpc>
            </a:pPr>
            <a:r>
              <a:rPr lang="en-US" sz="2600" smtClean="0"/>
              <a:t>Air</a:t>
            </a:r>
          </a:p>
          <a:p>
            <a:pPr lvl="1">
              <a:lnSpc>
                <a:spcPct val="100000"/>
              </a:lnSpc>
            </a:pPr>
            <a:r>
              <a:rPr lang="en-US" sz="2600" smtClean="0"/>
              <a:t>Electric battery</a:t>
            </a:r>
          </a:p>
          <a:p>
            <a:pPr lvl="1">
              <a:lnSpc>
                <a:spcPct val="100000"/>
              </a:lnSpc>
            </a:pPr>
            <a:r>
              <a:rPr lang="en-US" sz="2600" smtClean="0"/>
              <a:t>Hydrogen</a:t>
            </a:r>
          </a:p>
          <a:p>
            <a:pPr lvl="1">
              <a:lnSpc>
                <a:spcPct val="100000"/>
              </a:lnSpc>
            </a:pPr>
            <a:r>
              <a:rPr lang="en-US" sz="2600" smtClean="0"/>
              <a:t>Nitrogen</a:t>
            </a:r>
          </a:p>
          <a:p>
            <a:pPr lvl="1">
              <a:lnSpc>
                <a:spcPct val="100000"/>
              </a:lnSpc>
            </a:pPr>
            <a:r>
              <a:rPr lang="en-US" sz="2600" smtClean="0"/>
              <a:t>Ammonia</a:t>
            </a:r>
          </a:p>
          <a:p>
            <a:pPr lvl="1">
              <a:lnSpc>
                <a:spcPct val="100000"/>
              </a:lnSpc>
            </a:pPr>
            <a:r>
              <a:rPr lang="en-US" sz="2600" smtClean="0"/>
              <a:t>Etc.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490897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High-Scoring Manufacturers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But despite the similarities, there were a few manufacturers whose MPG ratings were consistently and significantly higher than the rest.</a:t>
            </a:r>
          </a:p>
          <a:p>
            <a:r>
              <a:rPr lang="en-US" sz="3200" dirty="0" smtClean="0"/>
              <a:t>Honda, Nissan, Renault, and Volkswagen were the most noteworthy.</a:t>
            </a:r>
          </a:p>
          <a:p>
            <a:r>
              <a:rPr lang="en-US" sz="3200" dirty="0" smtClean="0"/>
              <a:t>I show here the results also for Pontiac, a typical American manufacturer.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4247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Honda MPG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226" y="1496291"/>
            <a:ext cx="5427023" cy="50351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9479478" y="3204075"/>
            <a:ext cx="1962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Honda MPG mean</a:t>
            </a:r>
          </a:p>
          <a:p>
            <a:endParaRPr lang="en-US" u="sng" dirty="0"/>
          </a:p>
          <a:p>
            <a:r>
              <a:rPr lang="en-US" dirty="0" smtClean="0"/>
              <a:t>33.76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2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Nissan MPG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18" y="1591293"/>
            <a:ext cx="5462650" cy="49638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9203377" y="3149905"/>
            <a:ext cx="1988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Nissan MPG mean</a:t>
            </a:r>
            <a:endParaRPr lang="en-US" dirty="0" smtClean="0"/>
          </a:p>
          <a:p>
            <a:endParaRPr lang="en-US" u="sng" dirty="0"/>
          </a:p>
          <a:p>
            <a:r>
              <a:rPr lang="en-US" dirty="0" smtClean="0"/>
              <a:t>31.32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76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Renault MPG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847" y="1686295"/>
            <a:ext cx="5272644" cy="4940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9167750" y="3348842"/>
            <a:ext cx="2073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Renault MPG mean</a:t>
            </a:r>
          </a:p>
          <a:p>
            <a:endParaRPr lang="en-US" u="sng" dirty="0"/>
          </a:p>
          <a:p>
            <a:r>
              <a:rPr lang="en-US" dirty="0" smtClean="0"/>
              <a:t>32.88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04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Volkswagen MPG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969" y="1626919"/>
            <a:ext cx="5486401" cy="4963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9262753" y="3457922"/>
            <a:ext cx="2464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Volkswagen MPG mean</a:t>
            </a:r>
          </a:p>
          <a:p>
            <a:endParaRPr lang="en-US" u="sng" dirty="0"/>
          </a:p>
          <a:p>
            <a:r>
              <a:rPr lang="en-US" dirty="0" smtClean="0"/>
              <a:t>31.84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28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Pontiac MPG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76" y="1579417"/>
            <a:ext cx="5391398" cy="4987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9312997" y="3728852"/>
            <a:ext cx="2045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Pontiac MPG mean</a:t>
            </a:r>
          </a:p>
          <a:p>
            <a:endParaRPr lang="en-US" u="sng" dirty="0"/>
          </a:p>
          <a:p>
            <a:r>
              <a:rPr lang="en-US" dirty="0" smtClean="0"/>
              <a:t>20.01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6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Intra-National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 broke up the dataset by country and then plotted MPG vs. each country’s manufacturer.</a:t>
            </a:r>
          </a:p>
          <a:p>
            <a:r>
              <a:rPr lang="en-US" sz="3200" dirty="0" smtClean="0"/>
              <a:t>It was revealed that in fact there is quite a bit of “intra-national variation” across manufacturers.</a:t>
            </a:r>
          </a:p>
          <a:p>
            <a:r>
              <a:rPr lang="en-US" sz="3200" dirty="0" smtClean="0"/>
              <a:t>I here use box-and-whisker plots to show the significant “intra-manufacturer” variation.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6074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France MPG Vs. Make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351" y="1567543"/>
            <a:ext cx="5094514" cy="4999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4648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Germany MPG Vs. Make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52" y="1460665"/>
            <a:ext cx="5118265" cy="5070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6191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Japan MPG Vs. Make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223" y="1662545"/>
            <a:ext cx="4904509" cy="49520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437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 Yet Feasible For Most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But many of these models (a) remain in the prototype stage, (b) are too expensive, or both.</a:t>
            </a:r>
          </a:p>
          <a:p>
            <a:r>
              <a:rPr lang="en-US" sz="3200" smtClean="0"/>
              <a:t>Hence there is still a very real need to find gasoline—powered but fuel-efficient cars.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593933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Sweden MPG Vs. Make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5" y="1579417"/>
            <a:ext cx="4975761" cy="50826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126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 MPG Vs. Make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21" y="1448789"/>
            <a:ext cx="5462649" cy="51063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5090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Finally, I wanted to construct a few linear models (with MPG as dependent variable) to see if some useful predictive set of variables could be produced.</a:t>
            </a:r>
          </a:p>
          <a:p>
            <a:r>
              <a:rPr lang="en-US" sz="3200" dirty="0" smtClean="0"/>
              <a:t>First, I tried “cylinders”, “model year”, “weight” and “make” as independent variables:</a:t>
            </a:r>
          </a:p>
          <a:p>
            <a:pPr lvl="1"/>
            <a:r>
              <a:rPr lang="en-US" sz="2400" i="0" dirty="0">
                <a:latin typeface="Andale Mono" charset="0"/>
                <a:ea typeface="Andale Mono" charset="0"/>
                <a:cs typeface="Andale Mono" charset="0"/>
              </a:rPr>
              <a:t>model1 &lt;- lm(mpg ~ cylinders + `model year` + weight + make, data = </a:t>
            </a:r>
            <a:r>
              <a:rPr lang="en-US" sz="2400" i="0" dirty="0" err="1">
                <a:latin typeface="Andale Mono" charset="0"/>
                <a:ea typeface="Andale Mono" charset="0"/>
                <a:cs typeface="Andale Mono" charset="0"/>
              </a:rPr>
              <a:t>carsmakemodel</a:t>
            </a:r>
            <a:r>
              <a:rPr lang="en-US" sz="2400" i="0" dirty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226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show up as significant in the model summary (***) are the “model year” and “weight” variables.</a:t>
            </a:r>
          </a:p>
          <a:p>
            <a:r>
              <a:rPr lang="en-US" sz="3200" dirty="0"/>
              <a:t>R</a:t>
            </a:r>
            <a:r>
              <a:rPr lang="en-US" sz="3200" baseline="30000" dirty="0"/>
              <a:t>2</a:t>
            </a:r>
            <a:r>
              <a:rPr lang="en-US" sz="3200" dirty="0"/>
              <a:t> = </a:t>
            </a:r>
            <a:r>
              <a:rPr lang="en-US" sz="3200" dirty="0" smtClean="0"/>
              <a:t>0.8387; Adj</a:t>
            </a:r>
            <a:r>
              <a:rPr lang="en-US" sz="3200" dirty="0"/>
              <a:t>. R</a:t>
            </a:r>
            <a:r>
              <a:rPr lang="en-US" sz="3200" baseline="30000" dirty="0"/>
              <a:t>2</a:t>
            </a:r>
            <a:r>
              <a:rPr lang="en-US" sz="3200" dirty="0"/>
              <a:t> = 0.825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Also significant, not surprisingly, are the Honda, Nissan, Renault, and Volkswagen makes.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5209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Cylinders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As predicted, the “cylinders” variable did not show up as significant.</a:t>
            </a:r>
          </a:p>
          <a:p>
            <a:r>
              <a:rPr lang="en-US" sz="3200" dirty="0" smtClean="0"/>
              <a:t>We’ve already discussed the “cylinders” variable, so we drop it now.</a:t>
            </a:r>
          </a:p>
        </p:txBody>
      </p:sp>
    </p:spTree>
    <p:extLst>
      <p:ext uri="{BB962C8B-B14F-4D97-AF65-F5344CB8AC3E}">
        <p14:creationId xmlns:p14="http://schemas.microsoft.com/office/powerpoint/2010/main" val="1666714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Next I tried a model without the “cylinders” variable:</a:t>
            </a:r>
          </a:p>
          <a:p>
            <a:pPr lvl="1"/>
            <a:r>
              <a:rPr lang="en-US" sz="2400" i="0" dirty="0">
                <a:latin typeface="Andale Mono" charset="0"/>
                <a:ea typeface="Andale Mono" charset="0"/>
                <a:cs typeface="Andale Mono" charset="0"/>
              </a:rPr>
              <a:t>model2 &lt;- lm(mpg ~ `model year` + weight + make, data = </a:t>
            </a:r>
            <a:r>
              <a:rPr lang="en-US" sz="2400" i="0" dirty="0" err="1">
                <a:latin typeface="Andale Mono" charset="0"/>
                <a:ea typeface="Andale Mono" charset="0"/>
                <a:cs typeface="Andale Mono" charset="0"/>
              </a:rPr>
              <a:t>carsmakemodel</a:t>
            </a:r>
            <a:r>
              <a:rPr lang="en-US" sz="2400" i="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r>
              <a:rPr lang="en-US" sz="3200" dirty="0" smtClean="0"/>
              <a:t>The “model year” and “weight” variables still counted as highly significant (***).</a:t>
            </a:r>
          </a:p>
          <a:p>
            <a:r>
              <a:rPr lang="en-US" sz="3200" dirty="0"/>
              <a:t>R</a:t>
            </a:r>
            <a:r>
              <a:rPr lang="en-US" sz="3200" baseline="30000" dirty="0"/>
              <a:t>2</a:t>
            </a:r>
            <a:r>
              <a:rPr lang="en-US" sz="3200" dirty="0"/>
              <a:t> = </a:t>
            </a:r>
            <a:r>
              <a:rPr lang="en-US" sz="3200" dirty="0" smtClean="0"/>
              <a:t>0.8387; Adj. R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= 0.8255.</a:t>
            </a:r>
          </a:p>
        </p:txBody>
      </p:sp>
    </p:spTree>
    <p:extLst>
      <p:ext uri="{BB962C8B-B14F-4D97-AF65-F5344CB8AC3E}">
        <p14:creationId xmlns:p14="http://schemas.microsoft.com/office/powerpoint/2010/main" val="1819842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Next I tried a model with “weight” as the only independent variable:</a:t>
            </a:r>
          </a:p>
          <a:p>
            <a:pPr lvl="1"/>
            <a:r>
              <a:rPr lang="en-US" sz="2600" i="0" dirty="0">
                <a:latin typeface="Andale Mono" charset="0"/>
                <a:ea typeface="Andale Mono" charset="0"/>
                <a:cs typeface="Andale Mono" charset="0"/>
              </a:rPr>
              <a:t>model3 &lt;- lm(mpg ~ weight, data = </a:t>
            </a:r>
            <a:r>
              <a:rPr lang="en-US" sz="2600" i="0" dirty="0" err="1" smtClean="0">
                <a:latin typeface="Andale Mono" charset="0"/>
                <a:ea typeface="Andale Mono" charset="0"/>
                <a:cs typeface="Andale Mono" charset="0"/>
              </a:rPr>
              <a:t>carsmakemodel</a:t>
            </a:r>
            <a:r>
              <a:rPr lang="en-US" sz="2600" i="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r>
              <a:rPr lang="en-US" sz="3200" dirty="0"/>
              <a:t>The </a:t>
            </a:r>
            <a:r>
              <a:rPr lang="en-US" sz="3200" dirty="0" smtClean="0"/>
              <a:t>“weight</a:t>
            </a:r>
            <a:r>
              <a:rPr lang="en-US" sz="3200" dirty="0"/>
              <a:t>” </a:t>
            </a:r>
            <a:r>
              <a:rPr lang="en-US" sz="3200" dirty="0" smtClean="0"/>
              <a:t>variable </a:t>
            </a:r>
            <a:r>
              <a:rPr lang="en-US" sz="3200" dirty="0"/>
              <a:t>still counted as highly significant (***).</a:t>
            </a:r>
          </a:p>
          <a:p>
            <a:r>
              <a:rPr lang="en-US" sz="3200" dirty="0" smtClean="0"/>
              <a:t>However, our fit got worse:</a:t>
            </a:r>
          </a:p>
          <a:p>
            <a:pPr lvl="1"/>
            <a:r>
              <a:rPr lang="en-US" sz="3200" dirty="0" smtClean="0"/>
              <a:t>R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0.6918; </a:t>
            </a:r>
            <a:r>
              <a:rPr lang="en-US" sz="3200" dirty="0"/>
              <a:t>Adj. R</a:t>
            </a:r>
            <a:r>
              <a:rPr lang="en-US" sz="3200" baseline="30000" dirty="0"/>
              <a:t>2</a:t>
            </a:r>
            <a:r>
              <a:rPr lang="en-US" sz="3200" dirty="0"/>
              <a:t> = </a:t>
            </a:r>
            <a:r>
              <a:rPr lang="en-US" sz="3200" dirty="0" smtClean="0"/>
              <a:t>0.691.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91629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with Training Sets and Test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 made two different predictive experiments with training sets and test sets.</a:t>
            </a:r>
          </a:p>
          <a:p>
            <a:r>
              <a:rPr lang="en-US" sz="3200" dirty="0" smtClean="0"/>
              <a:t>The first experiment, despite the relatively low R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, used </a:t>
            </a:r>
            <a:r>
              <a:rPr lang="en-US" sz="3200" dirty="0" smtClean="0"/>
              <a:t>Model 3:  only </a:t>
            </a:r>
            <a:r>
              <a:rPr lang="en-US" sz="3200" dirty="0" smtClean="0"/>
              <a:t>“weight” as the independent variable.</a:t>
            </a:r>
          </a:p>
          <a:p>
            <a:r>
              <a:rPr lang="en-US" sz="3200" dirty="0" smtClean="0"/>
              <a:t>This was just for exploratory purposes.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87355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 this experiment I took means of MPG and weight for each manufacturer.</a:t>
            </a:r>
          </a:p>
          <a:p>
            <a:r>
              <a:rPr lang="en-US" sz="3200" dirty="0" smtClean="0"/>
              <a:t>The model suggested the following prediction of MPG for the test set:</a:t>
            </a:r>
          </a:p>
          <a:p>
            <a:pPr lvl="1"/>
            <a:r>
              <a:rPr lang="en-US" sz="3200" dirty="0"/>
              <a:t>MPG ~ weight* -0.0077672 + </a:t>
            </a:r>
            <a:r>
              <a:rPr lang="en-US" sz="3200" dirty="0" smtClean="0"/>
              <a:t>46.6415132</a:t>
            </a:r>
          </a:p>
        </p:txBody>
      </p:sp>
    </p:spTree>
    <p:extLst>
      <p:ext uri="{BB962C8B-B14F-4D97-AF65-F5344CB8AC3E}">
        <p14:creationId xmlns:p14="http://schemas.microsoft.com/office/powerpoint/2010/main" val="988717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#1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 plotted the actual average MPG for each manufacturer against the prediction made by using the above approximation.</a:t>
            </a:r>
          </a:p>
          <a:p>
            <a:r>
              <a:rPr lang="en-US" sz="3200" dirty="0" smtClean="0"/>
              <a:t>I also plotted the relative errors for each manufacturer.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816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Many Variables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smtClean="0"/>
              <a:t>Automobiles differ along many dimensions:</a:t>
            </a:r>
          </a:p>
          <a:p>
            <a:pPr lvl="1"/>
            <a:r>
              <a:rPr lang="en-US" sz="2400" smtClean="0"/>
              <a:t>Manufacturer</a:t>
            </a:r>
          </a:p>
          <a:p>
            <a:pPr lvl="1"/>
            <a:r>
              <a:rPr lang="en-US" sz="2400"/>
              <a:t>E</a:t>
            </a:r>
            <a:r>
              <a:rPr lang="en-US" sz="2400" smtClean="0"/>
              <a:t>ngine type / Number of cylinders</a:t>
            </a:r>
          </a:p>
          <a:p>
            <a:pPr lvl="1"/>
            <a:r>
              <a:rPr lang="en-US" sz="2400" smtClean="0"/>
              <a:t>Weight</a:t>
            </a:r>
          </a:p>
          <a:p>
            <a:pPr lvl="1"/>
            <a:r>
              <a:rPr lang="en-US" sz="2400" smtClean="0"/>
              <a:t>Displacement / Volume of pistons</a:t>
            </a:r>
          </a:p>
          <a:p>
            <a:pPr lvl="1"/>
            <a:r>
              <a:rPr lang="en-US" sz="2400" smtClean="0"/>
              <a:t>Horsepower</a:t>
            </a:r>
          </a:p>
          <a:p>
            <a:pPr lvl="1"/>
            <a:r>
              <a:rPr lang="en-US" sz="2400" smtClean="0"/>
              <a:t>Acceleration</a:t>
            </a:r>
          </a:p>
          <a:p>
            <a:pPr lvl="1"/>
            <a:r>
              <a:rPr lang="en-US" sz="2400" smtClean="0"/>
              <a:t>Model year</a:t>
            </a:r>
          </a:p>
          <a:p>
            <a:pPr lvl="1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2390358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#1 Results: 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38" y="1603169"/>
            <a:ext cx="5985163" cy="50232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39106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 #1 Results:  Relative Error</a:t>
            </a:r>
            <a:br>
              <a:rPr lang="en-US" dirty="0" smtClean="0"/>
            </a:br>
            <a:r>
              <a:rPr lang="en-US" sz="2000" dirty="0" smtClean="0">
                <a:latin typeface="Andale Mono" charset="0"/>
                <a:ea typeface="Andale Mono" charset="0"/>
                <a:cs typeface="Andale Mono" charset="0"/>
              </a:rPr>
              <a:t>x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testset$make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, y = (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testset$mpg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-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MPGest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)/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testset$mpg</a:t>
            </a: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223" y="1757548"/>
            <a:ext cx="5545777" cy="4916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986828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4, and Experiment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 this experiment I took means of MPG, weight and model year for each manufacturer</a:t>
            </a:r>
            <a:r>
              <a:rPr lang="en-US" sz="3200" dirty="0" smtClean="0"/>
              <a:t>.  This corresponded to a new experimental model, our chief model of interest.</a:t>
            </a:r>
            <a:endParaRPr lang="en-US" sz="3200" dirty="0" smtClean="0"/>
          </a:p>
          <a:p>
            <a:r>
              <a:rPr lang="en-US" sz="3200" dirty="0"/>
              <a:t>The model suggested the following prediction of MPG for the test set:</a:t>
            </a:r>
          </a:p>
          <a:p>
            <a:pPr lvl="1"/>
            <a:r>
              <a:rPr lang="en-US" sz="2400" dirty="0" smtClean="0"/>
              <a:t>MPG ~ </a:t>
            </a:r>
            <a:r>
              <a:rPr lang="en-US" sz="2400" dirty="0" err="1" smtClean="0"/>
              <a:t>wt</a:t>
            </a:r>
            <a:r>
              <a:rPr lang="en-US" sz="2400" dirty="0" smtClean="0"/>
              <a:t> </a:t>
            </a:r>
            <a:r>
              <a:rPr lang="en-US" sz="2400" dirty="0"/>
              <a:t>* -0.006704 + </a:t>
            </a:r>
            <a:r>
              <a:rPr lang="en-US" sz="2400" dirty="0" smtClean="0"/>
              <a:t>(mdl </a:t>
            </a:r>
            <a:r>
              <a:rPr lang="en-US" sz="2400" dirty="0" err="1" smtClean="0"/>
              <a:t>yr</a:t>
            </a:r>
            <a:r>
              <a:rPr lang="en-US" sz="2400" dirty="0" smtClean="0"/>
              <a:t> – 1900) </a:t>
            </a:r>
            <a:r>
              <a:rPr lang="en-US" sz="2400" dirty="0"/>
              <a:t>* 0.7087 - 10.45</a:t>
            </a:r>
          </a:p>
        </p:txBody>
      </p:sp>
    </p:spTree>
    <p:extLst>
      <p:ext uri="{BB962C8B-B14F-4D97-AF65-F5344CB8AC3E}">
        <p14:creationId xmlns:p14="http://schemas.microsoft.com/office/powerpoint/2010/main" val="721673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#2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Again I </a:t>
            </a:r>
            <a:r>
              <a:rPr lang="en-US" sz="3200" dirty="0"/>
              <a:t>plotted the actual average MPG for each manufacturer against the prediction made by using the above approximation.</a:t>
            </a:r>
          </a:p>
          <a:p>
            <a:r>
              <a:rPr lang="en-US" sz="3200" dirty="0" smtClean="0"/>
              <a:t>And again I </a:t>
            </a:r>
            <a:r>
              <a:rPr lang="en-US" sz="3200" dirty="0"/>
              <a:t>plotted the relative errors for each manufacturer.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65414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#2 Results: 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6" y="1721922"/>
            <a:ext cx="5486400" cy="4963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62828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 #2 Results:  </a:t>
            </a:r>
            <a:r>
              <a:rPr lang="en-US" dirty="0"/>
              <a:t>Relative Error</a:t>
            </a:r>
            <a:br>
              <a:rPr lang="en-US" dirty="0"/>
            </a:b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x = testset2$make, y = (testset2$mpg - MPGest2)/testset2$mpg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99" y="1840675"/>
            <a:ext cx="5664530" cy="48570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29107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First, weight kills.</a:t>
            </a:r>
          </a:p>
          <a:p>
            <a:pPr lvl="1"/>
            <a:r>
              <a:rPr lang="en-US" sz="3200" dirty="0" smtClean="0"/>
              <a:t>Heavier cars consistently had lower MPG ratings.</a:t>
            </a:r>
          </a:p>
          <a:p>
            <a:r>
              <a:rPr lang="en-US" sz="3200" dirty="0" smtClean="0"/>
              <a:t>Second, buy a foreign car.</a:t>
            </a:r>
          </a:p>
          <a:p>
            <a:pPr lvl="1"/>
            <a:r>
              <a:rPr lang="en-US" sz="3200" dirty="0" smtClean="0"/>
              <a:t>American cars consistently had lower MPG ratings.</a:t>
            </a:r>
          </a:p>
          <a:p>
            <a:r>
              <a:rPr lang="en-US" sz="3200" dirty="0" smtClean="0"/>
              <a:t>Third, buy a four-cylinder car.</a:t>
            </a:r>
          </a:p>
          <a:p>
            <a:pPr lvl="1"/>
            <a:r>
              <a:rPr lang="en-US" sz="3200" dirty="0" smtClean="0"/>
              <a:t>Six- and eight-cylinder cars consistently had lower MPG ratings.</a:t>
            </a:r>
          </a:p>
        </p:txBody>
      </p:sp>
    </p:spTree>
    <p:extLst>
      <p:ext uri="{BB962C8B-B14F-4D97-AF65-F5344CB8AC3E}">
        <p14:creationId xmlns:p14="http://schemas.microsoft.com/office/powerpoint/2010/main" val="10953510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Defeasible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 can estimate the MPG of an automobile fairly accurately if you know its weight:</a:t>
            </a:r>
          </a:p>
          <a:p>
            <a:pPr lvl="1"/>
            <a:r>
              <a:rPr lang="en-US" sz="2400" dirty="0" smtClean="0"/>
              <a:t>MPG ~ </a:t>
            </a:r>
            <a:r>
              <a:rPr lang="en-US" sz="2400" dirty="0" err="1" smtClean="0"/>
              <a:t>wt</a:t>
            </a:r>
            <a:r>
              <a:rPr lang="en-US" sz="2400" dirty="0" smtClean="0"/>
              <a:t> </a:t>
            </a:r>
            <a:r>
              <a:rPr lang="en-US" sz="2400" dirty="0"/>
              <a:t>* -0.0077672 + 46.6415132</a:t>
            </a:r>
            <a:endParaRPr lang="en-US" sz="2400" dirty="0" smtClean="0"/>
          </a:p>
          <a:p>
            <a:r>
              <a:rPr lang="en-US" sz="3200" dirty="0" smtClean="0"/>
              <a:t>You can do better if you also know its model year</a:t>
            </a:r>
            <a:r>
              <a:rPr lang="en-US" sz="3200" dirty="0" smtClean="0">
                <a:sym typeface="Wingdings"/>
              </a:rPr>
              <a:t>:</a:t>
            </a:r>
          </a:p>
          <a:p>
            <a:pPr lvl="1"/>
            <a:r>
              <a:rPr lang="en-US" sz="2400" dirty="0" smtClean="0"/>
              <a:t>MPG ~ </a:t>
            </a:r>
            <a:r>
              <a:rPr lang="en-US" sz="2400" dirty="0" err="1" smtClean="0"/>
              <a:t>wt</a:t>
            </a:r>
            <a:r>
              <a:rPr lang="en-US" sz="2400" dirty="0" smtClean="0"/>
              <a:t> </a:t>
            </a:r>
            <a:r>
              <a:rPr lang="en-US" sz="2400" dirty="0"/>
              <a:t>* -0.006704 + </a:t>
            </a:r>
            <a:r>
              <a:rPr lang="en-US" sz="2400" dirty="0" smtClean="0"/>
              <a:t>(mdl </a:t>
            </a:r>
            <a:r>
              <a:rPr lang="en-US" sz="2400" dirty="0" err="1" smtClean="0"/>
              <a:t>yr</a:t>
            </a:r>
            <a:r>
              <a:rPr lang="en-US" sz="2400" dirty="0" smtClean="0"/>
              <a:t> - 1900) </a:t>
            </a:r>
            <a:r>
              <a:rPr lang="en-US" sz="2400" dirty="0"/>
              <a:t>* 0.7087 - 10.45</a:t>
            </a:r>
          </a:p>
        </p:txBody>
      </p:sp>
    </p:spTree>
    <p:extLst>
      <p:ext uri="{BB962C8B-B14F-4D97-AF65-F5344CB8AC3E}">
        <p14:creationId xmlns:p14="http://schemas.microsoft.com/office/powerpoint/2010/main" val="139569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Dataset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The dataset was available </a:t>
            </a:r>
            <a:r>
              <a:rPr lang="en-US" sz="3200"/>
              <a:t>for free, courtesy of UC Irvine, at </a:t>
            </a:r>
            <a:r>
              <a:rPr lang="en-US" sz="3200">
                <a:hlinkClick r:id="rId2"/>
              </a:rPr>
              <a:t>http://</a:t>
            </a:r>
            <a:r>
              <a:rPr lang="en-US" sz="3200" smtClean="0">
                <a:hlinkClick r:id="rId2"/>
              </a:rPr>
              <a:t>archive.ics.uci.edu/ml/datasets/Auto+MPG</a:t>
            </a:r>
            <a:r>
              <a:rPr lang="en-US" sz="3200" smtClean="0"/>
              <a:t>.</a:t>
            </a:r>
          </a:p>
          <a:p>
            <a:r>
              <a:rPr lang="en-US" sz="3200" smtClean="0"/>
              <a:t>It contains 398 (“observations” of) automobiles.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89043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Cleaning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The dataset was relatively clean.  But I broke apart the “car name” column into two (“make” and “model”) and added a new column for the country of origin (“Country”).</a:t>
            </a:r>
          </a:p>
          <a:p>
            <a:r>
              <a:rPr lang="en-US" sz="3200" smtClean="0"/>
              <a:t>The “horsepower” column had some “?”s that I replaced with “NA”s.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83607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Cleaning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I had also to correct some misspellings and alternative spellings.</a:t>
            </a:r>
          </a:p>
          <a:p>
            <a:pPr lvl="1"/>
            <a:r>
              <a:rPr lang="en-US" sz="3200"/>
              <a:t>Ex. I classed the “VW”s with the “</a:t>
            </a:r>
            <a:r>
              <a:rPr lang="en-US" sz="3200" err="1" smtClean="0"/>
              <a:t>Volkswagen”s</a:t>
            </a:r>
            <a:r>
              <a:rPr lang="en-US" sz="3200" smtClean="0"/>
              <a:t>.</a:t>
            </a:r>
          </a:p>
          <a:p>
            <a:r>
              <a:rPr lang="en-US" sz="3200" smtClean="0"/>
              <a:t>I changed the “</a:t>
            </a:r>
            <a:r>
              <a:rPr lang="en-US" sz="3200" err="1" smtClean="0"/>
              <a:t>Datsun”s</a:t>
            </a:r>
            <a:r>
              <a:rPr lang="en-US" sz="3200" smtClean="0"/>
              <a:t> to “</a:t>
            </a:r>
            <a:r>
              <a:rPr lang="en-US" sz="3200" err="1" smtClean="0"/>
              <a:t>Nissan”s</a:t>
            </a:r>
            <a:r>
              <a:rPr lang="en-US" sz="3200" smtClean="0"/>
              <a:t>, since they are really the same company.</a:t>
            </a:r>
          </a:p>
        </p:txBody>
      </p:sp>
    </p:spTree>
    <p:extLst>
      <p:ext uri="{BB962C8B-B14F-4D97-AF65-F5344CB8AC3E}">
        <p14:creationId xmlns:p14="http://schemas.microsoft.com/office/powerpoint/2010/main" val="893691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 suspected from the beginning that MPG rating would be a function of the car’s manufacturer.</a:t>
            </a:r>
          </a:p>
          <a:p>
            <a:r>
              <a:rPr lang="en-US" sz="3200" dirty="0" smtClean="0"/>
              <a:t>But since there were so many manufacturers (29), I decided to group them by country of origin.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8813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590</TotalTime>
  <Words>1864</Words>
  <Application>Microsoft Macintosh PowerPoint</Application>
  <PresentationFormat>Widescreen</PresentationFormat>
  <Paragraphs>206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Andale Mono</vt:lpstr>
      <vt:lpstr>Calibri</vt:lpstr>
      <vt:lpstr>Franklin Gothic Book</vt:lpstr>
      <vt:lpstr>Wingdings</vt:lpstr>
      <vt:lpstr>Crop</vt:lpstr>
      <vt:lpstr>Finding a fuel-efficient car</vt:lpstr>
      <vt:lpstr>The Problem</vt:lpstr>
      <vt:lpstr>Alternatives?</vt:lpstr>
      <vt:lpstr>Not Yet Feasible For Most</vt:lpstr>
      <vt:lpstr>Many Variables</vt:lpstr>
      <vt:lpstr>The Dataset</vt:lpstr>
      <vt:lpstr>Data Cleaning</vt:lpstr>
      <vt:lpstr>More Cleaning</vt:lpstr>
      <vt:lpstr>Adding a New Column</vt:lpstr>
      <vt:lpstr>The “Country” Column</vt:lpstr>
      <vt:lpstr>Early Results</vt:lpstr>
      <vt:lpstr>The Relation Between MPG and No. of Cylinders</vt:lpstr>
      <vt:lpstr>MPG Vs. No. of Cylinders (by country)</vt:lpstr>
      <vt:lpstr>The Relation Between MPG and Year of Production</vt:lpstr>
      <vt:lpstr>MPG Vs. Model Year</vt:lpstr>
      <vt:lpstr>The Relation Between MPG and Weight</vt:lpstr>
      <vt:lpstr>MPG Vs. Weight</vt:lpstr>
      <vt:lpstr>The Relation Between MPG and Acceleration</vt:lpstr>
      <vt:lpstr>MPG Vs. Acceleration</vt:lpstr>
      <vt:lpstr>USA High on Weight, Low on MPG</vt:lpstr>
      <vt:lpstr>MPG Means by Country</vt:lpstr>
      <vt:lpstr>Weight Means by Country</vt:lpstr>
      <vt:lpstr>MPG Vs. Country</vt:lpstr>
      <vt:lpstr>Bracketing the Cylinder Variable</vt:lpstr>
      <vt:lpstr>Cylinder-Groups</vt:lpstr>
      <vt:lpstr>Four-Cylinder MPG Vs. Country</vt:lpstr>
      <vt:lpstr>Comparisons of MPG by Manufacturer</vt:lpstr>
      <vt:lpstr>Chrysler MPG Vs. Model Year</vt:lpstr>
      <vt:lpstr>Chrysler MPG Vs. Model</vt:lpstr>
      <vt:lpstr>High-Scoring Manufacturers</vt:lpstr>
      <vt:lpstr>Honda MPG</vt:lpstr>
      <vt:lpstr>Nissan MPG</vt:lpstr>
      <vt:lpstr>Renault MPG</vt:lpstr>
      <vt:lpstr>Volkswagen MPG</vt:lpstr>
      <vt:lpstr>Pontiac MPG</vt:lpstr>
      <vt:lpstr>Intra-National Variation</vt:lpstr>
      <vt:lpstr>France MPG Vs. Make</vt:lpstr>
      <vt:lpstr>Germany MPG Vs. Make</vt:lpstr>
      <vt:lpstr>Japan MPG Vs. Make</vt:lpstr>
      <vt:lpstr>Sweden MPG Vs. Make</vt:lpstr>
      <vt:lpstr>USA MPG Vs. Make</vt:lpstr>
      <vt:lpstr>Linear Modeling</vt:lpstr>
      <vt:lpstr>Model 1 Summary</vt:lpstr>
      <vt:lpstr>Dropping Cylinders</vt:lpstr>
      <vt:lpstr>Model 2 Summary</vt:lpstr>
      <vt:lpstr>Model 3 Summary</vt:lpstr>
      <vt:lpstr>Predictions with Training Sets and Test Sets</vt:lpstr>
      <vt:lpstr>Experiment #1</vt:lpstr>
      <vt:lpstr>Experiment #1 Plots</vt:lpstr>
      <vt:lpstr>Experiment #1 Results:  Comparison</vt:lpstr>
      <vt:lpstr>Experiment #1 Results:  Relative Error x = testset$make, y = (testset$mpg - MPGest)/testset$mpg</vt:lpstr>
      <vt:lpstr>Model 4, and Experiment #2</vt:lpstr>
      <vt:lpstr>Experiment #2 Plots</vt:lpstr>
      <vt:lpstr>Experiment #2 Results:  Comparison</vt:lpstr>
      <vt:lpstr>Experiment #2 Results:  Relative Error x = testset2$make, y = (testset2$mpg - MPGest2)/testset2$mpg</vt:lpstr>
      <vt:lpstr>Results and Recommendations</vt:lpstr>
      <vt:lpstr>Defeasible Predictions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fuel-efficient car</dc:title>
  <dc:creator>Greg Damico</dc:creator>
  <cp:lastModifiedBy>Greg Damico</cp:lastModifiedBy>
  <cp:revision>31</cp:revision>
  <dcterms:created xsi:type="dcterms:W3CDTF">2016-10-16T22:44:02Z</dcterms:created>
  <dcterms:modified xsi:type="dcterms:W3CDTF">2016-10-19T20:47:43Z</dcterms:modified>
</cp:coreProperties>
</file>