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Roboto Medium"/>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iAYwjD93BBQ5rBrNaWmzmwnGr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RobotoMedium-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RobotoMedium-bold.fntdata"/><Relationship Id="rId6" Type="http://schemas.openxmlformats.org/officeDocument/2006/relationships/slide" Target="slides/slide2.xml"/><Relationship Id="rId18" Type="http://schemas.openxmlformats.org/officeDocument/2006/relationships/font" Target="fonts/RobotoMedium-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13" name="Google Shape;41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19" name="Google Shape;419;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25" name="Google Shape;425;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31" name="Google Shape;431;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45" name="Google Shape;445;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51" name="Google Shape;45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p11"/>
          <p:cNvSpPr/>
          <p:nvPr/>
        </p:nvSpPr>
        <p:spPr>
          <a:xfrm>
            <a:off x="0" y="0"/>
            <a:ext cx="9169800" cy="5143500"/>
          </a:xfrm>
          <a:prstGeom prst="rect">
            <a:avLst/>
          </a:prstGeom>
          <a:solidFill>
            <a:srgbClr val="0098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1"/>
          <p:cNvSpPr/>
          <p:nvPr/>
        </p:nvSpPr>
        <p:spPr>
          <a:xfrm>
            <a:off x="0" y="0"/>
            <a:ext cx="2286600" cy="1961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11"/>
          <p:cNvPicPr preferRelativeResize="0"/>
          <p:nvPr/>
        </p:nvPicPr>
        <p:blipFill rotWithShape="1">
          <a:blip r:embed="rId2">
            <a:alphaModFix/>
          </a:blip>
          <a:srcRect b="0" l="0" r="0" t="0"/>
          <a:stretch/>
        </p:blipFill>
        <p:spPr>
          <a:xfrm>
            <a:off x="104950" y="508352"/>
            <a:ext cx="2076703" cy="794252"/>
          </a:xfrm>
          <a:prstGeom prst="rect">
            <a:avLst/>
          </a:prstGeom>
          <a:noFill/>
          <a:ln>
            <a:noFill/>
          </a:ln>
        </p:spPr>
      </p:pic>
      <p:sp>
        <p:nvSpPr>
          <p:cNvPr id="17" name="Google Shape;17;p11"/>
          <p:cNvSpPr txBox="1"/>
          <p:nvPr/>
        </p:nvSpPr>
        <p:spPr>
          <a:xfrm>
            <a:off x="46275" y="4805525"/>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F3F3F3"/>
                </a:solidFill>
                <a:latin typeface="Roboto"/>
                <a:ea typeface="Roboto"/>
                <a:cs typeface="Roboto"/>
                <a:sym typeface="Roboto"/>
              </a:rPr>
              <a:t>www.hexart.in</a:t>
            </a:r>
            <a:endParaRPr b="0" i="0" sz="1200" u="none" cap="none" strike="noStrike">
              <a:solidFill>
                <a:srgbClr val="F3F3F3"/>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5" name="Shape 375"/>
        <p:cNvGrpSpPr/>
        <p:nvPr/>
      </p:nvGrpSpPr>
      <p:grpSpPr>
        <a:xfrm>
          <a:off x="0" y="0"/>
          <a:ext cx="0" cy="0"/>
          <a:chOff x="0" y="0"/>
          <a:chExt cx="0" cy="0"/>
        </a:xfrm>
      </p:grpSpPr>
      <p:sp>
        <p:nvSpPr>
          <p:cNvPr id="376" name="Google Shape;376;p2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7" name="Google Shape;377;p20"/>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78" name="Google Shape;378;p20"/>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79" name="Google Shape;379;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0" name="Google Shape;380;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1" name="Google Shape;381;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2" name="Shape 382"/>
        <p:cNvGrpSpPr/>
        <p:nvPr/>
      </p:nvGrpSpPr>
      <p:grpSpPr>
        <a:xfrm>
          <a:off x="0" y="0"/>
          <a:ext cx="0" cy="0"/>
          <a:chOff x="0" y="0"/>
          <a:chExt cx="0" cy="0"/>
        </a:xfrm>
      </p:grpSpPr>
      <p:sp>
        <p:nvSpPr>
          <p:cNvPr id="383" name="Google Shape;383;p21"/>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4" name="Google Shape;384;p21"/>
          <p:cNvSpPr/>
          <p:nvPr>
            <p:ph idx="2" type="pic"/>
          </p:nvPr>
        </p:nvSpPr>
        <p:spPr>
          <a:xfrm>
            <a:off x="3887391" y="740569"/>
            <a:ext cx="4629000" cy="3655200"/>
          </a:xfrm>
          <a:prstGeom prst="rect">
            <a:avLst/>
          </a:prstGeom>
          <a:noFill/>
          <a:ln>
            <a:noFill/>
          </a:ln>
        </p:spPr>
      </p:sp>
      <p:sp>
        <p:nvSpPr>
          <p:cNvPr id="385" name="Google Shape;385;p21"/>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86" name="Google Shape;386;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7" name="Google Shape;387;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8" name="Google Shape;388;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9" name="Shape 389"/>
        <p:cNvGrpSpPr/>
        <p:nvPr/>
      </p:nvGrpSpPr>
      <p:grpSpPr>
        <a:xfrm>
          <a:off x="0" y="0"/>
          <a:ext cx="0" cy="0"/>
          <a:chOff x="0" y="0"/>
          <a:chExt cx="0" cy="0"/>
        </a:xfrm>
      </p:grpSpPr>
      <p:sp>
        <p:nvSpPr>
          <p:cNvPr id="390" name="Google Shape;390;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1" name="Google Shape;391;p22"/>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2" name="Google Shape;392;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3" name="Google Shape;393;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4" name="Google Shape;394;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5" name="Shape 395"/>
        <p:cNvGrpSpPr/>
        <p:nvPr/>
      </p:nvGrpSpPr>
      <p:grpSpPr>
        <a:xfrm>
          <a:off x="0" y="0"/>
          <a:ext cx="0" cy="0"/>
          <a:chOff x="0" y="0"/>
          <a:chExt cx="0" cy="0"/>
        </a:xfrm>
      </p:grpSpPr>
      <p:sp>
        <p:nvSpPr>
          <p:cNvPr id="396" name="Google Shape;396;p23"/>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7" name="Google Shape;397;p23"/>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8" name="Google Shape;398;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9" name="Google Shape;399;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0" name="Google Shape;400;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2"/>
          <p:cNvSpPr/>
          <p:nvPr/>
        </p:nvSpPr>
        <p:spPr>
          <a:xfrm rot="10800000">
            <a:off x="497825" y="-264150"/>
            <a:ext cx="3916800" cy="5417700"/>
          </a:xfrm>
          <a:prstGeom prst="rtTriangle">
            <a:avLst/>
          </a:prstGeom>
          <a:solidFill>
            <a:srgbClr val="F3F3F3">
              <a:alpha val="4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rot="-5400000">
            <a:off x="2851500" y="-3355858"/>
            <a:ext cx="3621300" cy="9346800"/>
          </a:xfrm>
          <a:prstGeom prst="rtTriangle">
            <a:avLst/>
          </a:prstGeom>
          <a:solidFill>
            <a:srgbClr val="F3F3F3">
              <a:alpha val="7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rot="5400000">
            <a:off x="-651700" y="490900"/>
            <a:ext cx="3289200" cy="1985700"/>
          </a:xfrm>
          <a:prstGeom prst="rtTriangle">
            <a:avLst/>
          </a:prstGeom>
          <a:solidFill>
            <a:srgbClr val="F3F3F3">
              <a:alpha val="7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rot="-7001467">
            <a:off x="5268188" y="-881029"/>
            <a:ext cx="2865886" cy="6561444"/>
          </a:xfrm>
          <a:prstGeom prst="rtTriangle">
            <a:avLst/>
          </a:prstGeom>
          <a:solidFill>
            <a:srgbClr val="F3F3F3">
              <a:alpha val="4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p12"/>
          <p:cNvCxnSpPr/>
          <p:nvPr/>
        </p:nvCxnSpPr>
        <p:spPr>
          <a:xfrm flipH="1" rot="10800000">
            <a:off x="0" y="683075"/>
            <a:ext cx="953400" cy="2100"/>
          </a:xfrm>
          <a:prstGeom prst="straightConnector1">
            <a:avLst/>
          </a:prstGeom>
          <a:noFill/>
          <a:ln cap="flat" cmpd="sng" w="76200">
            <a:solidFill>
              <a:srgbClr val="B9D87A"/>
            </a:solidFill>
            <a:prstDash val="solid"/>
            <a:round/>
            <a:headEnd len="sm" w="sm" type="none"/>
            <a:tailEnd len="sm" w="sm" type="none"/>
          </a:ln>
        </p:spPr>
      </p:cxnSp>
      <p:cxnSp>
        <p:nvCxnSpPr>
          <p:cNvPr id="24" name="Google Shape;24;p12"/>
          <p:cNvCxnSpPr/>
          <p:nvPr/>
        </p:nvCxnSpPr>
        <p:spPr>
          <a:xfrm>
            <a:off x="812825" y="685175"/>
            <a:ext cx="4706100" cy="0"/>
          </a:xfrm>
          <a:prstGeom prst="straightConnector1">
            <a:avLst/>
          </a:prstGeom>
          <a:noFill/>
          <a:ln cap="flat" cmpd="sng" w="9525">
            <a:solidFill>
              <a:srgbClr val="B9D87A"/>
            </a:solidFill>
            <a:prstDash val="solid"/>
            <a:round/>
            <a:headEnd len="sm" w="sm" type="none"/>
            <a:tailEnd len="sm" w="sm" type="none"/>
          </a:ln>
        </p:spPr>
      </p:cxnSp>
      <p:pic>
        <p:nvPicPr>
          <p:cNvPr id="25" name="Google Shape;25;p12"/>
          <p:cNvPicPr preferRelativeResize="0"/>
          <p:nvPr/>
        </p:nvPicPr>
        <p:blipFill rotWithShape="1">
          <a:blip r:embed="rId2">
            <a:alphaModFix/>
          </a:blip>
          <a:srcRect b="0" l="0" r="0" t="0"/>
          <a:stretch/>
        </p:blipFill>
        <p:spPr>
          <a:xfrm>
            <a:off x="36450" y="47525"/>
            <a:ext cx="874448" cy="334425"/>
          </a:xfrm>
          <a:prstGeom prst="rect">
            <a:avLst/>
          </a:prstGeom>
          <a:noFill/>
          <a:ln>
            <a:noFill/>
          </a:ln>
        </p:spPr>
      </p:pic>
      <p:sp>
        <p:nvSpPr>
          <p:cNvPr id="26" name="Google Shape;26;p12"/>
          <p:cNvSpPr txBox="1"/>
          <p:nvPr/>
        </p:nvSpPr>
        <p:spPr>
          <a:xfrm>
            <a:off x="0" y="4824025"/>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Roboto"/>
                <a:ea typeface="Roboto"/>
                <a:cs typeface="Roboto"/>
                <a:sym typeface="Roboto"/>
              </a:rPr>
              <a:t>www.hexart.in</a:t>
            </a:r>
            <a:endParaRPr b="0" i="0" sz="1000" u="none" cap="none" strike="noStrike">
              <a:solidFill>
                <a:srgbClr val="000000"/>
              </a:solidFill>
              <a:latin typeface="Roboto"/>
              <a:ea typeface="Roboto"/>
              <a:cs typeface="Roboto"/>
              <a:sym typeface="Roboto"/>
            </a:endParaRPr>
          </a:p>
        </p:txBody>
      </p:sp>
      <p:sp>
        <p:nvSpPr>
          <p:cNvPr id="27" name="Google Shape;27;p12"/>
          <p:cNvSpPr/>
          <p:nvPr/>
        </p:nvSpPr>
        <p:spPr>
          <a:xfrm>
            <a:off x="7525440" y="0"/>
            <a:ext cx="378" cy="80713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
        <p:nvSpPr>
          <p:cNvPr id="28" name="Google Shape;28;p12"/>
          <p:cNvSpPr/>
          <p:nvPr/>
        </p:nvSpPr>
        <p:spPr>
          <a:xfrm>
            <a:off x="7918920" y="1046880"/>
            <a:ext cx="1235520" cy="37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9" name="Shape 29"/>
        <p:cNvGrpSpPr/>
        <p:nvPr/>
      </p:nvGrpSpPr>
      <p:grpSpPr>
        <a:xfrm>
          <a:off x="0" y="0"/>
          <a:ext cx="0" cy="0"/>
          <a:chOff x="0" y="0"/>
          <a:chExt cx="0" cy="0"/>
        </a:xfrm>
      </p:grpSpPr>
      <p:sp>
        <p:nvSpPr>
          <p:cNvPr id="30" name="Google Shape;30;p13"/>
          <p:cNvSpPr/>
          <p:nvPr/>
        </p:nvSpPr>
        <p:spPr>
          <a:xfrm>
            <a:off x="2292400"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a:off x="2292400"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2292400"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2292400"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a:off x="2292400"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
          <p:cNvSpPr/>
          <p:nvPr/>
        </p:nvSpPr>
        <p:spPr>
          <a:xfrm>
            <a:off x="2292400"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3"/>
          <p:cNvSpPr/>
          <p:nvPr/>
        </p:nvSpPr>
        <p:spPr>
          <a:xfrm>
            <a:off x="2292400"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p:nvPr/>
        </p:nvSpPr>
        <p:spPr>
          <a:xfrm>
            <a:off x="2292400"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3"/>
          <p:cNvSpPr/>
          <p:nvPr/>
        </p:nvSpPr>
        <p:spPr>
          <a:xfrm>
            <a:off x="2811900"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2811900"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2811900"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p:nvPr/>
        </p:nvSpPr>
        <p:spPr>
          <a:xfrm>
            <a:off x="2811900"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
          <p:cNvSpPr/>
          <p:nvPr/>
        </p:nvSpPr>
        <p:spPr>
          <a:xfrm>
            <a:off x="2811900"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
          <p:cNvSpPr/>
          <p:nvPr/>
        </p:nvSpPr>
        <p:spPr>
          <a:xfrm>
            <a:off x="2811900"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
          <p:cNvSpPr/>
          <p:nvPr/>
        </p:nvSpPr>
        <p:spPr>
          <a:xfrm>
            <a:off x="2811900"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
          <p:cNvSpPr/>
          <p:nvPr/>
        </p:nvSpPr>
        <p:spPr>
          <a:xfrm>
            <a:off x="2292400"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3"/>
          <p:cNvSpPr/>
          <p:nvPr/>
        </p:nvSpPr>
        <p:spPr>
          <a:xfrm>
            <a:off x="2811900"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3"/>
          <p:cNvSpPr/>
          <p:nvPr/>
        </p:nvSpPr>
        <p:spPr>
          <a:xfrm>
            <a:off x="3339488"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3"/>
          <p:cNvSpPr/>
          <p:nvPr/>
        </p:nvSpPr>
        <p:spPr>
          <a:xfrm>
            <a:off x="3339488"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3"/>
          <p:cNvSpPr/>
          <p:nvPr/>
        </p:nvSpPr>
        <p:spPr>
          <a:xfrm>
            <a:off x="3339488"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3"/>
          <p:cNvSpPr/>
          <p:nvPr/>
        </p:nvSpPr>
        <p:spPr>
          <a:xfrm>
            <a:off x="3339488"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3"/>
          <p:cNvSpPr/>
          <p:nvPr/>
        </p:nvSpPr>
        <p:spPr>
          <a:xfrm>
            <a:off x="3339488"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a:off x="3339488"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p:nvPr/>
        </p:nvSpPr>
        <p:spPr>
          <a:xfrm>
            <a:off x="3339488"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p:nvPr/>
        </p:nvSpPr>
        <p:spPr>
          <a:xfrm>
            <a:off x="3339488"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3858988"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a:off x="3858988"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3858988"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3858988"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3858988"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3858988"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3858988"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3339488"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3"/>
          <p:cNvSpPr/>
          <p:nvPr/>
        </p:nvSpPr>
        <p:spPr>
          <a:xfrm>
            <a:off x="3858988"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4378500"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4378500"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4378500"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4378500"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a:off x="4378500"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a:off x="4378500"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3"/>
          <p:cNvSpPr/>
          <p:nvPr/>
        </p:nvSpPr>
        <p:spPr>
          <a:xfrm>
            <a:off x="4378500"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3"/>
          <p:cNvSpPr/>
          <p:nvPr/>
        </p:nvSpPr>
        <p:spPr>
          <a:xfrm>
            <a:off x="4378500"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4898000"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4898000"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a:off x="4898000"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p:nvPr/>
        </p:nvSpPr>
        <p:spPr>
          <a:xfrm>
            <a:off x="4898000"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4898000"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4898000"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a:off x="4898000"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a:off x="4378500"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a:off x="4898000"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5425588"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5425588"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p:nvPr/>
        </p:nvSpPr>
        <p:spPr>
          <a:xfrm>
            <a:off x="5425588"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a:off x="5425588"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5425588"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5425588"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a:off x="5425588"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5425588"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5945088"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5945088"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5945088"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5945088"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5945088"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5945088"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5945088"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5425588"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5945088"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6464600"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6464600"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
          <p:cNvSpPr/>
          <p:nvPr/>
        </p:nvSpPr>
        <p:spPr>
          <a:xfrm>
            <a:off x="6464600"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a:off x="6464600"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6464600"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6464600"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6464600"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a:off x="6464600"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6984100"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p:nvPr/>
        </p:nvSpPr>
        <p:spPr>
          <a:xfrm>
            <a:off x="6984100"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6984100"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6984100"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a:off x="6984100"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6984100"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a:off x="6984100"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a:off x="6464600"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a:off x="6984100"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a:off x="7511688"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
          <p:cNvSpPr/>
          <p:nvPr/>
        </p:nvSpPr>
        <p:spPr>
          <a:xfrm>
            <a:off x="7511688"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a:off x="7511688"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7511688"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a:off x="7511688"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a:off x="7511688"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7511688"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a:off x="7511688"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a:off x="8031188"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a:off x="8031188"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
          <p:cNvSpPr/>
          <p:nvPr/>
        </p:nvSpPr>
        <p:spPr>
          <a:xfrm>
            <a:off x="8031188"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a:off x="8031188"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8031188"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8031188"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a:off x="8031188"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a:off x="7511688"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8031188"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8550688"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8550688"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8550688"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8550688"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p:nvPr/>
        </p:nvSpPr>
        <p:spPr>
          <a:xfrm>
            <a:off x="8550688"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3"/>
          <p:cNvSpPr/>
          <p:nvPr/>
        </p:nvSpPr>
        <p:spPr>
          <a:xfrm>
            <a:off x="8550688"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8550688"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3"/>
          <p:cNvSpPr/>
          <p:nvPr/>
        </p:nvSpPr>
        <p:spPr>
          <a:xfrm>
            <a:off x="8550688"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p:nvPr/>
        </p:nvSpPr>
        <p:spPr>
          <a:xfrm>
            <a:off x="8550688"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p:nvPr/>
        </p:nvSpPr>
        <p:spPr>
          <a:xfrm>
            <a:off x="1253400"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a:off x="1253400"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a:off x="1253400"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p:nvPr/>
        </p:nvSpPr>
        <p:spPr>
          <a:xfrm>
            <a:off x="1253400"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
          <p:cNvSpPr/>
          <p:nvPr/>
        </p:nvSpPr>
        <p:spPr>
          <a:xfrm>
            <a:off x="1253400"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1253400"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
          <p:cNvSpPr/>
          <p:nvPr/>
        </p:nvSpPr>
        <p:spPr>
          <a:xfrm>
            <a:off x="1253400"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3"/>
          <p:cNvSpPr/>
          <p:nvPr/>
        </p:nvSpPr>
        <p:spPr>
          <a:xfrm>
            <a:off x="1253400"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3"/>
          <p:cNvSpPr/>
          <p:nvPr/>
        </p:nvSpPr>
        <p:spPr>
          <a:xfrm>
            <a:off x="1772900"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
          <p:cNvSpPr/>
          <p:nvPr/>
        </p:nvSpPr>
        <p:spPr>
          <a:xfrm>
            <a:off x="1772900"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3"/>
          <p:cNvSpPr/>
          <p:nvPr/>
        </p:nvSpPr>
        <p:spPr>
          <a:xfrm>
            <a:off x="1772900"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
          <p:cNvSpPr/>
          <p:nvPr/>
        </p:nvSpPr>
        <p:spPr>
          <a:xfrm>
            <a:off x="1772900"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
          <p:cNvSpPr/>
          <p:nvPr/>
        </p:nvSpPr>
        <p:spPr>
          <a:xfrm>
            <a:off x="1772900"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a:off x="1772900"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a:off x="1772900"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
          <p:cNvSpPr/>
          <p:nvPr/>
        </p:nvSpPr>
        <p:spPr>
          <a:xfrm>
            <a:off x="1253400"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3"/>
          <p:cNvSpPr/>
          <p:nvPr/>
        </p:nvSpPr>
        <p:spPr>
          <a:xfrm>
            <a:off x="1772900"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
          <p:cNvSpPr/>
          <p:nvPr/>
        </p:nvSpPr>
        <p:spPr>
          <a:xfrm>
            <a:off x="214400"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
          <p:cNvSpPr/>
          <p:nvPr/>
        </p:nvSpPr>
        <p:spPr>
          <a:xfrm>
            <a:off x="214400"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3"/>
          <p:cNvSpPr/>
          <p:nvPr/>
        </p:nvSpPr>
        <p:spPr>
          <a:xfrm>
            <a:off x="214400"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3"/>
          <p:cNvSpPr/>
          <p:nvPr/>
        </p:nvSpPr>
        <p:spPr>
          <a:xfrm>
            <a:off x="214400"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
          <p:cNvSpPr/>
          <p:nvPr/>
        </p:nvSpPr>
        <p:spPr>
          <a:xfrm>
            <a:off x="214400"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3"/>
          <p:cNvSpPr/>
          <p:nvPr/>
        </p:nvSpPr>
        <p:spPr>
          <a:xfrm>
            <a:off x="214400"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p:nvPr/>
        </p:nvSpPr>
        <p:spPr>
          <a:xfrm>
            <a:off x="214400"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p:nvPr/>
        </p:nvSpPr>
        <p:spPr>
          <a:xfrm>
            <a:off x="214400"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p:nvPr/>
        </p:nvSpPr>
        <p:spPr>
          <a:xfrm>
            <a:off x="733900"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3"/>
          <p:cNvSpPr/>
          <p:nvPr/>
        </p:nvSpPr>
        <p:spPr>
          <a:xfrm>
            <a:off x="733900"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3"/>
          <p:cNvSpPr/>
          <p:nvPr/>
        </p:nvSpPr>
        <p:spPr>
          <a:xfrm>
            <a:off x="733900"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3"/>
          <p:cNvSpPr/>
          <p:nvPr/>
        </p:nvSpPr>
        <p:spPr>
          <a:xfrm>
            <a:off x="733900"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3"/>
          <p:cNvSpPr/>
          <p:nvPr/>
        </p:nvSpPr>
        <p:spPr>
          <a:xfrm>
            <a:off x="733900"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3"/>
          <p:cNvSpPr/>
          <p:nvPr/>
        </p:nvSpPr>
        <p:spPr>
          <a:xfrm>
            <a:off x="733900"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3"/>
          <p:cNvSpPr/>
          <p:nvPr/>
        </p:nvSpPr>
        <p:spPr>
          <a:xfrm>
            <a:off x="733900"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3"/>
          <p:cNvSpPr/>
          <p:nvPr/>
        </p:nvSpPr>
        <p:spPr>
          <a:xfrm>
            <a:off x="214400"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3"/>
          <p:cNvSpPr/>
          <p:nvPr/>
        </p:nvSpPr>
        <p:spPr>
          <a:xfrm>
            <a:off x="733900"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175" name="Shape 175"/>
        <p:cNvGrpSpPr/>
        <p:nvPr/>
      </p:nvGrpSpPr>
      <p:grpSpPr>
        <a:xfrm>
          <a:off x="0" y="0"/>
          <a:ext cx="0" cy="0"/>
          <a:chOff x="0" y="0"/>
          <a:chExt cx="0" cy="0"/>
        </a:xfrm>
      </p:grpSpPr>
      <p:sp>
        <p:nvSpPr>
          <p:cNvPr id="176" name="Google Shape;176;p14"/>
          <p:cNvSpPr/>
          <p:nvPr/>
        </p:nvSpPr>
        <p:spPr>
          <a:xfrm>
            <a:off x="0" y="0"/>
            <a:ext cx="2286600" cy="1961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2292400"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2292400"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2292400"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2292400"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2292400"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2292400"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2292400"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2292400"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2811900"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2811900"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2811900"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2811900"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2811900"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a:off x="2811900"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2811900"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2292400"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2811900"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3339488"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3339488"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3339488"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3339488"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3339488"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3339488"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3339488"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3339488"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3858988"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3858988"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3858988"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3858988"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3858988"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3858988"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3858988"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3339488"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3858988"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4378500"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4378500"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4378500"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4378500"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4378500"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4378500"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4378500"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4378500"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4898000"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4898000"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4898000"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4898000"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4898000"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4898000"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4898000"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4378500"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4898000"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5425588"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5425588"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5425588"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5425588"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5425588"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5425588"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5425588"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5425588"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5945088"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5945088"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5945088"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5945088"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5945088"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5945088"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5945088"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5425588"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5945088"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6464600"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6464600"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
          <p:cNvSpPr/>
          <p:nvPr/>
        </p:nvSpPr>
        <p:spPr>
          <a:xfrm>
            <a:off x="6464600"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
          <p:cNvSpPr/>
          <p:nvPr/>
        </p:nvSpPr>
        <p:spPr>
          <a:xfrm>
            <a:off x="6464600"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a:off x="6464600"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6464600"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6464600"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6464600"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6984100"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6984100"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6984100"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6984100"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a:off x="6984100"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
          <p:cNvSpPr/>
          <p:nvPr/>
        </p:nvSpPr>
        <p:spPr>
          <a:xfrm>
            <a:off x="6984100"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6984100"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6464600"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6984100"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7511688"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4"/>
          <p:cNvSpPr/>
          <p:nvPr/>
        </p:nvSpPr>
        <p:spPr>
          <a:xfrm>
            <a:off x="7511688"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7511688"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7511688"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7511688"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a:off x="7511688"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7511688"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7511688"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8031188"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8031188"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8031188"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8031188"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8031188"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8031188"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8031188"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7511688"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8031188"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8550688"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8550688"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8550688"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8550688"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p:nvPr/>
        </p:nvSpPr>
        <p:spPr>
          <a:xfrm>
            <a:off x="8550688"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8550688"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8550688"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
          <p:cNvSpPr/>
          <p:nvPr/>
        </p:nvSpPr>
        <p:spPr>
          <a:xfrm>
            <a:off x="8550688"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8550688"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1253400"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1253400"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1253400"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1253400"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1253400"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1253400"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1253400"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1253400"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1772900"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1772900"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p:nvPr/>
        </p:nvSpPr>
        <p:spPr>
          <a:xfrm>
            <a:off x="1772900"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1772900"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
          <p:cNvSpPr/>
          <p:nvPr/>
        </p:nvSpPr>
        <p:spPr>
          <a:xfrm>
            <a:off x="1772900"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
          <p:cNvSpPr/>
          <p:nvPr/>
        </p:nvSpPr>
        <p:spPr>
          <a:xfrm>
            <a:off x="1772900"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1772900"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a:off x="1253400"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
          <p:cNvSpPr/>
          <p:nvPr/>
        </p:nvSpPr>
        <p:spPr>
          <a:xfrm>
            <a:off x="1772900"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
          <p:cNvSpPr/>
          <p:nvPr/>
        </p:nvSpPr>
        <p:spPr>
          <a:xfrm>
            <a:off x="214425"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4"/>
          <p:cNvSpPr/>
          <p:nvPr/>
        </p:nvSpPr>
        <p:spPr>
          <a:xfrm>
            <a:off x="214400"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a:off x="214400"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214400"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a:off x="214400"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214400"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a:off x="214400"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214400"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a:off x="733900"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4"/>
          <p:cNvSpPr/>
          <p:nvPr/>
        </p:nvSpPr>
        <p:spPr>
          <a:xfrm>
            <a:off x="733900"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733900"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
          <p:cNvSpPr/>
          <p:nvPr/>
        </p:nvSpPr>
        <p:spPr>
          <a:xfrm>
            <a:off x="733900"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p:nvPr/>
        </p:nvSpPr>
        <p:spPr>
          <a:xfrm>
            <a:off x="733900"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733900"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733900"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p:nvPr/>
        </p:nvSpPr>
        <p:spPr>
          <a:xfrm>
            <a:off x="214400"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733900"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2" name="Google Shape;322;p14"/>
          <p:cNvCxnSpPr/>
          <p:nvPr/>
        </p:nvCxnSpPr>
        <p:spPr>
          <a:xfrm>
            <a:off x="3878925" y="2781150"/>
            <a:ext cx="3361200" cy="0"/>
          </a:xfrm>
          <a:prstGeom prst="straightConnector1">
            <a:avLst/>
          </a:prstGeom>
          <a:noFill/>
          <a:ln cap="flat" cmpd="sng" w="9525">
            <a:solidFill>
              <a:srgbClr val="B9D87A"/>
            </a:solidFill>
            <a:prstDash val="solid"/>
            <a:round/>
            <a:headEnd len="sm" w="sm" type="none"/>
            <a:tailEnd len="sm" w="sm" type="none"/>
          </a:ln>
        </p:spPr>
      </p:cxnSp>
      <p:sp>
        <p:nvSpPr>
          <p:cNvPr id="323" name="Google Shape;323;p14"/>
          <p:cNvSpPr txBox="1"/>
          <p:nvPr/>
        </p:nvSpPr>
        <p:spPr>
          <a:xfrm>
            <a:off x="559850" y="1302606"/>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Roboto"/>
                <a:ea typeface="Roboto"/>
                <a:cs typeface="Roboto"/>
                <a:sym typeface="Roboto"/>
              </a:rPr>
              <a:t>www.hexart.in</a:t>
            </a:r>
            <a:endParaRPr b="0" i="0" sz="1200" u="none" cap="none" strike="noStrike">
              <a:solidFill>
                <a:srgbClr val="000000"/>
              </a:solidFill>
              <a:latin typeface="Roboto"/>
              <a:ea typeface="Roboto"/>
              <a:cs typeface="Roboto"/>
              <a:sym typeface="Roboto"/>
            </a:endParaRPr>
          </a:p>
        </p:txBody>
      </p:sp>
      <p:pic>
        <p:nvPicPr>
          <p:cNvPr id="324" name="Google Shape;324;p14"/>
          <p:cNvPicPr preferRelativeResize="0"/>
          <p:nvPr/>
        </p:nvPicPr>
        <p:blipFill rotWithShape="1">
          <a:blip r:embed="rId2">
            <a:alphaModFix/>
          </a:blip>
          <a:srcRect b="18628" l="7510" r="7431" t="20809"/>
          <a:stretch/>
        </p:blipFill>
        <p:spPr>
          <a:xfrm>
            <a:off x="570469" y="3633345"/>
            <a:ext cx="1145673" cy="328402"/>
          </a:xfrm>
          <a:prstGeom prst="rect">
            <a:avLst/>
          </a:prstGeom>
          <a:noFill/>
          <a:ln>
            <a:noFill/>
          </a:ln>
        </p:spPr>
      </p:pic>
      <p:pic>
        <p:nvPicPr>
          <p:cNvPr id="325" name="Google Shape;325;p14"/>
          <p:cNvPicPr preferRelativeResize="0"/>
          <p:nvPr/>
        </p:nvPicPr>
        <p:blipFill rotWithShape="1">
          <a:blip r:embed="rId3">
            <a:alphaModFix/>
          </a:blip>
          <a:srcRect b="17724" l="19861" r="19307" t="18103"/>
          <a:stretch/>
        </p:blipFill>
        <p:spPr>
          <a:xfrm>
            <a:off x="901770" y="4572177"/>
            <a:ext cx="483078" cy="360402"/>
          </a:xfrm>
          <a:prstGeom prst="rect">
            <a:avLst/>
          </a:prstGeom>
          <a:noFill/>
          <a:ln>
            <a:noFill/>
          </a:ln>
        </p:spPr>
      </p:pic>
      <p:pic>
        <p:nvPicPr>
          <p:cNvPr id="326" name="Google Shape;326;p14"/>
          <p:cNvPicPr preferRelativeResize="0"/>
          <p:nvPr/>
        </p:nvPicPr>
        <p:blipFill rotWithShape="1">
          <a:blip r:embed="rId4">
            <a:alphaModFix/>
          </a:blip>
          <a:srcRect b="19990" l="6451" r="5295" t="11076"/>
          <a:stretch/>
        </p:blipFill>
        <p:spPr>
          <a:xfrm>
            <a:off x="433614" y="2556215"/>
            <a:ext cx="1419414" cy="450900"/>
          </a:xfrm>
          <a:prstGeom prst="rect">
            <a:avLst/>
          </a:prstGeom>
          <a:noFill/>
          <a:ln>
            <a:noFill/>
          </a:ln>
        </p:spPr>
      </p:pic>
      <p:pic>
        <p:nvPicPr>
          <p:cNvPr id="327" name="Google Shape;327;p14"/>
          <p:cNvPicPr preferRelativeResize="0"/>
          <p:nvPr/>
        </p:nvPicPr>
        <p:blipFill rotWithShape="1">
          <a:blip r:embed="rId5">
            <a:alphaModFix/>
          </a:blip>
          <a:srcRect b="0" l="0" r="0" t="0"/>
          <a:stretch/>
        </p:blipFill>
        <p:spPr>
          <a:xfrm>
            <a:off x="104975" y="508352"/>
            <a:ext cx="2076703" cy="794252"/>
          </a:xfrm>
          <a:prstGeom prst="rect">
            <a:avLst/>
          </a:prstGeom>
          <a:noFill/>
          <a:ln>
            <a:noFill/>
          </a:ln>
        </p:spPr>
      </p:pic>
      <p:sp>
        <p:nvSpPr>
          <p:cNvPr id="328" name="Google Shape;328;p14"/>
          <p:cNvSpPr txBox="1"/>
          <p:nvPr/>
        </p:nvSpPr>
        <p:spPr>
          <a:xfrm>
            <a:off x="559825" y="2260688"/>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Sponsored by</a:t>
            </a:r>
            <a:endParaRPr b="0" i="0" sz="800" u="none" cap="none" strike="noStrike">
              <a:solidFill>
                <a:srgbClr val="0098BA"/>
              </a:solidFill>
              <a:latin typeface="Roboto"/>
              <a:ea typeface="Roboto"/>
              <a:cs typeface="Roboto"/>
              <a:sym typeface="Roboto"/>
            </a:endParaRPr>
          </a:p>
        </p:txBody>
      </p:sp>
      <p:sp>
        <p:nvSpPr>
          <p:cNvPr id="329" name="Google Shape;329;p14"/>
          <p:cNvSpPr txBox="1"/>
          <p:nvPr/>
        </p:nvSpPr>
        <p:spPr>
          <a:xfrm>
            <a:off x="559800" y="3322075"/>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CSR Partner</a:t>
            </a:r>
            <a:endParaRPr b="0" i="0" sz="800" u="none" cap="none" strike="noStrike">
              <a:solidFill>
                <a:srgbClr val="0098BA"/>
              </a:solidFill>
              <a:latin typeface="Roboto"/>
              <a:ea typeface="Roboto"/>
              <a:cs typeface="Roboto"/>
              <a:sym typeface="Roboto"/>
            </a:endParaRPr>
          </a:p>
        </p:txBody>
      </p:sp>
      <p:sp>
        <p:nvSpPr>
          <p:cNvPr id="330" name="Google Shape;330;p14"/>
          <p:cNvSpPr txBox="1"/>
          <p:nvPr/>
        </p:nvSpPr>
        <p:spPr>
          <a:xfrm>
            <a:off x="352363" y="4276700"/>
            <a:ext cx="15819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Implementation Partner</a:t>
            </a:r>
            <a:endParaRPr b="0" i="0" sz="800" u="none" cap="none" strike="noStrike">
              <a:solidFill>
                <a:srgbClr val="0098BA"/>
              </a:solidFill>
              <a:latin typeface="Roboto"/>
              <a:ea typeface="Roboto"/>
              <a:cs typeface="Roboto"/>
              <a:sym typeface="Roboto"/>
            </a:endParaRPr>
          </a:p>
        </p:txBody>
      </p:sp>
      <p:cxnSp>
        <p:nvCxnSpPr>
          <p:cNvPr id="331" name="Google Shape;331;p14"/>
          <p:cNvCxnSpPr/>
          <p:nvPr/>
        </p:nvCxnSpPr>
        <p:spPr>
          <a:xfrm>
            <a:off x="4467975" y="2782200"/>
            <a:ext cx="2183100" cy="0"/>
          </a:xfrm>
          <a:prstGeom prst="straightConnector1">
            <a:avLst/>
          </a:prstGeom>
          <a:noFill/>
          <a:ln cap="flat" cmpd="sng" w="76200">
            <a:solidFill>
              <a:srgbClr val="B9D87A"/>
            </a:solidFill>
            <a:prstDash val="solid"/>
            <a:round/>
            <a:headEnd len="sm" w="sm" type="none"/>
            <a:tailEnd len="sm" w="sm" type="none"/>
          </a:ln>
        </p:spPr>
      </p:cxnSp>
      <p:sp>
        <p:nvSpPr>
          <p:cNvPr id="332" name="Google Shape;332;p14"/>
          <p:cNvSpPr txBox="1"/>
          <p:nvPr/>
        </p:nvSpPr>
        <p:spPr>
          <a:xfrm>
            <a:off x="4300725" y="2334275"/>
            <a:ext cx="25176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0" i="0" lang="en-US" sz="3000" u="none" cap="none" strike="noStrike">
                <a:solidFill>
                  <a:srgbClr val="0098BA"/>
                </a:solidFill>
                <a:latin typeface="Roboto Medium"/>
                <a:ea typeface="Roboto Medium"/>
                <a:cs typeface="Roboto Medium"/>
                <a:sym typeface="Roboto Medium"/>
              </a:rPr>
              <a:t>THANK YOU</a:t>
            </a:r>
            <a:endParaRPr b="0" i="0" sz="3000" u="none" cap="none" strike="noStrike">
              <a:solidFill>
                <a:srgbClr val="0098BA"/>
              </a:solidFill>
              <a:latin typeface="Roboto Medium"/>
              <a:ea typeface="Roboto Medium"/>
              <a:cs typeface="Roboto Medium"/>
              <a:sym typeface="Roboto Medium"/>
            </a:endParaRPr>
          </a:p>
        </p:txBody>
      </p:sp>
      <p:sp>
        <p:nvSpPr>
          <p:cNvPr id="333" name="Google Shape;333;p14"/>
          <p:cNvSpPr/>
          <p:nvPr/>
        </p:nvSpPr>
        <p:spPr>
          <a:xfrm>
            <a:off x="7525440" y="0"/>
            <a:ext cx="378" cy="80713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
        <p:nvSpPr>
          <p:cNvPr id="334" name="Google Shape;334;p14"/>
          <p:cNvSpPr/>
          <p:nvPr/>
        </p:nvSpPr>
        <p:spPr>
          <a:xfrm>
            <a:off x="7918920" y="1046880"/>
            <a:ext cx="1235520" cy="37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5" name="Shape 335"/>
        <p:cNvGrpSpPr/>
        <p:nvPr/>
      </p:nvGrpSpPr>
      <p:grpSpPr>
        <a:xfrm>
          <a:off x="0" y="0"/>
          <a:ext cx="0" cy="0"/>
          <a:chOff x="0" y="0"/>
          <a:chExt cx="0" cy="0"/>
        </a:xfrm>
      </p:grpSpPr>
      <p:sp>
        <p:nvSpPr>
          <p:cNvPr id="336" name="Google Shape;336;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7" name="Google Shape;337;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8" name="Google Shape;33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9" name="Google Shape;33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0" name="Google Shape;340;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41" name="Google Shape;341;p15"/>
          <p:cNvPicPr preferRelativeResize="0"/>
          <p:nvPr/>
        </p:nvPicPr>
        <p:blipFill rotWithShape="1">
          <a:blip r:embed="rId2">
            <a:alphaModFix/>
          </a:blip>
          <a:srcRect b="20929" l="17829" r="11504" t="14273"/>
          <a:stretch/>
        </p:blipFill>
        <p:spPr>
          <a:xfrm>
            <a:off x="8668850" y="44575"/>
            <a:ext cx="422372" cy="273902"/>
          </a:xfrm>
          <a:prstGeom prst="rect">
            <a:avLst/>
          </a:prstGeom>
          <a:noFill/>
          <a:ln>
            <a:noFill/>
          </a:ln>
        </p:spPr>
      </p:pic>
      <p:pic>
        <p:nvPicPr>
          <p:cNvPr id="342" name="Google Shape;342;p15"/>
          <p:cNvPicPr preferRelativeResize="0"/>
          <p:nvPr/>
        </p:nvPicPr>
        <p:blipFill rotWithShape="1">
          <a:blip r:embed="rId3">
            <a:alphaModFix/>
          </a:blip>
          <a:srcRect b="12563" l="0" r="0" t="12163"/>
          <a:stretch/>
        </p:blipFill>
        <p:spPr>
          <a:xfrm>
            <a:off x="39400" y="50650"/>
            <a:ext cx="782852" cy="2617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3" name="Shape 343"/>
        <p:cNvGrpSpPr/>
        <p:nvPr/>
      </p:nvGrpSpPr>
      <p:grpSpPr>
        <a:xfrm>
          <a:off x="0" y="0"/>
          <a:ext cx="0" cy="0"/>
          <a:chOff x="0" y="0"/>
          <a:chExt cx="0" cy="0"/>
        </a:xfrm>
      </p:grpSpPr>
      <p:sp>
        <p:nvSpPr>
          <p:cNvPr id="344" name="Google Shape;344;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5" name="Google Shape;345;p1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6" name="Google Shape;346;p1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7" name="Google Shape;34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8" name="Google Shape;34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9" name="Google Shape;34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350" name="Google Shape;350;p16"/>
          <p:cNvGrpSpPr/>
          <p:nvPr/>
        </p:nvGrpSpPr>
        <p:grpSpPr>
          <a:xfrm flipH="1" rot="-5400000">
            <a:off x="8782794" y="4842739"/>
            <a:ext cx="391627" cy="240707"/>
            <a:chOff x="8783950" y="4921900"/>
            <a:chExt cx="360150" cy="185975"/>
          </a:xfrm>
        </p:grpSpPr>
        <p:cxnSp>
          <p:nvCxnSpPr>
            <p:cNvPr id="351" name="Google Shape;351;p16"/>
            <p:cNvCxnSpPr/>
            <p:nvPr/>
          </p:nvCxnSpPr>
          <p:spPr>
            <a:xfrm>
              <a:off x="8884750" y="5013775"/>
              <a:ext cx="259200" cy="0"/>
            </a:xfrm>
            <a:prstGeom prst="straightConnector1">
              <a:avLst/>
            </a:prstGeom>
            <a:noFill/>
            <a:ln cap="flat" cmpd="sng" w="38100">
              <a:solidFill>
                <a:srgbClr val="B5C266"/>
              </a:solidFill>
              <a:prstDash val="solid"/>
              <a:round/>
              <a:headEnd len="sm" w="sm" type="none"/>
              <a:tailEnd len="sm" w="sm" type="none"/>
            </a:ln>
          </p:spPr>
        </p:cxnSp>
        <p:cxnSp>
          <p:nvCxnSpPr>
            <p:cNvPr id="352" name="Google Shape;352;p16"/>
            <p:cNvCxnSpPr/>
            <p:nvPr/>
          </p:nvCxnSpPr>
          <p:spPr>
            <a:xfrm>
              <a:off x="8931700" y="4963075"/>
              <a:ext cx="212400" cy="0"/>
            </a:xfrm>
            <a:prstGeom prst="straightConnector1">
              <a:avLst/>
            </a:prstGeom>
            <a:noFill/>
            <a:ln cap="flat" cmpd="sng" w="19050">
              <a:solidFill>
                <a:srgbClr val="B5C266"/>
              </a:solidFill>
              <a:prstDash val="solid"/>
              <a:round/>
              <a:headEnd len="sm" w="sm" type="none"/>
              <a:tailEnd len="sm" w="sm" type="none"/>
            </a:ln>
          </p:spPr>
        </p:cxnSp>
        <p:cxnSp>
          <p:nvCxnSpPr>
            <p:cNvPr id="353" name="Google Shape;353;p16"/>
            <p:cNvCxnSpPr/>
            <p:nvPr/>
          </p:nvCxnSpPr>
          <p:spPr>
            <a:xfrm>
              <a:off x="8828400" y="5064472"/>
              <a:ext cx="315600" cy="0"/>
            </a:xfrm>
            <a:prstGeom prst="straightConnector1">
              <a:avLst/>
            </a:prstGeom>
            <a:noFill/>
            <a:ln cap="flat" cmpd="sng" w="19050">
              <a:solidFill>
                <a:srgbClr val="B5C266"/>
              </a:solidFill>
              <a:prstDash val="solid"/>
              <a:round/>
              <a:headEnd len="sm" w="sm" type="none"/>
              <a:tailEnd len="sm" w="sm" type="none"/>
            </a:ln>
          </p:spPr>
        </p:cxnSp>
        <p:cxnSp>
          <p:nvCxnSpPr>
            <p:cNvPr id="354" name="Google Shape;354;p16"/>
            <p:cNvCxnSpPr/>
            <p:nvPr/>
          </p:nvCxnSpPr>
          <p:spPr>
            <a:xfrm>
              <a:off x="8991600" y="4921900"/>
              <a:ext cx="152400" cy="0"/>
            </a:xfrm>
            <a:prstGeom prst="straightConnector1">
              <a:avLst/>
            </a:prstGeom>
            <a:noFill/>
            <a:ln cap="flat" cmpd="sng" w="9525">
              <a:solidFill>
                <a:srgbClr val="B5C266"/>
              </a:solidFill>
              <a:prstDash val="solid"/>
              <a:round/>
              <a:headEnd len="sm" w="sm" type="none"/>
              <a:tailEnd len="sm" w="sm" type="none"/>
            </a:ln>
          </p:spPr>
        </p:cxnSp>
        <p:cxnSp>
          <p:nvCxnSpPr>
            <p:cNvPr id="355" name="Google Shape;355;p16"/>
            <p:cNvCxnSpPr/>
            <p:nvPr/>
          </p:nvCxnSpPr>
          <p:spPr>
            <a:xfrm>
              <a:off x="8783950" y="5107875"/>
              <a:ext cx="360000" cy="0"/>
            </a:xfrm>
            <a:prstGeom prst="straightConnector1">
              <a:avLst/>
            </a:prstGeom>
            <a:noFill/>
            <a:ln cap="flat" cmpd="sng" w="9525">
              <a:solidFill>
                <a:srgbClr val="B5C266"/>
              </a:solidFill>
              <a:prstDash val="solid"/>
              <a:round/>
              <a:headEnd len="sm" w="sm" type="none"/>
              <a:tailEnd len="sm" w="sm" type="none"/>
            </a:ln>
          </p:spPr>
        </p:cxnSp>
      </p:grpSp>
      <p:sp>
        <p:nvSpPr>
          <p:cNvPr id="356" name="Google Shape;356;p16"/>
          <p:cNvSpPr/>
          <p:nvPr/>
        </p:nvSpPr>
        <p:spPr>
          <a:xfrm rot="-5400000">
            <a:off x="8712725" y="5039075"/>
            <a:ext cx="102900" cy="107100"/>
          </a:xfrm>
          <a:prstGeom prst="rtTriangle">
            <a:avLst/>
          </a:prstGeom>
          <a:solidFill>
            <a:srgbClr val="B5C2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7" name="Shape 357"/>
        <p:cNvGrpSpPr/>
        <p:nvPr/>
      </p:nvGrpSpPr>
      <p:grpSpPr>
        <a:xfrm>
          <a:off x="0" y="0"/>
          <a:ext cx="0" cy="0"/>
          <a:chOff x="0" y="0"/>
          <a:chExt cx="0" cy="0"/>
        </a:xfrm>
      </p:grpSpPr>
      <p:sp>
        <p:nvSpPr>
          <p:cNvPr id="358" name="Google Shape;358;p1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9" name="Google Shape;359;p17"/>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60" name="Google Shape;360;p17"/>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1" name="Google Shape;361;p1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62" name="Google Shape;362;p1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3" name="Google Shape;363;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4" name="Google Shape;364;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5" name="Google Shape;365;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6" name="Shape 366"/>
        <p:cNvGrpSpPr/>
        <p:nvPr/>
      </p:nvGrpSpPr>
      <p:grpSpPr>
        <a:xfrm>
          <a:off x="0" y="0"/>
          <a:ext cx="0" cy="0"/>
          <a:chOff x="0" y="0"/>
          <a:chExt cx="0" cy="0"/>
        </a:xfrm>
      </p:grpSpPr>
      <p:sp>
        <p:nvSpPr>
          <p:cNvPr id="367" name="Google Shape;36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8" name="Google Shape;36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9" name="Google Shape;36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0" name="Google Shape;370;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1" name="Shape 371"/>
        <p:cNvGrpSpPr/>
        <p:nvPr/>
      </p:nvGrpSpPr>
      <p:grpSpPr>
        <a:xfrm>
          <a:off x="0" y="0"/>
          <a:ext cx="0" cy="0"/>
          <a:chOff x="0" y="0"/>
          <a:chExt cx="0" cy="0"/>
        </a:xfrm>
      </p:grpSpPr>
      <p:sp>
        <p:nvSpPr>
          <p:cNvPr id="372" name="Google Shape;37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3" name="Google Shape;37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4" name="Google Shape;37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404" name="Shape 404"/>
        <p:cNvGrpSpPr/>
        <p:nvPr/>
      </p:nvGrpSpPr>
      <p:grpSpPr>
        <a:xfrm>
          <a:off x="0" y="0"/>
          <a:ext cx="0" cy="0"/>
          <a:chOff x="0" y="0"/>
          <a:chExt cx="0" cy="0"/>
        </a:xfrm>
      </p:grpSpPr>
      <p:sp>
        <p:nvSpPr>
          <p:cNvPr id="405" name="Google Shape;405;p1"/>
          <p:cNvSpPr txBox="1"/>
          <p:nvPr/>
        </p:nvSpPr>
        <p:spPr>
          <a:xfrm>
            <a:off x="379625" y="3460775"/>
            <a:ext cx="8367300" cy="57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900">
                <a:solidFill>
                  <a:srgbClr val="B9D87A"/>
                </a:solidFill>
              </a:rPr>
              <a:t>Train and Give Inputs to a Machine Learning Model using KNN</a:t>
            </a:r>
            <a:endParaRPr b="1" i="0" sz="3500" u="none" cap="none" strike="noStrike">
              <a:solidFill>
                <a:srgbClr val="B9D87A"/>
              </a:solidFill>
              <a:latin typeface="Roboto Medium"/>
              <a:ea typeface="Roboto Medium"/>
              <a:cs typeface="Roboto Medium"/>
              <a:sym typeface="Roboto Medium"/>
            </a:endParaRPr>
          </a:p>
        </p:txBody>
      </p:sp>
      <p:sp>
        <p:nvSpPr>
          <p:cNvPr id="406" name="Google Shape;406;p1"/>
          <p:cNvSpPr txBox="1"/>
          <p:nvPr/>
        </p:nvSpPr>
        <p:spPr>
          <a:xfrm>
            <a:off x="7495147" y="4744373"/>
            <a:ext cx="1603500" cy="300300"/>
          </a:xfrm>
          <a:prstGeom prst="rect">
            <a:avLst/>
          </a:prstGeom>
          <a:noFill/>
          <a:ln>
            <a:noFill/>
          </a:ln>
        </p:spPr>
        <p:txBody>
          <a:bodyPr anchorCtr="0" anchor="t" bIns="91425" lIns="91425" spcFirstLastPara="1" rIns="91425" wrap="square" tIns="91425">
            <a:noAutofit/>
          </a:bodyPr>
          <a:lstStyle/>
          <a:p>
            <a:pPr indent="0" lvl="0" marL="0" marR="0" rtl="0" algn="r">
              <a:lnSpc>
                <a:spcPct val="150000"/>
              </a:lnSpc>
              <a:spcBef>
                <a:spcPts val="0"/>
              </a:spcBef>
              <a:spcAft>
                <a:spcPts val="0"/>
              </a:spcAft>
              <a:buClr>
                <a:srgbClr val="000000"/>
              </a:buClr>
              <a:buSzPts val="1000"/>
              <a:buFont typeface="Arial"/>
              <a:buNone/>
            </a:pPr>
            <a:r>
              <a:t/>
            </a:r>
            <a:endParaRPr b="0" i="0" sz="1200" u="none" cap="none" strike="noStrike">
              <a:solidFill>
                <a:schemeClr val="lt2"/>
              </a:solidFill>
              <a:latin typeface="Roboto"/>
              <a:ea typeface="Roboto"/>
              <a:cs typeface="Roboto"/>
              <a:sym typeface="Roboto"/>
            </a:endParaRPr>
          </a:p>
        </p:txBody>
      </p:sp>
      <p:sp>
        <p:nvSpPr>
          <p:cNvPr id="407" name="Google Shape;407;p1"/>
          <p:cNvSpPr txBox="1"/>
          <p:nvPr/>
        </p:nvSpPr>
        <p:spPr>
          <a:xfrm>
            <a:off x="498391" y="2746154"/>
            <a:ext cx="4957200" cy="57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0" i="0" lang="en-US" sz="2300" u="none" cap="none" strike="noStrike">
                <a:solidFill>
                  <a:schemeClr val="lt2"/>
                </a:solidFill>
                <a:latin typeface="Roboto"/>
                <a:ea typeface="Roboto"/>
                <a:cs typeface="Roboto"/>
                <a:sym typeface="Roboto"/>
              </a:rPr>
              <a:t>Project</a:t>
            </a:r>
            <a:endParaRPr b="0" i="0" sz="2300" u="none" cap="none" strike="noStrike">
              <a:solidFill>
                <a:schemeClr val="lt2"/>
              </a:solidFill>
              <a:latin typeface="Roboto"/>
              <a:ea typeface="Roboto"/>
              <a:cs typeface="Roboto"/>
              <a:sym typeface="Roboto"/>
            </a:endParaRPr>
          </a:p>
        </p:txBody>
      </p:sp>
      <p:sp>
        <p:nvSpPr>
          <p:cNvPr id="408" name="Google Shape;408;p1"/>
          <p:cNvSpPr txBox="1"/>
          <p:nvPr/>
        </p:nvSpPr>
        <p:spPr>
          <a:xfrm flipH="1">
            <a:off x="8867927" y="5162224"/>
            <a:ext cx="65400" cy="4186800"/>
          </a:xfrm>
          <a:prstGeom prst="rect">
            <a:avLst/>
          </a:prstGeom>
          <a:blipFill rotWithShape="1">
            <a:blip r:embed="rId3">
              <a:alphaModFix amt="77000"/>
            </a:blip>
            <a:stretch>
              <a:fillRect b="6998" l="998" r="-16998" t="16999"/>
            </a:stretch>
          </a:blipFill>
          <a:ln>
            <a:noFill/>
          </a:ln>
          <a:effectLst>
            <a:outerShdw blurRad="50800" rotWithShape="0" algn="l" dist="381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E75B5"/>
                </a:solidFill>
                <a:latin typeface="Arial"/>
                <a:ea typeface="Arial"/>
                <a:cs typeface="Arial"/>
                <a:sym typeface="Arial"/>
              </a:rPr>
              <a:t>.....</a:t>
            </a:r>
            <a:endParaRPr b="0" i="0" sz="1400" u="none" cap="none" strike="noStrike">
              <a:solidFill>
                <a:srgbClr val="2E75B5"/>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r>
              <a:rPr b="0" i="0" lang="en-US" sz="1400" u="none" cap="none" strike="noStrike">
                <a:solidFill>
                  <a:srgbClr val="2E75B5"/>
                </a:solidFill>
                <a:latin typeface="Arial"/>
                <a:ea typeface="Arial"/>
                <a:cs typeface="Arial"/>
                <a:sym typeface="Arial"/>
              </a:rPr>
              <a:t>   ....</a:t>
            </a:r>
            <a:endParaRPr b="0" i="0" sz="1400" u="none" cap="none" strike="noStrike">
              <a:solidFill>
                <a:srgbClr val="2E75B5"/>
              </a:solidFill>
              <a:latin typeface="Arial"/>
              <a:ea typeface="Arial"/>
              <a:cs typeface="Arial"/>
              <a:sym typeface="Arial"/>
            </a:endParaRPr>
          </a:p>
        </p:txBody>
      </p:sp>
      <p:pic>
        <p:nvPicPr>
          <p:cNvPr id="409" name="Google Shape;409;p1"/>
          <p:cNvPicPr preferRelativeResize="0"/>
          <p:nvPr/>
        </p:nvPicPr>
        <p:blipFill>
          <a:blip r:embed="rId4">
            <a:alphaModFix/>
          </a:blip>
          <a:stretch>
            <a:fillRect/>
          </a:stretch>
        </p:blipFill>
        <p:spPr>
          <a:xfrm>
            <a:off x="5206450" y="1205825"/>
            <a:ext cx="3671901" cy="2065450"/>
          </a:xfrm>
          <a:prstGeom prst="rect">
            <a:avLst/>
          </a:prstGeom>
          <a:noFill/>
          <a:ln>
            <a:noFill/>
          </a:ln>
        </p:spPr>
      </p:pic>
      <p:sp>
        <p:nvSpPr>
          <p:cNvPr id="410" name="Google Shape;410;p1"/>
          <p:cNvSpPr txBox="1"/>
          <p:nvPr/>
        </p:nvSpPr>
        <p:spPr>
          <a:xfrm>
            <a:off x="6899100" y="4340250"/>
            <a:ext cx="24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Roboto"/>
                <a:ea typeface="Roboto"/>
                <a:cs typeface="Roboto"/>
                <a:sym typeface="Roboto"/>
              </a:rPr>
              <a:t>Gadapwar Saiprasad</a:t>
            </a:r>
            <a:endParaRPr b="1">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
          <p:cNvSpPr txBox="1"/>
          <p:nvPr>
            <p:ph idx="4294967295" type="body"/>
          </p:nvPr>
        </p:nvSpPr>
        <p:spPr>
          <a:xfrm>
            <a:off x="678163" y="964523"/>
            <a:ext cx="8071800" cy="3622800"/>
          </a:xfrm>
          <a:prstGeom prst="rect">
            <a:avLst/>
          </a:prstGeom>
          <a:noFill/>
          <a:ln>
            <a:noFill/>
          </a:ln>
        </p:spPr>
        <p:txBody>
          <a:bodyPr anchorCtr="0" anchor="t" bIns="34275" lIns="68575" spcFirstLastPara="1" rIns="68575" wrap="square" tIns="34275">
            <a:noAutofit/>
          </a:bodyPr>
          <a:lstStyle/>
          <a:p>
            <a:pPr indent="-139700" lvl="0" marL="177800" rtl="0" algn="l">
              <a:lnSpc>
                <a:spcPct val="200000"/>
              </a:lnSpc>
              <a:spcBef>
                <a:spcPts val="0"/>
              </a:spcBef>
              <a:spcAft>
                <a:spcPts val="0"/>
              </a:spcAft>
              <a:buClr>
                <a:srgbClr val="000000"/>
              </a:buClr>
              <a:buSzPts val="1200"/>
              <a:buFont typeface="Roboto"/>
              <a:buChar char="•"/>
            </a:pPr>
            <a:r>
              <a:rPr b="1" lang="en-US" sz="1350">
                <a:solidFill>
                  <a:srgbClr val="333333"/>
                </a:solidFill>
                <a:latin typeface="Roboto"/>
                <a:ea typeface="Roboto"/>
                <a:cs typeface="Roboto"/>
                <a:sym typeface="Roboto"/>
              </a:rPr>
              <a:t>Machine learning is about prediction on unseen data or testing data and a set of algorithms are required to perform task on machine learning. There are three types of machine learning are called as Supervised, Unsupervised and Reinforcement learning. In this project we have worked on supervised learning. </a:t>
            </a:r>
            <a:endParaRPr b="1" sz="1350">
              <a:solidFill>
                <a:srgbClr val="333333"/>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b="1" lang="en-US" sz="1350">
                <a:solidFill>
                  <a:srgbClr val="333333"/>
                </a:solidFill>
                <a:latin typeface="Roboto"/>
                <a:ea typeface="Roboto"/>
                <a:cs typeface="Roboto"/>
                <a:sym typeface="Roboto"/>
              </a:rPr>
              <a:t>We have taken the iris dataset and used K-Nearest Neighbors (KNN) classification Algorithm. Our purpose is build the model that is able to automatically recognize the iris species. Tools used for are Numpy, Pandas, Matplotli</a:t>
            </a:r>
            <a:r>
              <a:rPr b="1" lang="en-US" sz="1350">
                <a:solidFill>
                  <a:srgbClr val="333333"/>
                </a:solidFill>
                <a:latin typeface="Roboto"/>
                <a:ea typeface="Roboto"/>
                <a:cs typeface="Roboto"/>
                <a:sym typeface="Roboto"/>
              </a:rPr>
              <a:t>b </a:t>
            </a:r>
            <a:r>
              <a:rPr b="1" lang="en-US" sz="1200">
                <a:solidFill>
                  <a:srgbClr val="000000"/>
                </a:solidFill>
                <a:latin typeface="Roboto"/>
                <a:ea typeface="Roboto"/>
                <a:cs typeface="Roboto"/>
                <a:sym typeface="Roboto"/>
              </a:rPr>
              <a:t>.</a:t>
            </a:r>
            <a:endParaRPr b="1" sz="1200">
              <a:solidFill>
                <a:srgbClr val="000000"/>
              </a:solidFill>
              <a:latin typeface="Roboto"/>
              <a:ea typeface="Roboto"/>
              <a:cs typeface="Roboto"/>
              <a:sym typeface="Roboto"/>
            </a:endParaRPr>
          </a:p>
        </p:txBody>
      </p:sp>
      <p:sp>
        <p:nvSpPr>
          <p:cNvPr id="416" name="Google Shape;416;p2"/>
          <p:cNvSpPr txBox="1"/>
          <p:nvPr/>
        </p:nvSpPr>
        <p:spPr>
          <a:xfrm>
            <a:off x="925184" y="336225"/>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C8B5D"/>
                </a:solidFill>
                <a:latin typeface="Roboto"/>
                <a:ea typeface="Roboto"/>
                <a:cs typeface="Roboto"/>
                <a:sym typeface="Roboto"/>
              </a:rPr>
              <a:t>Problem Statement</a:t>
            </a:r>
            <a:endParaRPr b="0" i="0" sz="1100" u="none" cap="none" strike="noStrike">
              <a:solidFill>
                <a:srgbClr val="6C8B5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
          <p:cNvSpPr txBox="1"/>
          <p:nvPr>
            <p:ph idx="4294967295" type="body"/>
          </p:nvPr>
        </p:nvSpPr>
        <p:spPr>
          <a:xfrm>
            <a:off x="754363" y="964523"/>
            <a:ext cx="8071800" cy="3622800"/>
          </a:xfrm>
          <a:prstGeom prst="rect">
            <a:avLst/>
          </a:prstGeom>
          <a:noFill/>
          <a:ln>
            <a:noFill/>
          </a:ln>
        </p:spPr>
        <p:txBody>
          <a:bodyPr anchorCtr="0" anchor="t" bIns="34275" lIns="68575" spcFirstLastPara="1" rIns="68575" wrap="square" tIns="34275">
            <a:noAutofit/>
          </a:bodyPr>
          <a:lstStyle/>
          <a:p>
            <a:pPr indent="-133350" lvl="0" marL="177800" rtl="0" algn="l">
              <a:lnSpc>
                <a:spcPct val="200000"/>
              </a:lnSpc>
              <a:spcBef>
                <a:spcPts val="0"/>
              </a:spcBef>
              <a:spcAft>
                <a:spcPts val="0"/>
              </a:spcAft>
              <a:buClr>
                <a:srgbClr val="000000"/>
              </a:buClr>
              <a:buSzPts val="1100"/>
              <a:buFont typeface="Roboto Medium"/>
              <a:buChar char="•"/>
            </a:pPr>
            <a:r>
              <a:rPr lang="en-US" sz="1400">
                <a:solidFill>
                  <a:srgbClr val="292929"/>
                </a:solidFill>
                <a:latin typeface="Roboto Medium"/>
                <a:ea typeface="Roboto Medium"/>
                <a:cs typeface="Roboto Medium"/>
                <a:sym typeface="Roboto Medium"/>
              </a:rPr>
              <a:t>In this project we </a:t>
            </a:r>
            <a:r>
              <a:rPr lang="en-US" sz="1400">
                <a:solidFill>
                  <a:srgbClr val="292929"/>
                </a:solidFill>
                <a:latin typeface="Roboto Medium"/>
                <a:ea typeface="Roboto Medium"/>
                <a:cs typeface="Roboto Medium"/>
                <a:sym typeface="Roboto Medium"/>
              </a:rPr>
              <a:t>mainly</a:t>
            </a:r>
            <a:r>
              <a:rPr lang="en-US" sz="1400">
                <a:solidFill>
                  <a:srgbClr val="292929"/>
                </a:solidFill>
                <a:latin typeface="Roboto Medium"/>
                <a:ea typeface="Roboto Medium"/>
                <a:cs typeface="Roboto Medium"/>
                <a:sym typeface="Roboto Medium"/>
              </a:rPr>
              <a:t> focus  on how KNN (K-Nearest Neighbors) algorithm works and implementation of KNN on iris data set and analysis of output.</a:t>
            </a:r>
            <a:endParaRPr sz="1400">
              <a:solidFill>
                <a:srgbClr val="292929"/>
              </a:solidFill>
              <a:latin typeface="Roboto Medium"/>
              <a:ea typeface="Roboto Medium"/>
              <a:cs typeface="Roboto Medium"/>
              <a:sym typeface="Roboto Medium"/>
            </a:endParaRPr>
          </a:p>
          <a:p>
            <a:pPr indent="0" lvl="0" marL="0" rtl="0" algn="l">
              <a:lnSpc>
                <a:spcPct val="200000"/>
              </a:lnSpc>
              <a:spcBef>
                <a:spcPts val="0"/>
              </a:spcBef>
              <a:spcAft>
                <a:spcPts val="0"/>
              </a:spcAft>
              <a:buNone/>
            </a:pPr>
            <a:r>
              <a:rPr b="1" lang="en-US" sz="1600">
                <a:solidFill>
                  <a:srgbClr val="000000"/>
                </a:solidFill>
                <a:latin typeface="Roboto"/>
                <a:ea typeface="Roboto"/>
                <a:cs typeface="Roboto"/>
                <a:sym typeface="Roboto"/>
              </a:rPr>
              <a:t>The approach we will be using for this Python project is as follows :</a:t>
            </a:r>
            <a:endParaRPr b="1" sz="1600">
              <a:solidFill>
                <a:srgbClr val="000000"/>
              </a:solidFill>
              <a:latin typeface="Roboto"/>
              <a:ea typeface="Roboto"/>
              <a:cs typeface="Roboto"/>
              <a:sym typeface="Roboto"/>
            </a:endParaRPr>
          </a:p>
          <a:p>
            <a:pPr indent="0" lvl="0" marL="0" rtl="0" algn="l">
              <a:lnSpc>
                <a:spcPct val="150000"/>
              </a:lnSpc>
              <a:spcBef>
                <a:spcPts val="0"/>
              </a:spcBef>
              <a:spcAft>
                <a:spcPts val="0"/>
              </a:spcAft>
              <a:buNone/>
            </a:pPr>
            <a:r>
              <a:rPr b="1" lang="en-US" sz="1550">
                <a:latin typeface="Roboto"/>
                <a:ea typeface="Roboto"/>
                <a:cs typeface="Roboto"/>
                <a:sym typeface="Roboto"/>
              </a:rPr>
              <a:t>1. Load the data</a:t>
            </a:r>
            <a:endParaRPr b="1" sz="1550">
              <a:latin typeface="Roboto"/>
              <a:ea typeface="Roboto"/>
              <a:cs typeface="Roboto"/>
              <a:sym typeface="Roboto"/>
            </a:endParaRPr>
          </a:p>
          <a:p>
            <a:pPr indent="0" lvl="0" marL="0" rtl="0" algn="l">
              <a:lnSpc>
                <a:spcPct val="150000"/>
              </a:lnSpc>
              <a:spcBef>
                <a:spcPts val="0"/>
              </a:spcBef>
              <a:spcAft>
                <a:spcPts val="0"/>
              </a:spcAft>
              <a:buNone/>
            </a:pPr>
            <a:r>
              <a:rPr b="1" lang="en-US" sz="1550">
                <a:latin typeface="Roboto"/>
                <a:ea typeface="Roboto"/>
                <a:cs typeface="Roboto"/>
                <a:sym typeface="Roboto"/>
              </a:rPr>
              <a:t>2. Analyze and visualize the dataset</a:t>
            </a:r>
            <a:endParaRPr b="1" sz="1550">
              <a:latin typeface="Roboto"/>
              <a:ea typeface="Roboto"/>
              <a:cs typeface="Roboto"/>
              <a:sym typeface="Roboto"/>
            </a:endParaRPr>
          </a:p>
          <a:p>
            <a:pPr indent="0" lvl="0" marL="0" rtl="0" algn="l">
              <a:lnSpc>
                <a:spcPct val="150000"/>
              </a:lnSpc>
              <a:spcBef>
                <a:spcPts val="0"/>
              </a:spcBef>
              <a:spcAft>
                <a:spcPts val="0"/>
              </a:spcAft>
              <a:buNone/>
            </a:pPr>
            <a:r>
              <a:rPr b="1" lang="en-US" sz="1550">
                <a:latin typeface="Roboto"/>
                <a:ea typeface="Roboto"/>
                <a:cs typeface="Roboto"/>
                <a:sym typeface="Roboto"/>
              </a:rPr>
              <a:t>3. Model training.</a:t>
            </a:r>
            <a:endParaRPr b="1" sz="1550">
              <a:latin typeface="Roboto"/>
              <a:ea typeface="Roboto"/>
              <a:cs typeface="Roboto"/>
              <a:sym typeface="Roboto"/>
            </a:endParaRPr>
          </a:p>
          <a:p>
            <a:pPr indent="0" lvl="0" marL="0" rtl="0" algn="l">
              <a:lnSpc>
                <a:spcPct val="150000"/>
              </a:lnSpc>
              <a:spcBef>
                <a:spcPts val="0"/>
              </a:spcBef>
              <a:spcAft>
                <a:spcPts val="0"/>
              </a:spcAft>
              <a:buNone/>
            </a:pPr>
            <a:r>
              <a:rPr b="1" lang="en-US" sz="1550">
                <a:latin typeface="Roboto"/>
                <a:ea typeface="Roboto"/>
                <a:cs typeface="Roboto"/>
                <a:sym typeface="Roboto"/>
              </a:rPr>
              <a:t>4. Model Evaluation.</a:t>
            </a:r>
            <a:endParaRPr b="1" sz="1550">
              <a:latin typeface="Roboto"/>
              <a:ea typeface="Roboto"/>
              <a:cs typeface="Roboto"/>
              <a:sym typeface="Roboto"/>
            </a:endParaRPr>
          </a:p>
          <a:p>
            <a:pPr indent="0" lvl="0" marL="0" rtl="0" algn="l">
              <a:lnSpc>
                <a:spcPct val="150000"/>
              </a:lnSpc>
              <a:spcBef>
                <a:spcPts val="0"/>
              </a:spcBef>
              <a:spcAft>
                <a:spcPts val="0"/>
              </a:spcAft>
              <a:buNone/>
            </a:pPr>
            <a:r>
              <a:rPr b="1" lang="en-US" sz="1550">
                <a:latin typeface="Roboto"/>
                <a:ea typeface="Roboto"/>
                <a:cs typeface="Roboto"/>
                <a:sym typeface="Roboto"/>
              </a:rPr>
              <a:t>5. Testing the mode</a:t>
            </a:r>
            <a:r>
              <a:rPr b="1" lang="en-US" sz="1650">
                <a:latin typeface="Roboto"/>
                <a:ea typeface="Roboto"/>
                <a:cs typeface="Roboto"/>
                <a:sym typeface="Roboto"/>
              </a:rPr>
              <a:t>l.</a:t>
            </a:r>
            <a:endParaRPr b="1" sz="1500">
              <a:latin typeface="Roboto"/>
              <a:ea typeface="Roboto"/>
              <a:cs typeface="Roboto"/>
              <a:sym typeface="Roboto"/>
            </a:endParaRPr>
          </a:p>
        </p:txBody>
      </p:sp>
      <p:sp>
        <p:nvSpPr>
          <p:cNvPr id="422" name="Google Shape;422;p3"/>
          <p:cNvSpPr txBox="1"/>
          <p:nvPr/>
        </p:nvSpPr>
        <p:spPr>
          <a:xfrm>
            <a:off x="970269" y="339400"/>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C8B5D"/>
                </a:solidFill>
                <a:latin typeface="Roboto"/>
                <a:ea typeface="Roboto"/>
                <a:cs typeface="Roboto"/>
                <a:sym typeface="Roboto"/>
              </a:rPr>
              <a:t>Project Design</a:t>
            </a:r>
            <a:endParaRPr b="0" i="0" sz="1100" u="none" cap="none" strike="noStrike">
              <a:solidFill>
                <a:srgbClr val="6C8B5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
          <p:cNvSpPr txBox="1"/>
          <p:nvPr>
            <p:ph idx="4294967295" type="body"/>
          </p:nvPr>
        </p:nvSpPr>
        <p:spPr>
          <a:xfrm>
            <a:off x="830563" y="1193123"/>
            <a:ext cx="8071800" cy="3622800"/>
          </a:xfrm>
          <a:prstGeom prst="rect">
            <a:avLst/>
          </a:prstGeom>
          <a:noFill/>
          <a:ln>
            <a:noFill/>
          </a:ln>
        </p:spPr>
        <p:txBody>
          <a:bodyPr anchorCtr="0" anchor="t" bIns="34275" lIns="68575" spcFirstLastPara="1" rIns="68575" wrap="square" tIns="34275">
            <a:noAutofit/>
          </a:bodyPr>
          <a:lstStyle/>
          <a:p>
            <a:pPr indent="-146050" lvl="0" marL="177800" rtl="0" algn="l">
              <a:lnSpc>
                <a:spcPct val="200000"/>
              </a:lnSpc>
              <a:spcBef>
                <a:spcPts val="0"/>
              </a:spcBef>
              <a:spcAft>
                <a:spcPts val="0"/>
              </a:spcAft>
              <a:buClr>
                <a:srgbClr val="000000"/>
              </a:buClr>
              <a:buSzPts val="1300"/>
              <a:buFont typeface="Roboto"/>
              <a:buChar char="●"/>
            </a:pPr>
            <a:r>
              <a:rPr b="1" lang="en-US" sz="1300">
                <a:solidFill>
                  <a:srgbClr val="000000"/>
                </a:solidFill>
                <a:latin typeface="Roboto"/>
                <a:ea typeface="Roboto"/>
                <a:cs typeface="Roboto"/>
                <a:sym typeface="Roboto"/>
              </a:rPr>
              <a:t>The dataset used for this model is Iris dataset which has been taken from kaggle website.</a:t>
            </a:r>
            <a:endParaRPr b="1" sz="1300">
              <a:solidFill>
                <a:srgbClr val="000000"/>
              </a:solidFill>
              <a:latin typeface="Roboto"/>
              <a:ea typeface="Roboto"/>
              <a:cs typeface="Roboto"/>
              <a:sym typeface="Roboto"/>
            </a:endParaRPr>
          </a:p>
          <a:p>
            <a:pPr indent="-146050" lvl="0" marL="177800" rtl="0" algn="l">
              <a:lnSpc>
                <a:spcPct val="200000"/>
              </a:lnSpc>
              <a:spcBef>
                <a:spcPts val="0"/>
              </a:spcBef>
              <a:spcAft>
                <a:spcPts val="0"/>
              </a:spcAft>
              <a:buClr>
                <a:srgbClr val="000000"/>
              </a:buClr>
              <a:buSzPts val="1300"/>
              <a:buFont typeface="Roboto"/>
              <a:buChar char="●"/>
            </a:pPr>
            <a:r>
              <a:rPr b="1" lang="en-US" sz="1300">
                <a:solidFill>
                  <a:srgbClr val="000000"/>
                </a:solidFill>
                <a:latin typeface="Roboto"/>
                <a:ea typeface="Roboto"/>
                <a:cs typeface="Roboto"/>
                <a:sym typeface="Roboto"/>
              </a:rPr>
              <a:t>The dataset consists of 5 columns(i.e 4 ordinal attributes(SepalLength,SepalWidth,PetalLength,PetalWidth) and 1 categorical attribute(Species).</a:t>
            </a:r>
            <a:endParaRPr b="1" sz="1300">
              <a:solidFill>
                <a:srgbClr val="000000"/>
              </a:solidFill>
              <a:latin typeface="Roboto"/>
              <a:ea typeface="Roboto"/>
              <a:cs typeface="Roboto"/>
              <a:sym typeface="Roboto"/>
            </a:endParaRPr>
          </a:p>
          <a:p>
            <a:pPr indent="-146050" lvl="0" marL="177800" rtl="0" algn="l">
              <a:lnSpc>
                <a:spcPct val="200000"/>
              </a:lnSpc>
              <a:spcBef>
                <a:spcPts val="0"/>
              </a:spcBef>
              <a:spcAft>
                <a:spcPts val="0"/>
              </a:spcAft>
              <a:buClr>
                <a:srgbClr val="000000"/>
              </a:buClr>
              <a:buSzPts val="1300"/>
              <a:buFont typeface="Roboto"/>
              <a:buChar char="●"/>
            </a:pPr>
            <a:r>
              <a:rPr b="1" lang="en-US" sz="1300">
                <a:solidFill>
                  <a:srgbClr val="000000"/>
                </a:solidFill>
                <a:latin typeface="Roboto"/>
                <a:ea typeface="Roboto"/>
                <a:cs typeface="Roboto"/>
                <a:sym typeface="Roboto"/>
              </a:rPr>
              <a:t>In the DataPrepa</a:t>
            </a:r>
            <a:r>
              <a:rPr b="1" lang="en-US" sz="1300">
                <a:solidFill>
                  <a:srgbClr val="000000"/>
                </a:solidFill>
                <a:latin typeface="Roboto"/>
                <a:ea typeface="Roboto"/>
                <a:cs typeface="Roboto"/>
                <a:sym typeface="Roboto"/>
              </a:rPr>
              <a:t>ration state , x variable is assigned with ordinal attributes and y variable is assigned with categorical attribute which is  training the dataset .The training dataset is preprocessed with StandardScaler module.</a:t>
            </a:r>
            <a:endParaRPr b="1" sz="1300">
              <a:solidFill>
                <a:srgbClr val="000000"/>
              </a:solidFill>
              <a:latin typeface="Roboto"/>
              <a:ea typeface="Roboto"/>
              <a:cs typeface="Roboto"/>
              <a:sym typeface="Roboto"/>
            </a:endParaRPr>
          </a:p>
          <a:p>
            <a:pPr indent="-63500" lvl="0" marL="177800" rtl="0" algn="l">
              <a:lnSpc>
                <a:spcPct val="200000"/>
              </a:lnSpc>
              <a:spcBef>
                <a:spcPts val="0"/>
              </a:spcBef>
              <a:spcAft>
                <a:spcPts val="0"/>
              </a:spcAft>
              <a:buClr>
                <a:srgbClr val="000000"/>
              </a:buClr>
              <a:buSzPts val="1200"/>
              <a:buFont typeface="Roboto"/>
              <a:buNone/>
            </a:pPr>
            <a:r>
              <a:t/>
            </a:r>
            <a:endParaRPr b="1" sz="1300">
              <a:solidFill>
                <a:srgbClr val="000000"/>
              </a:solidFill>
              <a:latin typeface="Roboto"/>
              <a:ea typeface="Roboto"/>
              <a:cs typeface="Roboto"/>
              <a:sym typeface="Roboto"/>
            </a:endParaRPr>
          </a:p>
        </p:txBody>
      </p:sp>
      <p:sp>
        <p:nvSpPr>
          <p:cNvPr id="428" name="Google Shape;428;p4"/>
          <p:cNvSpPr txBox="1"/>
          <p:nvPr/>
        </p:nvSpPr>
        <p:spPr>
          <a:xfrm>
            <a:off x="925184" y="336225"/>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C8B5D"/>
                </a:solidFill>
                <a:latin typeface="Roboto"/>
                <a:ea typeface="Roboto"/>
                <a:cs typeface="Roboto"/>
                <a:sym typeface="Roboto"/>
              </a:rPr>
              <a:t>Data Collection and Preprocessing</a:t>
            </a:r>
            <a:endParaRPr b="0" i="0" sz="1100" u="none" cap="none" strike="noStrike">
              <a:solidFill>
                <a:srgbClr val="6C8B5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
          <p:cNvSpPr txBox="1"/>
          <p:nvPr>
            <p:ph idx="4294967295" type="body"/>
          </p:nvPr>
        </p:nvSpPr>
        <p:spPr>
          <a:xfrm>
            <a:off x="830563" y="812123"/>
            <a:ext cx="8071800" cy="3622800"/>
          </a:xfrm>
          <a:prstGeom prst="rect">
            <a:avLst/>
          </a:prstGeom>
          <a:noFill/>
          <a:ln>
            <a:noFill/>
          </a:ln>
        </p:spPr>
        <p:txBody>
          <a:bodyPr anchorCtr="0" anchor="t" bIns="34275" lIns="68575" spcFirstLastPara="1" rIns="68575" wrap="square" tIns="34275">
            <a:noAutofit/>
          </a:bodyPr>
          <a:lstStyle/>
          <a:p>
            <a:pPr indent="-139700" lvl="0" marL="177800" rtl="0" algn="l">
              <a:lnSpc>
                <a:spcPct val="200000"/>
              </a:lnSpc>
              <a:spcBef>
                <a:spcPts val="0"/>
              </a:spcBef>
              <a:spcAft>
                <a:spcPts val="0"/>
              </a:spcAft>
              <a:buClr>
                <a:srgbClr val="000000"/>
              </a:buClr>
              <a:buSzPts val="1200"/>
              <a:buFont typeface="Roboto"/>
              <a:buChar char="•"/>
            </a:pPr>
            <a:r>
              <a:rPr b="1" lang="en-US" sz="2000" u="sng">
                <a:solidFill>
                  <a:srgbClr val="000000"/>
                </a:solidFill>
                <a:latin typeface="Roboto"/>
                <a:ea typeface="Roboto"/>
                <a:cs typeface="Roboto"/>
                <a:sym typeface="Roboto"/>
              </a:rPr>
              <a:t>K-Nearest Neighbours Algorithm</a:t>
            </a:r>
            <a:endParaRPr b="1" sz="2000" u="sng">
              <a:solidFill>
                <a:srgbClr val="000000"/>
              </a:solidFill>
              <a:latin typeface="Roboto"/>
              <a:ea typeface="Roboto"/>
              <a:cs typeface="Roboto"/>
              <a:sym typeface="Roboto"/>
            </a:endParaRPr>
          </a:p>
          <a:p>
            <a:pPr indent="-311150" lvl="0" marL="457200" rtl="0" algn="l">
              <a:lnSpc>
                <a:spcPct val="115000"/>
              </a:lnSpc>
              <a:spcBef>
                <a:spcPts val="0"/>
              </a:spcBef>
              <a:spcAft>
                <a:spcPts val="0"/>
              </a:spcAft>
              <a:buClr>
                <a:srgbClr val="000000"/>
              </a:buClr>
              <a:buSzPts val="1300"/>
              <a:buFont typeface="Roboto"/>
              <a:buChar char="•"/>
            </a:pPr>
            <a:r>
              <a:rPr lang="en-US" sz="1300">
                <a:solidFill>
                  <a:srgbClr val="161616"/>
                </a:solidFill>
                <a:highlight>
                  <a:srgbClr val="FFFFFF"/>
                </a:highlight>
                <a:latin typeface="Arial"/>
                <a:ea typeface="Arial"/>
                <a:cs typeface="Arial"/>
                <a:sym typeface="Arial"/>
              </a:rPr>
              <a:t>The k-nearest neighbors algorithm,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endParaRPr sz="1200">
              <a:solidFill>
                <a:srgbClr val="000000"/>
              </a:solidFill>
              <a:latin typeface="Roboto"/>
              <a:ea typeface="Roboto"/>
              <a:cs typeface="Roboto"/>
              <a:sym typeface="Roboto"/>
            </a:endParaRPr>
          </a:p>
        </p:txBody>
      </p:sp>
      <p:sp>
        <p:nvSpPr>
          <p:cNvPr id="434" name="Google Shape;434;p5"/>
          <p:cNvSpPr txBox="1"/>
          <p:nvPr/>
        </p:nvSpPr>
        <p:spPr>
          <a:xfrm>
            <a:off x="925184" y="336225"/>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C8B5D"/>
                </a:solidFill>
                <a:latin typeface="Roboto"/>
                <a:ea typeface="Roboto"/>
                <a:cs typeface="Roboto"/>
                <a:sym typeface="Roboto"/>
              </a:rPr>
              <a:t>Machine Learning Models</a:t>
            </a:r>
            <a:endParaRPr b="0" i="0" sz="1100" u="none" cap="none" strike="noStrike">
              <a:solidFill>
                <a:srgbClr val="6C8B5D"/>
              </a:solidFill>
              <a:latin typeface="Roboto"/>
              <a:ea typeface="Roboto"/>
              <a:cs typeface="Roboto"/>
              <a:sym typeface="Roboto"/>
            </a:endParaRPr>
          </a:p>
        </p:txBody>
      </p:sp>
      <p:pic>
        <p:nvPicPr>
          <p:cNvPr id="435" name="Google Shape;435;p5"/>
          <p:cNvPicPr preferRelativeResize="0"/>
          <p:nvPr/>
        </p:nvPicPr>
        <p:blipFill>
          <a:blip r:embed="rId3">
            <a:alphaModFix/>
          </a:blip>
          <a:stretch>
            <a:fillRect/>
          </a:stretch>
        </p:blipFill>
        <p:spPr>
          <a:xfrm>
            <a:off x="1714500" y="2709650"/>
            <a:ext cx="5715000" cy="227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
          <p:cNvSpPr txBox="1"/>
          <p:nvPr/>
        </p:nvSpPr>
        <p:spPr>
          <a:xfrm>
            <a:off x="875525" y="297900"/>
            <a:ext cx="437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6C8B5D"/>
                </a:solidFill>
                <a:latin typeface="Calibri"/>
                <a:ea typeface="Calibri"/>
                <a:cs typeface="Calibri"/>
                <a:sym typeface="Calibri"/>
              </a:rPr>
              <a:t>Project Output</a:t>
            </a:r>
            <a:endParaRPr b="0" i="0" sz="1900" u="none" cap="none" strike="noStrike">
              <a:solidFill>
                <a:srgbClr val="6C8B5D"/>
              </a:solidFill>
              <a:latin typeface="Calibri"/>
              <a:ea typeface="Calibri"/>
              <a:cs typeface="Calibri"/>
              <a:sym typeface="Calibri"/>
            </a:endParaRPr>
          </a:p>
        </p:txBody>
      </p:sp>
      <p:sp>
        <p:nvSpPr>
          <p:cNvPr id="441" name="Google Shape;441;p6"/>
          <p:cNvSpPr txBox="1"/>
          <p:nvPr/>
        </p:nvSpPr>
        <p:spPr>
          <a:xfrm>
            <a:off x="197600" y="887400"/>
            <a:ext cx="82533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lang="en-US">
                <a:latin typeface="Calibri"/>
                <a:ea typeface="Calibri"/>
                <a:cs typeface="Calibri"/>
                <a:sym typeface="Calibri"/>
              </a:rPr>
              <a:t>Classification Using KNN:</a:t>
            </a:r>
            <a:endParaRPr b="0" i="0" sz="1400" u="none" cap="none" strike="noStrike">
              <a:solidFill>
                <a:srgbClr val="000000"/>
              </a:solidFill>
              <a:latin typeface="Calibri"/>
              <a:ea typeface="Calibri"/>
              <a:cs typeface="Calibri"/>
              <a:sym typeface="Calibri"/>
            </a:endParaRPr>
          </a:p>
        </p:txBody>
      </p:sp>
      <p:pic>
        <p:nvPicPr>
          <p:cNvPr id="442" name="Google Shape;442;p6"/>
          <p:cNvPicPr preferRelativeResize="0"/>
          <p:nvPr/>
        </p:nvPicPr>
        <p:blipFill>
          <a:blip r:embed="rId3">
            <a:alphaModFix/>
          </a:blip>
          <a:stretch>
            <a:fillRect/>
          </a:stretch>
        </p:blipFill>
        <p:spPr>
          <a:xfrm>
            <a:off x="1260000" y="1179425"/>
            <a:ext cx="5444928" cy="385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
          <p:cNvSpPr txBox="1"/>
          <p:nvPr>
            <p:ph idx="4294967295" type="body"/>
          </p:nvPr>
        </p:nvSpPr>
        <p:spPr>
          <a:xfrm>
            <a:off x="830580" y="812165"/>
            <a:ext cx="8039100" cy="3804900"/>
          </a:xfrm>
          <a:prstGeom prst="rect">
            <a:avLst/>
          </a:prstGeom>
          <a:noFill/>
          <a:ln>
            <a:noFill/>
          </a:ln>
        </p:spPr>
        <p:txBody>
          <a:bodyPr anchorCtr="0" anchor="t" bIns="34275" lIns="68575" spcFirstLastPara="1" rIns="68575" wrap="square" tIns="34275">
            <a:noAutofit/>
          </a:bodyPr>
          <a:lstStyle/>
          <a:p>
            <a:pPr indent="0" lvl="0" marL="0" rtl="0" algn="l">
              <a:lnSpc>
                <a:spcPct val="200000"/>
              </a:lnSpc>
              <a:spcBef>
                <a:spcPts val="0"/>
              </a:spcBef>
              <a:spcAft>
                <a:spcPts val="0"/>
              </a:spcAft>
              <a:buClr>
                <a:srgbClr val="000000"/>
              </a:buClr>
              <a:buSzPts val="1200"/>
              <a:buFont typeface="Roboto"/>
              <a:buNone/>
            </a:pPr>
            <a:r>
              <a:t/>
            </a:r>
            <a:endParaRPr sz="1200">
              <a:solidFill>
                <a:srgbClr val="000000"/>
              </a:solidFill>
              <a:latin typeface="Roboto"/>
              <a:ea typeface="Roboto"/>
              <a:cs typeface="Roboto"/>
              <a:sym typeface="Roboto"/>
            </a:endParaRPr>
          </a:p>
          <a:p>
            <a:pPr indent="-304800" lvl="0" marL="457200" rtl="0" algn="just">
              <a:lnSpc>
                <a:spcPct val="200000"/>
              </a:lnSpc>
              <a:spcBef>
                <a:spcPts val="0"/>
              </a:spcBef>
              <a:spcAft>
                <a:spcPts val="0"/>
              </a:spcAft>
              <a:buSzPts val="1200"/>
              <a:buFont typeface="Roboto"/>
              <a:buChar char="●"/>
            </a:pPr>
            <a:r>
              <a:rPr b="1" lang="en-US" sz="1200">
                <a:solidFill>
                  <a:srgbClr val="000000"/>
                </a:solidFill>
                <a:latin typeface="Roboto"/>
                <a:ea typeface="Roboto"/>
                <a:cs typeface="Roboto"/>
                <a:sym typeface="Roboto"/>
              </a:rPr>
              <a:t>       </a:t>
            </a:r>
            <a:r>
              <a:rPr b="1" lang="en-US" sz="1200">
                <a:solidFill>
                  <a:srgbClr val="111111"/>
                </a:solidFill>
                <a:latin typeface="Roboto"/>
                <a:ea typeface="Roboto"/>
                <a:cs typeface="Roboto"/>
                <a:sym typeface="Roboto"/>
              </a:rPr>
              <a:t>It's easy to understand and simple to implement</a:t>
            </a:r>
            <a:endParaRPr b="1" sz="1200">
              <a:solidFill>
                <a:srgbClr val="111111"/>
              </a:solidFill>
              <a:latin typeface="Roboto"/>
              <a:ea typeface="Roboto"/>
              <a:cs typeface="Roboto"/>
              <a:sym typeface="Roboto"/>
            </a:endParaRPr>
          </a:p>
          <a:p>
            <a:pPr indent="-304800" lvl="0" marL="457200" rtl="0" algn="just">
              <a:lnSpc>
                <a:spcPct val="200000"/>
              </a:lnSpc>
              <a:spcBef>
                <a:spcPts val="0"/>
              </a:spcBef>
              <a:spcAft>
                <a:spcPts val="0"/>
              </a:spcAft>
              <a:buClr>
                <a:srgbClr val="111111"/>
              </a:buClr>
              <a:buSzPts val="1200"/>
              <a:buFont typeface="Roboto"/>
              <a:buChar char="●"/>
            </a:pPr>
            <a:r>
              <a:rPr b="1" lang="en-US" sz="1200">
                <a:solidFill>
                  <a:srgbClr val="111111"/>
                </a:solidFill>
                <a:latin typeface="Roboto"/>
                <a:ea typeface="Roboto"/>
                <a:cs typeface="Roboto"/>
                <a:sym typeface="Roboto"/>
              </a:rPr>
              <a:t>      It can be used for both classification and regression problems</a:t>
            </a:r>
            <a:endParaRPr b="1" sz="1200">
              <a:solidFill>
                <a:srgbClr val="111111"/>
              </a:solidFill>
              <a:latin typeface="Roboto"/>
              <a:ea typeface="Roboto"/>
              <a:cs typeface="Roboto"/>
              <a:sym typeface="Roboto"/>
            </a:endParaRPr>
          </a:p>
          <a:p>
            <a:pPr indent="-304800" lvl="0" marL="457200" rtl="0" algn="just">
              <a:lnSpc>
                <a:spcPct val="200000"/>
              </a:lnSpc>
              <a:spcBef>
                <a:spcPts val="0"/>
              </a:spcBef>
              <a:spcAft>
                <a:spcPts val="0"/>
              </a:spcAft>
              <a:buClr>
                <a:srgbClr val="111111"/>
              </a:buClr>
              <a:buSzPts val="1200"/>
              <a:buFont typeface="Roboto"/>
              <a:buChar char="●"/>
            </a:pPr>
            <a:r>
              <a:rPr b="1" lang="en-US" sz="1200">
                <a:solidFill>
                  <a:srgbClr val="111111"/>
                </a:solidFill>
                <a:latin typeface="Roboto"/>
                <a:ea typeface="Roboto"/>
                <a:cs typeface="Roboto"/>
                <a:sym typeface="Roboto"/>
              </a:rPr>
              <a:t>      It's ideal for non-linear data since there's no assumption about underlying data</a:t>
            </a:r>
            <a:endParaRPr b="1" sz="1200">
              <a:solidFill>
                <a:srgbClr val="111111"/>
              </a:solidFill>
              <a:latin typeface="Roboto"/>
              <a:ea typeface="Roboto"/>
              <a:cs typeface="Roboto"/>
              <a:sym typeface="Roboto"/>
            </a:endParaRPr>
          </a:p>
          <a:p>
            <a:pPr indent="-304800" lvl="0" marL="457200" rtl="0" algn="just">
              <a:lnSpc>
                <a:spcPct val="200000"/>
              </a:lnSpc>
              <a:spcBef>
                <a:spcPts val="0"/>
              </a:spcBef>
              <a:spcAft>
                <a:spcPts val="0"/>
              </a:spcAft>
              <a:buClr>
                <a:srgbClr val="111111"/>
              </a:buClr>
              <a:buSzPts val="1200"/>
              <a:buFont typeface="Roboto"/>
              <a:buChar char="●"/>
            </a:pPr>
            <a:r>
              <a:rPr b="1" lang="en-US" sz="1200">
                <a:solidFill>
                  <a:srgbClr val="111111"/>
                </a:solidFill>
                <a:latin typeface="Roboto"/>
                <a:ea typeface="Roboto"/>
                <a:cs typeface="Roboto"/>
                <a:sym typeface="Roboto"/>
              </a:rPr>
              <a:t>      It can naturally handle multi-class cases</a:t>
            </a:r>
            <a:endParaRPr b="1" sz="1200">
              <a:solidFill>
                <a:srgbClr val="000000"/>
              </a:solidFill>
              <a:latin typeface="Roboto"/>
              <a:ea typeface="Roboto"/>
              <a:cs typeface="Roboto"/>
              <a:sym typeface="Roboto"/>
            </a:endParaRPr>
          </a:p>
          <a:p>
            <a:pPr indent="0" lvl="0" marL="38100" rtl="0" algn="l">
              <a:lnSpc>
                <a:spcPct val="200000"/>
              </a:lnSpc>
              <a:spcBef>
                <a:spcPts val="0"/>
              </a:spcBef>
              <a:spcAft>
                <a:spcPts val="0"/>
              </a:spcAft>
              <a:buClr>
                <a:srgbClr val="000000"/>
              </a:buClr>
              <a:buSzPts val="1200"/>
              <a:buFont typeface="Roboto"/>
              <a:buNone/>
            </a:pPr>
            <a:r>
              <a:rPr b="1" lang="en-US" sz="1200">
                <a:solidFill>
                  <a:srgbClr val="000000"/>
                </a:solidFill>
                <a:latin typeface="Roboto"/>
                <a:ea typeface="Roboto"/>
                <a:cs typeface="Roboto"/>
                <a:sym typeface="Roboto"/>
              </a:rPr>
              <a:t> APPLICATIONS:-</a:t>
            </a:r>
            <a:endParaRPr b="1" sz="1200">
              <a:solidFill>
                <a:srgbClr val="000000"/>
              </a:solidFill>
              <a:latin typeface="Roboto"/>
              <a:ea typeface="Roboto"/>
              <a:cs typeface="Roboto"/>
              <a:sym typeface="Roboto"/>
            </a:endParaRPr>
          </a:p>
          <a:p>
            <a:pPr indent="-304800" lvl="0" marL="457200" rtl="0" algn="l">
              <a:lnSpc>
                <a:spcPct val="150000"/>
              </a:lnSpc>
              <a:spcBef>
                <a:spcPts val="0"/>
              </a:spcBef>
              <a:spcAft>
                <a:spcPts val="0"/>
              </a:spcAft>
              <a:buClr>
                <a:srgbClr val="292929"/>
              </a:buClr>
              <a:buSzPts val="1200"/>
              <a:buFont typeface="Roboto"/>
              <a:buChar char="•"/>
            </a:pPr>
            <a:r>
              <a:rPr b="1" lang="en-US" sz="1200">
                <a:solidFill>
                  <a:srgbClr val="292929"/>
                </a:solidFill>
                <a:latin typeface="Roboto"/>
                <a:ea typeface="Roboto"/>
                <a:cs typeface="Roboto"/>
                <a:sym typeface="Roboto"/>
              </a:rPr>
              <a:t>Many companies make a personalized recommendation for its consumers, such as Netflix, Amazon, YouTube, and many more.</a:t>
            </a:r>
            <a:endParaRPr b="1" sz="1200">
              <a:solidFill>
                <a:srgbClr val="292929"/>
              </a:solidFill>
              <a:latin typeface="Roboto"/>
              <a:ea typeface="Roboto"/>
              <a:cs typeface="Roboto"/>
              <a:sym typeface="Roboto"/>
            </a:endParaRPr>
          </a:p>
          <a:p>
            <a:pPr indent="-304800" lvl="0" marL="457200" rtl="0" algn="l">
              <a:lnSpc>
                <a:spcPct val="150000"/>
              </a:lnSpc>
              <a:spcBef>
                <a:spcPts val="0"/>
              </a:spcBef>
              <a:spcAft>
                <a:spcPts val="0"/>
              </a:spcAft>
              <a:buClr>
                <a:srgbClr val="292929"/>
              </a:buClr>
              <a:buSzPts val="1200"/>
              <a:buFont typeface="Roboto"/>
              <a:buChar char="•"/>
            </a:pPr>
            <a:r>
              <a:rPr b="1" lang="en-US" sz="1200">
                <a:solidFill>
                  <a:srgbClr val="292929"/>
                </a:solidFill>
                <a:latin typeface="Roboto"/>
                <a:ea typeface="Roboto"/>
                <a:cs typeface="Roboto"/>
                <a:sym typeface="Roboto"/>
              </a:rPr>
              <a:t>KNN can search for semantically similar documents. Each document is considered as a vector. If documents are close to each other, that means the documents contain identical topics.</a:t>
            </a:r>
            <a:endParaRPr b="1" sz="1200">
              <a:solidFill>
                <a:srgbClr val="292929"/>
              </a:solidFill>
              <a:latin typeface="Roboto"/>
              <a:ea typeface="Roboto"/>
              <a:cs typeface="Roboto"/>
              <a:sym typeface="Roboto"/>
            </a:endParaRPr>
          </a:p>
          <a:p>
            <a:pPr indent="-304800" lvl="0" marL="457200" rtl="0" algn="l">
              <a:lnSpc>
                <a:spcPct val="150000"/>
              </a:lnSpc>
              <a:spcBef>
                <a:spcPts val="0"/>
              </a:spcBef>
              <a:spcAft>
                <a:spcPts val="0"/>
              </a:spcAft>
              <a:buClr>
                <a:srgbClr val="292929"/>
              </a:buClr>
              <a:buSzPts val="1200"/>
              <a:buFont typeface="Roboto"/>
              <a:buChar char="•"/>
            </a:pPr>
            <a:r>
              <a:rPr b="1" lang="en-US" sz="1200">
                <a:solidFill>
                  <a:srgbClr val="292929"/>
                </a:solidFill>
                <a:latin typeface="Roboto"/>
                <a:ea typeface="Roboto"/>
                <a:cs typeface="Roboto"/>
                <a:sym typeface="Roboto"/>
              </a:rPr>
              <a:t>KNN can be effectively used in detecting outliers. One such example is Credit Card fraud detection.</a:t>
            </a:r>
            <a:endParaRPr b="1" sz="1200">
              <a:solidFill>
                <a:srgbClr val="000000"/>
              </a:solidFill>
              <a:latin typeface="Roboto"/>
              <a:ea typeface="Roboto"/>
              <a:cs typeface="Roboto"/>
              <a:sym typeface="Roboto"/>
            </a:endParaRPr>
          </a:p>
        </p:txBody>
      </p:sp>
      <p:sp>
        <p:nvSpPr>
          <p:cNvPr id="448" name="Google Shape;448;p7"/>
          <p:cNvSpPr txBox="1"/>
          <p:nvPr/>
        </p:nvSpPr>
        <p:spPr>
          <a:xfrm>
            <a:off x="925184" y="336225"/>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6C8B5D"/>
                </a:solidFill>
                <a:latin typeface="Roboto"/>
                <a:ea typeface="Roboto"/>
                <a:cs typeface="Roboto"/>
                <a:sym typeface="Roboto"/>
              </a:rPr>
              <a:t>Future Scope and Usability</a:t>
            </a:r>
            <a:endParaRPr b="0" i="0" sz="1800" u="none" cap="none" strike="noStrike">
              <a:solidFill>
                <a:srgbClr val="6C8B5D"/>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
          <p:cNvSpPr txBox="1"/>
          <p:nvPr>
            <p:ph idx="4294967295" type="body"/>
          </p:nvPr>
        </p:nvSpPr>
        <p:spPr>
          <a:xfrm>
            <a:off x="830563" y="812123"/>
            <a:ext cx="8071800" cy="3622800"/>
          </a:xfrm>
          <a:prstGeom prst="rect">
            <a:avLst/>
          </a:prstGeom>
          <a:noFill/>
          <a:ln>
            <a:noFill/>
          </a:ln>
        </p:spPr>
        <p:txBody>
          <a:bodyPr anchorCtr="0" anchor="t" bIns="34275" lIns="68575" spcFirstLastPara="1" rIns="68575" wrap="square" tIns="34275">
            <a:noAutofit/>
          </a:bodyPr>
          <a:lstStyle/>
          <a:p>
            <a:pPr indent="-323850" lvl="0" marL="457200" rtl="0" algn="l">
              <a:lnSpc>
                <a:spcPct val="200000"/>
              </a:lnSpc>
              <a:spcBef>
                <a:spcPts val="0"/>
              </a:spcBef>
              <a:spcAft>
                <a:spcPts val="0"/>
              </a:spcAft>
              <a:buClr>
                <a:srgbClr val="000000"/>
              </a:buClr>
              <a:buSzPts val="1500"/>
              <a:buFont typeface="Roboto"/>
              <a:buChar char="•"/>
            </a:pPr>
            <a:r>
              <a:rPr lang="en-US" sz="1500">
                <a:solidFill>
                  <a:srgbClr val="000000"/>
                </a:solidFill>
                <a:latin typeface="Roboto"/>
                <a:ea typeface="Roboto"/>
                <a:cs typeface="Roboto"/>
                <a:sym typeface="Roboto"/>
              </a:rPr>
              <a:t>Project Code / Colab Notebook / Public Github Link</a:t>
            </a:r>
            <a:endParaRPr sz="1500">
              <a:solidFill>
                <a:srgbClr val="000000"/>
              </a:solidFill>
              <a:latin typeface="Roboto"/>
              <a:ea typeface="Roboto"/>
              <a:cs typeface="Roboto"/>
              <a:sym typeface="Roboto"/>
            </a:endParaRPr>
          </a:p>
          <a:p>
            <a:pPr indent="-323850" lvl="0" marL="457200" rtl="0" algn="l">
              <a:lnSpc>
                <a:spcPct val="200000"/>
              </a:lnSpc>
              <a:spcBef>
                <a:spcPts val="0"/>
              </a:spcBef>
              <a:spcAft>
                <a:spcPts val="0"/>
              </a:spcAft>
              <a:buClr>
                <a:srgbClr val="000000"/>
              </a:buClr>
              <a:buSzPts val="1500"/>
              <a:buFont typeface="Roboto"/>
              <a:buChar char="•"/>
            </a:pPr>
            <a:r>
              <a:rPr lang="en-US" sz="1500">
                <a:solidFill>
                  <a:srgbClr val="000000"/>
                </a:solidFill>
                <a:latin typeface="Roboto"/>
                <a:ea typeface="Roboto"/>
                <a:cs typeface="Roboto"/>
                <a:sym typeface="Roboto"/>
              </a:rPr>
              <a:t>Project Video Link </a:t>
            </a:r>
            <a:endParaRPr sz="1500">
              <a:solidFill>
                <a:srgbClr val="000000"/>
              </a:solidFill>
              <a:latin typeface="Roboto"/>
              <a:ea typeface="Roboto"/>
              <a:cs typeface="Roboto"/>
              <a:sym typeface="Roboto"/>
            </a:endParaRPr>
          </a:p>
        </p:txBody>
      </p:sp>
      <p:sp>
        <p:nvSpPr>
          <p:cNvPr id="454" name="Google Shape;454;p8"/>
          <p:cNvSpPr txBox="1"/>
          <p:nvPr/>
        </p:nvSpPr>
        <p:spPr>
          <a:xfrm>
            <a:off x="925184" y="336225"/>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C8B5D"/>
                </a:solidFill>
                <a:latin typeface="Roboto"/>
                <a:ea typeface="Roboto"/>
                <a:cs typeface="Roboto"/>
                <a:sym typeface="Roboto"/>
              </a:rPr>
              <a:t>Project Data Links</a:t>
            </a:r>
            <a:endParaRPr b="0" i="0" sz="1800" u="none" cap="none" strike="noStrike">
              <a:solidFill>
                <a:srgbClr val="6C8B5D"/>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9"/>
          <p:cNvSpPr/>
          <p:nvPr/>
        </p:nvSpPr>
        <p:spPr>
          <a:xfrm>
            <a:off x="0" y="0"/>
            <a:ext cx="2286600" cy="1961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0" name="Google Shape;460;p9"/>
          <p:cNvCxnSpPr/>
          <p:nvPr/>
        </p:nvCxnSpPr>
        <p:spPr>
          <a:xfrm>
            <a:off x="3878925" y="2781150"/>
            <a:ext cx="3361200" cy="0"/>
          </a:xfrm>
          <a:prstGeom prst="straightConnector1">
            <a:avLst/>
          </a:prstGeom>
          <a:noFill/>
          <a:ln cap="flat" cmpd="sng" w="9525">
            <a:solidFill>
              <a:srgbClr val="B9D87A"/>
            </a:solidFill>
            <a:prstDash val="solid"/>
            <a:round/>
            <a:headEnd len="sm" w="sm" type="none"/>
            <a:tailEnd len="sm" w="sm" type="none"/>
          </a:ln>
        </p:spPr>
      </p:cxnSp>
      <p:sp>
        <p:nvSpPr>
          <p:cNvPr id="461" name="Google Shape;461;p9"/>
          <p:cNvSpPr txBox="1"/>
          <p:nvPr/>
        </p:nvSpPr>
        <p:spPr>
          <a:xfrm>
            <a:off x="559850" y="1302606"/>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Roboto"/>
                <a:ea typeface="Roboto"/>
                <a:cs typeface="Roboto"/>
                <a:sym typeface="Roboto"/>
              </a:rPr>
              <a:t>www.hexart.in</a:t>
            </a:r>
            <a:endParaRPr b="0" i="0" sz="1200" u="none" cap="none" strike="noStrike">
              <a:solidFill>
                <a:srgbClr val="000000"/>
              </a:solidFill>
              <a:latin typeface="Roboto"/>
              <a:ea typeface="Roboto"/>
              <a:cs typeface="Roboto"/>
              <a:sym typeface="Roboto"/>
            </a:endParaRPr>
          </a:p>
        </p:txBody>
      </p:sp>
      <p:pic>
        <p:nvPicPr>
          <p:cNvPr id="462" name="Google Shape;462;p9"/>
          <p:cNvPicPr preferRelativeResize="0"/>
          <p:nvPr/>
        </p:nvPicPr>
        <p:blipFill rotWithShape="1">
          <a:blip r:embed="rId3">
            <a:alphaModFix/>
          </a:blip>
          <a:srcRect b="18628" l="7510" r="7431" t="20809"/>
          <a:stretch/>
        </p:blipFill>
        <p:spPr>
          <a:xfrm>
            <a:off x="570469" y="3633345"/>
            <a:ext cx="1145673" cy="328402"/>
          </a:xfrm>
          <a:prstGeom prst="rect">
            <a:avLst/>
          </a:prstGeom>
          <a:noFill/>
          <a:ln>
            <a:noFill/>
          </a:ln>
        </p:spPr>
      </p:pic>
      <p:pic>
        <p:nvPicPr>
          <p:cNvPr id="463" name="Google Shape;463;p9"/>
          <p:cNvPicPr preferRelativeResize="0"/>
          <p:nvPr/>
        </p:nvPicPr>
        <p:blipFill rotWithShape="1">
          <a:blip r:embed="rId4">
            <a:alphaModFix/>
          </a:blip>
          <a:srcRect b="17724" l="19861" r="19307" t="18103"/>
          <a:stretch/>
        </p:blipFill>
        <p:spPr>
          <a:xfrm>
            <a:off x="901770" y="4572177"/>
            <a:ext cx="483078" cy="360402"/>
          </a:xfrm>
          <a:prstGeom prst="rect">
            <a:avLst/>
          </a:prstGeom>
          <a:noFill/>
          <a:ln>
            <a:noFill/>
          </a:ln>
        </p:spPr>
      </p:pic>
      <p:pic>
        <p:nvPicPr>
          <p:cNvPr id="464" name="Google Shape;464;p9"/>
          <p:cNvPicPr preferRelativeResize="0"/>
          <p:nvPr/>
        </p:nvPicPr>
        <p:blipFill rotWithShape="1">
          <a:blip r:embed="rId5">
            <a:alphaModFix/>
          </a:blip>
          <a:srcRect b="19990" l="6451" r="5295" t="11076"/>
          <a:stretch/>
        </p:blipFill>
        <p:spPr>
          <a:xfrm>
            <a:off x="433614" y="2556215"/>
            <a:ext cx="1419414" cy="450900"/>
          </a:xfrm>
          <a:prstGeom prst="rect">
            <a:avLst/>
          </a:prstGeom>
          <a:noFill/>
          <a:ln>
            <a:noFill/>
          </a:ln>
        </p:spPr>
      </p:pic>
      <p:pic>
        <p:nvPicPr>
          <p:cNvPr id="465" name="Google Shape;465;p9"/>
          <p:cNvPicPr preferRelativeResize="0"/>
          <p:nvPr/>
        </p:nvPicPr>
        <p:blipFill rotWithShape="1">
          <a:blip r:embed="rId6">
            <a:alphaModFix/>
          </a:blip>
          <a:srcRect b="0" l="0" r="0" t="0"/>
          <a:stretch/>
        </p:blipFill>
        <p:spPr>
          <a:xfrm>
            <a:off x="104975" y="508352"/>
            <a:ext cx="2076703" cy="794252"/>
          </a:xfrm>
          <a:prstGeom prst="rect">
            <a:avLst/>
          </a:prstGeom>
          <a:noFill/>
          <a:ln>
            <a:noFill/>
          </a:ln>
        </p:spPr>
      </p:pic>
      <p:sp>
        <p:nvSpPr>
          <p:cNvPr id="466" name="Google Shape;466;p9"/>
          <p:cNvSpPr txBox="1"/>
          <p:nvPr/>
        </p:nvSpPr>
        <p:spPr>
          <a:xfrm>
            <a:off x="559825" y="2260688"/>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Sponsored by</a:t>
            </a:r>
            <a:endParaRPr b="0" i="0" sz="800" u="none" cap="none" strike="noStrike">
              <a:solidFill>
                <a:srgbClr val="0098BA"/>
              </a:solidFill>
              <a:latin typeface="Roboto"/>
              <a:ea typeface="Roboto"/>
              <a:cs typeface="Roboto"/>
              <a:sym typeface="Roboto"/>
            </a:endParaRPr>
          </a:p>
        </p:txBody>
      </p:sp>
      <p:sp>
        <p:nvSpPr>
          <p:cNvPr id="467" name="Google Shape;467;p9"/>
          <p:cNvSpPr txBox="1"/>
          <p:nvPr/>
        </p:nvSpPr>
        <p:spPr>
          <a:xfrm>
            <a:off x="559800" y="3322075"/>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CSR Partner</a:t>
            </a:r>
            <a:endParaRPr b="0" i="0" sz="800" u="none" cap="none" strike="noStrike">
              <a:solidFill>
                <a:srgbClr val="0098BA"/>
              </a:solidFill>
              <a:latin typeface="Roboto"/>
              <a:ea typeface="Roboto"/>
              <a:cs typeface="Roboto"/>
              <a:sym typeface="Roboto"/>
            </a:endParaRPr>
          </a:p>
        </p:txBody>
      </p:sp>
      <p:sp>
        <p:nvSpPr>
          <p:cNvPr id="468" name="Google Shape;468;p9"/>
          <p:cNvSpPr txBox="1"/>
          <p:nvPr/>
        </p:nvSpPr>
        <p:spPr>
          <a:xfrm>
            <a:off x="352363" y="4276700"/>
            <a:ext cx="15819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Implementation Partner</a:t>
            </a:r>
            <a:endParaRPr b="0" i="0" sz="800" u="none" cap="none" strike="noStrike">
              <a:solidFill>
                <a:srgbClr val="0098BA"/>
              </a:solidFill>
              <a:latin typeface="Roboto"/>
              <a:ea typeface="Roboto"/>
              <a:cs typeface="Roboto"/>
              <a:sym typeface="Roboto"/>
            </a:endParaRPr>
          </a:p>
        </p:txBody>
      </p:sp>
      <p:cxnSp>
        <p:nvCxnSpPr>
          <p:cNvPr id="469" name="Google Shape;469;p9"/>
          <p:cNvCxnSpPr/>
          <p:nvPr/>
        </p:nvCxnSpPr>
        <p:spPr>
          <a:xfrm>
            <a:off x="4467975" y="2782200"/>
            <a:ext cx="2183100" cy="0"/>
          </a:xfrm>
          <a:prstGeom prst="straightConnector1">
            <a:avLst/>
          </a:prstGeom>
          <a:noFill/>
          <a:ln cap="flat" cmpd="sng" w="76200">
            <a:solidFill>
              <a:srgbClr val="B9D87A"/>
            </a:solidFill>
            <a:prstDash val="solid"/>
            <a:round/>
            <a:headEnd len="sm" w="sm" type="none"/>
            <a:tailEnd len="sm" w="sm" type="none"/>
          </a:ln>
        </p:spPr>
      </p:cxnSp>
      <p:sp>
        <p:nvSpPr>
          <p:cNvPr id="470" name="Google Shape;470;p9"/>
          <p:cNvSpPr txBox="1"/>
          <p:nvPr/>
        </p:nvSpPr>
        <p:spPr>
          <a:xfrm>
            <a:off x="4300725" y="2334275"/>
            <a:ext cx="25176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0" i="0" lang="en-US" sz="3000" u="none" cap="none" strike="noStrike">
                <a:solidFill>
                  <a:srgbClr val="0098BA"/>
                </a:solidFill>
                <a:latin typeface="Roboto Medium"/>
                <a:ea typeface="Roboto Medium"/>
                <a:cs typeface="Roboto Medium"/>
                <a:sym typeface="Roboto Medium"/>
              </a:rPr>
              <a:t>THANK YOU</a:t>
            </a:r>
            <a:endParaRPr b="0" i="0" sz="3000" u="none" cap="none" strike="noStrike">
              <a:solidFill>
                <a:srgbClr val="0098BA"/>
              </a:solidFill>
              <a:latin typeface="Roboto Medium"/>
              <a:ea typeface="Roboto Medium"/>
              <a:cs typeface="Roboto Medium"/>
              <a:sym typeface="Roboto Medium"/>
            </a:endParaRPr>
          </a:p>
        </p:txBody>
      </p:sp>
      <p:sp>
        <p:nvSpPr>
          <p:cNvPr id="471" name="Google Shape;471;p9"/>
          <p:cNvSpPr/>
          <p:nvPr/>
        </p:nvSpPr>
        <p:spPr>
          <a:xfrm>
            <a:off x="7525440" y="0"/>
            <a:ext cx="378" cy="80713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
        <p:nvSpPr>
          <p:cNvPr id="472" name="Google Shape;472;p9"/>
          <p:cNvSpPr/>
          <p:nvPr/>
        </p:nvSpPr>
        <p:spPr>
          <a:xfrm>
            <a:off x="7918920" y="1046880"/>
            <a:ext cx="1235520" cy="37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2023-01-20T18:17:44Z</dcterms:created>
  <dc:creator>SUDIP GUPTA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C29BD27C992146C9BEC7E22E6199E901</vt:lpwstr>
  </property>
  <property fmtid="{D5CDD505-2E9C-101B-9397-08002B2CF9AE}" pid="3" name="KSOProductBuildVer">
    <vt:lpwstr>1033-11.2.0.11440</vt:lpwstr>
  </property>
</Properties>
</file>