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pen Sans Light"/>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Light-bold.fntdata"/><Relationship Id="rId16" Type="http://schemas.openxmlformats.org/officeDocument/2006/relationships/font" Target="fonts/OpenSansLight-regular.fntdata"/><Relationship Id="rId5" Type="http://schemas.openxmlformats.org/officeDocument/2006/relationships/slide" Target="slides/slide1.xml"/><Relationship Id="rId19" Type="http://schemas.openxmlformats.org/officeDocument/2006/relationships/font" Target="fonts/OpenSansLight-boldItalic.fntdata"/><Relationship Id="rId6" Type="http://schemas.openxmlformats.org/officeDocument/2006/relationships/slide" Target="slides/slide2.xml"/><Relationship Id="rId18" Type="http://schemas.openxmlformats.org/officeDocument/2006/relationships/font" Target="fonts/OpenSansLigh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b="0" i="0" lang="en" sz="1100" u="none" cap="none" strike="noStrike">
                <a:solidFill>
                  <a:srgbClr val="000000"/>
                </a:solidFill>
              </a:rPr>
              <a:t>‘Haave’ loosely translates from Finnish to ‘an ideal or goal toward which one aspires’.</a:t>
            </a:r>
            <a:endParaRPr/>
          </a:p>
          <a:p>
            <a:pPr indent="0" lvl="0" marL="0" marR="0" rtl="0" algn="l">
              <a:spcBef>
                <a:spcPts val="0"/>
              </a:spcBef>
              <a:spcAft>
                <a:spcPts val="0"/>
              </a:spcAft>
              <a:buClr>
                <a:srgbClr val="000000"/>
              </a:buClr>
              <a:buSzPts val="1100"/>
              <a:buFont typeface="Arial"/>
              <a:buNone/>
            </a:pPr>
            <a:r>
              <a:rPr b="0" i="0" lang="en" sz="1100" u="none" cap="none" strike="noStrike">
                <a:solidFill>
                  <a:srgbClr val="000000"/>
                </a:solidFill>
              </a:rPr>
              <a:t>‘Making Data Talk’ – Most customers understand that their data is valuable however many are unaware of how to maximize this value on their own. Haave has the skills and experience to help customers develop and implement a data analytics strategy to make their data talk and realize true business value. We are comfortable with Big Data and the associated architectures.</a:t>
            </a:r>
            <a:endParaRPr/>
          </a:p>
          <a:p>
            <a:pPr indent="0" lvl="0" marL="0" marR="0" rtl="0" algn="l">
              <a:spcBef>
                <a:spcPts val="0"/>
              </a:spcBef>
              <a:spcAft>
                <a:spcPts val="0"/>
              </a:spcAft>
              <a:buClr>
                <a:srgbClr val="000000"/>
              </a:buClr>
              <a:buSzPts val="1100"/>
              <a:buFont typeface="Arial"/>
              <a:buNone/>
            </a:pPr>
            <a:r>
              <a:rPr b="0" i="0" lang="en" sz="1100" u="none" cap="none" strike="noStrike">
                <a:solidFill>
                  <a:srgbClr val="000000"/>
                </a:solidFill>
              </a:rPr>
              <a:t>Haave has 3 solution offerings: Consulting – This is the core of our business. We work with customers to build advanced data science models to solve the most complex business problems. Education – AI and ML are hot topics in business today. We can develop a custom curriculum to help your organization understand AI, ML and other aspects of data science. Labs – Haave Labs can help you turn your product idea into reality. From product specification to launch. We are comfortable with designing and implementing a data architecture and management plan.</a:t>
            </a:r>
            <a:endParaRPr/>
          </a:p>
          <a:p>
            <a:pPr indent="0" lvl="0" marL="0" marR="0" rtl="0" algn="l">
              <a:spcBef>
                <a:spcPts val="0"/>
              </a:spcBef>
              <a:spcAft>
                <a:spcPts val="0"/>
              </a:spcAft>
              <a:buClr>
                <a:srgbClr val="000000"/>
              </a:buClr>
              <a:buSzPts val="1100"/>
              <a:buFont typeface="Arial"/>
              <a:buNone/>
            </a:pPr>
            <a:r>
              <a:rPr b="0" i="0" lang="en" sz="1100" u="none" cap="none" strike="noStrike">
                <a:solidFill>
                  <a:srgbClr val="000000"/>
                </a:solidFill>
              </a:rPr>
              <a:t>We can also help you build your data science staff, from identifying key skills required to locating qualified individuals. We can offer temporary or permanent staffing.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1182675" y="730925"/>
            <a:ext cx="6778500" cy="1212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Arial"/>
              <a:buNone/>
            </a:pPr>
            <a:r>
              <a:rPr lang="en" sz="3400">
                <a:solidFill>
                  <a:srgbClr val="FFFFFF"/>
                </a:solidFill>
                <a:latin typeface="Open Sans Light"/>
                <a:ea typeface="Open Sans Light"/>
                <a:cs typeface="Open Sans Light"/>
                <a:sym typeface="Open Sans Light"/>
              </a:rPr>
              <a:t>Machine Learning</a:t>
            </a:r>
            <a:r>
              <a:rPr i="0" lang="en" sz="3400" u="none" cap="none" strike="noStrike">
                <a:solidFill>
                  <a:srgbClr val="FFFFFF"/>
                </a:solidFill>
                <a:latin typeface="Open Sans Light"/>
                <a:ea typeface="Open Sans Light"/>
                <a:cs typeface="Open Sans Light"/>
                <a:sym typeface="Open Sans Light"/>
              </a:rPr>
              <a:t> </a:t>
            </a:r>
            <a:br>
              <a:rPr i="0" lang="en" sz="3400" u="none" cap="none" strike="noStrike">
                <a:solidFill>
                  <a:srgbClr val="FFFFFF"/>
                </a:solidFill>
                <a:latin typeface="Open Sans Light"/>
                <a:ea typeface="Open Sans Light"/>
                <a:cs typeface="Open Sans Light"/>
                <a:sym typeface="Open Sans Light"/>
              </a:rPr>
            </a:br>
            <a:r>
              <a:rPr i="0" lang="en" sz="3400" u="none" cap="none" strike="noStrike">
                <a:solidFill>
                  <a:srgbClr val="FFFFFF"/>
                </a:solidFill>
                <a:latin typeface="Open Sans"/>
                <a:ea typeface="Open Sans"/>
                <a:cs typeface="Open Sans"/>
                <a:sym typeface="Open Sans"/>
              </a:rPr>
              <a:t>in Legal Practice</a:t>
            </a:r>
            <a:endParaRPr>
              <a:latin typeface="Open Sans"/>
              <a:ea typeface="Open Sans"/>
              <a:cs typeface="Open Sans"/>
              <a:sym typeface="Open Sans"/>
            </a:endParaRPr>
          </a:p>
        </p:txBody>
      </p:sp>
      <p:sp>
        <p:nvSpPr>
          <p:cNvPr id="55" name="Shape 55"/>
          <p:cNvSpPr txBox="1"/>
          <p:nvPr>
            <p:ph idx="1" type="subTitle"/>
          </p:nvPr>
        </p:nvSpPr>
        <p:spPr>
          <a:xfrm>
            <a:off x="1182687" y="2175674"/>
            <a:ext cx="4761000" cy="7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400"/>
              <a:buFont typeface="Arial"/>
              <a:buNone/>
            </a:pPr>
            <a:r>
              <a:rPr b="0" i="0" lang="en" sz="2400" u="none" cap="none" strike="noStrike">
                <a:solidFill>
                  <a:srgbClr val="FFFFFF"/>
                </a:solidFill>
                <a:latin typeface="Open Sans"/>
                <a:ea typeface="Open Sans"/>
                <a:cs typeface="Open Sans"/>
                <a:sym typeface="Open Sans"/>
              </a:rPr>
              <a:t>Bill Vander Lugt J.D., Ph.D.</a:t>
            </a:r>
            <a:endParaRPr/>
          </a:p>
        </p:txBody>
      </p:sp>
      <p:pic>
        <p:nvPicPr>
          <p:cNvPr id="56" name="Shape 56"/>
          <p:cNvPicPr preferRelativeResize="0"/>
          <p:nvPr/>
        </p:nvPicPr>
        <p:blipFill>
          <a:blip r:embed="rId4">
            <a:alphaModFix/>
          </a:blip>
          <a:stretch>
            <a:fillRect/>
          </a:stretch>
        </p:blipFill>
        <p:spPr>
          <a:xfrm>
            <a:off x="7813681" y="4099931"/>
            <a:ext cx="1042976" cy="780744"/>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2125" y="0"/>
            <a:ext cx="7639123" cy="5143499"/>
          </a:xfrm>
          <a:prstGeom prst="rect">
            <a:avLst/>
          </a:prstGeom>
          <a:noFill/>
          <a:ln>
            <a:noFill/>
          </a:ln>
        </p:spPr>
      </p:pic>
      <p:sp>
        <p:nvSpPr>
          <p:cNvPr id="132" name="Shape 132"/>
          <p:cNvSpPr txBox="1"/>
          <p:nvPr>
            <p:ph type="title"/>
          </p:nvPr>
        </p:nvSpPr>
        <p:spPr>
          <a:xfrm>
            <a:off x="311150" y="444500"/>
            <a:ext cx="8521800" cy="5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Contract Analysis</a:t>
            </a:r>
            <a:endParaRPr>
              <a:latin typeface="Open Sans Light"/>
              <a:ea typeface="Open Sans Light"/>
              <a:cs typeface="Open Sans Light"/>
              <a:sym typeface="Open Sans Light"/>
            </a:endParaRPr>
          </a:p>
        </p:txBody>
      </p:sp>
      <p:sp>
        <p:nvSpPr>
          <p:cNvPr id="133" name="Shape 133"/>
          <p:cNvSpPr txBox="1"/>
          <p:nvPr>
            <p:ph idx="1" type="body"/>
          </p:nvPr>
        </p:nvSpPr>
        <p:spPr>
          <a:xfrm>
            <a:off x="1380900" y="1471975"/>
            <a:ext cx="6382200" cy="2420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Because NLP tools can generalize from examples, they can, like junior attorneys, learn from expert attorneys. </a:t>
            </a:r>
            <a:endParaRPr sz="16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600">
              <a:latin typeface="Open Sans"/>
              <a:ea typeface="Open Sans"/>
              <a:cs typeface="Open Sans"/>
              <a:sym typeface="Open Sans"/>
            </a:endParaRPr>
          </a:p>
          <a:p>
            <a:pPr indent="-330200" lvl="0" marL="457200" marR="0" rtl="0" algn="l">
              <a:lnSpc>
                <a:spcPct val="115000"/>
              </a:lnSpc>
              <a:spcBef>
                <a:spcPts val="160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As a result, NLP technologies can learn to review, compare, and evaluate large sets of contracts more efficiently than junior attorneys.</a:t>
            </a:r>
            <a:endParaRPr sz="1600">
              <a:latin typeface="Open Sans"/>
              <a:ea typeface="Open Sans"/>
              <a:cs typeface="Open Sans"/>
              <a:sym typeface="Open Sans"/>
            </a:endParaRPr>
          </a:p>
          <a:p>
            <a:pPr indent="0" lvl="0" marL="114300" marR="0" rtl="0" algn="l">
              <a:lnSpc>
                <a:spcPct val="115000"/>
              </a:lnSpc>
              <a:spcBef>
                <a:spcPts val="1600"/>
              </a:spcBef>
              <a:spcAft>
                <a:spcPts val="0"/>
              </a:spcAft>
              <a:buClr>
                <a:schemeClr val="dk2"/>
              </a:buClr>
              <a:buSzPts val="1800"/>
              <a:buFont typeface="Arial"/>
              <a:buNone/>
            </a:pPr>
            <a:r>
              <a:t/>
            </a:r>
            <a:endParaRPr i="0" sz="1600" u="none" cap="none" strike="noStrike">
              <a:solidFill>
                <a:srgbClr val="595959"/>
              </a:solidFill>
              <a:latin typeface="Open Sans"/>
              <a:ea typeface="Open Sans"/>
              <a:cs typeface="Open Sans"/>
              <a:sym typeface="Open Sans"/>
            </a:endParaRPr>
          </a:p>
        </p:txBody>
      </p:sp>
      <p:sp>
        <p:nvSpPr>
          <p:cNvPr id="134" name="Shape 134"/>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5" name="Shape 135"/>
          <p:cNvPicPr preferRelativeResize="0"/>
          <p:nvPr/>
        </p:nvPicPr>
        <p:blipFill>
          <a:blip r:embed="rId4">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2116" y="0"/>
            <a:ext cx="9139766" cy="5143499"/>
          </a:xfrm>
          <a:prstGeom prst="rect">
            <a:avLst/>
          </a:prstGeom>
          <a:noFill/>
          <a:ln>
            <a:noFill/>
          </a:ln>
        </p:spPr>
      </p:pic>
      <p:pic>
        <p:nvPicPr>
          <p:cNvPr descr="Expo-Slideshow-logo.jpg" id="141" name="Shape 141"/>
          <p:cNvPicPr preferRelativeResize="0"/>
          <p:nvPr/>
        </p:nvPicPr>
        <p:blipFill rotWithShape="1">
          <a:blip r:embed="rId4">
            <a:alphaModFix/>
          </a:blip>
          <a:srcRect b="0" l="0" r="0" t="0"/>
          <a:stretch/>
        </p:blipFill>
        <p:spPr>
          <a:xfrm>
            <a:off x="412750" y="701675"/>
            <a:ext cx="1438275" cy="1256942"/>
          </a:xfrm>
          <a:prstGeom prst="rect">
            <a:avLst/>
          </a:prstGeom>
          <a:noFill/>
          <a:ln>
            <a:noFill/>
          </a:ln>
        </p:spPr>
      </p:pic>
      <p:sp>
        <p:nvSpPr>
          <p:cNvPr id="142" name="Shape 142"/>
          <p:cNvSpPr txBox="1"/>
          <p:nvPr>
            <p:ph type="title"/>
          </p:nvPr>
        </p:nvSpPr>
        <p:spPr>
          <a:xfrm>
            <a:off x="2837162" y="1387125"/>
            <a:ext cx="4394100" cy="57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rgbClr val="FFFFFF"/>
                </a:solidFill>
                <a:latin typeface="Open Sans Light"/>
                <a:ea typeface="Open Sans Light"/>
                <a:cs typeface="Open Sans Light"/>
                <a:sym typeface="Open Sans Light"/>
              </a:rPr>
              <a:t>Contact info</a:t>
            </a:r>
            <a:endParaRPr/>
          </a:p>
        </p:txBody>
      </p:sp>
      <p:sp>
        <p:nvSpPr>
          <p:cNvPr id="143" name="Shape 143"/>
          <p:cNvSpPr txBox="1"/>
          <p:nvPr>
            <p:ph idx="1" type="body"/>
          </p:nvPr>
        </p:nvSpPr>
        <p:spPr>
          <a:xfrm>
            <a:off x="2700687" y="2049462"/>
            <a:ext cx="4857900" cy="159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Arial"/>
              <a:buNone/>
            </a:pPr>
            <a:r>
              <a:rPr b="1" i="0" lang="en" sz="1400" u="none" cap="none" strike="noStrike">
                <a:solidFill>
                  <a:srgbClr val="FFFFFF"/>
                </a:solidFill>
                <a:latin typeface="Open Sans"/>
                <a:ea typeface="Open Sans"/>
                <a:cs typeface="Open Sans"/>
                <a:sym typeface="Open Sans"/>
              </a:rPr>
              <a:t>LinkedIn</a:t>
            </a:r>
            <a:r>
              <a:rPr i="0" lang="en" sz="1400" u="none" cap="none" strike="noStrike">
                <a:solidFill>
                  <a:srgbClr val="FFFFFF"/>
                </a:solidFill>
                <a:latin typeface="Open Sans"/>
                <a:ea typeface="Open Sans"/>
                <a:cs typeface="Open Sans"/>
                <a:sym typeface="Open Sans"/>
              </a:rPr>
              <a:t>  https://www.linkedin.com/in/billvanderlugt</a:t>
            </a:r>
            <a:endParaRPr>
              <a:latin typeface="Open Sans"/>
              <a:ea typeface="Open Sans"/>
              <a:cs typeface="Open Sans"/>
              <a:sym typeface="Open Sans"/>
            </a:endParaRPr>
          </a:p>
          <a:p>
            <a:pPr indent="0" lvl="0" marL="0" marR="0" rtl="0" algn="l">
              <a:lnSpc>
                <a:spcPct val="100000"/>
              </a:lnSpc>
              <a:spcBef>
                <a:spcPts val="1600"/>
              </a:spcBef>
              <a:spcAft>
                <a:spcPts val="0"/>
              </a:spcAft>
              <a:buClr>
                <a:schemeClr val="dk2"/>
              </a:buClr>
              <a:buSzPts val="1400"/>
              <a:buFont typeface="Arial"/>
              <a:buNone/>
            </a:pPr>
            <a:r>
              <a:rPr b="1" i="0" lang="en" sz="1400" u="none" cap="none" strike="noStrike">
                <a:solidFill>
                  <a:srgbClr val="FFFFFF"/>
                </a:solidFill>
                <a:latin typeface="Open Sans"/>
                <a:ea typeface="Open Sans"/>
                <a:cs typeface="Open Sans"/>
                <a:sym typeface="Open Sans"/>
              </a:rPr>
              <a:t>Email</a:t>
            </a:r>
            <a:r>
              <a:rPr i="0" lang="en" sz="1400" u="none" cap="none" strike="noStrike">
                <a:solidFill>
                  <a:srgbClr val="FFFFFF"/>
                </a:solidFill>
                <a:latin typeface="Open Sans"/>
                <a:ea typeface="Open Sans"/>
                <a:cs typeface="Open Sans"/>
                <a:sym typeface="Open Sans"/>
              </a:rPr>
              <a:t>  bill@haave.io</a:t>
            </a:r>
            <a:endParaRPr>
              <a:latin typeface="Open Sans"/>
              <a:ea typeface="Open Sans"/>
              <a:cs typeface="Open Sans"/>
              <a:sym typeface="Open Sans"/>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descr="Expo-Slideshow---Infographics.jpg" id="61" name="Shape 61"/>
          <p:cNvPicPr preferRelativeResize="0"/>
          <p:nvPr/>
        </p:nvPicPr>
        <p:blipFill rotWithShape="1">
          <a:blip r:embed="rId3">
            <a:alphaModFix/>
          </a:blip>
          <a:srcRect b="0" l="0" r="0" t="0"/>
          <a:stretch/>
        </p:blipFill>
        <p:spPr>
          <a:xfrm>
            <a:off x="2743200" y="3298825"/>
            <a:ext cx="3217862" cy="961067"/>
          </a:xfrm>
          <a:prstGeom prst="rect">
            <a:avLst/>
          </a:prstGeom>
          <a:noFill/>
          <a:ln>
            <a:noFill/>
          </a:ln>
        </p:spPr>
      </p:pic>
      <p:pic>
        <p:nvPicPr>
          <p:cNvPr descr="Expo-Slideshow-logo.jpg" id="62" name="Shape 62"/>
          <p:cNvPicPr preferRelativeResize="0"/>
          <p:nvPr/>
        </p:nvPicPr>
        <p:blipFill rotWithShape="1">
          <a:blip r:embed="rId4">
            <a:alphaModFix/>
          </a:blip>
          <a:srcRect b="0" l="0" r="0" t="0"/>
          <a:stretch/>
        </p:blipFill>
        <p:spPr>
          <a:xfrm>
            <a:off x="3490912" y="1044575"/>
            <a:ext cx="1909762" cy="168637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2125" y="0"/>
            <a:ext cx="7639123" cy="5143499"/>
          </a:xfrm>
          <a:prstGeom prst="rect">
            <a:avLst/>
          </a:prstGeom>
          <a:noFill/>
          <a:ln>
            <a:noFill/>
          </a:ln>
        </p:spPr>
      </p:pic>
      <p:sp>
        <p:nvSpPr>
          <p:cNvPr id="68" name="Shape 68"/>
          <p:cNvSpPr txBox="1"/>
          <p:nvPr>
            <p:ph type="title"/>
          </p:nvPr>
        </p:nvSpPr>
        <p:spPr>
          <a:xfrm>
            <a:off x="933601" y="436550"/>
            <a:ext cx="7276800" cy="53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chemeClr val="dk1"/>
                </a:solidFill>
                <a:latin typeface="Open Sans Light"/>
                <a:ea typeface="Open Sans Light"/>
                <a:cs typeface="Open Sans Light"/>
                <a:sym typeface="Open Sans Light"/>
              </a:rPr>
              <a:t>About Me</a:t>
            </a:r>
            <a:r>
              <a:rPr i="0" lang="en" sz="2800" u="none" cap="none" strike="noStrike">
                <a:solidFill>
                  <a:srgbClr val="FFFFFF"/>
                </a:solidFill>
                <a:latin typeface="Open Sans Light"/>
                <a:ea typeface="Open Sans Light"/>
                <a:cs typeface="Open Sans Light"/>
                <a:sym typeface="Open Sans Light"/>
              </a:rPr>
              <a:t>.</a:t>
            </a:r>
            <a:endParaRPr>
              <a:latin typeface="Open Sans Light"/>
              <a:ea typeface="Open Sans Light"/>
              <a:cs typeface="Open Sans Light"/>
              <a:sym typeface="Open Sans Light"/>
            </a:endParaRPr>
          </a:p>
        </p:txBody>
      </p:sp>
      <p:sp>
        <p:nvSpPr>
          <p:cNvPr id="69" name="Shape 69"/>
          <p:cNvSpPr txBox="1"/>
          <p:nvPr>
            <p:ph idx="1" type="body"/>
          </p:nvPr>
        </p:nvSpPr>
        <p:spPr>
          <a:xfrm>
            <a:off x="997100" y="1264800"/>
            <a:ext cx="5334000" cy="103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rgbClr val="A4C2F4"/>
              </a:buClr>
              <a:buSzPts val="1600"/>
              <a:buFont typeface="Open Sans"/>
              <a:buChar char="●"/>
            </a:pPr>
            <a:r>
              <a:rPr i="0" lang="en" sz="1400" u="none" cap="none" strike="noStrike">
                <a:solidFill>
                  <a:srgbClr val="595959"/>
                </a:solidFill>
                <a:latin typeface="Open Sans"/>
                <a:ea typeface="Open Sans"/>
                <a:cs typeface="Open Sans"/>
                <a:sym typeface="Open Sans"/>
              </a:rPr>
              <a:t>JD</a:t>
            </a:r>
            <a:r>
              <a:rPr i="0" lang="en" sz="1400" u="none" cap="none" strike="noStrike">
                <a:solidFill>
                  <a:srgbClr val="595959"/>
                </a:solidFill>
                <a:latin typeface="Open Sans"/>
                <a:ea typeface="Open Sans"/>
                <a:cs typeface="Open Sans"/>
                <a:sym typeface="Open Sans"/>
              </a:rPr>
              <a:t>  University of Chicago Law School</a:t>
            </a:r>
            <a:endParaRPr sz="1400">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i="0" lang="en" sz="1400" u="none" cap="none" strike="noStrike">
                <a:solidFill>
                  <a:srgbClr val="595959"/>
                </a:solidFill>
                <a:latin typeface="Open Sans"/>
                <a:ea typeface="Open Sans"/>
                <a:cs typeface="Open Sans"/>
                <a:sym typeface="Open Sans"/>
              </a:rPr>
              <a:t>PhD  English/Linguistics, Indiana University</a:t>
            </a:r>
            <a:endParaRPr sz="1400">
              <a:latin typeface="Open Sans"/>
              <a:ea typeface="Open Sans"/>
              <a:cs typeface="Open Sans"/>
              <a:sym typeface="Open Sans"/>
            </a:endParaRPr>
          </a:p>
          <a:p>
            <a:pPr indent="0" lvl="0" marL="0" marR="0" rtl="0" algn="l">
              <a:lnSpc>
                <a:spcPct val="115000"/>
              </a:lnSpc>
              <a:spcBef>
                <a:spcPts val="1600"/>
              </a:spcBef>
              <a:spcAft>
                <a:spcPts val="0"/>
              </a:spcAft>
              <a:buClr>
                <a:schemeClr val="dk2"/>
              </a:buClr>
              <a:buSzPts val="1800"/>
              <a:buFont typeface="Arial"/>
              <a:buNone/>
            </a:pPr>
            <a:r>
              <a:t/>
            </a:r>
            <a:endParaRPr sz="1400">
              <a:latin typeface="Open Sans"/>
              <a:ea typeface="Open Sans"/>
              <a:cs typeface="Open Sans"/>
              <a:sym typeface="Open Sans"/>
            </a:endParaRPr>
          </a:p>
        </p:txBody>
      </p:sp>
      <p:pic>
        <p:nvPicPr>
          <p:cNvPr descr="Skadden pic cropped.jpg" id="70" name="Shape 70"/>
          <p:cNvPicPr preferRelativeResize="0"/>
          <p:nvPr/>
        </p:nvPicPr>
        <p:blipFill rotWithShape="1">
          <a:blip r:embed="rId4">
            <a:alphaModFix/>
          </a:blip>
          <a:srcRect b="0" l="0" r="0" t="0"/>
          <a:stretch/>
        </p:blipFill>
        <p:spPr>
          <a:xfrm>
            <a:off x="5754000" y="1445300"/>
            <a:ext cx="1887251" cy="2344906"/>
          </a:xfrm>
          <a:prstGeom prst="rect">
            <a:avLst/>
          </a:prstGeom>
          <a:noFill/>
          <a:ln>
            <a:noFill/>
          </a:ln>
        </p:spPr>
      </p:pic>
      <p:sp>
        <p:nvSpPr>
          <p:cNvPr id="71" name="Shape 71"/>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ph idx="1" type="body"/>
          </p:nvPr>
        </p:nvSpPr>
        <p:spPr>
          <a:xfrm>
            <a:off x="1445650" y="2164625"/>
            <a:ext cx="3311400" cy="240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1600"/>
              </a:spcBef>
              <a:spcAft>
                <a:spcPts val="0"/>
              </a:spcAft>
              <a:buClr>
                <a:schemeClr val="dk2"/>
              </a:buClr>
              <a:buSzPts val="1800"/>
              <a:buFont typeface="Arial"/>
              <a:buNone/>
            </a:pPr>
            <a:r>
              <a:rPr lang="en" sz="1200">
                <a:latin typeface="Open Sans"/>
                <a:ea typeface="Open Sans"/>
                <a:cs typeface="Open Sans"/>
                <a:sym typeface="Open Sans"/>
              </a:rPr>
              <a:t>Litigating high-stakes data science cases – including one that culminated in a $500M verdict against Facebook and Oculus VR - at Skadden, Arps, Slate, Meagher, &amp; Flom LLP in New York convinced me to become a full-time data scientist and consultant, specializing in Natural Language Processing.</a:t>
            </a:r>
            <a:endParaRPr sz="1200">
              <a:latin typeface="Open Sans"/>
              <a:ea typeface="Open Sans"/>
              <a:cs typeface="Open Sans"/>
              <a:sym typeface="Open Sans"/>
            </a:endParaRPr>
          </a:p>
          <a:p>
            <a:pPr indent="0" lvl="0" marL="0" marR="0" rtl="0" algn="l">
              <a:lnSpc>
                <a:spcPct val="115000"/>
              </a:lnSpc>
              <a:spcBef>
                <a:spcPts val="1600"/>
              </a:spcBef>
              <a:spcAft>
                <a:spcPts val="0"/>
              </a:spcAft>
              <a:buNone/>
            </a:pPr>
            <a:r>
              <a:t/>
            </a:r>
            <a:endParaRPr sz="1200">
              <a:solidFill>
                <a:srgbClr val="595959"/>
              </a:solidFill>
              <a:latin typeface="Open Sans"/>
              <a:ea typeface="Open Sans"/>
              <a:cs typeface="Open Sans"/>
              <a:sym typeface="Open Sans"/>
            </a:endParaRPr>
          </a:p>
          <a:p>
            <a:pPr indent="0" lvl="0" marL="0" marR="0" rtl="0" algn="l">
              <a:lnSpc>
                <a:spcPct val="115000"/>
              </a:lnSpc>
              <a:spcBef>
                <a:spcPts val="1600"/>
              </a:spcBef>
              <a:spcAft>
                <a:spcPts val="0"/>
              </a:spcAft>
              <a:buClr>
                <a:schemeClr val="dk2"/>
              </a:buClr>
              <a:buSzPts val="1800"/>
              <a:buFont typeface="Arial"/>
              <a:buNone/>
            </a:pPr>
            <a:r>
              <a:t/>
            </a:r>
            <a:endParaRPr sz="1200">
              <a:latin typeface="Open Sans"/>
              <a:ea typeface="Open Sans"/>
              <a:cs typeface="Open Sans"/>
              <a:sym typeface="Open Sans"/>
            </a:endParaRPr>
          </a:p>
        </p:txBody>
      </p:sp>
      <p:pic>
        <p:nvPicPr>
          <p:cNvPr id="73" name="Shape 73"/>
          <p:cNvPicPr preferRelativeResize="0"/>
          <p:nvPr/>
        </p:nvPicPr>
        <p:blipFill>
          <a:blip r:embed="rId5">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909350" y="504975"/>
            <a:ext cx="7633200" cy="573000"/>
          </a:xfrm>
          <a:prstGeom prst="rect">
            <a:avLst/>
          </a:prstGeom>
          <a:noFill/>
          <a:ln>
            <a:noFill/>
          </a:ln>
        </p:spPr>
        <p:txBody>
          <a:bodyPr anchorCtr="0" anchor="t" bIns="91425" lIns="91425" spcFirstLastPara="1" rIns="91425" wrap="square" tIns="91425">
            <a:noAutofit/>
          </a:bodyPr>
          <a:lstStyle/>
          <a:p>
            <a:pPr indent="0" lvl="0" marL="0" marR="0" rtl="0">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What is </a:t>
            </a:r>
            <a:r>
              <a:rPr i="0" lang="en" sz="2800" u="none" cap="none" strike="noStrike">
                <a:solidFill>
                  <a:srgbClr val="000000"/>
                </a:solidFill>
                <a:latin typeface="Open Sans"/>
                <a:ea typeface="Open Sans"/>
                <a:cs typeface="Open Sans"/>
                <a:sym typeface="Open Sans"/>
              </a:rPr>
              <a:t>Natural Language Processing (NLP)?</a:t>
            </a:r>
            <a:endParaRPr>
              <a:latin typeface="Open Sans"/>
              <a:ea typeface="Open Sans"/>
              <a:cs typeface="Open Sans"/>
              <a:sym typeface="Open Sans"/>
            </a:endParaRPr>
          </a:p>
        </p:txBody>
      </p:sp>
      <p:sp>
        <p:nvSpPr>
          <p:cNvPr id="79" name="Shape 79"/>
          <p:cNvSpPr txBox="1"/>
          <p:nvPr>
            <p:ph idx="1" type="body"/>
          </p:nvPr>
        </p:nvSpPr>
        <p:spPr>
          <a:xfrm>
            <a:off x="3286850" y="1530913"/>
            <a:ext cx="5316600" cy="315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i="0" lang="en" u="none" cap="none" strike="noStrike">
                <a:solidFill>
                  <a:srgbClr val="434343"/>
                </a:solidFill>
                <a:latin typeface="Open Sans"/>
                <a:ea typeface="Open Sans"/>
                <a:cs typeface="Open Sans"/>
                <a:sym typeface="Open Sans"/>
              </a:rPr>
              <a:t>By teaching computers to process </a:t>
            </a:r>
            <a:endParaRPr i="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2"/>
              </a:buClr>
              <a:buSzPts val="1800"/>
              <a:buFont typeface="Arial"/>
              <a:buNone/>
            </a:pPr>
            <a:r>
              <a:rPr i="0" lang="en" u="none" cap="none" strike="noStrike">
                <a:solidFill>
                  <a:srgbClr val="434343"/>
                </a:solidFill>
                <a:latin typeface="Open Sans"/>
                <a:ea typeface="Open Sans"/>
                <a:cs typeface="Open Sans"/>
                <a:sym typeface="Open Sans"/>
              </a:rPr>
              <a:t>human language, NLP enables:</a:t>
            </a:r>
            <a:endParaRPr>
              <a:solidFill>
                <a:srgbClr val="434343"/>
              </a:solidFill>
              <a:latin typeface="Open Sans"/>
              <a:ea typeface="Open Sans"/>
              <a:cs typeface="Open Sans"/>
              <a:sym typeface="Open Sans"/>
            </a:endParaRPr>
          </a:p>
          <a:p>
            <a:pPr indent="-330200" lvl="0" marL="457200" marR="0" rtl="0" algn="l">
              <a:lnSpc>
                <a:spcPct val="150000"/>
              </a:lnSpc>
              <a:spcBef>
                <a:spcPts val="1600"/>
              </a:spcBef>
              <a:spcAft>
                <a:spcPts val="0"/>
              </a:spcAft>
              <a:buClr>
                <a:srgbClr val="A4C2F4"/>
              </a:buClr>
              <a:buSzPts val="1600"/>
              <a:buFont typeface="Open Sans"/>
              <a:buChar char="●"/>
            </a:pPr>
            <a:r>
              <a:rPr i="0" lang="en" sz="1400" u="none" cap="none" strike="noStrike">
                <a:solidFill>
                  <a:srgbClr val="595959"/>
                </a:solidFill>
                <a:latin typeface="Open Sans"/>
                <a:ea typeface="Open Sans"/>
                <a:cs typeface="Open Sans"/>
                <a:sym typeface="Open Sans"/>
              </a:rPr>
              <a:t>Google to search over a billion websites</a:t>
            </a:r>
            <a:endParaRPr sz="1400">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lang="en" sz="1400">
                <a:solidFill>
                  <a:srgbClr val="595959"/>
                </a:solidFill>
                <a:latin typeface="Open Sans"/>
                <a:ea typeface="Open Sans"/>
                <a:cs typeface="Open Sans"/>
                <a:sym typeface="Open Sans"/>
              </a:rPr>
              <a:t>Westlaw </a:t>
            </a:r>
            <a:r>
              <a:rPr i="0" lang="en" sz="1400" u="none" cap="none" strike="noStrike">
                <a:solidFill>
                  <a:srgbClr val="595959"/>
                </a:solidFill>
                <a:latin typeface="Open Sans"/>
                <a:ea typeface="Open Sans"/>
                <a:cs typeface="Open Sans"/>
                <a:sym typeface="Open Sans"/>
              </a:rPr>
              <a:t>and </a:t>
            </a:r>
            <a:r>
              <a:rPr lang="en" sz="1400">
                <a:solidFill>
                  <a:srgbClr val="595959"/>
                </a:solidFill>
                <a:latin typeface="Open Sans"/>
                <a:ea typeface="Open Sans"/>
                <a:cs typeface="Open Sans"/>
                <a:sym typeface="Open Sans"/>
              </a:rPr>
              <a:t>LexisNexis</a:t>
            </a:r>
            <a:r>
              <a:rPr i="0" lang="en" sz="1400" u="none" cap="none" strike="noStrike">
                <a:solidFill>
                  <a:srgbClr val="595959"/>
                </a:solidFill>
                <a:latin typeface="Open Sans"/>
                <a:ea typeface="Open Sans"/>
                <a:cs typeface="Open Sans"/>
                <a:sym typeface="Open Sans"/>
              </a:rPr>
              <a:t> </a:t>
            </a:r>
            <a:r>
              <a:rPr i="0" lang="en" sz="1400" u="none" cap="none" strike="noStrike">
                <a:solidFill>
                  <a:srgbClr val="595959"/>
                </a:solidFill>
                <a:latin typeface="Open Sans"/>
                <a:ea typeface="Open Sans"/>
                <a:cs typeface="Open Sans"/>
                <a:sym typeface="Open Sans"/>
              </a:rPr>
              <a:t>to search millions of sources</a:t>
            </a:r>
            <a:endParaRPr sz="1400">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lang="en" sz="1400">
                <a:solidFill>
                  <a:srgbClr val="595959"/>
                </a:solidFill>
                <a:latin typeface="Open Sans"/>
                <a:ea typeface="Open Sans"/>
                <a:cs typeface="Open Sans"/>
                <a:sym typeface="Open Sans"/>
              </a:rPr>
              <a:t>T</a:t>
            </a:r>
            <a:r>
              <a:rPr i="0" lang="en" sz="1400" u="none" cap="none" strike="noStrike">
                <a:solidFill>
                  <a:srgbClr val="595959"/>
                </a:solidFill>
                <a:latin typeface="Open Sans"/>
                <a:ea typeface="Open Sans"/>
                <a:cs typeface="Open Sans"/>
                <a:sym typeface="Open Sans"/>
              </a:rPr>
              <a:t>op firms like Cravath and Wachtell to master their clients’ documents</a:t>
            </a:r>
            <a:endParaRPr sz="1400">
              <a:latin typeface="Open Sans"/>
              <a:ea typeface="Open Sans"/>
              <a:cs typeface="Open Sans"/>
              <a:sym typeface="Open Sans"/>
            </a:endParaRPr>
          </a:p>
        </p:txBody>
      </p:sp>
      <p:sp>
        <p:nvSpPr>
          <p:cNvPr id="80" name="Shape 80"/>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1" name="Shape 81"/>
          <p:cNvPicPr preferRelativeResize="0"/>
          <p:nvPr/>
        </p:nvPicPr>
        <p:blipFill>
          <a:blip r:embed="rId3">
            <a:alphaModFix/>
          </a:blip>
          <a:stretch>
            <a:fillRect/>
          </a:stretch>
        </p:blipFill>
        <p:spPr>
          <a:xfrm>
            <a:off x="8334875" y="4495959"/>
            <a:ext cx="642624" cy="481041"/>
          </a:xfrm>
          <a:prstGeom prst="rect">
            <a:avLst/>
          </a:prstGeom>
          <a:noFill/>
          <a:ln>
            <a:noFill/>
          </a:ln>
        </p:spPr>
      </p:pic>
      <p:pic>
        <p:nvPicPr>
          <p:cNvPr id="82" name="Shape 82"/>
          <p:cNvPicPr preferRelativeResize="0"/>
          <p:nvPr/>
        </p:nvPicPr>
        <p:blipFill>
          <a:blip r:embed="rId4">
            <a:alphaModFix/>
          </a:blip>
          <a:stretch>
            <a:fillRect/>
          </a:stretch>
        </p:blipFill>
        <p:spPr>
          <a:xfrm>
            <a:off x="595895" y="1664525"/>
            <a:ext cx="2281060" cy="2185575"/>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Shape 87"/>
          <p:cNvPicPr preferRelativeResize="0"/>
          <p:nvPr/>
        </p:nvPicPr>
        <p:blipFill>
          <a:blip r:embed="rId3">
            <a:alphaModFix/>
          </a:blip>
          <a:stretch>
            <a:fillRect/>
          </a:stretch>
        </p:blipFill>
        <p:spPr>
          <a:xfrm>
            <a:off x="2125" y="0"/>
            <a:ext cx="7639123" cy="5143499"/>
          </a:xfrm>
          <a:prstGeom prst="rect">
            <a:avLst/>
          </a:prstGeom>
          <a:noFill/>
          <a:ln>
            <a:noFill/>
          </a:ln>
        </p:spPr>
      </p:pic>
      <p:sp>
        <p:nvSpPr>
          <p:cNvPr id="88" name="Shape 88"/>
          <p:cNvSpPr txBox="1"/>
          <p:nvPr>
            <p:ph type="title"/>
          </p:nvPr>
        </p:nvSpPr>
        <p:spPr>
          <a:xfrm>
            <a:off x="311150" y="444500"/>
            <a:ext cx="8521800" cy="5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Legal Applications of </a:t>
            </a:r>
            <a:r>
              <a:rPr i="0" lang="en" sz="2800" u="none" cap="none" strike="noStrike">
                <a:solidFill>
                  <a:srgbClr val="000000"/>
                </a:solidFill>
                <a:latin typeface="Open Sans"/>
                <a:ea typeface="Open Sans"/>
                <a:cs typeface="Open Sans"/>
                <a:sym typeface="Open Sans"/>
              </a:rPr>
              <a:t>NLP</a:t>
            </a:r>
            <a:endParaRPr>
              <a:latin typeface="Open Sans"/>
              <a:ea typeface="Open Sans"/>
              <a:cs typeface="Open Sans"/>
              <a:sym typeface="Open Sans"/>
            </a:endParaRPr>
          </a:p>
        </p:txBody>
      </p:sp>
      <p:sp>
        <p:nvSpPr>
          <p:cNvPr id="89" name="Shape 89"/>
          <p:cNvSpPr txBox="1"/>
          <p:nvPr>
            <p:ph idx="1" type="body"/>
          </p:nvPr>
        </p:nvSpPr>
        <p:spPr>
          <a:xfrm>
            <a:off x="1907750" y="1321675"/>
            <a:ext cx="5328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2"/>
              </a:buClr>
              <a:buSzPts val="2400"/>
              <a:buFont typeface="Arial"/>
              <a:buNone/>
            </a:pPr>
            <a:r>
              <a:rPr i="0" lang="en" sz="2200" u="none" cap="none" strike="noStrike">
                <a:solidFill>
                  <a:srgbClr val="434343"/>
                </a:solidFill>
                <a:latin typeface="Open Sans"/>
                <a:ea typeface="Open Sans"/>
                <a:cs typeface="Open Sans"/>
                <a:sym typeface="Open Sans"/>
              </a:rPr>
              <a:t>Litigation</a:t>
            </a:r>
            <a:endParaRPr sz="2200">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Early Case Analysis</a:t>
            </a:r>
            <a:endParaRPr sz="1600">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Predictive Coding / Technology-Assisted Review</a:t>
            </a:r>
            <a:endParaRPr sz="1600">
              <a:latin typeface="Open Sans"/>
              <a:ea typeface="Open Sans"/>
              <a:cs typeface="Open Sans"/>
              <a:sym typeface="Open Sans"/>
            </a:endParaRPr>
          </a:p>
          <a:p>
            <a:pPr indent="0" lvl="0" marL="0" marR="0" rtl="0" algn="l">
              <a:lnSpc>
                <a:spcPct val="115000"/>
              </a:lnSpc>
              <a:spcBef>
                <a:spcPts val="1600"/>
              </a:spcBef>
              <a:spcAft>
                <a:spcPts val="0"/>
              </a:spcAft>
              <a:buClr>
                <a:schemeClr val="dk2"/>
              </a:buClr>
              <a:buSzPts val="2400"/>
              <a:buFont typeface="Arial"/>
              <a:buNone/>
            </a:pPr>
            <a:r>
              <a:rPr i="0" lang="en" sz="2200" u="none" cap="none" strike="noStrike">
                <a:solidFill>
                  <a:srgbClr val="434343"/>
                </a:solidFill>
                <a:latin typeface="Open Sans"/>
                <a:ea typeface="Open Sans"/>
                <a:cs typeface="Open Sans"/>
                <a:sym typeface="Open Sans"/>
              </a:rPr>
              <a:t>Deal-Making</a:t>
            </a:r>
            <a:endParaRPr sz="2200">
              <a:solidFill>
                <a:srgbClr val="434343"/>
              </a:solidFill>
              <a:latin typeface="Open Sans"/>
              <a:ea typeface="Open Sans"/>
              <a:cs typeface="Open Sans"/>
              <a:sym typeface="Open Sans"/>
            </a:endParaRPr>
          </a:p>
          <a:p>
            <a:pPr indent="-330200" lvl="0" marL="457200" marR="0" rtl="0" algn="l">
              <a:lnSpc>
                <a:spcPct val="150000"/>
              </a:lnSpc>
              <a:spcBef>
                <a:spcPts val="160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Due Diligence</a:t>
            </a:r>
            <a:endParaRPr sz="1600">
              <a:solidFill>
                <a:srgbClr val="595959"/>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Contract Analysis </a:t>
            </a:r>
            <a:endParaRPr sz="1600">
              <a:latin typeface="Open Sans"/>
              <a:ea typeface="Open Sans"/>
              <a:cs typeface="Open Sans"/>
              <a:sym typeface="Open Sans"/>
            </a:endParaRPr>
          </a:p>
        </p:txBody>
      </p:sp>
      <p:sp>
        <p:nvSpPr>
          <p:cNvPr id="90" name="Shape 90"/>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1" name="Shape 91"/>
          <p:cNvPicPr preferRelativeResize="0"/>
          <p:nvPr/>
        </p:nvPicPr>
        <p:blipFill>
          <a:blip r:embed="rId4">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2125" y="0"/>
            <a:ext cx="7639123" cy="5143499"/>
          </a:xfrm>
          <a:prstGeom prst="rect">
            <a:avLst/>
          </a:prstGeom>
          <a:noFill/>
          <a:ln>
            <a:noFill/>
          </a:ln>
        </p:spPr>
      </p:pic>
      <p:sp>
        <p:nvSpPr>
          <p:cNvPr id="97" name="Shape 97"/>
          <p:cNvSpPr txBox="1"/>
          <p:nvPr>
            <p:ph type="title"/>
          </p:nvPr>
        </p:nvSpPr>
        <p:spPr>
          <a:xfrm>
            <a:off x="311150" y="444500"/>
            <a:ext cx="8521800" cy="5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Early Case </a:t>
            </a:r>
            <a:r>
              <a:rPr lang="en">
                <a:solidFill>
                  <a:srgbClr val="000000"/>
                </a:solidFill>
                <a:latin typeface="Open Sans"/>
                <a:ea typeface="Open Sans"/>
                <a:cs typeface="Open Sans"/>
                <a:sym typeface="Open Sans"/>
              </a:rPr>
              <a:t>Assessment</a:t>
            </a:r>
            <a:endParaRPr>
              <a:latin typeface="Open Sans"/>
              <a:ea typeface="Open Sans"/>
              <a:cs typeface="Open Sans"/>
              <a:sym typeface="Open Sans"/>
            </a:endParaRPr>
          </a:p>
        </p:txBody>
      </p:sp>
      <p:sp>
        <p:nvSpPr>
          <p:cNvPr id="98" name="Shape 98"/>
          <p:cNvSpPr txBox="1"/>
          <p:nvPr>
            <p:ph idx="1" type="body"/>
          </p:nvPr>
        </p:nvSpPr>
        <p:spPr>
          <a:xfrm>
            <a:off x="1451850" y="1491950"/>
            <a:ext cx="6240300" cy="2772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Lawyers are increasingly relying on NLP tools to gauge clients’ strengths and weaknesses on emerging issues.</a:t>
            </a:r>
            <a:endParaRPr sz="1600">
              <a:latin typeface="Open Sans"/>
              <a:ea typeface="Open Sans"/>
              <a:cs typeface="Open Sans"/>
              <a:sym typeface="Open Sans"/>
            </a:endParaRPr>
          </a:p>
          <a:p>
            <a:pPr indent="0" lvl="0" marL="0" marR="0" rtl="0" algn="l">
              <a:lnSpc>
                <a:spcPct val="115000"/>
              </a:lnSpc>
              <a:spcBef>
                <a:spcPts val="0"/>
              </a:spcBef>
              <a:spcAft>
                <a:spcPts val="0"/>
              </a:spcAft>
              <a:buNone/>
            </a:pPr>
            <a:r>
              <a:rPr lang="en" sz="1600">
                <a:latin typeface="Open Sans"/>
                <a:ea typeface="Open Sans"/>
                <a:cs typeface="Open Sans"/>
                <a:sym typeface="Open Sans"/>
              </a:rPr>
              <a:t> </a:t>
            </a:r>
            <a:endParaRPr sz="1600">
              <a:latin typeface="Open Sans"/>
              <a:ea typeface="Open Sans"/>
              <a:cs typeface="Open Sans"/>
              <a:sym typeface="Open Sans"/>
            </a:endParaRPr>
          </a:p>
          <a:p>
            <a:pPr indent="-330200" lvl="0" marL="457200" marR="0" rtl="0" algn="l">
              <a:lnSpc>
                <a:spcPct val="115000"/>
              </a:lnSpc>
              <a:spcBef>
                <a:spcPts val="1600"/>
              </a:spcBef>
              <a:spcAft>
                <a:spcPts val="0"/>
              </a:spcAft>
              <a:buClr>
                <a:srgbClr val="A4C2F4"/>
              </a:buClr>
              <a:buSzPts val="1600"/>
              <a:buFont typeface="Open Sans"/>
              <a:buChar char="●"/>
            </a:pPr>
            <a:r>
              <a:rPr i="0" lang="en" sz="1600" u="none" cap="none" strike="noStrike">
                <a:solidFill>
                  <a:srgbClr val="595959"/>
                </a:solidFill>
                <a:latin typeface="Open Sans"/>
                <a:ea typeface="Open Sans"/>
                <a:cs typeface="Open Sans"/>
                <a:sym typeface="Open Sans"/>
              </a:rPr>
              <a:t>Just as</a:t>
            </a:r>
            <a:r>
              <a:rPr lang="en" sz="1600">
                <a:solidFill>
                  <a:srgbClr val="595959"/>
                </a:solidFill>
                <a:latin typeface="Open Sans"/>
                <a:ea typeface="Open Sans"/>
                <a:cs typeface="Open Sans"/>
                <a:sym typeface="Open Sans"/>
              </a:rPr>
              <a:t> Google</a:t>
            </a:r>
            <a:r>
              <a:rPr i="0" lang="en" sz="1600" u="none" cap="none" strike="noStrike">
                <a:solidFill>
                  <a:srgbClr val="595959"/>
                </a:solidFill>
                <a:latin typeface="Open Sans"/>
                <a:ea typeface="Open Sans"/>
                <a:cs typeface="Open Sans"/>
                <a:sym typeface="Open Sans"/>
              </a:rPr>
              <a:t> can direct us to relevant public facts, NLP empowers prospective litigants to identify key documents quickly.</a:t>
            </a:r>
            <a:endParaRPr sz="1600">
              <a:latin typeface="Open Sans"/>
              <a:ea typeface="Open Sans"/>
              <a:cs typeface="Open Sans"/>
              <a:sym typeface="Open Sans"/>
            </a:endParaRPr>
          </a:p>
        </p:txBody>
      </p:sp>
      <p:sp>
        <p:nvSpPr>
          <p:cNvPr id="99" name="Shape 99"/>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0" name="Shape 100"/>
          <p:cNvPicPr preferRelativeResize="0"/>
          <p:nvPr/>
        </p:nvPicPr>
        <p:blipFill>
          <a:blip r:embed="rId4">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150" y="444500"/>
            <a:ext cx="8521800" cy="5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lang="en">
                <a:solidFill>
                  <a:srgbClr val="000000"/>
                </a:solidFill>
                <a:latin typeface="Open Sans Light"/>
                <a:ea typeface="Open Sans Light"/>
                <a:cs typeface="Open Sans Light"/>
                <a:sym typeface="Open Sans Light"/>
              </a:rPr>
              <a:t>Electronic Discovery </a:t>
            </a:r>
            <a:r>
              <a:rPr lang="en">
                <a:solidFill>
                  <a:srgbClr val="000000"/>
                </a:solidFill>
                <a:latin typeface="Open Sans"/>
                <a:ea typeface="Open Sans"/>
                <a:cs typeface="Open Sans"/>
                <a:sym typeface="Open Sans"/>
              </a:rPr>
              <a:t>Reference Model</a:t>
            </a:r>
            <a:endParaRPr>
              <a:latin typeface="Open Sans"/>
              <a:ea typeface="Open Sans"/>
              <a:cs typeface="Open Sans"/>
              <a:sym typeface="Open Sans"/>
            </a:endParaRPr>
          </a:p>
        </p:txBody>
      </p:sp>
      <p:pic>
        <p:nvPicPr>
          <p:cNvPr id="106" name="Shape 106"/>
          <p:cNvPicPr preferRelativeResize="0"/>
          <p:nvPr/>
        </p:nvPicPr>
        <p:blipFill>
          <a:blip r:embed="rId3">
            <a:alphaModFix/>
          </a:blip>
          <a:stretch>
            <a:fillRect/>
          </a:stretch>
        </p:blipFill>
        <p:spPr>
          <a:xfrm>
            <a:off x="8334875" y="4495959"/>
            <a:ext cx="642624" cy="481041"/>
          </a:xfrm>
          <a:prstGeom prst="rect">
            <a:avLst/>
          </a:prstGeom>
          <a:noFill/>
          <a:ln>
            <a:noFill/>
          </a:ln>
        </p:spPr>
      </p:pic>
      <p:pic>
        <p:nvPicPr>
          <p:cNvPr id="107" name="Shape 107"/>
          <p:cNvPicPr preferRelativeResize="0"/>
          <p:nvPr/>
        </p:nvPicPr>
        <p:blipFill>
          <a:blip r:embed="rId4">
            <a:alphaModFix/>
          </a:blip>
          <a:stretch>
            <a:fillRect/>
          </a:stretch>
        </p:blipFill>
        <p:spPr>
          <a:xfrm>
            <a:off x="311150" y="350057"/>
            <a:ext cx="8521699" cy="4793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0" y="0"/>
            <a:ext cx="7639123" cy="5143499"/>
          </a:xfrm>
          <a:prstGeom prst="rect">
            <a:avLst/>
          </a:prstGeom>
          <a:noFill/>
          <a:ln>
            <a:noFill/>
          </a:ln>
        </p:spPr>
      </p:pic>
      <p:sp>
        <p:nvSpPr>
          <p:cNvPr id="113" name="Shape 113"/>
          <p:cNvSpPr txBox="1"/>
          <p:nvPr>
            <p:ph type="title"/>
          </p:nvPr>
        </p:nvSpPr>
        <p:spPr>
          <a:xfrm>
            <a:off x="311150" y="444500"/>
            <a:ext cx="8521700" cy="57308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Predictive Coding </a:t>
            </a:r>
            <a:r>
              <a:rPr lang="en">
                <a:solidFill>
                  <a:srgbClr val="000000"/>
                </a:solidFill>
                <a:latin typeface="Open Sans Light"/>
                <a:ea typeface="Open Sans Light"/>
                <a:cs typeface="Open Sans Light"/>
                <a:sym typeface="Open Sans Light"/>
              </a:rPr>
              <a:t>&amp;</a:t>
            </a:r>
            <a:r>
              <a:rPr i="0" lang="en" sz="2800" u="none" cap="none" strike="noStrike">
                <a:solidFill>
                  <a:srgbClr val="000000"/>
                </a:solidFill>
                <a:latin typeface="Open Sans"/>
                <a:ea typeface="Open Sans"/>
                <a:cs typeface="Open Sans"/>
                <a:sym typeface="Open Sans"/>
              </a:rPr>
              <a:t> </a:t>
            </a:r>
            <a:endParaRPr i="0" sz="28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a:ea typeface="Open Sans"/>
                <a:cs typeface="Open Sans"/>
                <a:sym typeface="Open Sans"/>
              </a:rPr>
              <a:t>Technology-Assisted Review</a:t>
            </a:r>
            <a:endParaRPr>
              <a:latin typeface="Open Sans"/>
              <a:ea typeface="Open Sans"/>
              <a:cs typeface="Open Sans"/>
              <a:sym typeface="Open Sans"/>
            </a:endParaRPr>
          </a:p>
        </p:txBody>
      </p:sp>
      <p:sp>
        <p:nvSpPr>
          <p:cNvPr id="114" name="Shape 114"/>
          <p:cNvSpPr txBox="1"/>
          <p:nvPr>
            <p:ph idx="1" type="body"/>
          </p:nvPr>
        </p:nvSpPr>
        <p:spPr>
          <a:xfrm>
            <a:off x="1693500" y="1810350"/>
            <a:ext cx="5757000" cy="23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i="0" lang="en" sz="2200" u="none" cap="none" strike="noStrike">
                <a:solidFill>
                  <a:srgbClr val="434343"/>
                </a:solidFill>
                <a:latin typeface="Open Sans"/>
                <a:ea typeface="Open Sans"/>
                <a:cs typeface="Open Sans"/>
                <a:sym typeface="Open Sans"/>
              </a:rPr>
              <a:t>During discovery, NLP enables litigants to:</a:t>
            </a:r>
            <a:endParaRPr sz="2200">
              <a:solidFill>
                <a:srgbClr val="434343"/>
              </a:solidFill>
              <a:latin typeface="Open Sans"/>
              <a:ea typeface="Open Sans"/>
              <a:cs typeface="Open Sans"/>
              <a:sym typeface="Open Sans"/>
            </a:endParaRPr>
          </a:p>
          <a:p>
            <a:pPr indent="12700" lvl="0" marL="0" marR="0" rtl="0" algn="l">
              <a:lnSpc>
                <a:spcPct val="115000"/>
              </a:lnSpc>
              <a:spcBef>
                <a:spcPts val="1600"/>
              </a:spcBef>
              <a:spcAft>
                <a:spcPts val="0"/>
              </a:spcAft>
              <a:buClr>
                <a:srgbClr val="A4C2F4"/>
              </a:buClr>
              <a:buSzPts val="1600"/>
              <a:buFont typeface="Open Sans"/>
              <a:buChar char="●"/>
            </a:pPr>
            <a:r>
              <a:rPr i="0" lang="en" sz="1400" u="none" cap="none" strike="noStrike">
                <a:solidFill>
                  <a:srgbClr val="595959"/>
                </a:solidFill>
                <a:latin typeface="Open Sans"/>
                <a:ea typeface="Open Sans"/>
                <a:cs typeface="Open Sans"/>
                <a:sym typeface="Open Sans"/>
              </a:rPr>
              <a:t>Identify documents relevant to an adversary’s requests</a:t>
            </a:r>
            <a:endParaRPr sz="1400">
              <a:latin typeface="Open Sans"/>
              <a:ea typeface="Open Sans"/>
              <a:cs typeface="Open Sans"/>
              <a:sym typeface="Open Sans"/>
            </a:endParaRPr>
          </a:p>
          <a:p>
            <a:pPr indent="12700" lvl="0" marL="0" marR="0" rtl="0" algn="l">
              <a:lnSpc>
                <a:spcPct val="115000"/>
              </a:lnSpc>
              <a:spcBef>
                <a:spcPts val="1600"/>
              </a:spcBef>
              <a:spcAft>
                <a:spcPts val="0"/>
              </a:spcAft>
              <a:buClr>
                <a:srgbClr val="A4C2F4"/>
              </a:buClr>
              <a:buSzPts val="1600"/>
              <a:buFont typeface="Open Sans"/>
              <a:buChar char="●"/>
            </a:pPr>
            <a:r>
              <a:rPr i="0" lang="en" sz="1400" u="none" cap="none" strike="noStrike">
                <a:solidFill>
                  <a:srgbClr val="595959"/>
                </a:solidFill>
                <a:latin typeface="Open Sans"/>
                <a:ea typeface="Open Sans"/>
                <a:cs typeface="Open Sans"/>
                <a:sym typeface="Open Sans"/>
              </a:rPr>
              <a:t>Identify privileged documents</a:t>
            </a:r>
            <a:endParaRPr sz="1400">
              <a:latin typeface="Open Sans"/>
              <a:ea typeface="Open Sans"/>
              <a:cs typeface="Open Sans"/>
              <a:sym typeface="Open Sans"/>
            </a:endParaRPr>
          </a:p>
          <a:p>
            <a:pPr indent="12700" lvl="0" marL="0" rtl="0">
              <a:lnSpc>
                <a:spcPct val="150000"/>
              </a:lnSpc>
              <a:spcBef>
                <a:spcPts val="1600"/>
              </a:spcBef>
              <a:spcAft>
                <a:spcPts val="0"/>
              </a:spcAft>
              <a:buClr>
                <a:srgbClr val="A4C2F4"/>
              </a:buClr>
              <a:buSzPts val="1600"/>
              <a:buFont typeface="Open Sans"/>
              <a:buChar char="●"/>
            </a:pPr>
            <a:r>
              <a:rPr lang="en" sz="1400">
                <a:latin typeface="Open Sans"/>
                <a:ea typeface="Open Sans"/>
                <a:cs typeface="Open Sans"/>
                <a:sym typeface="Open Sans"/>
              </a:rPr>
              <a:t>Assist human reviewers by ranking the significance of</a:t>
            </a:r>
            <a:br>
              <a:rPr lang="en" sz="1400">
                <a:latin typeface="Open Sans"/>
                <a:ea typeface="Open Sans"/>
                <a:cs typeface="Open Sans"/>
                <a:sym typeface="Open Sans"/>
              </a:rPr>
            </a:br>
            <a:r>
              <a:rPr lang="en" sz="1400">
                <a:latin typeface="Open Sans"/>
                <a:ea typeface="Open Sans"/>
                <a:cs typeface="Open Sans"/>
                <a:sym typeface="Open Sans"/>
              </a:rPr>
              <a:t>          as-yet-unreviewed documents</a:t>
            </a:r>
            <a:endParaRPr i="0" sz="1800" u="none" cap="none" strike="noStrike">
              <a:solidFill>
                <a:srgbClr val="595959"/>
              </a:solidFill>
              <a:latin typeface="Open Sans"/>
              <a:ea typeface="Open Sans"/>
              <a:cs typeface="Open Sans"/>
              <a:sym typeface="Open Sans"/>
            </a:endParaRPr>
          </a:p>
        </p:txBody>
      </p:sp>
      <p:sp>
        <p:nvSpPr>
          <p:cNvPr id="115" name="Shape 115"/>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16" name="Shape 116"/>
          <p:cNvPicPr preferRelativeResize="0"/>
          <p:nvPr/>
        </p:nvPicPr>
        <p:blipFill>
          <a:blip r:embed="rId4">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2125" y="0"/>
            <a:ext cx="7639123" cy="5143499"/>
          </a:xfrm>
          <a:prstGeom prst="rect">
            <a:avLst/>
          </a:prstGeom>
          <a:noFill/>
          <a:ln>
            <a:noFill/>
          </a:ln>
        </p:spPr>
      </p:pic>
      <p:pic>
        <p:nvPicPr>
          <p:cNvPr id="122" name="Shape 122"/>
          <p:cNvPicPr preferRelativeResize="0"/>
          <p:nvPr/>
        </p:nvPicPr>
        <p:blipFill>
          <a:blip r:embed="rId4">
            <a:alphaModFix/>
          </a:blip>
          <a:stretch>
            <a:fillRect/>
          </a:stretch>
        </p:blipFill>
        <p:spPr>
          <a:xfrm>
            <a:off x="0" y="76200"/>
            <a:ext cx="9144000" cy="5143500"/>
          </a:xfrm>
          <a:prstGeom prst="rect">
            <a:avLst/>
          </a:prstGeom>
          <a:noFill/>
          <a:ln>
            <a:noFill/>
          </a:ln>
        </p:spPr>
      </p:pic>
      <p:sp>
        <p:nvSpPr>
          <p:cNvPr id="123" name="Shape 123"/>
          <p:cNvSpPr txBox="1"/>
          <p:nvPr>
            <p:ph type="title"/>
          </p:nvPr>
        </p:nvSpPr>
        <p:spPr>
          <a:xfrm>
            <a:off x="311150" y="444500"/>
            <a:ext cx="8521700" cy="57308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i="0" lang="en" sz="2800" u="none" cap="none" strike="noStrike">
                <a:solidFill>
                  <a:srgbClr val="000000"/>
                </a:solidFill>
                <a:latin typeface="Open Sans Light"/>
                <a:ea typeface="Open Sans Light"/>
                <a:cs typeface="Open Sans Light"/>
                <a:sym typeface="Open Sans Light"/>
              </a:rPr>
              <a:t>Due Diligence</a:t>
            </a:r>
            <a:endParaRPr>
              <a:latin typeface="Open Sans Light"/>
              <a:ea typeface="Open Sans Light"/>
              <a:cs typeface="Open Sans Light"/>
              <a:sym typeface="Open Sans Light"/>
            </a:endParaRPr>
          </a:p>
        </p:txBody>
      </p:sp>
      <p:sp>
        <p:nvSpPr>
          <p:cNvPr id="124" name="Shape 124"/>
          <p:cNvSpPr txBox="1"/>
          <p:nvPr>
            <p:ph idx="1" type="body"/>
          </p:nvPr>
        </p:nvSpPr>
        <p:spPr>
          <a:xfrm>
            <a:off x="1908000" y="1560600"/>
            <a:ext cx="5328000" cy="187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0" lang="en" sz="1600" u="none" cap="none" strike="noStrike">
                <a:solidFill>
                  <a:srgbClr val="595959"/>
                </a:solidFill>
                <a:latin typeface="Open Sans"/>
                <a:ea typeface="Open Sans"/>
                <a:cs typeface="Open Sans"/>
                <a:sym typeface="Open Sans"/>
              </a:rPr>
              <a:t>M&amp;A lawyers rely on NLP to extract from large sets of contracts all provisions bearing on a particular issue</a:t>
            </a:r>
            <a:r>
              <a:rPr lang="en" sz="1600">
                <a:solidFill>
                  <a:srgbClr val="595959"/>
                </a:solidFill>
                <a:latin typeface="Open Sans"/>
                <a:ea typeface="Open Sans"/>
                <a:cs typeface="Open Sans"/>
                <a:sym typeface="Open Sans"/>
              </a:rPr>
              <a:t> - </a:t>
            </a:r>
            <a:r>
              <a:rPr i="0" lang="en" sz="1600" u="none" cap="none" strike="noStrike">
                <a:solidFill>
                  <a:srgbClr val="595959"/>
                </a:solidFill>
                <a:latin typeface="Open Sans"/>
                <a:ea typeface="Open Sans"/>
                <a:cs typeface="Open Sans"/>
                <a:sym typeface="Open Sans"/>
              </a:rPr>
              <a:t>f</a:t>
            </a:r>
            <a:r>
              <a:rPr i="0" lang="en" sz="1600" u="none" cap="none" strike="noStrike">
                <a:solidFill>
                  <a:srgbClr val="595959"/>
                </a:solidFill>
                <a:latin typeface="Open Sans"/>
                <a:ea typeface="Open Sans"/>
                <a:cs typeface="Open Sans"/>
                <a:sym typeface="Open Sans"/>
              </a:rPr>
              <a:t>or example, all the change of control and assignment provisions.</a:t>
            </a:r>
            <a:endParaRPr sz="1600">
              <a:latin typeface="Open Sans"/>
              <a:ea typeface="Open Sans"/>
              <a:cs typeface="Open Sans"/>
              <a:sym typeface="Open Sans"/>
            </a:endParaRPr>
          </a:p>
          <a:p>
            <a:pPr indent="0" lvl="0" marL="114300" marR="0" rtl="0" algn="l">
              <a:lnSpc>
                <a:spcPct val="115000"/>
              </a:lnSpc>
              <a:spcBef>
                <a:spcPts val="1600"/>
              </a:spcBef>
              <a:spcAft>
                <a:spcPts val="0"/>
              </a:spcAft>
              <a:buClr>
                <a:schemeClr val="dk2"/>
              </a:buClr>
              <a:buSzPts val="1800"/>
              <a:buFont typeface="Arial"/>
              <a:buNone/>
            </a:pPr>
            <a:r>
              <a:t/>
            </a:r>
            <a:endParaRPr i="0" sz="1600" u="none" cap="none" strike="noStrike">
              <a:solidFill>
                <a:srgbClr val="595959"/>
              </a:solidFill>
              <a:latin typeface="Open Sans"/>
              <a:ea typeface="Open Sans"/>
              <a:cs typeface="Open Sans"/>
              <a:sym typeface="Open Sans"/>
            </a:endParaRPr>
          </a:p>
        </p:txBody>
      </p:sp>
      <p:sp>
        <p:nvSpPr>
          <p:cNvPr id="125" name="Shape 125"/>
          <p:cNvSpPr/>
          <p:nvPr/>
        </p:nvSpPr>
        <p:spPr>
          <a:xfrm>
            <a:off x="8977500" y="4977000"/>
            <a:ext cx="166500" cy="1665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26" name="Shape 126"/>
          <p:cNvPicPr preferRelativeResize="0"/>
          <p:nvPr/>
        </p:nvPicPr>
        <p:blipFill>
          <a:blip r:embed="rId5">
            <a:alphaModFix/>
          </a:blip>
          <a:stretch>
            <a:fillRect/>
          </a:stretch>
        </p:blipFill>
        <p:spPr>
          <a:xfrm>
            <a:off x="8334875" y="4495959"/>
            <a:ext cx="642624" cy="48104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