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F831-10AC-628F-2CFA-5E4CAC50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4B0E0-609A-C97A-2FCC-AC401367E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9535-2714-7DB6-15CA-DB801797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903FC-93F7-5855-3B7F-719FE2F1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16E4F-6F4F-E628-8EB9-E6777676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96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F3E-3D18-C713-12F5-8AA9F9E3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94782-EBF7-C54E-B8AA-2BA656F0B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98334-381B-4C95-DD80-8AB3F9E6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ADB00-3C09-CF49-C1A5-6377F2D1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85051-6543-C5CE-0C1E-410B450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6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9E999-3C04-97DF-6EDE-5D399E592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FDEAA-B4B0-3539-B25C-77CA06F40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B919-21A5-D8BC-FAD7-86C9B190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2B2E-1332-C313-6D9F-3A2D9C43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3E55F-83CE-78E8-0A7D-2467DACE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1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9D1B-D791-9267-2702-C0FE3E75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ED1CE-DCD2-D03E-673C-7E3D21E08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DA44-570C-BCC2-3251-A0B7E80D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7070-0969-8B34-FBB6-3EC952F1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5921-A279-F75B-4B87-3C6B4366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9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1861-BC8D-39AD-018D-56C63638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8EA47-A9D9-DCD4-9315-CC64BA66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07988-CFE3-8448-60C8-F626F8C0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29D5-A3CA-42AE-6461-994B192D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6995-A0B3-C485-E9E3-C955CEBE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47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CEAB-6017-C2D3-EC62-5E8717C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026B-3D0B-8BE4-3F04-1DD79F3AE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C6F9C-2216-92B2-2900-82431F9B9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FB61C-108A-8CFD-EA34-CF1B8003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919DF-A6A0-B312-FCB5-1EDC2639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83720-6DCF-383A-BE32-038B441C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76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341E-78E7-69AC-F05C-B0653BDD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6F774-0211-45DB-C332-9791A94A3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C5F1A-038D-05B2-A905-54169D3BC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20034-F023-EDA6-A8DD-1F9FB2D15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1E4B2-24A4-83FC-AC04-685699D6B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10EC-D480-ECD2-3202-149A148F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A3B18-8225-E6D8-9B4E-8E10A5BC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4DFA5-59BC-C5BD-50F3-B0DFBFB5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86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E89F-D7B1-53E4-64C3-619598C6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144BB-7092-796C-5C34-B6A9D531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A48CB-373B-4361-1988-80AC3CF6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B156-3B4C-0CAE-6BE4-D6E64BAE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4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AD5FB-E2C5-E1AE-D3B3-CCE4BB6A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2BF2F-DDDA-AA62-F42C-0B332CB9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40235-7EFF-FABC-BCCA-D7266F62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5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4C06-423D-3F8D-B237-AD84490C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DFD2-2AA0-40A9-30C2-777C66B6C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4E6E2-CEF1-9165-3086-6B0474C2A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A1A29-4BD2-CD30-D82C-533AA4A7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FE3B5-A4C4-FF19-FD6F-D1E9AE99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BAC9-B910-2D6F-15CE-EB8689DC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37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76F4-1361-1A80-E4F7-D06D4FA3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1B977-E417-5F6A-30EF-1C44C4EF4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E1D07-876F-A14D-39DB-33A7562BD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CF9EA-328D-6150-F4CE-3E10B5BD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224A-56CE-411B-A790-3CF8873E4EA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0E3AB-D284-0EE7-AA0E-7E13E893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57AC-B810-15E0-F5F6-A03B83F8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9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9CE39-249C-F222-AF9B-CEB08DDA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5B5C8-FFA8-D004-2EAC-24E836404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21D3-E4F8-F4EC-B6C0-5F61A5EDF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6224A-56CE-411B-A790-3CF8873E4EAE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74D1-EC60-995B-8F53-F251FBE74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12A00-0928-6E02-65A2-11C41F75D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3B1926-998A-46F0-88F4-9904A561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97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 hangingPunct="0"/>
            <a:r>
              <a:rPr lang="en-AU" sz="5000" dirty="0"/>
              <a:t>Getting Right Medication Using Medicine Recommendation (NLP Approach)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1" y="4525840"/>
            <a:ext cx="6251111" cy="1572768"/>
          </a:xfrm>
        </p:spPr>
        <p:txBody>
          <a:bodyPr>
            <a:noAutofit/>
          </a:bodyPr>
          <a:lstStyle/>
          <a:p>
            <a:pPr algn="l"/>
            <a:endParaRPr lang="en-IN" b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/>
              <a:t>Phanideepak Gaddam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/>
              <a:t>Mahesh Manchala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/>
              <a:t>Prudhvi Karthik Dhanekula</a:t>
            </a:r>
            <a:br>
              <a:rPr lang="en-IN" b="1"/>
            </a:br>
            <a:endParaRPr lang="en-IN" b="1" dirty="0"/>
          </a:p>
        </p:txBody>
      </p:sp>
      <p:pic>
        <p:nvPicPr>
          <p:cNvPr id="5" name="Picture 4" descr="A group of pills and a cup of coffee&#10;&#10;Description automatically generated">
            <a:extLst>
              <a:ext uri="{FF2B5EF4-FFF2-40B4-BE49-F238E27FC236}">
                <a16:creationId xmlns:a16="http://schemas.microsoft.com/office/drawing/2014/main" id="{15A2280F-2585-1838-8862-C1296D1EB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0" r="1576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4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and Solutions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Data Quality Management: Putting data augmentation strategies into practice to improve model training and handle image quality changes.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Balancing Model Complexity: Finding the best possible balance between complexity and efficiency by investigating model topologies and regularization strategies.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Data Quality Management : Implementing strategies like early stopping or dropout regularization to mitigate overfitting and improve generalization.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Annotation Accuracy: Implementing strict labeling procedures to guarantee high-quality annotations for efficient training and precise posture estimation.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Resource Optimization: Managing computational resources efficiently throughout model development.</a:t>
            </a:r>
          </a:p>
        </p:txBody>
      </p:sp>
    </p:spTree>
    <p:extLst>
      <p:ext uri="{BB962C8B-B14F-4D97-AF65-F5344CB8AC3E}">
        <p14:creationId xmlns:p14="http://schemas.microsoft.com/office/powerpoint/2010/main" val="268956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Thank you</a:t>
            </a:r>
            <a:endParaRPr lang="en-IN" sz="40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B1A6C6A-1F01-2BD7-C293-E34DD2E0D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Title: “</a:t>
            </a:r>
            <a:r>
              <a:rPr lang="en-AU" b="1" dirty="0"/>
              <a:t>Getting Right Medication Using Medicine Recommendation (NLP Approach)</a:t>
            </a:r>
            <a:r>
              <a:rPr lang="en-US" sz="2200" b="1" dirty="0"/>
              <a:t>"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Purpose: Demonstrating how different models are used for medicine recommendation.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Technologies Used: Different technologies such as </a:t>
            </a:r>
            <a:r>
              <a:rPr lang="en-US" sz="2200" b="1" dirty="0" err="1"/>
              <a:t>Tensorflow</a:t>
            </a:r>
            <a:r>
              <a:rPr lang="en-US" sz="2200" b="1" dirty="0"/>
              <a:t> and Natural Language Processing (NLP) are used for medicine recommendation.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Project Aim: The main aim of this project is to build models that can accurately recommend medicine based on reviews left by other patients.</a:t>
            </a:r>
          </a:p>
        </p:txBody>
      </p:sp>
    </p:spTree>
    <p:extLst>
      <p:ext uri="{BB962C8B-B14F-4D97-AF65-F5344CB8AC3E}">
        <p14:creationId xmlns:p14="http://schemas.microsoft.com/office/powerpoint/2010/main" val="331113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Dataset Origins: The dataset used in this project is UCI M:L Drug Review Dataset that contains drug reviews from various patients.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Volume of Data: The dataset contain 215,063 reviews along with related medical conditions.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b="1" dirty="0"/>
              <a:t>Dataset Split: The dataset is split into two files (train – 161,297 and test – 53,766).</a:t>
            </a:r>
          </a:p>
        </p:txBody>
      </p:sp>
    </p:spTree>
    <p:extLst>
      <p:ext uri="{BB962C8B-B14F-4D97-AF65-F5344CB8AC3E}">
        <p14:creationId xmlns:p14="http://schemas.microsoft.com/office/powerpoint/2010/main" val="62461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Processing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Missing Values: Dropping missing values from the dataset since they lead to inaccurate analysis.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Condition preprocessing: Dropping conditions with only one drug review.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Review preprocessing: Various NLTK techniques and other common techniques are applied to the reviews. These include </a:t>
            </a:r>
            <a:r>
              <a:rPr lang="en-US" sz="2200" b="1" dirty="0" err="1"/>
              <a:t>stopword</a:t>
            </a:r>
            <a:r>
              <a:rPr lang="en-US" sz="2200" b="1" dirty="0"/>
              <a:t> removal, stemming.</a:t>
            </a:r>
          </a:p>
        </p:txBody>
      </p:sp>
    </p:spTree>
    <p:extLst>
      <p:ext uri="{BB962C8B-B14F-4D97-AF65-F5344CB8AC3E}">
        <p14:creationId xmlns:p14="http://schemas.microsoft.com/office/powerpoint/2010/main" val="221909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/>
              <a:t>Model Building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Deep Learning With N-grams uses N-gram analysis to recommend medicines to patients.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 err="1"/>
              <a:t>LightGBM</a:t>
            </a:r>
            <a:r>
              <a:rPr lang="en-US" sz="2200" b="1" dirty="0"/>
              <a:t> that uses </a:t>
            </a:r>
            <a:r>
              <a:rPr lang="en-US" sz="2200" b="1" dirty="0" err="1"/>
              <a:t>LGBMClassifier</a:t>
            </a:r>
            <a:r>
              <a:rPr lang="en-US" sz="2200" b="1" dirty="0"/>
              <a:t> is also initialized and trained.</a:t>
            </a:r>
          </a:p>
        </p:txBody>
      </p:sp>
    </p:spTree>
    <p:extLst>
      <p:ext uri="{BB962C8B-B14F-4D97-AF65-F5344CB8AC3E}">
        <p14:creationId xmlns:p14="http://schemas.microsoft.com/office/powerpoint/2010/main" val="271357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Process Deep Learning Model with N-gram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The training and testing datasets, initially in Compressed Sparse Row (CSR) format, are converted to </a:t>
            </a:r>
            <a:r>
              <a:rPr lang="en-US" sz="2200" b="1" dirty="0" err="1"/>
              <a:t>TensorFlow's</a:t>
            </a:r>
            <a:r>
              <a:rPr lang="en-US" sz="2200" b="1" dirty="0"/>
              <a:t> </a:t>
            </a:r>
            <a:r>
              <a:rPr lang="en-US" sz="2200" b="1" dirty="0" err="1"/>
              <a:t>SparseTensor</a:t>
            </a:r>
            <a:r>
              <a:rPr lang="en-US" sz="2200" b="1" dirty="0"/>
              <a:t> format using a function </a:t>
            </a:r>
            <a:r>
              <a:rPr lang="en-US" sz="2200" b="1" dirty="0" err="1"/>
              <a:t>csr_to_sparse_tensor</a:t>
            </a:r>
            <a:r>
              <a:rPr lang="en-US" sz="2200" b="1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This conversion is crucial for efficiently handling large, sparse datasets typically encountered in text data processed with n-gram techniques.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Labels (</a:t>
            </a:r>
            <a:r>
              <a:rPr lang="en-US" sz="2200" b="1" dirty="0" err="1"/>
              <a:t>y_train</a:t>
            </a:r>
            <a:r>
              <a:rPr lang="en-US" sz="2200" b="1" dirty="0"/>
              <a:t> and </a:t>
            </a:r>
            <a:r>
              <a:rPr lang="en-US" sz="2200" b="1" dirty="0" err="1"/>
              <a:t>y_test</a:t>
            </a:r>
            <a:r>
              <a:rPr lang="en-US" sz="2200" b="1" dirty="0"/>
              <a:t>) are ensured to be in a </a:t>
            </a:r>
            <a:r>
              <a:rPr lang="en-US" sz="2200" b="1" dirty="0" err="1"/>
              <a:t>numpy</a:t>
            </a:r>
            <a:r>
              <a:rPr lang="en-US" sz="2200" b="1" dirty="0"/>
              <a:t> array format if they are initially pandas Series, and then converted to </a:t>
            </a:r>
            <a:r>
              <a:rPr lang="en-US" sz="2200" b="1" dirty="0" err="1"/>
              <a:t>TensorFlow</a:t>
            </a:r>
            <a:r>
              <a:rPr lang="en-US" sz="2200" b="1" dirty="0"/>
              <a:t> tensors. The model is then trained using these tensors over 10 epochs with a batch size of 64.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This approach, typical in handling text data for classification or regression tasks, leverages the sparsity of the data to improve memory usage and computational efficiency during training.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93078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Process Deep Learning Model 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 </a:t>
            </a:r>
            <a:r>
              <a:rPr lang="en-US" sz="2800"/>
              <a:t>LGBM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The target variable 'sentiment' and features are prepared, and the data is split into training and validation sets.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An </a:t>
            </a:r>
            <a:r>
              <a:rPr lang="en-US" sz="2200" b="1" dirty="0" err="1"/>
              <a:t>LGBMClassifier</a:t>
            </a:r>
            <a:r>
              <a:rPr lang="en-US" sz="2200" b="1" dirty="0"/>
              <a:t> is configured with specific parameters such as number of estimators, learning rate, and regularization terms to optimize performance and prevent overfitting. The model is trained with </a:t>
            </a:r>
            <a:r>
              <a:rPr lang="en-US" sz="2200" b="1" dirty="0" err="1"/>
              <a:t>logloss</a:t>
            </a:r>
            <a:r>
              <a:rPr lang="en-US" sz="2200" b="1" dirty="0"/>
              <a:t> as the evaluation metric, and predictions are made on the test set.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Additionally, feature </a:t>
            </a:r>
            <a:r>
              <a:rPr lang="en-US" sz="2200" b="1" dirty="0" err="1"/>
              <a:t>importances</a:t>
            </a:r>
            <a:r>
              <a:rPr lang="en-US" sz="2200" b="1" dirty="0"/>
              <a:t> are calculated and stored to understand the impact of the feature on the model's predictions. This setup showcases </a:t>
            </a:r>
            <a:r>
              <a:rPr lang="en-US" sz="2200" b="1" dirty="0" err="1"/>
              <a:t>LightGBM's</a:t>
            </a:r>
            <a:r>
              <a:rPr lang="en-US" sz="2200" b="1" dirty="0"/>
              <a:t> efficiency in handling sparse data and its effectiveness in binary classification tasks.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76971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1221"/>
            <a:ext cx="10515600" cy="13480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Experimentation and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Loss Reduction: This is monitored during the training progress</a:t>
            </a:r>
          </a:p>
        </p:txBody>
      </p:sp>
    </p:spTree>
    <p:extLst>
      <p:ext uri="{BB962C8B-B14F-4D97-AF65-F5344CB8AC3E}">
        <p14:creationId xmlns:p14="http://schemas.microsoft.com/office/powerpoint/2010/main" val="49636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72AC-80A1-A331-F01D-55064AB3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1221"/>
            <a:ext cx="10515600" cy="13480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7BA5-BD19-7173-2DC6-7BDE722B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Both models perform well in terms of medicine recommendation, achieving an ROC AUC score of above 0.7, which is above the threshold of 0.5.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1" dirty="0" err="1"/>
              <a:t>LightGBM</a:t>
            </a:r>
            <a:r>
              <a:rPr lang="en-US" sz="2000" b="1" dirty="0"/>
              <a:t> performs much better than a Deep Learning Model using N-grams, achieving a higher AUC of 0.793 (closer to 0.8) compared to 0.723 of the Deep Learning N-gram. This could be due to the fact that </a:t>
            </a:r>
            <a:r>
              <a:rPr lang="en-US" sz="2000" b="1" dirty="0" err="1"/>
              <a:t>LightGBM</a:t>
            </a:r>
            <a:r>
              <a:rPr lang="en-US" sz="2000" b="1" dirty="0"/>
              <a:t> has a simpler structure and is more interpretable than a deep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29122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675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Getting Right Medication Using Medicine Recommendation (NLP Approach)</vt:lpstr>
      <vt:lpstr>Introduction</vt:lpstr>
      <vt:lpstr>Dataset Overview</vt:lpstr>
      <vt:lpstr>Data Processing</vt:lpstr>
      <vt:lpstr>Model Building</vt:lpstr>
      <vt:lpstr>Training Process Deep Learning Model with N-gram</vt:lpstr>
      <vt:lpstr>Training Process Deep Learning Model with LGBM</vt:lpstr>
      <vt:lpstr>Experimentation and Results</vt:lpstr>
      <vt:lpstr>Model Evaluation</vt:lpstr>
      <vt:lpstr>Challenges and Solutions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estimation using MediaPipe and PyTorch</dc:title>
  <dc:creator>VENKAT REDDY</dc:creator>
  <cp:lastModifiedBy>PhaniDeepak Gaddam</cp:lastModifiedBy>
  <cp:revision>20</cp:revision>
  <dcterms:created xsi:type="dcterms:W3CDTF">2023-12-05T16:14:39Z</dcterms:created>
  <dcterms:modified xsi:type="dcterms:W3CDTF">2024-04-29T21:00:50Z</dcterms:modified>
</cp:coreProperties>
</file>