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62" r:id="rId4"/>
    <p:sldId id="257" r:id="rId5"/>
    <p:sldId id="265" r:id="rId6"/>
    <p:sldId id="266" r:id="rId7"/>
    <p:sldId id="267" r:id="rId8"/>
    <p:sldId id="268" r:id="rId9"/>
    <p:sldId id="269" r:id="rId10"/>
    <p:sldId id="270" r:id="rId11"/>
    <p:sldId id="271" r:id="rId12"/>
    <p:sldId id="276" r:id="rId13"/>
    <p:sldId id="277" r:id="rId14"/>
    <p:sldId id="272" r:id="rId15"/>
    <p:sldId id="273" r:id="rId16"/>
    <p:sldId id="274" r:id="rId17"/>
    <p:sldId id="259"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66" autoAdjust="0"/>
    <p:restoredTop sz="94660"/>
  </p:normalViewPr>
  <p:slideViewPr>
    <p:cSldViewPr snapToGrid="0">
      <p:cViewPr varScale="1">
        <p:scale>
          <a:sx n="51" d="100"/>
          <a:sy n="51" d="100"/>
        </p:scale>
        <p:origin x="79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7E325B-8389-486E-814C-E45E8463ECBC}"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296524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E325B-8389-486E-814C-E45E8463ECBC}"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222778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E325B-8389-486E-814C-E45E8463ECBC}"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C9534-1B13-4F0A-8BE4-E0F21DC892D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67487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E325B-8389-486E-814C-E45E8463ECBC}"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1681762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E325B-8389-486E-814C-E45E8463ECBC}"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C9534-1B13-4F0A-8BE4-E0F21DC892D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9285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E325B-8389-486E-814C-E45E8463ECBC}"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2727711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E325B-8389-486E-814C-E45E8463ECBC}"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1873514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E325B-8389-486E-814C-E45E8463ECBC}"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314535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E325B-8389-486E-814C-E45E8463ECBC}"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1504891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E325B-8389-486E-814C-E45E8463ECBC}" type="datetimeFigureOut">
              <a:rPr lang="en-IN" smtClean="0"/>
              <a:t>10-07-2023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3221322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7E325B-8389-486E-814C-E45E8463ECBC}"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104046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7E325B-8389-486E-814C-E45E8463ECBC}" type="datetimeFigureOut">
              <a:rPr lang="en-IN" smtClean="0"/>
              <a:t>10-07-2023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391782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7E325B-8389-486E-814C-E45E8463ECBC}" type="datetimeFigureOut">
              <a:rPr lang="en-IN" smtClean="0"/>
              <a:t>10-07-2023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1065134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E325B-8389-486E-814C-E45E8463ECBC}" type="datetimeFigureOut">
              <a:rPr lang="en-IN" smtClean="0"/>
              <a:t>10-07-2023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419754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E325B-8389-486E-814C-E45E8463ECBC}"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234796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E325B-8389-486E-814C-E45E8463ECBC}" type="datetimeFigureOut">
              <a:rPr lang="en-IN" smtClean="0"/>
              <a:t>10-07-2023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28C9534-1B13-4F0A-8BE4-E0F21DC892D6}" type="slidenum">
              <a:rPr lang="en-IN" smtClean="0"/>
              <a:t>‹#›</a:t>
            </a:fld>
            <a:endParaRPr lang="en-IN"/>
          </a:p>
        </p:txBody>
      </p:sp>
    </p:spTree>
    <p:extLst>
      <p:ext uri="{BB962C8B-B14F-4D97-AF65-F5344CB8AC3E}">
        <p14:creationId xmlns:p14="http://schemas.microsoft.com/office/powerpoint/2010/main" val="199541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7E325B-8389-486E-814C-E45E8463ECBC}" type="datetimeFigureOut">
              <a:rPr lang="en-IN" smtClean="0"/>
              <a:t>10-07-2023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8C9534-1B13-4F0A-8BE4-E0F21DC892D6}" type="slidenum">
              <a:rPr lang="en-IN" smtClean="0"/>
              <a:t>‹#›</a:t>
            </a:fld>
            <a:endParaRPr lang="en-IN"/>
          </a:p>
        </p:txBody>
      </p:sp>
    </p:spTree>
    <p:extLst>
      <p:ext uri="{BB962C8B-B14F-4D97-AF65-F5344CB8AC3E}">
        <p14:creationId xmlns:p14="http://schemas.microsoft.com/office/powerpoint/2010/main" val="4733036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7C55-71D6-4C88-80BE-6A8706F27CF5}"/>
              </a:ext>
            </a:extLst>
          </p:cNvPr>
          <p:cNvSpPr>
            <a:spLocks noGrp="1"/>
          </p:cNvSpPr>
          <p:nvPr>
            <p:ph type="ctrTitle"/>
          </p:nvPr>
        </p:nvSpPr>
        <p:spPr>
          <a:xfrm>
            <a:off x="596348" y="1524000"/>
            <a:ext cx="9130748" cy="2120348"/>
          </a:xfrm>
        </p:spPr>
        <p:txBody>
          <a:bodyPr>
            <a:normAutofit/>
          </a:bodyPr>
          <a:lstStyle/>
          <a:p>
            <a:pPr algn="l"/>
            <a:r>
              <a:rPr lang="en-IN" sz="4000" dirty="0"/>
              <a:t>Soft Errors in Semiconductor Memories</a:t>
            </a:r>
            <a:br>
              <a:rPr lang="en-IN" sz="4000" dirty="0"/>
            </a:br>
            <a:endParaRPr lang="en-IN" sz="4000" dirty="0"/>
          </a:p>
        </p:txBody>
      </p:sp>
      <p:sp>
        <p:nvSpPr>
          <p:cNvPr id="3" name="Subtitle 2">
            <a:extLst>
              <a:ext uri="{FF2B5EF4-FFF2-40B4-BE49-F238E27FC236}">
                <a16:creationId xmlns:a16="http://schemas.microsoft.com/office/drawing/2014/main" id="{89B9641A-E725-4CE0-8BA1-D1CE72FE2860}"/>
              </a:ext>
            </a:extLst>
          </p:cNvPr>
          <p:cNvSpPr>
            <a:spLocks noGrp="1"/>
          </p:cNvSpPr>
          <p:nvPr>
            <p:ph type="subTitle" idx="1"/>
          </p:nvPr>
        </p:nvSpPr>
        <p:spPr>
          <a:xfrm>
            <a:off x="727788" y="3644349"/>
            <a:ext cx="8840282" cy="918320"/>
          </a:xfrm>
        </p:spPr>
        <p:txBody>
          <a:bodyPr>
            <a:normAutofit fontScale="25000" lnSpcReduction="20000"/>
          </a:bodyPr>
          <a:lstStyle/>
          <a:p>
            <a:pPr algn="l"/>
            <a:r>
              <a:rPr lang="en-IN" sz="8000" dirty="0">
                <a:solidFill>
                  <a:schemeClr val="tx2">
                    <a:lumMod val="50000"/>
                  </a:schemeClr>
                </a:solidFill>
              </a:rPr>
              <a:t>     Presented By:</a:t>
            </a:r>
          </a:p>
          <a:p>
            <a:pPr algn="ctr"/>
            <a:r>
              <a:rPr lang="en-IN" sz="8000" dirty="0">
                <a:solidFill>
                  <a:schemeClr val="tx2">
                    <a:lumMod val="50000"/>
                  </a:schemeClr>
                </a:solidFill>
              </a:rPr>
              <a:t>Manoj Sai Gadde</a:t>
            </a:r>
            <a:endParaRPr lang="en-IN" sz="8000" dirty="0"/>
          </a:p>
          <a:p>
            <a:pPr algn="ctr"/>
            <a:endParaRPr lang="en-IN" sz="8000" dirty="0">
              <a:solidFill>
                <a:schemeClr val="tx2">
                  <a:lumMod val="50000"/>
                </a:schemeClr>
              </a:solidFill>
            </a:endParaRPr>
          </a:p>
          <a:p>
            <a:pPr algn="ctr"/>
            <a:r>
              <a:rPr lang="en-IN" sz="8000" dirty="0">
                <a:solidFill>
                  <a:schemeClr val="tx2">
                    <a:lumMod val="50000"/>
                  </a:schemeClr>
                </a:solidFill>
              </a:rPr>
              <a:t>Department of Electronics and communication Engineering </a:t>
            </a:r>
          </a:p>
          <a:p>
            <a:pPr algn="ctr"/>
            <a:endParaRPr lang="en-IN" sz="8000" dirty="0">
              <a:solidFill>
                <a:schemeClr val="tx2">
                  <a:lumMod val="50000"/>
                </a:schemeClr>
              </a:solidFill>
            </a:endParaRPr>
          </a:p>
          <a:p>
            <a:endParaRPr lang="en-IN" dirty="0"/>
          </a:p>
        </p:txBody>
      </p:sp>
    </p:spTree>
    <p:extLst>
      <p:ext uri="{BB962C8B-B14F-4D97-AF65-F5344CB8AC3E}">
        <p14:creationId xmlns:p14="http://schemas.microsoft.com/office/powerpoint/2010/main" val="153637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9279B5-C420-47B2-857F-49C9064F73AD}"/>
              </a:ext>
            </a:extLst>
          </p:cNvPr>
          <p:cNvSpPr>
            <a:spLocks noGrp="1"/>
          </p:cNvSpPr>
          <p:nvPr>
            <p:ph type="title"/>
          </p:nvPr>
        </p:nvSpPr>
        <p:spPr/>
        <p:txBody>
          <a:bodyPr/>
          <a:lstStyle/>
          <a:p>
            <a:r>
              <a:rPr lang="en-IN" altLang="en-US" dirty="0">
                <a:latin typeface="Times New Roman" panose="02020603050405020304" charset="0"/>
                <a:cs typeface="Times New Roman" panose="02020603050405020304" charset="0"/>
              </a:rPr>
              <a:t>Syndrome Calculator</a:t>
            </a:r>
            <a:endParaRPr lang="en-IN" dirty="0"/>
          </a:p>
        </p:txBody>
      </p:sp>
      <p:sp>
        <p:nvSpPr>
          <p:cNvPr id="6" name="Content Placeholder 5">
            <a:extLst>
              <a:ext uri="{FF2B5EF4-FFF2-40B4-BE49-F238E27FC236}">
                <a16:creationId xmlns:a16="http://schemas.microsoft.com/office/drawing/2014/main" id="{E64EE953-9C94-44A2-87E7-78FB3123B14E}"/>
              </a:ext>
            </a:extLst>
          </p:cNvPr>
          <p:cNvSpPr>
            <a:spLocks noGrp="1"/>
          </p:cNvSpPr>
          <p:nvPr>
            <p:ph idx="1"/>
          </p:nvPr>
        </p:nvSpPr>
        <p:spPr>
          <a:xfrm>
            <a:off x="677334" y="1741749"/>
            <a:ext cx="8596668" cy="3185852"/>
          </a:xfrm>
        </p:spPr>
        <p:txBody>
          <a:bodyPr>
            <a:normAutofit/>
          </a:bodyPr>
          <a:lstStyle/>
          <a:p>
            <a:pPr marL="514350" indent="-514350">
              <a:buAutoNum type="arabicPeriod"/>
            </a:pPr>
            <a:r>
              <a:rPr lang="en-IN" altLang="en-US" sz="2000" dirty="0">
                <a:latin typeface="Times New Roman" panose="02020603050405020304" charset="0"/>
                <a:cs typeface="Times New Roman" panose="02020603050405020304" charset="0"/>
              </a:rPr>
              <a:t>Syndrome calculator calculates the syndrome bits.</a:t>
            </a:r>
          </a:p>
          <a:p>
            <a:pPr marL="457200" indent="-457200">
              <a:buFont typeface="+mj-lt"/>
              <a:buAutoNum type="arabicPeriod"/>
            </a:pPr>
            <a:r>
              <a:rPr lang="en-IN" altLang="en-US" sz="2000" dirty="0">
                <a:latin typeface="Times New Roman" panose="02020603050405020304" charset="0"/>
                <a:cs typeface="Times New Roman" panose="02020603050405020304" charset="0"/>
              </a:rPr>
              <a:t>Corresponding to our proposed method the syndrome bits were calculated as:</a:t>
            </a:r>
          </a:p>
          <a:p>
            <a:pPr marL="514350" indent="-514350">
              <a:buAutoNum type="arabicPeriod"/>
            </a:pPr>
            <a:endParaRPr lang="en-IN" altLang="en-US" dirty="0">
              <a:latin typeface="Times New Roman" panose="02020603050405020304" charset="0"/>
              <a:cs typeface="Times New Roman" panose="02020603050405020304" charset="0"/>
            </a:endParaRPr>
          </a:p>
          <a:p>
            <a:endParaRPr lang="en-IN" dirty="0"/>
          </a:p>
          <a:p>
            <a:endParaRPr lang="en-IN" dirty="0"/>
          </a:p>
          <a:p>
            <a:endParaRPr lang="en-IN" dirty="0"/>
          </a:p>
          <a:p>
            <a:pPr marL="0" indent="0">
              <a:buNone/>
            </a:pPr>
            <a:endParaRPr lang="en-IN" dirty="0"/>
          </a:p>
        </p:txBody>
      </p:sp>
      <p:pic>
        <p:nvPicPr>
          <p:cNvPr id="7" name="Picture 6" descr="Screenshot (522)">
            <a:extLst>
              <a:ext uri="{FF2B5EF4-FFF2-40B4-BE49-F238E27FC236}">
                <a16:creationId xmlns:a16="http://schemas.microsoft.com/office/drawing/2014/main" id="{CD9D6577-4EB6-40D6-91CC-46C2CE9BCF63}"/>
              </a:ext>
            </a:extLst>
          </p:cNvPr>
          <p:cNvPicPr>
            <a:picLocks noChangeAspect="1"/>
          </p:cNvPicPr>
          <p:nvPr/>
        </p:nvPicPr>
        <p:blipFill>
          <a:blip r:embed="rId2"/>
          <a:srcRect l="51215" t="41111" r="28329" b="47808"/>
          <a:stretch>
            <a:fillRect/>
          </a:stretch>
        </p:blipFill>
        <p:spPr>
          <a:xfrm>
            <a:off x="1943119" y="2912960"/>
            <a:ext cx="4082415" cy="1382395"/>
          </a:xfrm>
          <a:prstGeom prst="rect">
            <a:avLst/>
          </a:prstGeom>
        </p:spPr>
      </p:pic>
    </p:spTree>
    <p:extLst>
      <p:ext uri="{BB962C8B-B14F-4D97-AF65-F5344CB8AC3E}">
        <p14:creationId xmlns:p14="http://schemas.microsoft.com/office/powerpoint/2010/main" val="3276489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01516-EA47-40DE-AFC4-087BCCBEFA07}"/>
              </a:ext>
            </a:extLst>
          </p:cNvPr>
          <p:cNvSpPr>
            <a:spLocks noGrp="1"/>
          </p:cNvSpPr>
          <p:nvPr>
            <p:ph type="title"/>
          </p:nvPr>
        </p:nvSpPr>
        <p:spPr>
          <a:xfrm>
            <a:off x="677334" y="609600"/>
            <a:ext cx="8596668" cy="955879"/>
          </a:xfrm>
        </p:spPr>
        <p:txBody>
          <a:bodyPr/>
          <a:lstStyle/>
          <a:p>
            <a:r>
              <a:rPr lang="en-IN" altLang="en-US" dirty="0">
                <a:latin typeface="Times New Roman" panose="02020603050405020304" charset="0"/>
                <a:cs typeface="Times New Roman" panose="02020603050405020304" charset="0"/>
              </a:rPr>
              <a:t>Error Detector &amp; Error Corrector</a:t>
            </a:r>
            <a:endParaRPr lang="en-IN" dirty="0"/>
          </a:p>
        </p:txBody>
      </p:sp>
      <p:sp>
        <p:nvSpPr>
          <p:cNvPr id="3" name="Content Placeholder 2">
            <a:extLst>
              <a:ext uri="{FF2B5EF4-FFF2-40B4-BE49-F238E27FC236}">
                <a16:creationId xmlns:a16="http://schemas.microsoft.com/office/drawing/2014/main" id="{D973EC5F-AE6B-4973-A765-3DB8C6127FB0}"/>
              </a:ext>
            </a:extLst>
          </p:cNvPr>
          <p:cNvSpPr>
            <a:spLocks noGrp="1"/>
          </p:cNvSpPr>
          <p:nvPr>
            <p:ph idx="1"/>
          </p:nvPr>
        </p:nvSpPr>
        <p:spPr>
          <a:xfrm>
            <a:off x="677334" y="1702979"/>
            <a:ext cx="8596668" cy="3391536"/>
          </a:xfrm>
        </p:spPr>
        <p:txBody>
          <a:bodyPr>
            <a:normAutofit/>
          </a:bodyPr>
          <a:lstStyle/>
          <a:p>
            <a:pPr marL="342900" indent="-342900">
              <a:buFont typeface="+mj-lt"/>
              <a:buAutoNum type="arabicPeriod"/>
            </a:pPr>
            <a:r>
              <a:rPr lang="en-IN" altLang="en-US" sz="1800" dirty="0">
                <a:latin typeface="Times New Roman" panose="02020603050405020304" charset="0"/>
                <a:cs typeface="Times New Roman" panose="02020603050405020304" charset="0"/>
              </a:rPr>
              <a:t>Error detector receives  its input (32+24) from syndrome calculator </a:t>
            </a:r>
          </a:p>
          <a:p>
            <a:pPr marL="342900" indent="-342900">
              <a:buFont typeface="+mj-lt"/>
              <a:buAutoNum type="arabicPeriod"/>
            </a:pPr>
            <a:r>
              <a:rPr lang="en-IN" altLang="en-US" sz="1800" dirty="0">
                <a:latin typeface="Times New Roman" panose="02020603050405020304" charset="0"/>
                <a:cs typeface="Times New Roman" panose="02020603050405020304" charset="0"/>
              </a:rPr>
              <a:t>Error detector calculates the corrupted bit position in the matrix as shown in Fig.4.</a:t>
            </a:r>
          </a:p>
          <a:p>
            <a:pPr marL="342900" indent="-342900">
              <a:buFont typeface="+mj-lt"/>
              <a:buAutoNum type="arabicPeriod"/>
            </a:pPr>
            <a:r>
              <a:rPr lang="en-IN" altLang="en-US" sz="1800" dirty="0">
                <a:latin typeface="Times New Roman" panose="02020603050405020304" charset="0"/>
                <a:cs typeface="Times New Roman" panose="02020603050405020304" charset="0"/>
              </a:rPr>
              <a:t>Error position is calculated as:</a:t>
            </a:r>
          </a:p>
          <a:p>
            <a:pPr marL="342900" indent="-342900">
              <a:buFont typeface="+mj-lt"/>
              <a:buAutoNum type="arabicPeriod"/>
            </a:pPr>
            <a:endParaRPr lang="en-IN" altLang="en-US" sz="1800" dirty="0">
              <a:latin typeface="Times New Roman" panose="02020603050405020304" charset="0"/>
              <a:cs typeface="Times New Roman" panose="02020603050405020304" charset="0"/>
            </a:endParaRPr>
          </a:p>
          <a:p>
            <a:pPr marL="342900" indent="-342900">
              <a:buFont typeface="+mj-lt"/>
              <a:buAutoNum type="arabicPeriod"/>
            </a:pPr>
            <a:r>
              <a:rPr lang="en-IN" altLang="en-US" sz="1800" dirty="0">
                <a:latin typeface="Times New Roman" panose="02020603050405020304" charset="0"/>
                <a:cs typeface="Times New Roman" panose="02020603050405020304" charset="0"/>
              </a:rPr>
              <a:t>Its output (32+error bit positions) is given to the error corrector.</a:t>
            </a:r>
          </a:p>
          <a:p>
            <a:pPr marL="342900" indent="-342900">
              <a:buFont typeface="+mj-lt"/>
              <a:buAutoNum type="arabicPeriod"/>
            </a:pPr>
            <a:r>
              <a:rPr lang="en-IN" altLang="en-US" sz="1800" dirty="0">
                <a:latin typeface="Times New Roman" panose="02020603050405020304" charset="0"/>
                <a:cs typeface="Times New Roman" panose="02020603050405020304" charset="0"/>
              </a:rPr>
              <a:t>Error Corrector negates all the bits in the positions sent by the error detector.</a:t>
            </a:r>
          </a:p>
          <a:p>
            <a:pPr marL="342900" indent="-342900">
              <a:buFont typeface="+mj-lt"/>
              <a:buAutoNum type="arabicPeriod"/>
            </a:pPr>
            <a:endParaRPr lang="en-IN" altLang="en-US" sz="1800" dirty="0">
              <a:latin typeface="Times New Roman" panose="02020603050405020304" charset="0"/>
              <a:cs typeface="Times New Roman" panose="02020603050405020304" charset="0"/>
            </a:endParaRPr>
          </a:p>
          <a:p>
            <a:pPr marL="0" indent="0">
              <a:buNone/>
            </a:pPr>
            <a:endParaRPr lang="en-IN" dirty="0"/>
          </a:p>
        </p:txBody>
      </p:sp>
      <p:pic>
        <p:nvPicPr>
          <p:cNvPr id="4" name="Content Placeholder 3" descr="Screenshot (523)">
            <a:extLst>
              <a:ext uri="{FF2B5EF4-FFF2-40B4-BE49-F238E27FC236}">
                <a16:creationId xmlns:a16="http://schemas.microsoft.com/office/drawing/2014/main" id="{1E23FF87-8A4E-4041-9F02-21EE3C6DEC8C}"/>
              </a:ext>
            </a:extLst>
          </p:cNvPr>
          <p:cNvPicPr>
            <a:picLocks noChangeAspect="1"/>
          </p:cNvPicPr>
          <p:nvPr/>
        </p:nvPicPr>
        <p:blipFill>
          <a:blip r:embed="rId2"/>
          <a:srcRect l="25141" t="38545" r="51952" b="57739"/>
          <a:stretch>
            <a:fillRect/>
          </a:stretch>
        </p:blipFill>
        <p:spPr>
          <a:xfrm>
            <a:off x="357995" y="2899967"/>
            <a:ext cx="5120005" cy="406400"/>
          </a:xfrm>
          <a:prstGeom prst="rect">
            <a:avLst/>
          </a:prstGeom>
        </p:spPr>
      </p:pic>
    </p:spTree>
    <p:extLst>
      <p:ext uri="{BB962C8B-B14F-4D97-AF65-F5344CB8AC3E}">
        <p14:creationId xmlns:p14="http://schemas.microsoft.com/office/powerpoint/2010/main" val="1392184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6A1D-38C8-8ABC-D2D6-8138E9AABF2E}"/>
              </a:ext>
            </a:extLst>
          </p:cNvPr>
          <p:cNvSpPr>
            <a:spLocks noGrp="1"/>
          </p:cNvSpPr>
          <p:nvPr>
            <p:ph type="title"/>
          </p:nvPr>
        </p:nvSpPr>
        <p:spPr/>
        <p:txBody>
          <a:bodyPr/>
          <a:lstStyle/>
          <a:p>
            <a:r>
              <a:rPr lang="en-US" dirty="0"/>
              <a:t>Horizontal-Vertical Parity and Diagonal Hamming Technique</a:t>
            </a:r>
            <a:endParaRPr lang="en-IN" dirty="0"/>
          </a:p>
        </p:txBody>
      </p:sp>
      <p:sp>
        <p:nvSpPr>
          <p:cNvPr id="3" name="Content Placeholder 2">
            <a:extLst>
              <a:ext uri="{FF2B5EF4-FFF2-40B4-BE49-F238E27FC236}">
                <a16:creationId xmlns:a16="http://schemas.microsoft.com/office/drawing/2014/main" id="{015665EE-8659-3925-2DCC-54766332C52E}"/>
              </a:ext>
            </a:extLst>
          </p:cNvPr>
          <p:cNvSpPr>
            <a:spLocks noGrp="1"/>
          </p:cNvSpPr>
          <p:nvPr>
            <p:ph idx="1"/>
          </p:nvPr>
        </p:nvSpPr>
        <p:spPr>
          <a:xfrm>
            <a:off x="677334" y="2160590"/>
            <a:ext cx="8596668" cy="2140492"/>
          </a:xfrm>
        </p:spPr>
        <p:txBody>
          <a:bodyPr/>
          <a:lstStyle/>
          <a:p>
            <a:r>
              <a:rPr lang="en-US" dirty="0"/>
              <a:t>As an example, data word of 32 bit is considered in this work. The data word is organized in the form of a N*M matrix</a:t>
            </a:r>
          </a:p>
          <a:p>
            <a:r>
              <a:rPr lang="en-US" dirty="0"/>
              <a:t>The horizontal and vertical bitwise XOR operation produces the two parity sets. The third parity set is obtained from grouping the data matrix and obtaining the parities by Hamming code method</a:t>
            </a:r>
            <a:endParaRPr lang="en-IN" dirty="0"/>
          </a:p>
        </p:txBody>
      </p:sp>
      <p:pic>
        <p:nvPicPr>
          <p:cNvPr id="5" name="Picture 4">
            <a:extLst>
              <a:ext uri="{FF2B5EF4-FFF2-40B4-BE49-F238E27FC236}">
                <a16:creationId xmlns:a16="http://schemas.microsoft.com/office/drawing/2014/main" id="{1C8FDEAE-E311-E9C8-8DE0-426AABD00AFC}"/>
              </a:ext>
            </a:extLst>
          </p:cNvPr>
          <p:cNvPicPr>
            <a:picLocks noChangeAspect="1"/>
          </p:cNvPicPr>
          <p:nvPr/>
        </p:nvPicPr>
        <p:blipFill>
          <a:blip r:embed="rId2"/>
          <a:stretch>
            <a:fillRect/>
          </a:stretch>
        </p:blipFill>
        <p:spPr>
          <a:xfrm>
            <a:off x="2917998" y="4301081"/>
            <a:ext cx="4463704" cy="2409385"/>
          </a:xfrm>
          <a:prstGeom prst="rect">
            <a:avLst/>
          </a:prstGeom>
        </p:spPr>
      </p:pic>
    </p:spTree>
    <p:extLst>
      <p:ext uri="{BB962C8B-B14F-4D97-AF65-F5344CB8AC3E}">
        <p14:creationId xmlns:p14="http://schemas.microsoft.com/office/powerpoint/2010/main" val="397185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CA1C6-B0AD-6535-550A-00F4F62D0D47}"/>
              </a:ext>
            </a:extLst>
          </p:cNvPr>
          <p:cNvSpPr>
            <a:spLocks noGrp="1"/>
          </p:cNvSpPr>
          <p:nvPr>
            <p:ph idx="1"/>
          </p:nvPr>
        </p:nvSpPr>
        <p:spPr>
          <a:xfrm>
            <a:off x="527705" y="664298"/>
            <a:ext cx="8596668" cy="3880773"/>
          </a:xfrm>
        </p:spPr>
        <p:txBody>
          <a:bodyPr/>
          <a:lstStyle/>
          <a:p>
            <a:r>
              <a:rPr lang="en-US" dirty="0"/>
              <a:t>The grouping of the data follows the pattern shown below.</a:t>
            </a:r>
          </a:p>
          <a:p>
            <a:endParaRPr lang="en-IN" dirty="0"/>
          </a:p>
        </p:txBody>
      </p:sp>
      <p:pic>
        <p:nvPicPr>
          <p:cNvPr id="5" name="Picture 4">
            <a:extLst>
              <a:ext uri="{FF2B5EF4-FFF2-40B4-BE49-F238E27FC236}">
                <a16:creationId xmlns:a16="http://schemas.microsoft.com/office/drawing/2014/main" id="{D92AF1F6-8087-553E-A395-9EEAC4C09292}"/>
              </a:ext>
            </a:extLst>
          </p:cNvPr>
          <p:cNvPicPr>
            <a:picLocks noChangeAspect="1"/>
          </p:cNvPicPr>
          <p:nvPr/>
        </p:nvPicPr>
        <p:blipFill>
          <a:blip r:embed="rId2"/>
          <a:stretch>
            <a:fillRect/>
          </a:stretch>
        </p:blipFill>
        <p:spPr>
          <a:xfrm>
            <a:off x="0" y="1128531"/>
            <a:ext cx="5124950" cy="3027173"/>
          </a:xfrm>
          <a:prstGeom prst="rect">
            <a:avLst/>
          </a:prstGeom>
        </p:spPr>
      </p:pic>
      <p:pic>
        <p:nvPicPr>
          <p:cNvPr id="7" name="Picture 6">
            <a:extLst>
              <a:ext uri="{FF2B5EF4-FFF2-40B4-BE49-F238E27FC236}">
                <a16:creationId xmlns:a16="http://schemas.microsoft.com/office/drawing/2014/main" id="{CFF8E425-9B3B-63B5-D912-02EC125C8004}"/>
              </a:ext>
            </a:extLst>
          </p:cNvPr>
          <p:cNvPicPr>
            <a:picLocks noChangeAspect="1"/>
          </p:cNvPicPr>
          <p:nvPr/>
        </p:nvPicPr>
        <p:blipFill>
          <a:blip r:embed="rId3"/>
          <a:stretch>
            <a:fillRect/>
          </a:stretch>
        </p:blipFill>
        <p:spPr>
          <a:xfrm>
            <a:off x="462640" y="4545071"/>
            <a:ext cx="4363399" cy="2164246"/>
          </a:xfrm>
          <a:prstGeom prst="rect">
            <a:avLst/>
          </a:prstGeom>
        </p:spPr>
      </p:pic>
      <p:pic>
        <p:nvPicPr>
          <p:cNvPr id="9" name="Picture 8">
            <a:extLst>
              <a:ext uri="{FF2B5EF4-FFF2-40B4-BE49-F238E27FC236}">
                <a16:creationId xmlns:a16="http://schemas.microsoft.com/office/drawing/2014/main" id="{C2F6277C-3EA1-DD99-B925-567E3B201C6C}"/>
              </a:ext>
            </a:extLst>
          </p:cNvPr>
          <p:cNvPicPr>
            <a:picLocks noChangeAspect="1"/>
          </p:cNvPicPr>
          <p:nvPr/>
        </p:nvPicPr>
        <p:blipFill>
          <a:blip r:embed="rId4"/>
          <a:stretch>
            <a:fillRect/>
          </a:stretch>
        </p:blipFill>
        <p:spPr>
          <a:xfrm>
            <a:off x="5190016" y="2927557"/>
            <a:ext cx="4709660" cy="1990276"/>
          </a:xfrm>
          <a:prstGeom prst="rect">
            <a:avLst/>
          </a:prstGeom>
        </p:spPr>
      </p:pic>
    </p:spTree>
    <p:extLst>
      <p:ext uri="{BB962C8B-B14F-4D97-AF65-F5344CB8AC3E}">
        <p14:creationId xmlns:p14="http://schemas.microsoft.com/office/powerpoint/2010/main" val="199227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6B29-433F-93A8-04F5-A1ED7F3A5C29}"/>
              </a:ext>
            </a:extLst>
          </p:cNvPr>
          <p:cNvSpPr>
            <a:spLocks noGrp="1"/>
          </p:cNvSpPr>
          <p:nvPr>
            <p:ph type="title"/>
          </p:nvPr>
        </p:nvSpPr>
        <p:spPr/>
        <p:txBody>
          <a:bodyPr/>
          <a:lstStyle/>
          <a:p>
            <a:r>
              <a:rPr lang="en-IN" dirty="0"/>
              <a:t>HVD </a:t>
            </a:r>
            <a:r>
              <a:rPr lang="en-US" dirty="0"/>
              <a:t>Based Error Detection and Correction of Soft Errors</a:t>
            </a:r>
            <a:endParaRPr lang="en-IN" dirty="0"/>
          </a:p>
        </p:txBody>
      </p:sp>
      <p:sp>
        <p:nvSpPr>
          <p:cNvPr id="3" name="Content Placeholder 2">
            <a:extLst>
              <a:ext uri="{FF2B5EF4-FFF2-40B4-BE49-F238E27FC236}">
                <a16:creationId xmlns:a16="http://schemas.microsoft.com/office/drawing/2014/main" id="{BD087471-2F0A-C0B5-617E-CD925E0D215C}"/>
              </a:ext>
            </a:extLst>
          </p:cNvPr>
          <p:cNvSpPr>
            <a:spLocks noGrp="1"/>
          </p:cNvSpPr>
          <p:nvPr>
            <p:ph idx="1"/>
          </p:nvPr>
        </p:nvSpPr>
        <p:spPr>
          <a:xfrm>
            <a:off x="677334" y="2160589"/>
            <a:ext cx="4459931" cy="3880773"/>
          </a:xfrm>
        </p:spPr>
        <p:txBody>
          <a:bodyPr/>
          <a:lstStyle/>
          <a:p>
            <a:r>
              <a:rPr lang="en-US" dirty="0"/>
              <a:t>Parities are generated in the 4 diagonals that are horizontal, vertical, forward slash and back slash diagonals.</a:t>
            </a:r>
          </a:p>
          <a:p>
            <a:r>
              <a:rPr lang="en-US" dirty="0"/>
              <a:t>The 8 x 8 array is given in figure 1, where the symbols h, v, f and b denote the parity bits in horizontal, vertical, forward slash and backward slash respectively</a:t>
            </a:r>
            <a:endParaRPr lang="en-IN" dirty="0"/>
          </a:p>
        </p:txBody>
      </p:sp>
      <p:pic>
        <p:nvPicPr>
          <p:cNvPr id="7" name="Picture 6">
            <a:extLst>
              <a:ext uri="{FF2B5EF4-FFF2-40B4-BE49-F238E27FC236}">
                <a16:creationId xmlns:a16="http://schemas.microsoft.com/office/drawing/2014/main" id="{AA352A3A-EEF5-FC2C-D569-B933160A2AF2}"/>
              </a:ext>
            </a:extLst>
          </p:cNvPr>
          <p:cNvPicPr>
            <a:picLocks noChangeAspect="1"/>
          </p:cNvPicPr>
          <p:nvPr/>
        </p:nvPicPr>
        <p:blipFill>
          <a:blip r:embed="rId2"/>
          <a:stretch>
            <a:fillRect/>
          </a:stretch>
        </p:blipFill>
        <p:spPr>
          <a:xfrm>
            <a:off x="5137265" y="1930400"/>
            <a:ext cx="4252239" cy="3496509"/>
          </a:xfrm>
          <a:prstGeom prst="rect">
            <a:avLst/>
          </a:prstGeom>
        </p:spPr>
      </p:pic>
    </p:spTree>
    <p:extLst>
      <p:ext uri="{BB962C8B-B14F-4D97-AF65-F5344CB8AC3E}">
        <p14:creationId xmlns:p14="http://schemas.microsoft.com/office/powerpoint/2010/main" val="186407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A33F5-6B46-55AC-669C-EC90B7F56D43}"/>
              </a:ext>
            </a:extLst>
          </p:cNvPr>
          <p:cNvSpPr>
            <a:spLocks noGrp="1"/>
          </p:cNvSpPr>
          <p:nvPr>
            <p:ph type="title"/>
          </p:nvPr>
        </p:nvSpPr>
        <p:spPr/>
        <p:txBody>
          <a:bodyPr/>
          <a:lstStyle/>
          <a:p>
            <a:r>
              <a:rPr lang="en-IN" dirty="0"/>
              <a:t>Horizontal-Vertical Double-Bit Diagonal Parity Method</a:t>
            </a:r>
          </a:p>
        </p:txBody>
      </p:sp>
      <p:sp>
        <p:nvSpPr>
          <p:cNvPr id="3" name="Content Placeholder 2">
            <a:extLst>
              <a:ext uri="{FF2B5EF4-FFF2-40B4-BE49-F238E27FC236}">
                <a16:creationId xmlns:a16="http://schemas.microsoft.com/office/drawing/2014/main" id="{33683140-8F0A-56A9-4BBF-973ABEDC2668}"/>
              </a:ext>
            </a:extLst>
          </p:cNvPr>
          <p:cNvSpPr>
            <a:spLocks noGrp="1"/>
          </p:cNvSpPr>
          <p:nvPr>
            <p:ph idx="1"/>
          </p:nvPr>
        </p:nvSpPr>
        <p:spPr>
          <a:xfrm>
            <a:off x="677334" y="2160589"/>
            <a:ext cx="4509195" cy="3880773"/>
          </a:xfrm>
        </p:spPr>
        <p:txBody>
          <a:bodyPr/>
          <a:lstStyle/>
          <a:p>
            <a:r>
              <a:rPr lang="en-US" dirty="0"/>
              <a:t>Considered a data block of 64 bit and in a format of 8*8 array.</a:t>
            </a:r>
          </a:p>
          <a:p>
            <a:r>
              <a:rPr lang="en-US" dirty="0"/>
              <a:t>This method detects and corrects the soft error by using the check bits that are smeared on the double bit diagonal (DO) along with horizontal (H) and vertical (V) parity in forward direction.</a:t>
            </a:r>
          </a:p>
          <a:p>
            <a:endParaRPr lang="en-IN" dirty="0"/>
          </a:p>
        </p:txBody>
      </p:sp>
      <p:pic>
        <p:nvPicPr>
          <p:cNvPr id="8" name="Picture 7">
            <a:extLst>
              <a:ext uri="{FF2B5EF4-FFF2-40B4-BE49-F238E27FC236}">
                <a16:creationId xmlns:a16="http://schemas.microsoft.com/office/drawing/2014/main" id="{B5E9FA03-ADF2-4EA7-B901-DDECCA20F345}"/>
              </a:ext>
            </a:extLst>
          </p:cNvPr>
          <p:cNvPicPr>
            <a:picLocks noChangeAspect="1"/>
          </p:cNvPicPr>
          <p:nvPr/>
        </p:nvPicPr>
        <p:blipFill>
          <a:blip r:embed="rId2"/>
          <a:stretch>
            <a:fillRect/>
          </a:stretch>
        </p:blipFill>
        <p:spPr>
          <a:xfrm>
            <a:off x="4975668" y="1645920"/>
            <a:ext cx="4804632" cy="3119425"/>
          </a:xfrm>
          <a:prstGeom prst="rect">
            <a:avLst/>
          </a:prstGeom>
        </p:spPr>
      </p:pic>
    </p:spTree>
    <p:extLst>
      <p:ext uri="{BB962C8B-B14F-4D97-AF65-F5344CB8AC3E}">
        <p14:creationId xmlns:p14="http://schemas.microsoft.com/office/powerpoint/2010/main" val="217249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94D8B-E733-9B0F-93DF-76A3D3EE9845}"/>
              </a:ext>
            </a:extLst>
          </p:cNvPr>
          <p:cNvSpPr>
            <a:spLocks noGrp="1"/>
          </p:cNvSpPr>
          <p:nvPr>
            <p:ph idx="1"/>
          </p:nvPr>
        </p:nvSpPr>
        <p:spPr>
          <a:xfrm>
            <a:off x="1043094" y="4788131"/>
            <a:ext cx="6754244" cy="2069869"/>
          </a:xfrm>
        </p:spPr>
        <p:txBody>
          <a:bodyPr/>
          <a:lstStyle/>
          <a:p>
            <a:pPr marL="0" indent="0">
              <a:buNone/>
            </a:pPr>
            <a:r>
              <a:rPr lang="en-US" sz="2400" dirty="0">
                <a:solidFill>
                  <a:srgbClr val="FFC000"/>
                </a:solidFill>
              </a:rPr>
              <a:t>ADVANTAGES</a:t>
            </a:r>
            <a:r>
              <a:rPr lang="en-US" dirty="0"/>
              <a:t>:</a:t>
            </a:r>
          </a:p>
          <a:p>
            <a:r>
              <a:rPr lang="en-US" dirty="0"/>
              <a:t>The proposed method is relatively less complex.</a:t>
            </a:r>
          </a:p>
          <a:p>
            <a:r>
              <a:rPr lang="en-US" dirty="0"/>
              <a:t>The proposed method consumes lesser memory.</a:t>
            </a:r>
            <a:endParaRPr lang="en-IN" dirty="0"/>
          </a:p>
        </p:txBody>
      </p:sp>
      <p:pic>
        <p:nvPicPr>
          <p:cNvPr id="6" name="Picture 5">
            <a:extLst>
              <a:ext uri="{FF2B5EF4-FFF2-40B4-BE49-F238E27FC236}">
                <a16:creationId xmlns:a16="http://schemas.microsoft.com/office/drawing/2014/main" id="{A2FCA07F-FBB0-459E-AB1A-4C612266D388}"/>
              </a:ext>
            </a:extLst>
          </p:cNvPr>
          <p:cNvPicPr>
            <a:picLocks noChangeAspect="1"/>
          </p:cNvPicPr>
          <p:nvPr/>
        </p:nvPicPr>
        <p:blipFill>
          <a:blip r:embed="rId2"/>
          <a:stretch>
            <a:fillRect/>
          </a:stretch>
        </p:blipFill>
        <p:spPr>
          <a:xfrm>
            <a:off x="1043094" y="433185"/>
            <a:ext cx="5052906" cy="3999323"/>
          </a:xfrm>
          <a:prstGeom prst="rect">
            <a:avLst/>
          </a:prstGeom>
        </p:spPr>
      </p:pic>
    </p:spTree>
    <p:extLst>
      <p:ext uri="{BB962C8B-B14F-4D97-AF65-F5344CB8AC3E}">
        <p14:creationId xmlns:p14="http://schemas.microsoft.com/office/powerpoint/2010/main" val="342596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0301A-3D77-4DA5-A5E4-D0B87B33F5CE}"/>
              </a:ext>
            </a:extLst>
          </p:cNvPr>
          <p:cNvSpPr>
            <a:spLocks noGrp="1"/>
          </p:cNvSpPr>
          <p:nvPr>
            <p:ph type="title"/>
          </p:nvPr>
        </p:nvSpPr>
        <p:spPr/>
        <p:txBody>
          <a:bodyPr/>
          <a:lstStyle/>
          <a:p>
            <a:r>
              <a:rPr lang="en-IN" dirty="0"/>
              <a:t>ANALYSIS AND DISCUSSION</a:t>
            </a:r>
          </a:p>
        </p:txBody>
      </p:sp>
      <p:pic>
        <p:nvPicPr>
          <p:cNvPr id="5" name="Content Placeholder 4">
            <a:extLst>
              <a:ext uri="{FF2B5EF4-FFF2-40B4-BE49-F238E27FC236}">
                <a16:creationId xmlns:a16="http://schemas.microsoft.com/office/drawing/2014/main" id="{AA9ED9F8-E45B-4565-B808-4119D293F9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28675" y="2160588"/>
            <a:ext cx="3881437" cy="3881437"/>
          </a:xfrm>
        </p:spPr>
      </p:pic>
      <p:pic>
        <p:nvPicPr>
          <p:cNvPr id="12" name="Content Placeholder 11">
            <a:extLst>
              <a:ext uri="{FF2B5EF4-FFF2-40B4-BE49-F238E27FC236}">
                <a16:creationId xmlns:a16="http://schemas.microsoft.com/office/drawing/2014/main" id="{8FB6D3EB-44B4-4BE1-A2DE-EF5FA578A10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525" y="2926247"/>
            <a:ext cx="4184650" cy="2350118"/>
          </a:xfrm>
        </p:spPr>
      </p:pic>
    </p:spTree>
    <p:extLst>
      <p:ext uri="{BB962C8B-B14F-4D97-AF65-F5344CB8AC3E}">
        <p14:creationId xmlns:p14="http://schemas.microsoft.com/office/powerpoint/2010/main" val="140956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054F-5486-470C-8506-5529E6AD8BB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F6CE121-88FA-4A9C-8C8F-C76ACCEB58AB}"/>
              </a:ext>
            </a:extLst>
          </p:cNvPr>
          <p:cNvSpPr>
            <a:spLocks noGrp="1"/>
          </p:cNvSpPr>
          <p:nvPr>
            <p:ph idx="1"/>
          </p:nvPr>
        </p:nvSpPr>
        <p:spPr/>
        <p:txBody>
          <a:bodyPr/>
          <a:lstStyle/>
          <a:p>
            <a:pPr marL="514350" indent="-514350">
              <a:buFont typeface="+mj-lt"/>
              <a:buAutoNum type="arabicPeriod"/>
            </a:pPr>
            <a:r>
              <a:rPr lang="en-IN" dirty="0"/>
              <a:t>Diagonal Hamming technique identifies and corrects up to maximum of 8bit errors in a row for 32-bit input. </a:t>
            </a:r>
          </a:p>
          <a:p>
            <a:pPr marL="514350" indent="-514350">
              <a:buFont typeface="+mj-lt"/>
              <a:buAutoNum type="arabicPeriod"/>
            </a:pPr>
            <a:r>
              <a:rPr lang="en-IN" dirty="0"/>
              <a:t>Diagonal Hamming method ensures less area and delay by 91.76 percentage and 84.18 percentage respectively. </a:t>
            </a:r>
          </a:p>
          <a:p>
            <a:endParaRPr lang="en-IN" dirty="0"/>
          </a:p>
        </p:txBody>
      </p:sp>
    </p:spTree>
    <p:extLst>
      <p:ext uri="{BB962C8B-B14F-4D97-AF65-F5344CB8AC3E}">
        <p14:creationId xmlns:p14="http://schemas.microsoft.com/office/powerpoint/2010/main" val="423031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56B0BA-E6D8-4318-9C69-9C092541D093}"/>
              </a:ext>
            </a:extLst>
          </p:cNvPr>
          <p:cNvSpPr>
            <a:spLocks noGrp="1"/>
          </p:cNvSpPr>
          <p:nvPr>
            <p:ph type="title" idx="4294967295"/>
          </p:nvPr>
        </p:nvSpPr>
        <p:spPr>
          <a:xfrm>
            <a:off x="0" y="2700338"/>
            <a:ext cx="8596313" cy="1827212"/>
          </a:xfrm>
        </p:spPr>
        <p:txBody>
          <a:bodyPr/>
          <a:lstStyle/>
          <a:p>
            <a:pPr algn="ctr"/>
            <a:r>
              <a:rPr lang="en-IN" dirty="0"/>
              <a:t>THANK YOU</a:t>
            </a:r>
          </a:p>
        </p:txBody>
      </p:sp>
    </p:spTree>
    <p:extLst>
      <p:ext uri="{BB962C8B-B14F-4D97-AF65-F5344CB8AC3E}">
        <p14:creationId xmlns:p14="http://schemas.microsoft.com/office/powerpoint/2010/main" val="343126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BB08-3BA7-4F9B-9BBA-0CB1BCAAA937}"/>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230C02EE-33B3-451B-A0E3-DC8B50A90AB5}"/>
              </a:ext>
            </a:extLst>
          </p:cNvPr>
          <p:cNvSpPr>
            <a:spLocks noGrp="1"/>
          </p:cNvSpPr>
          <p:nvPr>
            <p:ph idx="1"/>
          </p:nvPr>
        </p:nvSpPr>
        <p:spPr>
          <a:xfrm>
            <a:off x="677334" y="1930401"/>
            <a:ext cx="7101692" cy="4602922"/>
          </a:xfrm>
        </p:spPr>
        <p:txBody>
          <a:bodyPr/>
          <a:lstStyle/>
          <a:p>
            <a:pPr marL="514350" indent="-514350">
              <a:buFont typeface="+mj-lt"/>
              <a:buAutoNum type="arabicPeriod"/>
            </a:pPr>
            <a:r>
              <a:rPr lang="en-IN" sz="2400" dirty="0"/>
              <a:t>INTRODUCTION</a:t>
            </a:r>
          </a:p>
          <a:p>
            <a:pPr marL="514350" indent="-514350">
              <a:buFont typeface="+mj-lt"/>
              <a:buAutoNum type="arabicPeriod"/>
            </a:pPr>
            <a:r>
              <a:rPr lang="en-IN" sz="2400" dirty="0"/>
              <a:t>RELATED WORKS</a:t>
            </a:r>
          </a:p>
          <a:p>
            <a:pPr marL="514350" indent="-514350">
              <a:buFont typeface="+mj-lt"/>
              <a:buAutoNum type="arabicPeriod"/>
            </a:pPr>
            <a:r>
              <a:rPr lang="en-IN" sz="2400" dirty="0"/>
              <a:t>PROPOSED TECHNIQUE</a:t>
            </a:r>
          </a:p>
          <a:p>
            <a:pPr marL="514350" indent="-514350">
              <a:buFont typeface="+mj-lt"/>
              <a:buAutoNum type="arabicPeriod"/>
            </a:pPr>
            <a:r>
              <a:rPr lang="en-IN" sz="2400" dirty="0"/>
              <a:t>ANALYSIS AND DISCUSSION</a:t>
            </a:r>
          </a:p>
          <a:p>
            <a:pPr marL="514350" indent="-514350">
              <a:buFont typeface="+mj-lt"/>
              <a:buAutoNum type="arabicPeriod"/>
            </a:pPr>
            <a:r>
              <a:rPr lang="en-IN" sz="2400" dirty="0"/>
              <a:t>CONCLUSION &amp; FUTURE SCOPE</a:t>
            </a:r>
          </a:p>
          <a:p>
            <a:pPr marL="514350" indent="-514350">
              <a:buFont typeface="+mj-lt"/>
              <a:buAutoNum type="arabicPeriod"/>
            </a:pPr>
            <a:endParaRPr lang="en-IN" dirty="0"/>
          </a:p>
        </p:txBody>
      </p:sp>
    </p:spTree>
    <p:extLst>
      <p:ext uri="{BB962C8B-B14F-4D97-AF65-F5344CB8AC3E}">
        <p14:creationId xmlns:p14="http://schemas.microsoft.com/office/powerpoint/2010/main" val="250442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CF7DE-3B7E-407A-8D2F-42D6131CBE23}"/>
              </a:ext>
            </a:extLst>
          </p:cNvPr>
          <p:cNvSpPr>
            <a:spLocks noGrp="1"/>
          </p:cNvSpPr>
          <p:nvPr>
            <p:ph type="title"/>
          </p:nvPr>
        </p:nvSpPr>
        <p:spPr>
          <a:xfrm>
            <a:off x="547332" y="364803"/>
            <a:ext cx="8596668" cy="1320800"/>
          </a:xfrm>
        </p:spPr>
        <p:txBody>
          <a:bodyPr/>
          <a:lstStyle/>
          <a:p>
            <a:r>
              <a:rPr lang="en-IN" dirty="0"/>
              <a:t>INTRODUCTION</a:t>
            </a:r>
          </a:p>
        </p:txBody>
      </p:sp>
      <p:sp>
        <p:nvSpPr>
          <p:cNvPr id="3" name="Content Placeholder 2">
            <a:extLst>
              <a:ext uri="{FF2B5EF4-FFF2-40B4-BE49-F238E27FC236}">
                <a16:creationId xmlns:a16="http://schemas.microsoft.com/office/drawing/2014/main" id="{AF13EFC0-521F-478A-8631-FDCBA33322B1}"/>
              </a:ext>
            </a:extLst>
          </p:cNvPr>
          <p:cNvSpPr>
            <a:spLocks noGrp="1"/>
          </p:cNvSpPr>
          <p:nvPr>
            <p:ph idx="1"/>
          </p:nvPr>
        </p:nvSpPr>
        <p:spPr>
          <a:xfrm>
            <a:off x="677334" y="1270000"/>
            <a:ext cx="8596668" cy="4565373"/>
          </a:xfrm>
        </p:spPr>
        <p:txBody>
          <a:bodyPr>
            <a:normAutofit/>
          </a:bodyPr>
          <a:lstStyle/>
          <a:p>
            <a:pPr marL="0" indent="0">
              <a:buNone/>
            </a:pPr>
            <a:r>
              <a:rPr lang="en-IN" sz="2400" b="1" dirty="0"/>
              <a:t>Semiconductor Memory:</a:t>
            </a:r>
          </a:p>
          <a:p>
            <a:r>
              <a:rPr lang="en-IN" sz="2000" dirty="0"/>
              <a:t>Binary information stored in a storage space is called memory.</a:t>
            </a:r>
          </a:p>
          <a:p>
            <a:r>
              <a:rPr lang="en-IN" sz="2000" dirty="0"/>
              <a:t> Memory cells is a combination of transistors and capacitors.</a:t>
            </a:r>
          </a:p>
          <a:p>
            <a:r>
              <a:rPr lang="en-IN" sz="2000" dirty="0"/>
              <a:t> Advantage of using the semiconductor memory is easy to use and less in cost.</a:t>
            </a:r>
          </a:p>
          <a:p>
            <a:pPr marL="0" indent="0">
              <a:buNone/>
            </a:pPr>
            <a:endParaRPr lang="en-IN" dirty="0"/>
          </a:p>
          <a:p>
            <a:pPr marL="0" indent="0">
              <a:buNone/>
            </a:pPr>
            <a:r>
              <a:rPr lang="en-IN" sz="2400" b="1" dirty="0"/>
              <a:t>Temporary or Permanent Errors:</a:t>
            </a:r>
          </a:p>
          <a:p>
            <a:r>
              <a:rPr lang="en-IN" sz="2000" dirty="0"/>
              <a:t>Temporary errors are called transient errors which are caused because of fluctuations in potential level. </a:t>
            </a:r>
          </a:p>
          <a:p>
            <a:r>
              <a:rPr lang="en-IN" sz="2000" dirty="0"/>
              <a:t>Permanent errors are caused because of defects during manufacturing process or large amount of radiations</a:t>
            </a:r>
            <a:r>
              <a:rPr lang="en-IN" dirty="0"/>
              <a:t>.</a:t>
            </a:r>
          </a:p>
        </p:txBody>
      </p:sp>
    </p:spTree>
    <p:extLst>
      <p:ext uri="{BB962C8B-B14F-4D97-AF65-F5344CB8AC3E}">
        <p14:creationId xmlns:p14="http://schemas.microsoft.com/office/powerpoint/2010/main" val="140792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2C19-DB9F-4479-B6BD-65E30A0EB575}"/>
              </a:ext>
            </a:extLst>
          </p:cNvPr>
          <p:cNvSpPr>
            <a:spLocks noGrp="1"/>
          </p:cNvSpPr>
          <p:nvPr>
            <p:ph type="title"/>
          </p:nvPr>
        </p:nvSpPr>
        <p:spPr/>
        <p:txBody>
          <a:bodyPr/>
          <a:lstStyle/>
          <a:p>
            <a:r>
              <a:rPr lang="en-IN" dirty="0"/>
              <a:t>RELATED WORKS</a:t>
            </a:r>
          </a:p>
        </p:txBody>
      </p:sp>
      <p:sp>
        <p:nvSpPr>
          <p:cNvPr id="3" name="Content Placeholder 2">
            <a:extLst>
              <a:ext uri="{FF2B5EF4-FFF2-40B4-BE49-F238E27FC236}">
                <a16:creationId xmlns:a16="http://schemas.microsoft.com/office/drawing/2014/main" id="{742801D0-17C8-4386-8F06-94243434F05B}"/>
              </a:ext>
            </a:extLst>
          </p:cNvPr>
          <p:cNvSpPr>
            <a:spLocks noGrp="1"/>
          </p:cNvSpPr>
          <p:nvPr>
            <p:ph idx="1"/>
          </p:nvPr>
        </p:nvSpPr>
        <p:spPr>
          <a:xfrm>
            <a:off x="127986" y="1506029"/>
            <a:ext cx="9514778" cy="4351338"/>
          </a:xfrm>
        </p:spPr>
        <p:txBody>
          <a:bodyPr>
            <a:noAutofit/>
          </a:bodyPr>
          <a:lstStyle/>
          <a:p>
            <a:pPr marL="457200" indent="-457200">
              <a:buFont typeface="+mj-lt"/>
              <a:buAutoNum type="arabicPeriod"/>
            </a:pPr>
            <a:r>
              <a:rPr lang="en-IN" dirty="0"/>
              <a:t>Diagonal Hamming Based Multi-bit Error Detection and Correction technique .</a:t>
            </a:r>
          </a:p>
          <a:p>
            <a:pPr marL="457200" indent="-457200">
              <a:buAutoNum type="arabicPeriod" startAt="2"/>
            </a:pPr>
            <a:r>
              <a:rPr lang="en-IN" dirty="0"/>
              <a:t>HVD method  is used  for correction of bits in soft errors and the power consumption is less in this method.</a:t>
            </a:r>
          </a:p>
          <a:p>
            <a:pPr marL="457200" indent="-457200">
              <a:buAutoNum type="arabicPeriod" startAt="2"/>
            </a:pPr>
            <a:r>
              <a:rPr lang="en-IN" dirty="0"/>
              <a:t>HVDD methods can be used for  bit patterns which is in the form of equilateral triangle and any irregular triangle. It can’t be used for patterns in the form of parallelogram. </a:t>
            </a:r>
          </a:p>
          <a:p>
            <a:pPr marL="457200" indent="-457200">
              <a:buAutoNum type="arabicPeriod" startAt="2"/>
            </a:pPr>
            <a:r>
              <a:rPr lang="en-IN" dirty="0"/>
              <a:t>In HVPDH method number of parity bits is reduced and hence reliability is increased .</a:t>
            </a:r>
          </a:p>
          <a:p>
            <a:pPr marL="457200" indent="-457200">
              <a:buAutoNum type="arabicPeriod" startAt="2"/>
            </a:pPr>
            <a:r>
              <a:rPr lang="en-IN" dirty="0"/>
              <a:t>In DMC method  decimal program is used for identification and correction of errors. The main drawback in this method is it uses more redundant bits for reliability of memory.</a:t>
            </a:r>
          </a:p>
          <a:p>
            <a:pPr marL="457200" indent="-457200">
              <a:buAutoNum type="arabicPeriod" startAt="2"/>
            </a:pPr>
            <a:r>
              <a:rPr lang="en-IN" dirty="0"/>
              <a:t>MDMC less redundant bits are used and it uses reconfigurable Array Exclusive OR logic for addition in decimal.</a:t>
            </a:r>
          </a:p>
        </p:txBody>
      </p:sp>
    </p:spTree>
    <p:extLst>
      <p:ext uri="{BB962C8B-B14F-4D97-AF65-F5344CB8AC3E}">
        <p14:creationId xmlns:p14="http://schemas.microsoft.com/office/powerpoint/2010/main" val="1472179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3BCC-2A64-45A1-B5BE-EC960141C204}"/>
              </a:ext>
            </a:extLst>
          </p:cNvPr>
          <p:cNvSpPr>
            <a:spLocks noGrp="1"/>
          </p:cNvSpPr>
          <p:nvPr>
            <p:ph type="title"/>
          </p:nvPr>
        </p:nvSpPr>
        <p:spPr>
          <a:xfrm>
            <a:off x="677334" y="609600"/>
            <a:ext cx="8596668" cy="1066712"/>
          </a:xfrm>
        </p:spPr>
        <p:txBody>
          <a:bodyPr/>
          <a:lstStyle/>
          <a:p>
            <a:r>
              <a:rPr lang="en-IN" dirty="0"/>
              <a:t>Diagonal Hamming Based Technique</a:t>
            </a:r>
          </a:p>
        </p:txBody>
      </p:sp>
      <p:sp>
        <p:nvSpPr>
          <p:cNvPr id="3" name="Content Placeholder 2">
            <a:extLst>
              <a:ext uri="{FF2B5EF4-FFF2-40B4-BE49-F238E27FC236}">
                <a16:creationId xmlns:a16="http://schemas.microsoft.com/office/drawing/2014/main" id="{E34599E7-7117-402C-ABFD-F00681C15D2C}"/>
              </a:ext>
            </a:extLst>
          </p:cNvPr>
          <p:cNvSpPr>
            <a:spLocks noGrp="1"/>
          </p:cNvSpPr>
          <p:nvPr>
            <p:ph sz="half" idx="1"/>
          </p:nvPr>
        </p:nvSpPr>
        <p:spPr>
          <a:xfrm>
            <a:off x="838200" y="1843381"/>
            <a:ext cx="5181600" cy="4351338"/>
          </a:xfrm>
        </p:spPr>
        <p:txBody>
          <a:bodyPr>
            <a:normAutofit lnSpcReduction="10000"/>
          </a:bodyPr>
          <a:lstStyle/>
          <a:p>
            <a:pPr marL="457200" indent="-457200" algn="just">
              <a:buAutoNum type="arabicPeriod"/>
            </a:pPr>
            <a:r>
              <a:rPr lang="en-US" sz="1800" dirty="0">
                <a:latin typeface="Times New Roman" panose="02020603050405020304" charset="0"/>
                <a:cs typeface="Times New Roman" panose="02020603050405020304" charset="0"/>
              </a:rPr>
              <a:t>Due to various noise interferences the message bits stored in the memory will be corrupted</a:t>
            </a:r>
            <a:r>
              <a:rPr lang="en-IN" altLang="en-US" sz="1800" dirty="0">
                <a:latin typeface="Times New Roman" panose="02020603050405020304" charset="0"/>
                <a:cs typeface="Times New Roman" panose="02020603050405020304" charset="0"/>
              </a:rPr>
              <a:t>.</a:t>
            </a:r>
          </a:p>
          <a:p>
            <a:pPr marL="457200" indent="-457200" algn="just">
              <a:buAutoNum type="arabicPeriod"/>
            </a:pPr>
            <a:r>
              <a:rPr lang="en-IN" altLang="en-US" sz="1800" dirty="0">
                <a:latin typeface="Times New Roman" panose="02020603050405020304" charset="0"/>
                <a:cs typeface="Times New Roman" panose="02020603050405020304" charset="0"/>
              </a:rPr>
              <a:t>This proposed method is a unique way to correct the corrupted message with the help of Hamming code.</a:t>
            </a:r>
          </a:p>
          <a:p>
            <a:pPr marL="457200" indent="-457200" algn="just">
              <a:buAutoNum type="arabicPeriod"/>
            </a:pPr>
            <a:r>
              <a:rPr lang="en-IN" altLang="en-US" sz="1800" dirty="0">
                <a:latin typeface="Times New Roman" panose="02020603050405020304" charset="0"/>
                <a:cs typeface="Times New Roman" panose="02020603050405020304" charset="0"/>
              </a:rPr>
              <a:t>The message is encoded and stored in memory and the same message is retrieved from memory and decoded.</a:t>
            </a:r>
          </a:p>
          <a:p>
            <a:pPr marL="457200" indent="-457200" algn="just">
              <a:buAutoNum type="arabicPeriod"/>
            </a:pPr>
            <a:r>
              <a:rPr lang="en-IN" altLang="en-US" sz="1800" dirty="0">
                <a:latin typeface="Times New Roman" panose="02020603050405020304" charset="0"/>
                <a:cs typeface="Times New Roman" panose="02020603050405020304" charset="0"/>
              </a:rPr>
              <a:t>In the encoder, the given message is organized as m row and n column matrix as depicted in Fig.2 .</a:t>
            </a:r>
          </a:p>
          <a:p>
            <a:pPr marL="457200" indent="-457200" algn="just">
              <a:buAutoNum type="arabicPeriod"/>
            </a:pPr>
            <a:r>
              <a:rPr lang="en-IN" altLang="en-US" sz="1800" dirty="0">
                <a:latin typeface="Times New Roman" panose="02020603050405020304" charset="0"/>
                <a:cs typeface="Times New Roman" panose="02020603050405020304" charset="0"/>
              </a:rPr>
              <a:t>All these stored message bits in the memory will be given as input to the decoder. Decoder will  correct the corrupted message bits and finally gives the </a:t>
            </a:r>
            <a:r>
              <a:rPr lang="en-IN" altLang="en-US" dirty="0">
                <a:latin typeface="Times New Roman" panose="02020603050405020304" charset="0"/>
                <a:cs typeface="Times New Roman" panose="02020603050405020304" charset="0"/>
              </a:rPr>
              <a:t>actual</a:t>
            </a:r>
            <a:r>
              <a:rPr lang="en-IN" altLang="en-US" sz="1800" dirty="0">
                <a:latin typeface="Times New Roman" panose="02020603050405020304" charset="0"/>
                <a:cs typeface="Times New Roman" panose="02020603050405020304" charset="0"/>
              </a:rPr>
              <a:t> message bits.</a:t>
            </a:r>
          </a:p>
          <a:p>
            <a:pPr marL="514350" indent="-514350">
              <a:buFont typeface="+mj-lt"/>
              <a:buAutoNum type="arabicPeriod"/>
            </a:pPr>
            <a:endParaRPr lang="en-IN" dirty="0"/>
          </a:p>
        </p:txBody>
      </p:sp>
      <p:pic>
        <p:nvPicPr>
          <p:cNvPr id="6" name="Content Placeholder 5">
            <a:extLst>
              <a:ext uri="{FF2B5EF4-FFF2-40B4-BE49-F238E27FC236}">
                <a16:creationId xmlns:a16="http://schemas.microsoft.com/office/drawing/2014/main" id="{A52F3821-F510-4CBB-9614-95E596A940A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80466" y="1676312"/>
            <a:ext cx="3436396" cy="2985677"/>
          </a:xfrm>
        </p:spPr>
      </p:pic>
    </p:spTree>
    <p:extLst>
      <p:ext uri="{BB962C8B-B14F-4D97-AF65-F5344CB8AC3E}">
        <p14:creationId xmlns:p14="http://schemas.microsoft.com/office/powerpoint/2010/main" val="12313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4F5FB3-8AED-4608-971C-6511E382D184}"/>
              </a:ext>
            </a:extLst>
          </p:cNvPr>
          <p:cNvSpPr>
            <a:spLocks noGrp="1"/>
          </p:cNvSpPr>
          <p:nvPr>
            <p:ph type="title"/>
          </p:nvPr>
        </p:nvSpPr>
        <p:spPr/>
        <p:txBody>
          <a:bodyPr/>
          <a:lstStyle/>
          <a:p>
            <a:r>
              <a:rPr lang="en-IN" altLang="en-US" dirty="0">
                <a:latin typeface="Times New Roman" panose="02020603050405020304" charset="0"/>
                <a:cs typeface="Times New Roman" panose="02020603050405020304" charset="0"/>
              </a:rPr>
              <a:t>Design of Diagonal Hamming method for memory</a:t>
            </a:r>
            <a:endParaRPr lang="en-IN" dirty="0"/>
          </a:p>
        </p:txBody>
      </p:sp>
      <p:pic>
        <p:nvPicPr>
          <p:cNvPr id="8" name="Content Placeholder 7">
            <a:extLst>
              <a:ext uri="{FF2B5EF4-FFF2-40B4-BE49-F238E27FC236}">
                <a16:creationId xmlns:a16="http://schemas.microsoft.com/office/drawing/2014/main" id="{32635680-1087-4A0C-BE67-C623A800E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759" y="1632529"/>
            <a:ext cx="9063305" cy="2315360"/>
          </a:xfrm>
        </p:spPr>
      </p:pic>
      <p:sp>
        <p:nvSpPr>
          <p:cNvPr id="9" name="Rectangle 8">
            <a:extLst>
              <a:ext uri="{FF2B5EF4-FFF2-40B4-BE49-F238E27FC236}">
                <a16:creationId xmlns:a16="http://schemas.microsoft.com/office/drawing/2014/main" id="{18D11654-498F-4C77-9757-871E3CA65D4D}"/>
              </a:ext>
            </a:extLst>
          </p:cNvPr>
          <p:cNvSpPr/>
          <p:nvPr/>
        </p:nvSpPr>
        <p:spPr>
          <a:xfrm>
            <a:off x="1325731" y="3947889"/>
            <a:ext cx="9300839" cy="1754326"/>
          </a:xfrm>
          <a:prstGeom prst="rect">
            <a:avLst/>
          </a:prstGeom>
        </p:spPr>
        <p:txBody>
          <a:bodyPr wrap="square">
            <a:spAutoFit/>
          </a:bodyPr>
          <a:lstStyle/>
          <a:p>
            <a:pPr indent="0" algn="just">
              <a:buFont typeface="+mj-lt"/>
              <a:buNone/>
            </a:pPr>
            <a:r>
              <a:rPr lang="en-IN" altLang="en-US" dirty="0">
                <a:latin typeface="Times New Roman" panose="02020603050405020304" charset="0"/>
                <a:cs typeface="Times New Roman" panose="02020603050405020304" charset="0"/>
              </a:rPr>
              <a:t>Using this approach of diagonal Hamming, the errors can be recognized and can be rectified in the message that is saved in memory. In encoding technique message bits are given as input to the Diagonal Hamming encoder and the Hamming bits are calculated. Message and Hamming bits (32+24 bits) are saved in the memory after the encoding technique. Errors which are occurring in the message bits are saved in the memory and can be recognized and rectified in</a:t>
            </a:r>
          </a:p>
          <a:p>
            <a:pPr indent="0" algn="just">
              <a:buFont typeface="+mj-lt"/>
              <a:buNone/>
            </a:pPr>
            <a:r>
              <a:rPr lang="en-IN" altLang="en-US" dirty="0">
                <a:latin typeface="Times New Roman" panose="02020603050405020304" charset="0"/>
                <a:cs typeface="Times New Roman" panose="02020603050405020304" charset="0"/>
              </a:rPr>
              <a:t>the decoding technique</a:t>
            </a:r>
            <a:endParaRPr lang="en-IN" dirty="0"/>
          </a:p>
        </p:txBody>
      </p:sp>
    </p:spTree>
    <p:extLst>
      <p:ext uri="{BB962C8B-B14F-4D97-AF65-F5344CB8AC3E}">
        <p14:creationId xmlns:p14="http://schemas.microsoft.com/office/powerpoint/2010/main" val="1887205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1757F-EF05-4995-8B65-88971AAB12CB}"/>
              </a:ext>
            </a:extLst>
          </p:cNvPr>
          <p:cNvSpPr>
            <a:spLocks noGrp="1"/>
          </p:cNvSpPr>
          <p:nvPr>
            <p:ph type="title"/>
          </p:nvPr>
        </p:nvSpPr>
        <p:spPr/>
        <p:txBody>
          <a:bodyPr/>
          <a:lstStyle/>
          <a:p>
            <a:r>
              <a:rPr lang="en-IN" altLang="en-US" dirty="0">
                <a:latin typeface="Times New Roman" panose="02020603050405020304" charset="0"/>
                <a:cs typeface="Times New Roman" panose="02020603050405020304" charset="0"/>
              </a:rPr>
              <a:t>Encoder</a:t>
            </a:r>
            <a:endParaRPr lang="en-IN" dirty="0"/>
          </a:p>
        </p:txBody>
      </p:sp>
      <p:sp>
        <p:nvSpPr>
          <p:cNvPr id="4" name="Content Placeholder 3">
            <a:extLst>
              <a:ext uri="{FF2B5EF4-FFF2-40B4-BE49-F238E27FC236}">
                <a16:creationId xmlns:a16="http://schemas.microsoft.com/office/drawing/2014/main" id="{C8FE56BC-DD60-4D28-88F6-97959021504B}"/>
              </a:ext>
            </a:extLst>
          </p:cNvPr>
          <p:cNvSpPr>
            <a:spLocks noGrp="1"/>
          </p:cNvSpPr>
          <p:nvPr>
            <p:ph sz="half" idx="1"/>
          </p:nvPr>
        </p:nvSpPr>
        <p:spPr>
          <a:xfrm>
            <a:off x="272949" y="1488614"/>
            <a:ext cx="4184035" cy="3880772"/>
          </a:xfrm>
        </p:spPr>
        <p:txBody>
          <a:bodyPr>
            <a:normAutofit/>
          </a:bodyPr>
          <a:lstStyle/>
          <a:p>
            <a:pPr marL="514350" indent="-514350">
              <a:buAutoNum type="arabicPeriod"/>
            </a:pPr>
            <a:r>
              <a:rPr lang="en-IN" altLang="en-US" sz="1400" dirty="0">
                <a:cs typeface="Calibri" panose="020F0502020204030204" charset="0"/>
              </a:rPr>
              <a:t>For example a message of  32 bit is taken in the proposed diagonal hamming method.</a:t>
            </a:r>
          </a:p>
          <a:p>
            <a:pPr marL="514350" indent="-514350">
              <a:buAutoNum type="arabicPeriod"/>
            </a:pPr>
            <a:r>
              <a:rPr lang="en-US" sz="1400" dirty="0">
                <a:cs typeface="Calibri" panose="020F0502020204030204" charset="0"/>
              </a:rPr>
              <a:t>The encoder generates the hamming bits</a:t>
            </a:r>
            <a:r>
              <a:rPr lang="en-IN" altLang="en-US" sz="1400" dirty="0">
                <a:cs typeface="Calibri" panose="020F0502020204030204" charset="0"/>
              </a:rPr>
              <a:t>. T</a:t>
            </a:r>
            <a:r>
              <a:rPr lang="en-US" sz="1400" dirty="0">
                <a:cs typeface="Calibri" panose="020F0502020204030204" charset="0"/>
              </a:rPr>
              <a:t>he hamming bits are obtained by grouping the message bits</a:t>
            </a:r>
            <a:r>
              <a:rPr lang="en-IN" altLang="en-US" sz="1400" dirty="0">
                <a:cs typeface="Calibri" panose="020F0502020204030204" charset="0"/>
              </a:rPr>
              <a:t>.</a:t>
            </a:r>
          </a:p>
          <a:p>
            <a:pPr marL="514350" indent="-514350">
              <a:buAutoNum type="arabicPeriod"/>
            </a:pPr>
            <a:r>
              <a:rPr lang="en-IN" altLang="en-US" sz="1400" dirty="0">
                <a:cs typeface="Calibri" panose="020F0502020204030204" charset="0"/>
              </a:rPr>
              <a:t>The message bits are patterned as shown in Fig.3</a:t>
            </a:r>
          </a:p>
          <a:p>
            <a:pPr marL="514350" indent="-514350">
              <a:buAutoNum type="arabicPeriod"/>
            </a:pPr>
            <a:r>
              <a:rPr lang="en-IN" altLang="en-US" sz="1400" dirty="0">
                <a:cs typeface="Calibri" panose="020F0502020204030204" charset="0"/>
              </a:rPr>
              <a:t> Each one of the diagonals has four message bits.</a:t>
            </a:r>
          </a:p>
          <a:p>
            <a:pPr marL="514350" indent="-514350">
              <a:buAutoNum type="arabicPeriod"/>
            </a:pPr>
            <a:r>
              <a:rPr lang="en-IN" altLang="en-US" sz="1400" dirty="0">
                <a:cs typeface="Calibri" panose="020F0502020204030204" charset="0"/>
              </a:rPr>
              <a:t> The positions of the hamming bits  with respect to the grouped message bits shown in Fig.4</a:t>
            </a:r>
            <a:r>
              <a:rPr lang="en-IN" altLang="en-US" dirty="0">
                <a:latin typeface="Calibri" panose="020F0502020204030204" charset="0"/>
                <a:cs typeface="Calibri" panose="020F0502020204030204" charset="0"/>
              </a:rPr>
              <a:t>.</a:t>
            </a:r>
          </a:p>
          <a:p>
            <a:endParaRPr lang="en-IN" dirty="0"/>
          </a:p>
        </p:txBody>
      </p:sp>
      <p:pic>
        <p:nvPicPr>
          <p:cNvPr id="7" name="Content Placeholder 6">
            <a:extLst>
              <a:ext uri="{FF2B5EF4-FFF2-40B4-BE49-F238E27FC236}">
                <a16:creationId xmlns:a16="http://schemas.microsoft.com/office/drawing/2014/main" id="{C5BD888A-C385-450C-A67D-25B561FBB21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2949" y="4667555"/>
            <a:ext cx="5181600" cy="2190445"/>
          </a:xfrm>
        </p:spPr>
      </p:pic>
      <p:pic>
        <p:nvPicPr>
          <p:cNvPr id="6" name="Picture 5">
            <a:extLst>
              <a:ext uri="{FF2B5EF4-FFF2-40B4-BE49-F238E27FC236}">
                <a16:creationId xmlns:a16="http://schemas.microsoft.com/office/drawing/2014/main" id="{D468EA2E-0C1B-4AF6-916E-80FF3F262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1543" y="-1"/>
            <a:ext cx="5181599" cy="5856861"/>
          </a:xfrm>
          <a:prstGeom prst="rect">
            <a:avLst/>
          </a:prstGeom>
        </p:spPr>
      </p:pic>
    </p:spTree>
    <p:extLst>
      <p:ext uri="{BB962C8B-B14F-4D97-AF65-F5344CB8AC3E}">
        <p14:creationId xmlns:p14="http://schemas.microsoft.com/office/powerpoint/2010/main" val="380027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3F3712-74B4-472C-8FE6-E6491586D1C3}"/>
              </a:ext>
            </a:extLst>
          </p:cNvPr>
          <p:cNvSpPr>
            <a:spLocks noGrp="1"/>
          </p:cNvSpPr>
          <p:nvPr>
            <p:ph type="title"/>
          </p:nvPr>
        </p:nvSpPr>
        <p:spPr/>
        <p:txBody>
          <a:bodyPr/>
          <a:lstStyle/>
          <a:p>
            <a:r>
              <a:rPr lang="en-IN" altLang="en-US" dirty="0">
                <a:latin typeface="Times New Roman" panose="02020603050405020304" charset="0"/>
                <a:cs typeface="Times New Roman" panose="02020603050405020304" charset="0"/>
              </a:rPr>
              <a:t>Decoding Unit</a:t>
            </a:r>
            <a:endParaRPr lang="en-IN" dirty="0"/>
          </a:p>
        </p:txBody>
      </p:sp>
      <p:sp>
        <p:nvSpPr>
          <p:cNvPr id="6" name="Content Placeholder 5">
            <a:extLst>
              <a:ext uri="{FF2B5EF4-FFF2-40B4-BE49-F238E27FC236}">
                <a16:creationId xmlns:a16="http://schemas.microsoft.com/office/drawing/2014/main" id="{637FCC2E-926F-4DB1-80CC-4227F53FA7C9}"/>
              </a:ext>
            </a:extLst>
          </p:cNvPr>
          <p:cNvSpPr>
            <a:spLocks noGrp="1"/>
          </p:cNvSpPr>
          <p:nvPr>
            <p:ph idx="1"/>
          </p:nvPr>
        </p:nvSpPr>
        <p:spPr/>
        <p:txBody>
          <a:bodyPr>
            <a:normAutofit/>
          </a:bodyPr>
          <a:lstStyle/>
          <a:p>
            <a:pPr marL="514350" indent="-514350">
              <a:buFont typeface="+mj-lt"/>
              <a:buAutoNum type="arabicPeriod"/>
            </a:pPr>
            <a:r>
              <a:rPr lang="en-IN" altLang="en-US" sz="1800" dirty="0">
                <a:latin typeface="Times New Roman" panose="02020603050405020304" charset="0"/>
                <a:cs typeface="Times New Roman" panose="02020603050405020304" charset="0"/>
              </a:rPr>
              <a:t>Decoding unit finds out the corrupted message bits and then rectifies them.</a:t>
            </a:r>
          </a:p>
          <a:p>
            <a:pPr marL="514350" indent="-514350">
              <a:buFont typeface="+mj-lt"/>
              <a:buAutoNum type="arabicPeriod"/>
            </a:pPr>
            <a:r>
              <a:rPr lang="en-IN" altLang="en-US" sz="1800" dirty="0">
                <a:latin typeface="Times New Roman" panose="02020603050405020304" charset="0"/>
                <a:cs typeface="Times New Roman" panose="02020603050405020304" charset="0"/>
              </a:rPr>
              <a:t>The decoding unit consists of : </a:t>
            </a:r>
          </a:p>
          <a:p>
            <a:pPr marL="285750" indent="-285750" algn="just"/>
            <a:r>
              <a:rPr lang="en-IN" altLang="en-US" dirty="0">
                <a:latin typeface="Times New Roman" panose="02020603050405020304" charset="0"/>
                <a:cs typeface="Times New Roman" panose="02020603050405020304" charset="0"/>
              </a:rPr>
              <a:t>Decoder</a:t>
            </a:r>
          </a:p>
          <a:p>
            <a:pPr marL="285750" indent="-285750" algn="just"/>
            <a:r>
              <a:rPr lang="en-IN" altLang="en-US" dirty="0">
                <a:latin typeface="Times New Roman" panose="02020603050405020304" charset="0"/>
                <a:cs typeface="Times New Roman" panose="02020603050405020304" charset="0"/>
              </a:rPr>
              <a:t>Syndrome Calculator</a:t>
            </a:r>
          </a:p>
          <a:p>
            <a:pPr marL="285750" indent="-285750" algn="just"/>
            <a:r>
              <a:rPr lang="en-IN" altLang="en-US" dirty="0">
                <a:latin typeface="Times New Roman" panose="02020603050405020304" charset="0"/>
                <a:cs typeface="Times New Roman" panose="02020603050405020304" charset="0"/>
              </a:rPr>
              <a:t>Error Detector</a:t>
            </a:r>
          </a:p>
          <a:p>
            <a:pPr marL="285750" indent="-285750" algn="just"/>
            <a:r>
              <a:rPr lang="en-IN" altLang="en-US" dirty="0">
                <a:latin typeface="Times New Roman" panose="02020603050405020304" charset="0"/>
                <a:cs typeface="Times New Roman" panose="02020603050405020304" charset="0"/>
              </a:rPr>
              <a:t>Error Corrector</a:t>
            </a:r>
          </a:p>
          <a:p>
            <a:pPr marL="0" indent="0">
              <a:buNone/>
            </a:pPr>
            <a:r>
              <a:rPr lang="en-IN" altLang="en-US" sz="2000" dirty="0">
                <a:latin typeface="Times New Roman" panose="02020603050405020304" charset="0"/>
                <a:cs typeface="Times New Roman" panose="02020603050405020304" charset="0"/>
              </a:rPr>
              <a:t>3.The proposed method was designed for detecting and correcting errors in 32-bit message.</a:t>
            </a:r>
          </a:p>
          <a:p>
            <a:pPr marL="0" indent="0">
              <a:buNone/>
            </a:pPr>
            <a:endParaRPr lang="en-IN" dirty="0"/>
          </a:p>
        </p:txBody>
      </p:sp>
    </p:spTree>
    <p:extLst>
      <p:ext uri="{BB962C8B-B14F-4D97-AF65-F5344CB8AC3E}">
        <p14:creationId xmlns:p14="http://schemas.microsoft.com/office/powerpoint/2010/main" val="836700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4895-CF09-4E03-968B-BF96282DB46A}"/>
              </a:ext>
            </a:extLst>
          </p:cNvPr>
          <p:cNvSpPr>
            <a:spLocks noGrp="1"/>
          </p:cNvSpPr>
          <p:nvPr>
            <p:ph type="title"/>
          </p:nvPr>
        </p:nvSpPr>
        <p:spPr/>
        <p:txBody>
          <a:bodyPr/>
          <a:lstStyle/>
          <a:p>
            <a:r>
              <a:rPr lang="en-IN" altLang="en-US" dirty="0">
                <a:latin typeface="Times New Roman" panose="02020603050405020304" charset="0"/>
                <a:cs typeface="Times New Roman" panose="02020603050405020304" charset="0"/>
              </a:rPr>
              <a:t>Decoder</a:t>
            </a:r>
            <a:endParaRPr lang="en-IN" dirty="0"/>
          </a:p>
        </p:txBody>
      </p:sp>
      <p:sp>
        <p:nvSpPr>
          <p:cNvPr id="4" name="Content Placeholder 3">
            <a:extLst>
              <a:ext uri="{FF2B5EF4-FFF2-40B4-BE49-F238E27FC236}">
                <a16:creationId xmlns:a16="http://schemas.microsoft.com/office/drawing/2014/main" id="{D4BBB934-47B0-4132-B743-9F3A73F3F42B}"/>
              </a:ext>
            </a:extLst>
          </p:cNvPr>
          <p:cNvSpPr>
            <a:spLocks noGrp="1"/>
          </p:cNvSpPr>
          <p:nvPr>
            <p:ph sz="half" idx="1"/>
          </p:nvPr>
        </p:nvSpPr>
        <p:spPr/>
        <p:txBody>
          <a:bodyPr>
            <a:normAutofit/>
          </a:bodyPr>
          <a:lstStyle/>
          <a:p>
            <a:pPr marL="514350" indent="-514350">
              <a:buFont typeface="+mj-lt"/>
              <a:buAutoNum type="arabicPeriod"/>
            </a:pPr>
            <a:r>
              <a:rPr lang="en-IN" altLang="en-US" sz="2000" dirty="0">
                <a:latin typeface="Times New Roman" panose="02020603050405020304" charset="0"/>
                <a:cs typeface="Times New Roman" panose="02020603050405020304" charset="0"/>
              </a:rPr>
              <a:t>Decoder's input comes from memory which may or may not have corrupted bits.</a:t>
            </a:r>
          </a:p>
          <a:p>
            <a:pPr marL="514350" indent="-514350">
              <a:buFont typeface="+mj-lt"/>
              <a:buAutoNum type="arabicPeriod"/>
            </a:pPr>
            <a:r>
              <a:rPr lang="en-IN" altLang="en-US" sz="2000" dirty="0">
                <a:latin typeface="Times New Roman" panose="02020603050405020304" charset="0"/>
                <a:cs typeface="Times New Roman" panose="02020603050405020304" charset="0"/>
              </a:rPr>
              <a:t>It segregates the message and hamming bits and recalculates the hamming bits and arranges them in the form of Fig.4.</a:t>
            </a:r>
          </a:p>
          <a:p>
            <a:pPr marL="514350" indent="-514350">
              <a:buFont typeface="+mj-lt"/>
              <a:buAutoNum type="arabicPeriod"/>
            </a:pPr>
            <a:r>
              <a:rPr lang="en-IN" altLang="en-US" sz="2000" dirty="0">
                <a:latin typeface="Times New Roman" panose="02020603050405020304" charset="0"/>
                <a:cs typeface="Times New Roman" panose="02020603050405020304" charset="0"/>
                <a:sym typeface="+mn-ea"/>
              </a:rPr>
              <a:t>Decoder sends its output to the syndrome calculator.</a:t>
            </a:r>
            <a:endParaRPr lang="en-IN" altLang="en-US" sz="2000" dirty="0">
              <a:latin typeface="Times New Roman" panose="02020603050405020304" charset="0"/>
              <a:cs typeface="Times New Roman" panose="02020603050405020304" charset="0"/>
            </a:endParaRPr>
          </a:p>
          <a:p>
            <a:pPr marL="514350" indent="-514350">
              <a:buFont typeface="+mj-lt"/>
              <a:buAutoNum type="arabicPeriod"/>
            </a:pPr>
            <a:endParaRPr lang="en-IN" altLang="en-US" dirty="0">
              <a:latin typeface="Times New Roman" panose="02020603050405020304" charset="0"/>
              <a:cs typeface="Times New Roman" panose="02020603050405020304" charset="0"/>
            </a:endParaRPr>
          </a:p>
          <a:p>
            <a:endParaRPr lang="en-IN" dirty="0"/>
          </a:p>
        </p:txBody>
      </p:sp>
      <p:pic>
        <p:nvPicPr>
          <p:cNvPr id="6" name="Content Placeholder 4" descr="Screenshot (32)">
            <a:extLst>
              <a:ext uri="{FF2B5EF4-FFF2-40B4-BE49-F238E27FC236}">
                <a16:creationId xmlns:a16="http://schemas.microsoft.com/office/drawing/2014/main" id="{42E556E1-F439-4C77-9972-AE3BEF6C6654}"/>
              </a:ext>
            </a:extLst>
          </p:cNvPr>
          <p:cNvPicPr>
            <a:picLocks noGrp="1" noChangeAspect="1"/>
          </p:cNvPicPr>
          <p:nvPr>
            <p:ph sz="half" idx="2"/>
          </p:nvPr>
        </p:nvPicPr>
        <p:blipFill>
          <a:blip r:embed="rId2"/>
          <a:stretch>
            <a:fillRect/>
          </a:stretch>
        </p:blipFill>
        <p:spPr>
          <a:xfrm>
            <a:off x="5433392" y="1797878"/>
            <a:ext cx="4018497" cy="2997202"/>
          </a:xfrm>
          <a:prstGeom prst="rect">
            <a:avLst/>
          </a:prstGeom>
        </p:spPr>
      </p:pic>
    </p:spTree>
    <p:extLst>
      <p:ext uri="{BB962C8B-B14F-4D97-AF65-F5344CB8AC3E}">
        <p14:creationId xmlns:p14="http://schemas.microsoft.com/office/powerpoint/2010/main" val="2716714398"/>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1402</TotalTime>
  <Words>970</Words>
  <Application>Microsoft Office PowerPoint</Application>
  <PresentationFormat>Widescreen</PresentationFormat>
  <Paragraphs>85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 3</vt:lpstr>
      <vt:lpstr>Facet</vt:lpstr>
      <vt:lpstr>Soft Errors in Semiconductor Memories </vt:lpstr>
      <vt:lpstr>OUTLINE</vt:lpstr>
      <vt:lpstr>INTRODUCTION</vt:lpstr>
      <vt:lpstr>RELATED WORKS</vt:lpstr>
      <vt:lpstr>Diagonal Hamming Based Technique</vt:lpstr>
      <vt:lpstr>Design of Diagonal Hamming method for memory</vt:lpstr>
      <vt:lpstr>Encoder</vt:lpstr>
      <vt:lpstr>Decoding Unit</vt:lpstr>
      <vt:lpstr>Decoder</vt:lpstr>
      <vt:lpstr>Syndrome Calculator</vt:lpstr>
      <vt:lpstr>Error Detector &amp; Error Corrector</vt:lpstr>
      <vt:lpstr>Horizontal-Vertical Parity and Diagonal Hamming Technique</vt:lpstr>
      <vt:lpstr>PowerPoint Presentation</vt:lpstr>
      <vt:lpstr>HVD Based Error Detection and Correction of Soft Errors</vt:lpstr>
      <vt:lpstr>Horizontal-Vertical Double-Bit Diagonal Parity Method</vt:lpstr>
      <vt:lpstr>PowerPoint Presentation</vt:lpstr>
      <vt:lpstr>ANALYSIS AND DISCUSSION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naidu</dc:creator>
  <cp:lastModifiedBy>gadde manojsai</cp:lastModifiedBy>
  <cp:revision>46</cp:revision>
  <dcterms:created xsi:type="dcterms:W3CDTF">2020-06-20T17:32:22Z</dcterms:created>
  <dcterms:modified xsi:type="dcterms:W3CDTF">2023-07-10T14:33:22Z</dcterms:modified>
</cp:coreProperties>
</file>