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CAFF-6D5C-3592-B09E-6D3836026A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4F284D-4A79-D489-2B17-B93C24A125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15ABF7-6BF4-32EA-BD99-69F5149B0717}"/>
              </a:ext>
            </a:extLst>
          </p:cNvPr>
          <p:cNvSpPr>
            <a:spLocks noGrp="1"/>
          </p:cNvSpPr>
          <p:nvPr>
            <p:ph type="dt" sz="half" idx="10"/>
          </p:nvPr>
        </p:nvSpPr>
        <p:spPr/>
        <p:txBody>
          <a:bodyPr/>
          <a:lstStyle/>
          <a:p>
            <a:fld id="{615B3A1E-319F-4F82-888A-BB66A71BBD3B}" type="datetimeFigureOut">
              <a:rPr lang="en-IN" smtClean="0"/>
              <a:t>06-07-2023</a:t>
            </a:fld>
            <a:endParaRPr lang="en-IN"/>
          </a:p>
        </p:txBody>
      </p:sp>
      <p:sp>
        <p:nvSpPr>
          <p:cNvPr id="5" name="Footer Placeholder 4">
            <a:extLst>
              <a:ext uri="{FF2B5EF4-FFF2-40B4-BE49-F238E27FC236}">
                <a16:creationId xmlns:a16="http://schemas.microsoft.com/office/drawing/2014/main" id="{F30FEEAD-FB0F-084B-ADA0-835A72F5C1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D4BF46-AD33-A4B8-A457-CB819B007EED}"/>
              </a:ext>
            </a:extLst>
          </p:cNvPr>
          <p:cNvSpPr>
            <a:spLocks noGrp="1"/>
          </p:cNvSpPr>
          <p:nvPr>
            <p:ph type="sldNum" sz="quarter" idx="12"/>
          </p:nvPr>
        </p:nvSpPr>
        <p:spPr/>
        <p:txBody>
          <a:bodyPr/>
          <a:lstStyle/>
          <a:p>
            <a:fld id="{406BE232-3DF2-4412-BD27-FC49288D6697}" type="slidenum">
              <a:rPr lang="en-IN" smtClean="0"/>
              <a:t>‹#›</a:t>
            </a:fld>
            <a:endParaRPr lang="en-IN"/>
          </a:p>
        </p:txBody>
      </p:sp>
    </p:spTree>
    <p:extLst>
      <p:ext uri="{BB962C8B-B14F-4D97-AF65-F5344CB8AC3E}">
        <p14:creationId xmlns:p14="http://schemas.microsoft.com/office/powerpoint/2010/main" val="215264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CE1B-3A28-C576-C8ED-B31FF7FC56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DFFE6F-AC4A-78D0-7525-55094D45F0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99BBF4-5B17-9A70-41DE-EC8259138D61}"/>
              </a:ext>
            </a:extLst>
          </p:cNvPr>
          <p:cNvSpPr>
            <a:spLocks noGrp="1"/>
          </p:cNvSpPr>
          <p:nvPr>
            <p:ph type="dt" sz="half" idx="10"/>
          </p:nvPr>
        </p:nvSpPr>
        <p:spPr/>
        <p:txBody>
          <a:bodyPr/>
          <a:lstStyle/>
          <a:p>
            <a:fld id="{615B3A1E-319F-4F82-888A-BB66A71BBD3B}" type="datetimeFigureOut">
              <a:rPr lang="en-IN" smtClean="0"/>
              <a:t>06-07-2023</a:t>
            </a:fld>
            <a:endParaRPr lang="en-IN"/>
          </a:p>
        </p:txBody>
      </p:sp>
      <p:sp>
        <p:nvSpPr>
          <p:cNvPr id="5" name="Footer Placeholder 4">
            <a:extLst>
              <a:ext uri="{FF2B5EF4-FFF2-40B4-BE49-F238E27FC236}">
                <a16:creationId xmlns:a16="http://schemas.microsoft.com/office/drawing/2014/main" id="{7D013B9F-BF92-E1CE-9D31-DB8F48278E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9F3A17-C00D-3DA8-6C7E-AEB61F301CDA}"/>
              </a:ext>
            </a:extLst>
          </p:cNvPr>
          <p:cNvSpPr>
            <a:spLocks noGrp="1"/>
          </p:cNvSpPr>
          <p:nvPr>
            <p:ph type="sldNum" sz="quarter" idx="12"/>
          </p:nvPr>
        </p:nvSpPr>
        <p:spPr/>
        <p:txBody>
          <a:bodyPr/>
          <a:lstStyle/>
          <a:p>
            <a:fld id="{406BE232-3DF2-4412-BD27-FC49288D6697}" type="slidenum">
              <a:rPr lang="en-IN" smtClean="0"/>
              <a:t>‹#›</a:t>
            </a:fld>
            <a:endParaRPr lang="en-IN"/>
          </a:p>
        </p:txBody>
      </p:sp>
    </p:spTree>
    <p:extLst>
      <p:ext uri="{BB962C8B-B14F-4D97-AF65-F5344CB8AC3E}">
        <p14:creationId xmlns:p14="http://schemas.microsoft.com/office/powerpoint/2010/main" val="175412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003DD7-1124-CDC2-C2F4-EE237F0196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CE0244-62A8-A483-F88B-B51C0CF53B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EF5C52-08F6-E923-361D-23DF534E7EF9}"/>
              </a:ext>
            </a:extLst>
          </p:cNvPr>
          <p:cNvSpPr>
            <a:spLocks noGrp="1"/>
          </p:cNvSpPr>
          <p:nvPr>
            <p:ph type="dt" sz="half" idx="10"/>
          </p:nvPr>
        </p:nvSpPr>
        <p:spPr/>
        <p:txBody>
          <a:bodyPr/>
          <a:lstStyle/>
          <a:p>
            <a:fld id="{615B3A1E-319F-4F82-888A-BB66A71BBD3B}" type="datetimeFigureOut">
              <a:rPr lang="en-IN" smtClean="0"/>
              <a:t>06-07-2023</a:t>
            </a:fld>
            <a:endParaRPr lang="en-IN"/>
          </a:p>
        </p:txBody>
      </p:sp>
      <p:sp>
        <p:nvSpPr>
          <p:cNvPr id="5" name="Footer Placeholder 4">
            <a:extLst>
              <a:ext uri="{FF2B5EF4-FFF2-40B4-BE49-F238E27FC236}">
                <a16:creationId xmlns:a16="http://schemas.microsoft.com/office/drawing/2014/main" id="{DEDB2C98-2B5A-7B8B-EBE2-E396F09B56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8F5B2B-5815-B26C-E04E-EF6C8477BE47}"/>
              </a:ext>
            </a:extLst>
          </p:cNvPr>
          <p:cNvSpPr>
            <a:spLocks noGrp="1"/>
          </p:cNvSpPr>
          <p:nvPr>
            <p:ph type="sldNum" sz="quarter" idx="12"/>
          </p:nvPr>
        </p:nvSpPr>
        <p:spPr/>
        <p:txBody>
          <a:bodyPr/>
          <a:lstStyle/>
          <a:p>
            <a:fld id="{406BE232-3DF2-4412-BD27-FC49288D6697}" type="slidenum">
              <a:rPr lang="en-IN" smtClean="0"/>
              <a:t>‹#›</a:t>
            </a:fld>
            <a:endParaRPr lang="en-IN"/>
          </a:p>
        </p:txBody>
      </p:sp>
    </p:spTree>
    <p:extLst>
      <p:ext uri="{BB962C8B-B14F-4D97-AF65-F5344CB8AC3E}">
        <p14:creationId xmlns:p14="http://schemas.microsoft.com/office/powerpoint/2010/main" val="131901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7FA8F-7947-2321-C62B-BD73E990CE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F38462-DAA5-CDAC-6371-B806CE815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7CC869-08EB-F583-59FF-0C4EFE3F902E}"/>
              </a:ext>
            </a:extLst>
          </p:cNvPr>
          <p:cNvSpPr>
            <a:spLocks noGrp="1"/>
          </p:cNvSpPr>
          <p:nvPr>
            <p:ph type="dt" sz="half" idx="10"/>
          </p:nvPr>
        </p:nvSpPr>
        <p:spPr/>
        <p:txBody>
          <a:bodyPr/>
          <a:lstStyle/>
          <a:p>
            <a:fld id="{615B3A1E-319F-4F82-888A-BB66A71BBD3B}" type="datetimeFigureOut">
              <a:rPr lang="en-IN" smtClean="0"/>
              <a:t>06-07-2023</a:t>
            </a:fld>
            <a:endParaRPr lang="en-IN"/>
          </a:p>
        </p:txBody>
      </p:sp>
      <p:sp>
        <p:nvSpPr>
          <p:cNvPr id="5" name="Footer Placeholder 4">
            <a:extLst>
              <a:ext uri="{FF2B5EF4-FFF2-40B4-BE49-F238E27FC236}">
                <a16:creationId xmlns:a16="http://schemas.microsoft.com/office/drawing/2014/main" id="{5CCC515A-4732-F897-5C98-1BFA7C3248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A79F79-6C3B-E027-2E07-9BB42546A474}"/>
              </a:ext>
            </a:extLst>
          </p:cNvPr>
          <p:cNvSpPr>
            <a:spLocks noGrp="1"/>
          </p:cNvSpPr>
          <p:nvPr>
            <p:ph type="sldNum" sz="quarter" idx="12"/>
          </p:nvPr>
        </p:nvSpPr>
        <p:spPr/>
        <p:txBody>
          <a:bodyPr/>
          <a:lstStyle/>
          <a:p>
            <a:fld id="{406BE232-3DF2-4412-BD27-FC49288D6697}" type="slidenum">
              <a:rPr lang="en-IN" smtClean="0"/>
              <a:t>‹#›</a:t>
            </a:fld>
            <a:endParaRPr lang="en-IN"/>
          </a:p>
        </p:txBody>
      </p:sp>
    </p:spTree>
    <p:extLst>
      <p:ext uri="{BB962C8B-B14F-4D97-AF65-F5344CB8AC3E}">
        <p14:creationId xmlns:p14="http://schemas.microsoft.com/office/powerpoint/2010/main" val="259735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DEC0-42E0-9D81-F581-89F5A50A0D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B54E3A-3B4E-E815-ECCA-CAD1D42EC7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4E10BF-5818-9EDD-217D-C47FD335FBBF}"/>
              </a:ext>
            </a:extLst>
          </p:cNvPr>
          <p:cNvSpPr>
            <a:spLocks noGrp="1"/>
          </p:cNvSpPr>
          <p:nvPr>
            <p:ph type="dt" sz="half" idx="10"/>
          </p:nvPr>
        </p:nvSpPr>
        <p:spPr/>
        <p:txBody>
          <a:bodyPr/>
          <a:lstStyle/>
          <a:p>
            <a:fld id="{615B3A1E-319F-4F82-888A-BB66A71BBD3B}" type="datetimeFigureOut">
              <a:rPr lang="en-IN" smtClean="0"/>
              <a:t>06-07-2023</a:t>
            </a:fld>
            <a:endParaRPr lang="en-IN"/>
          </a:p>
        </p:txBody>
      </p:sp>
      <p:sp>
        <p:nvSpPr>
          <p:cNvPr id="5" name="Footer Placeholder 4">
            <a:extLst>
              <a:ext uri="{FF2B5EF4-FFF2-40B4-BE49-F238E27FC236}">
                <a16:creationId xmlns:a16="http://schemas.microsoft.com/office/drawing/2014/main" id="{F6DBC1F8-9DFD-B4E0-B601-40CA620DB1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FFBD59-551A-6E97-FBD6-1D6E3782EE1B}"/>
              </a:ext>
            </a:extLst>
          </p:cNvPr>
          <p:cNvSpPr>
            <a:spLocks noGrp="1"/>
          </p:cNvSpPr>
          <p:nvPr>
            <p:ph type="sldNum" sz="quarter" idx="12"/>
          </p:nvPr>
        </p:nvSpPr>
        <p:spPr/>
        <p:txBody>
          <a:bodyPr/>
          <a:lstStyle/>
          <a:p>
            <a:fld id="{406BE232-3DF2-4412-BD27-FC49288D6697}" type="slidenum">
              <a:rPr lang="en-IN" smtClean="0"/>
              <a:t>‹#›</a:t>
            </a:fld>
            <a:endParaRPr lang="en-IN"/>
          </a:p>
        </p:txBody>
      </p:sp>
    </p:spTree>
    <p:extLst>
      <p:ext uri="{BB962C8B-B14F-4D97-AF65-F5344CB8AC3E}">
        <p14:creationId xmlns:p14="http://schemas.microsoft.com/office/powerpoint/2010/main" val="412096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FC56-CADF-5D9A-DC7A-0054752ECD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23AEE2-ED51-26BE-2ECE-ECB020995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C801F9-5E00-3111-10F3-877BF91EC7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F9B6C7-46C6-B145-0C78-03F9F92BFD30}"/>
              </a:ext>
            </a:extLst>
          </p:cNvPr>
          <p:cNvSpPr>
            <a:spLocks noGrp="1"/>
          </p:cNvSpPr>
          <p:nvPr>
            <p:ph type="dt" sz="half" idx="10"/>
          </p:nvPr>
        </p:nvSpPr>
        <p:spPr/>
        <p:txBody>
          <a:bodyPr/>
          <a:lstStyle/>
          <a:p>
            <a:fld id="{615B3A1E-319F-4F82-888A-BB66A71BBD3B}" type="datetimeFigureOut">
              <a:rPr lang="en-IN" smtClean="0"/>
              <a:t>06-07-2023</a:t>
            </a:fld>
            <a:endParaRPr lang="en-IN"/>
          </a:p>
        </p:txBody>
      </p:sp>
      <p:sp>
        <p:nvSpPr>
          <p:cNvPr id="6" name="Footer Placeholder 5">
            <a:extLst>
              <a:ext uri="{FF2B5EF4-FFF2-40B4-BE49-F238E27FC236}">
                <a16:creationId xmlns:a16="http://schemas.microsoft.com/office/drawing/2014/main" id="{CC7C5495-65C5-1685-EDD5-9EC8CB98DF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EBA37B-ADF2-FF75-23BE-94FA3E9D7B96}"/>
              </a:ext>
            </a:extLst>
          </p:cNvPr>
          <p:cNvSpPr>
            <a:spLocks noGrp="1"/>
          </p:cNvSpPr>
          <p:nvPr>
            <p:ph type="sldNum" sz="quarter" idx="12"/>
          </p:nvPr>
        </p:nvSpPr>
        <p:spPr/>
        <p:txBody>
          <a:bodyPr/>
          <a:lstStyle/>
          <a:p>
            <a:fld id="{406BE232-3DF2-4412-BD27-FC49288D6697}" type="slidenum">
              <a:rPr lang="en-IN" smtClean="0"/>
              <a:t>‹#›</a:t>
            </a:fld>
            <a:endParaRPr lang="en-IN"/>
          </a:p>
        </p:txBody>
      </p:sp>
    </p:spTree>
    <p:extLst>
      <p:ext uri="{BB962C8B-B14F-4D97-AF65-F5344CB8AC3E}">
        <p14:creationId xmlns:p14="http://schemas.microsoft.com/office/powerpoint/2010/main" val="235965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EAF2-4522-E0E1-B214-6CA966ECBF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91595B-3473-CC7E-00C1-C3B0C7D77A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74353A-44A1-33AD-B314-8652D5F132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47B8D0-F690-79DE-7433-7B8B988102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192BB7-E0DB-98F0-5FD6-45D6E4D4E2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A16BA1-36EA-DEA3-922F-3444A5A3F540}"/>
              </a:ext>
            </a:extLst>
          </p:cNvPr>
          <p:cNvSpPr>
            <a:spLocks noGrp="1"/>
          </p:cNvSpPr>
          <p:nvPr>
            <p:ph type="dt" sz="half" idx="10"/>
          </p:nvPr>
        </p:nvSpPr>
        <p:spPr/>
        <p:txBody>
          <a:bodyPr/>
          <a:lstStyle/>
          <a:p>
            <a:fld id="{615B3A1E-319F-4F82-888A-BB66A71BBD3B}" type="datetimeFigureOut">
              <a:rPr lang="en-IN" smtClean="0"/>
              <a:t>06-07-2023</a:t>
            </a:fld>
            <a:endParaRPr lang="en-IN"/>
          </a:p>
        </p:txBody>
      </p:sp>
      <p:sp>
        <p:nvSpPr>
          <p:cNvPr id="8" name="Footer Placeholder 7">
            <a:extLst>
              <a:ext uri="{FF2B5EF4-FFF2-40B4-BE49-F238E27FC236}">
                <a16:creationId xmlns:a16="http://schemas.microsoft.com/office/drawing/2014/main" id="{1450E35F-2B43-1B1F-13E8-1521128CBA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D696C7-4435-92EC-7816-F356CDED6202}"/>
              </a:ext>
            </a:extLst>
          </p:cNvPr>
          <p:cNvSpPr>
            <a:spLocks noGrp="1"/>
          </p:cNvSpPr>
          <p:nvPr>
            <p:ph type="sldNum" sz="quarter" idx="12"/>
          </p:nvPr>
        </p:nvSpPr>
        <p:spPr/>
        <p:txBody>
          <a:bodyPr/>
          <a:lstStyle/>
          <a:p>
            <a:fld id="{406BE232-3DF2-4412-BD27-FC49288D6697}" type="slidenum">
              <a:rPr lang="en-IN" smtClean="0"/>
              <a:t>‹#›</a:t>
            </a:fld>
            <a:endParaRPr lang="en-IN"/>
          </a:p>
        </p:txBody>
      </p:sp>
    </p:spTree>
    <p:extLst>
      <p:ext uri="{BB962C8B-B14F-4D97-AF65-F5344CB8AC3E}">
        <p14:creationId xmlns:p14="http://schemas.microsoft.com/office/powerpoint/2010/main" val="3878790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7438-8F4E-B7D3-8F5B-43C532EE95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C82B6B-C247-D6A2-9540-E90EB19D3443}"/>
              </a:ext>
            </a:extLst>
          </p:cNvPr>
          <p:cNvSpPr>
            <a:spLocks noGrp="1"/>
          </p:cNvSpPr>
          <p:nvPr>
            <p:ph type="dt" sz="half" idx="10"/>
          </p:nvPr>
        </p:nvSpPr>
        <p:spPr/>
        <p:txBody>
          <a:bodyPr/>
          <a:lstStyle/>
          <a:p>
            <a:fld id="{615B3A1E-319F-4F82-888A-BB66A71BBD3B}" type="datetimeFigureOut">
              <a:rPr lang="en-IN" smtClean="0"/>
              <a:t>06-07-2023</a:t>
            </a:fld>
            <a:endParaRPr lang="en-IN"/>
          </a:p>
        </p:txBody>
      </p:sp>
      <p:sp>
        <p:nvSpPr>
          <p:cNvPr id="4" name="Footer Placeholder 3">
            <a:extLst>
              <a:ext uri="{FF2B5EF4-FFF2-40B4-BE49-F238E27FC236}">
                <a16:creationId xmlns:a16="http://schemas.microsoft.com/office/drawing/2014/main" id="{C6991E0B-8E81-4182-27C9-5AF124114D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98CFAD-22EA-BB58-E08E-0B61252D9EFE}"/>
              </a:ext>
            </a:extLst>
          </p:cNvPr>
          <p:cNvSpPr>
            <a:spLocks noGrp="1"/>
          </p:cNvSpPr>
          <p:nvPr>
            <p:ph type="sldNum" sz="quarter" idx="12"/>
          </p:nvPr>
        </p:nvSpPr>
        <p:spPr/>
        <p:txBody>
          <a:bodyPr/>
          <a:lstStyle/>
          <a:p>
            <a:fld id="{406BE232-3DF2-4412-BD27-FC49288D6697}" type="slidenum">
              <a:rPr lang="en-IN" smtClean="0"/>
              <a:t>‹#›</a:t>
            </a:fld>
            <a:endParaRPr lang="en-IN"/>
          </a:p>
        </p:txBody>
      </p:sp>
    </p:spTree>
    <p:extLst>
      <p:ext uri="{BB962C8B-B14F-4D97-AF65-F5344CB8AC3E}">
        <p14:creationId xmlns:p14="http://schemas.microsoft.com/office/powerpoint/2010/main" val="963362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5C1205-750D-D84B-042E-4ABA4E3CB0E1}"/>
              </a:ext>
            </a:extLst>
          </p:cNvPr>
          <p:cNvSpPr>
            <a:spLocks noGrp="1"/>
          </p:cNvSpPr>
          <p:nvPr>
            <p:ph type="dt" sz="half" idx="10"/>
          </p:nvPr>
        </p:nvSpPr>
        <p:spPr/>
        <p:txBody>
          <a:bodyPr/>
          <a:lstStyle/>
          <a:p>
            <a:fld id="{615B3A1E-319F-4F82-888A-BB66A71BBD3B}" type="datetimeFigureOut">
              <a:rPr lang="en-IN" smtClean="0"/>
              <a:t>06-07-2023</a:t>
            </a:fld>
            <a:endParaRPr lang="en-IN"/>
          </a:p>
        </p:txBody>
      </p:sp>
      <p:sp>
        <p:nvSpPr>
          <p:cNvPr id="3" name="Footer Placeholder 2">
            <a:extLst>
              <a:ext uri="{FF2B5EF4-FFF2-40B4-BE49-F238E27FC236}">
                <a16:creationId xmlns:a16="http://schemas.microsoft.com/office/drawing/2014/main" id="{E8C86183-68CA-6DAA-1725-0FBEB1ACC9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DD7B14-F754-BAA3-5683-1C81EF01FAB3}"/>
              </a:ext>
            </a:extLst>
          </p:cNvPr>
          <p:cNvSpPr>
            <a:spLocks noGrp="1"/>
          </p:cNvSpPr>
          <p:nvPr>
            <p:ph type="sldNum" sz="quarter" idx="12"/>
          </p:nvPr>
        </p:nvSpPr>
        <p:spPr/>
        <p:txBody>
          <a:bodyPr/>
          <a:lstStyle/>
          <a:p>
            <a:fld id="{406BE232-3DF2-4412-BD27-FC49288D6697}" type="slidenum">
              <a:rPr lang="en-IN" smtClean="0"/>
              <a:t>‹#›</a:t>
            </a:fld>
            <a:endParaRPr lang="en-IN"/>
          </a:p>
        </p:txBody>
      </p:sp>
    </p:spTree>
    <p:extLst>
      <p:ext uri="{BB962C8B-B14F-4D97-AF65-F5344CB8AC3E}">
        <p14:creationId xmlns:p14="http://schemas.microsoft.com/office/powerpoint/2010/main" val="3434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D05A-8C46-871C-4A8C-369BAA629E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057858-0AC5-CBE9-0C59-5D9190350F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BF0655-FADA-FBEB-8CC1-5FA6CBB5D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5688B-692E-E0EB-13B9-2333980BCF11}"/>
              </a:ext>
            </a:extLst>
          </p:cNvPr>
          <p:cNvSpPr>
            <a:spLocks noGrp="1"/>
          </p:cNvSpPr>
          <p:nvPr>
            <p:ph type="dt" sz="half" idx="10"/>
          </p:nvPr>
        </p:nvSpPr>
        <p:spPr/>
        <p:txBody>
          <a:bodyPr/>
          <a:lstStyle/>
          <a:p>
            <a:fld id="{615B3A1E-319F-4F82-888A-BB66A71BBD3B}" type="datetimeFigureOut">
              <a:rPr lang="en-IN" smtClean="0"/>
              <a:t>06-07-2023</a:t>
            </a:fld>
            <a:endParaRPr lang="en-IN"/>
          </a:p>
        </p:txBody>
      </p:sp>
      <p:sp>
        <p:nvSpPr>
          <p:cNvPr id="6" name="Footer Placeholder 5">
            <a:extLst>
              <a:ext uri="{FF2B5EF4-FFF2-40B4-BE49-F238E27FC236}">
                <a16:creationId xmlns:a16="http://schemas.microsoft.com/office/drawing/2014/main" id="{211B33B9-8909-A4F0-655A-27799310CE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545C58-2ABE-C2DD-37BA-DF3F692EE117}"/>
              </a:ext>
            </a:extLst>
          </p:cNvPr>
          <p:cNvSpPr>
            <a:spLocks noGrp="1"/>
          </p:cNvSpPr>
          <p:nvPr>
            <p:ph type="sldNum" sz="quarter" idx="12"/>
          </p:nvPr>
        </p:nvSpPr>
        <p:spPr/>
        <p:txBody>
          <a:bodyPr/>
          <a:lstStyle/>
          <a:p>
            <a:fld id="{406BE232-3DF2-4412-BD27-FC49288D6697}" type="slidenum">
              <a:rPr lang="en-IN" smtClean="0"/>
              <a:t>‹#›</a:t>
            </a:fld>
            <a:endParaRPr lang="en-IN"/>
          </a:p>
        </p:txBody>
      </p:sp>
    </p:spTree>
    <p:extLst>
      <p:ext uri="{BB962C8B-B14F-4D97-AF65-F5344CB8AC3E}">
        <p14:creationId xmlns:p14="http://schemas.microsoft.com/office/powerpoint/2010/main" val="18329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E4E2-0049-2498-4737-12EEDCE25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FD7311-7370-062F-A568-0D9179489D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CA0491-5BFD-39BD-432F-ED4B4B517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735957-C6F3-08B8-8085-DB4DCE4C799A}"/>
              </a:ext>
            </a:extLst>
          </p:cNvPr>
          <p:cNvSpPr>
            <a:spLocks noGrp="1"/>
          </p:cNvSpPr>
          <p:nvPr>
            <p:ph type="dt" sz="half" idx="10"/>
          </p:nvPr>
        </p:nvSpPr>
        <p:spPr/>
        <p:txBody>
          <a:bodyPr/>
          <a:lstStyle/>
          <a:p>
            <a:fld id="{615B3A1E-319F-4F82-888A-BB66A71BBD3B}" type="datetimeFigureOut">
              <a:rPr lang="en-IN" smtClean="0"/>
              <a:t>06-07-2023</a:t>
            </a:fld>
            <a:endParaRPr lang="en-IN"/>
          </a:p>
        </p:txBody>
      </p:sp>
      <p:sp>
        <p:nvSpPr>
          <p:cNvPr id="6" name="Footer Placeholder 5">
            <a:extLst>
              <a:ext uri="{FF2B5EF4-FFF2-40B4-BE49-F238E27FC236}">
                <a16:creationId xmlns:a16="http://schemas.microsoft.com/office/drawing/2014/main" id="{09FBA0FC-3FBD-A5A4-B001-88B7C90E19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788564-4481-553A-58F8-580B5A9F5845}"/>
              </a:ext>
            </a:extLst>
          </p:cNvPr>
          <p:cNvSpPr>
            <a:spLocks noGrp="1"/>
          </p:cNvSpPr>
          <p:nvPr>
            <p:ph type="sldNum" sz="quarter" idx="12"/>
          </p:nvPr>
        </p:nvSpPr>
        <p:spPr/>
        <p:txBody>
          <a:bodyPr/>
          <a:lstStyle/>
          <a:p>
            <a:fld id="{406BE232-3DF2-4412-BD27-FC49288D6697}" type="slidenum">
              <a:rPr lang="en-IN" smtClean="0"/>
              <a:t>‹#›</a:t>
            </a:fld>
            <a:endParaRPr lang="en-IN"/>
          </a:p>
        </p:txBody>
      </p:sp>
    </p:spTree>
    <p:extLst>
      <p:ext uri="{BB962C8B-B14F-4D97-AF65-F5344CB8AC3E}">
        <p14:creationId xmlns:p14="http://schemas.microsoft.com/office/powerpoint/2010/main" val="3442169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FF2AE0-69BD-3B2D-8C10-8CBE8DE737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5AFA80-68D9-CACD-6C72-6BE58A3B97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50B8FC-4997-1DB2-8063-8732891510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B3A1E-319F-4F82-888A-BB66A71BBD3B}" type="datetimeFigureOut">
              <a:rPr lang="en-IN" smtClean="0"/>
              <a:t>06-07-2023</a:t>
            </a:fld>
            <a:endParaRPr lang="en-IN"/>
          </a:p>
        </p:txBody>
      </p:sp>
      <p:sp>
        <p:nvSpPr>
          <p:cNvPr id="5" name="Footer Placeholder 4">
            <a:extLst>
              <a:ext uri="{FF2B5EF4-FFF2-40B4-BE49-F238E27FC236}">
                <a16:creationId xmlns:a16="http://schemas.microsoft.com/office/drawing/2014/main" id="{E372D5D0-4C3C-0CF5-A1BC-815176CDEA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5F92F4-276D-F8EA-724C-AB14199941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6BE232-3DF2-4412-BD27-FC49288D6697}" type="slidenum">
              <a:rPr lang="en-IN" smtClean="0"/>
              <a:t>‹#›</a:t>
            </a:fld>
            <a:endParaRPr lang="en-IN"/>
          </a:p>
        </p:txBody>
      </p:sp>
    </p:spTree>
    <p:extLst>
      <p:ext uri="{BB962C8B-B14F-4D97-AF65-F5344CB8AC3E}">
        <p14:creationId xmlns:p14="http://schemas.microsoft.com/office/powerpoint/2010/main" val="2823869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D1EA-29DF-6CF8-64CA-C8B99E1EE549}"/>
              </a:ext>
            </a:extLst>
          </p:cNvPr>
          <p:cNvSpPr>
            <a:spLocks noGrp="1"/>
          </p:cNvSpPr>
          <p:nvPr>
            <p:ph type="ctrTitle"/>
          </p:nvPr>
        </p:nvSpPr>
        <p:spPr/>
        <p:txBody>
          <a:bodyPr/>
          <a:lstStyle/>
          <a:p>
            <a:r>
              <a:rPr lang="en-IN" dirty="0"/>
              <a:t>Product Requirement Document</a:t>
            </a:r>
          </a:p>
        </p:txBody>
      </p:sp>
      <p:sp>
        <p:nvSpPr>
          <p:cNvPr id="3" name="Subtitle 2">
            <a:extLst>
              <a:ext uri="{FF2B5EF4-FFF2-40B4-BE49-F238E27FC236}">
                <a16:creationId xmlns:a16="http://schemas.microsoft.com/office/drawing/2014/main" id="{78B2127B-3FFA-BEA2-74DB-65E9DD27365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58469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EC5EC-2CA5-8A03-0CEC-3C6932077E5A}"/>
              </a:ext>
            </a:extLst>
          </p:cNvPr>
          <p:cNvSpPr>
            <a:spLocks noGrp="1"/>
          </p:cNvSpPr>
          <p:nvPr>
            <p:ph type="title"/>
          </p:nvPr>
        </p:nvSpPr>
        <p:spPr/>
        <p:txBody>
          <a:bodyPr>
            <a:normAutofit/>
          </a:bodyPr>
          <a:lstStyle/>
          <a:p>
            <a:r>
              <a:rPr lang="en-US" sz="3200" b="0" i="0" u="none" strike="noStrike" dirty="0">
                <a:solidFill>
                  <a:srgbClr val="FF0000"/>
                </a:solidFill>
                <a:effectLst/>
                <a:latin typeface="Calibri Light" panose="020F0302020204030204" pitchFamily="34" charset="0"/>
              </a:rPr>
              <a:t>Dependencies</a:t>
            </a:r>
            <a:r>
              <a:rPr lang="en-US" sz="3200" b="0" i="0" dirty="0">
                <a:solidFill>
                  <a:srgbClr val="FF0000"/>
                </a:solidFill>
                <a:effectLst/>
                <a:latin typeface="Calibri Light" panose="020F0302020204030204" pitchFamily="34" charset="0"/>
              </a:rPr>
              <a:t>​</a:t>
            </a:r>
            <a:endParaRPr lang="en-IN" sz="3200" dirty="0"/>
          </a:p>
        </p:txBody>
      </p:sp>
      <p:sp>
        <p:nvSpPr>
          <p:cNvPr id="3" name="Content Placeholder 2">
            <a:extLst>
              <a:ext uri="{FF2B5EF4-FFF2-40B4-BE49-F238E27FC236}">
                <a16:creationId xmlns:a16="http://schemas.microsoft.com/office/drawing/2014/main" id="{EE87BC3F-5397-2FF1-8B6A-BC1DB1F244DB}"/>
              </a:ext>
            </a:extLst>
          </p:cNvPr>
          <p:cNvSpPr>
            <a:spLocks noGrp="1"/>
          </p:cNvSpPr>
          <p:nvPr>
            <p:ph idx="1"/>
          </p:nvPr>
        </p:nvSpPr>
        <p:spPr/>
        <p:txBody>
          <a:bodyPr/>
          <a:lstStyle/>
          <a:p>
            <a:pPr algn="l" rtl="0" fontAlgn="base">
              <a:buFont typeface="Arial" panose="020B0604020202020204" pitchFamily="34" charset="0"/>
              <a:buChar char="•"/>
            </a:pPr>
            <a:endParaRPr lang="en-US" sz="1800" b="0" i="0" u="none" strike="noStrike" dirty="0">
              <a:solidFill>
                <a:srgbClr val="000000"/>
              </a:solidFill>
              <a:effectLst/>
              <a:latin typeface="Calibri" panose="020F0502020204030204" pitchFamily="34" charset="0"/>
            </a:endParaRPr>
          </a:p>
          <a:p>
            <a:pPr algn="l" rtl="0" fontAlgn="base">
              <a:buFont typeface="Arial" panose="020B0604020202020204" pitchFamily="34" charset="0"/>
              <a:buChar char="•"/>
            </a:pPr>
            <a:endParaRPr lang="en-US" sz="1800" dirty="0">
              <a:solidFill>
                <a:srgbClr val="000000"/>
              </a:solidFill>
              <a:latin typeface="Calibri" panose="020F0502020204030204" pitchFamily="34" charset="0"/>
            </a:endParaRPr>
          </a:p>
          <a:p>
            <a:pPr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1. Google Distance API: The web application will rely on the Google Distance API to perform the distance calculations. You will need to acquire an API key from the Google Cloud Platform and include it in the API requests.</a:t>
            </a:r>
            <a:r>
              <a:rPr lang="en-US" sz="180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2. User Interface: Design and develop a user-friendly interface that allows users to input locations and receive the calculated distance.</a:t>
            </a:r>
            <a:r>
              <a:rPr lang="en-US" sz="180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87047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7E9B3-C1E5-8E55-D6C8-EA0915B16DDB}"/>
              </a:ext>
            </a:extLst>
          </p:cNvPr>
          <p:cNvSpPr>
            <a:spLocks noGrp="1"/>
          </p:cNvSpPr>
          <p:nvPr>
            <p:ph idx="1"/>
          </p:nvPr>
        </p:nvSpPr>
        <p:spPr>
          <a:xfrm>
            <a:off x="838200" y="678730"/>
            <a:ext cx="10515600" cy="5498233"/>
          </a:xfrm>
        </p:spPr>
        <p:txBody>
          <a:bodyPr/>
          <a:lstStyle/>
          <a:p>
            <a:pPr marL="0" indent="0" algn="l" rtl="0" fontAlgn="base">
              <a:buNone/>
            </a:pPr>
            <a:endParaRPr lang="en-US" sz="1800" b="0" i="0" u="none" strike="noStrike" dirty="0">
              <a:solidFill>
                <a:srgbClr val="FF0000"/>
              </a:solidFill>
              <a:effectLst/>
              <a:latin typeface="Calibri" panose="020F0502020204030204" pitchFamily="34" charset="0"/>
            </a:endParaRPr>
          </a:p>
          <a:p>
            <a:pPr marL="0" indent="0" algn="l" rtl="0" fontAlgn="base">
              <a:buNone/>
            </a:pPr>
            <a:r>
              <a:rPr lang="en-US" sz="3200" b="0" i="0" u="none" strike="noStrike" dirty="0">
                <a:solidFill>
                  <a:srgbClr val="FF0000"/>
                </a:solidFill>
                <a:effectLst/>
                <a:latin typeface="Calibri" panose="020F0502020204030204" pitchFamily="34" charset="0"/>
              </a:rPr>
              <a:t>Distance Master</a:t>
            </a:r>
            <a:r>
              <a:rPr lang="en-US" sz="3200" b="0" i="0" dirty="0">
                <a:solidFill>
                  <a:srgbClr val="FF0000"/>
                </a:solidFill>
                <a:effectLst/>
                <a:latin typeface="Calibri" panose="020F0502020204030204" pitchFamily="34" charset="0"/>
              </a:rPr>
              <a:t>​</a:t>
            </a:r>
            <a:endParaRPr lang="en-US" sz="3200" dirty="0">
              <a:solidFill>
                <a:srgbClr val="000000"/>
              </a:solidFill>
              <a:latin typeface="Segoe UI" panose="020B0502040204020203" pitchFamily="34" charset="0"/>
            </a:endParaRPr>
          </a:p>
          <a:p>
            <a:pPr marL="0" indent="0" algn="l" rtl="0" fontAlgn="base">
              <a:buNone/>
            </a:pPr>
            <a:r>
              <a:rPr lang="en-US" sz="1800" b="0" i="0" u="none" strike="noStrike" dirty="0">
                <a:solidFill>
                  <a:srgbClr val="000000"/>
                </a:solidFill>
                <a:effectLst/>
                <a:latin typeface="Calibri" panose="020F0502020204030204" pitchFamily="34" charset="0"/>
              </a:rPr>
              <a:t>                   </a:t>
            </a:r>
          </a:p>
          <a:p>
            <a:pPr marL="0" indent="0" algn="l" rtl="0" fontAlgn="base">
              <a:buNone/>
            </a:pPr>
            <a:endParaRPr lang="en-US" sz="1800" dirty="0">
              <a:solidFill>
                <a:srgbClr val="000000"/>
              </a:solidFill>
              <a:latin typeface="Calibri" panose="020F0502020204030204" pitchFamily="34" charset="0"/>
            </a:endParaRPr>
          </a:p>
          <a:p>
            <a:pPr marL="0" indent="0" algn="l" rtl="0" fontAlgn="base">
              <a:buNone/>
            </a:pP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DistanceMaster</a:t>
            </a:r>
            <a:r>
              <a:rPr lang="en-US" sz="1800" b="0" i="0" u="none" strike="noStrike" dirty="0">
                <a:solidFill>
                  <a:srgbClr val="000000"/>
                </a:solidFill>
                <a:effectLst/>
                <a:latin typeface="Calibri" panose="020F0502020204030204" pitchFamily="34" charset="0"/>
              </a:rPr>
              <a:t>" is a web application that calculates the distance between two locations using the Google Distance Matrix API. The purpose of this project is to provide users with a quick and accurate way to determine the distance between any two points on the Earth's surface. Users can input two locations, and the application will fetch the distance information from the Google Distance Matrix API and display it in various units, such as kilometers, miles.</a:t>
            </a:r>
            <a:r>
              <a:rPr lang="en-US" sz="1800"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pPr marL="0" indent="0" algn="l" rtl="0" fontAlgn="base">
              <a:buNone/>
            </a:pPr>
            <a:endParaRPr lang="en-US" b="0" i="0" dirty="0">
              <a:solidFill>
                <a:srgbClr val="000000"/>
              </a:solidFill>
              <a:effectLst/>
              <a:latin typeface="Segoe UI" panose="020B0502040204020203" pitchFamily="34" charset="0"/>
            </a:endParaRPr>
          </a:p>
          <a:p>
            <a:pPr marL="0" indent="0">
              <a:buNone/>
            </a:pPr>
            <a:endParaRPr lang="en-IN" dirty="0"/>
          </a:p>
        </p:txBody>
      </p:sp>
    </p:spTree>
    <p:extLst>
      <p:ext uri="{BB962C8B-B14F-4D97-AF65-F5344CB8AC3E}">
        <p14:creationId xmlns:p14="http://schemas.microsoft.com/office/powerpoint/2010/main" val="3757434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2ABA6-880E-EF98-56BE-07BFBBA0BB24}"/>
              </a:ext>
            </a:extLst>
          </p:cNvPr>
          <p:cNvSpPr>
            <a:spLocks noGrp="1"/>
          </p:cNvSpPr>
          <p:nvPr>
            <p:ph type="title"/>
          </p:nvPr>
        </p:nvSpPr>
        <p:spPr>
          <a:xfrm>
            <a:off x="838200" y="365125"/>
            <a:ext cx="10515600" cy="1325563"/>
          </a:xfrm>
        </p:spPr>
        <p:txBody>
          <a:bodyPr>
            <a:normAutofit/>
          </a:bodyPr>
          <a:lstStyle/>
          <a:p>
            <a:r>
              <a:rPr lang="en-US" sz="3600" b="0" i="0" u="none" strike="noStrike" dirty="0">
                <a:solidFill>
                  <a:srgbClr val="FF0000"/>
                </a:solidFill>
                <a:effectLst/>
                <a:latin typeface="Calibri Light" panose="020F0302020204030204" pitchFamily="34" charset="0"/>
              </a:rPr>
              <a:t>Customer Problem</a:t>
            </a:r>
            <a:r>
              <a:rPr lang="en-US" sz="3600" b="0" i="0" dirty="0">
                <a:solidFill>
                  <a:srgbClr val="FF0000"/>
                </a:solidFill>
                <a:effectLst/>
                <a:latin typeface="Calibri Light" panose="020F0302020204030204" pitchFamily="34" charset="0"/>
              </a:rPr>
              <a:t>​</a:t>
            </a:r>
            <a:endParaRPr lang="en-IN" sz="3600" dirty="0"/>
          </a:p>
        </p:txBody>
      </p:sp>
      <p:sp>
        <p:nvSpPr>
          <p:cNvPr id="3" name="Content Placeholder 2">
            <a:extLst>
              <a:ext uri="{FF2B5EF4-FFF2-40B4-BE49-F238E27FC236}">
                <a16:creationId xmlns:a16="http://schemas.microsoft.com/office/drawing/2014/main" id="{D7CA7B7E-E8BC-3015-2B01-511FCD0F37BB}"/>
              </a:ext>
            </a:extLst>
          </p:cNvPr>
          <p:cNvSpPr>
            <a:spLocks noGrp="1"/>
          </p:cNvSpPr>
          <p:nvPr>
            <p:ph idx="1"/>
          </p:nvPr>
        </p:nvSpPr>
        <p:spPr/>
        <p:txBody>
          <a:bodyPr/>
          <a:lstStyle/>
          <a:p>
            <a:pPr marL="0" indent="0">
              <a:buNone/>
            </a:pPr>
            <a:endParaRPr lang="en-US" sz="1800" b="0" i="0" u="none" strike="noStrike" dirty="0">
              <a:solidFill>
                <a:srgbClr val="000000"/>
              </a:solidFill>
              <a:effectLst/>
              <a:latin typeface="Calibri" panose="020F0502020204030204" pitchFamily="34" charset="0"/>
            </a:endParaRPr>
          </a:p>
          <a:p>
            <a:pPr marL="0" indent="0">
              <a:buNone/>
            </a:pPr>
            <a:r>
              <a:rPr lang="en-US" sz="1800" b="0" i="0" u="none" strike="noStrike" dirty="0">
                <a:solidFill>
                  <a:srgbClr val="000000"/>
                </a:solidFill>
                <a:effectLst/>
                <a:latin typeface="Calibri" panose="020F0502020204030204" pitchFamily="34" charset="0"/>
              </a:rPr>
              <a:t>Many users often struggle with determining the distance between two locations accurately. Existing solutions may lack accuracy, reliability, or ease of use. Users need a convenient way to obtain precise distance measurements to plan their travel routes effectively, estimate travel times, or make informed decisions based on distance calculations. The Distance based on Two locations feature powered by the Google Distance API aims to address these challenges and provide users with an efficient and reliable solution for their distance calculation needs.</a:t>
            </a:r>
            <a:r>
              <a:rPr lang="en-US" sz="1800" b="0" i="0" dirty="0">
                <a:solidFill>
                  <a:srgbClr val="000000"/>
                </a:solidFill>
                <a:effectLst/>
                <a:latin typeface="Calibri" panose="020F0502020204030204" pitchFamily="34" charset="0"/>
              </a:rPr>
              <a:t>​</a:t>
            </a:r>
            <a:endParaRPr lang="en-IN" dirty="0"/>
          </a:p>
        </p:txBody>
      </p:sp>
    </p:spTree>
    <p:extLst>
      <p:ext uri="{BB962C8B-B14F-4D97-AF65-F5344CB8AC3E}">
        <p14:creationId xmlns:p14="http://schemas.microsoft.com/office/powerpoint/2010/main" val="23339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0214-95D7-479F-65E6-84D9E801A3CF}"/>
              </a:ext>
            </a:extLst>
          </p:cNvPr>
          <p:cNvSpPr>
            <a:spLocks noGrp="1"/>
          </p:cNvSpPr>
          <p:nvPr>
            <p:ph type="title"/>
          </p:nvPr>
        </p:nvSpPr>
        <p:spPr/>
        <p:txBody>
          <a:bodyPr>
            <a:normAutofit/>
          </a:bodyPr>
          <a:lstStyle/>
          <a:p>
            <a:r>
              <a:rPr lang="en-US" sz="3200" b="0" i="0" u="none" strike="noStrike" dirty="0">
                <a:solidFill>
                  <a:srgbClr val="FF0000"/>
                </a:solidFill>
                <a:effectLst/>
                <a:latin typeface="Calibri Light" panose="020F0302020204030204" pitchFamily="34" charset="0"/>
              </a:rPr>
              <a:t>Market forces and background</a:t>
            </a:r>
            <a:r>
              <a:rPr lang="en-US" sz="3200" b="0" i="0" dirty="0">
                <a:solidFill>
                  <a:srgbClr val="FF0000"/>
                </a:solidFill>
                <a:effectLst/>
                <a:latin typeface="Calibri Light" panose="020F0302020204030204" pitchFamily="34" charset="0"/>
              </a:rPr>
              <a:t>​</a:t>
            </a:r>
            <a:endParaRPr lang="en-IN" sz="3200" dirty="0">
              <a:solidFill>
                <a:srgbClr val="FF0000"/>
              </a:solidFill>
            </a:endParaRPr>
          </a:p>
        </p:txBody>
      </p:sp>
      <p:graphicFrame>
        <p:nvGraphicFramePr>
          <p:cNvPr id="4" name="Table 4">
            <a:extLst>
              <a:ext uri="{FF2B5EF4-FFF2-40B4-BE49-F238E27FC236}">
                <a16:creationId xmlns:a16="http://schemas.microsoft.com/office/drawing/2014/main" id="{832CE096-B329-8213-E9FB-F89E7AAF8846}"/>
              </a:ext>
            </a:extLst>
          </p:cNvPr>
          <p:cNvGraphicFramePr>
            <a:graphicFrameLocks noGrp="1"/>
          </p:cNvGraphicFramePr>
          <p:nvPr>
            <p:ph idx="1"/>
            <p:extLst>
              <p:ext uri="{D42A27DB-BD31-4B8C-83A1-F6EECF244321}">
                <p14:modId xmlns:p14="http://schemas.microsoft.com/office/powerpoint/2010/main" val="2299246074"/>
              </p:ext>
            </p:extLst>
          </p:nvPr>
        </p:nvGraphicFramePr>
        <p:xfrm>
          <a:off x="838200" y="1825625"/>
          <a:ext cx="10515597" cy="37541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034253031"/>
                    </a:ext>
                  </a:extLst>
                </a:gridCol>
                <a:gridCol w="3505199">
                  <a:extLst>
                    <a:ext uri="{9D8B030D-6E8A-4147-A177-3AD203B41FA5}">
                      <a16:colId xmlns:a16="http://schemas.microsoft.com/office/drawing/2014/main" val="3613806340"/>
                    </a:ext>
                  </a:extLst>
                </a:gridCol>
                <a:gridCol w="3505199">
                  <a:extLst>
                    <a:ext uri="{9D8B030D-6E8A-4147-A177-3AD203B41FA5}">
                      <a16:colId xmlns:a16="http://schemas.microsoft.com/office/drawing/2014/main" val="439154822"/>
                    </a:ext>
                  </a:extLst>
                </a:gridCol>
              </a:tblGrid>
              <a:tr h="370840">
                <a:tc>
                  <a:txBody>
                    <a:bodyPr/>
                    <a:lstStyle/>
                    <a:p>
                      <a:r>
                        <a:rPr lang="en-US" sz="1800" b="1" i="0" kern="1200" dirty="0">
                          <a:solidFill>
                            <a:schemeClr val="lt1"/>
                          </a:solidFill>
                          <a:effectLst/>
                          <a:latin typeface="+mn-lt"/>
                          <a:ea typeface="+mn-ea"/>
                          <a:cs typeface="+mn-cs"/>
                        </a:rPr>
                        <a:t>Market research​</a:t>
                      </a:r>
                      <a:endParaRPr lang="en-IN" dirty="0"/>
                    </a:p>
                  </a:txBody>
                  <a:tcPr/>
                </a:tc>
                <a:tc>
                  <a:txBody>
                    <a:bodyPr/>
                    <a:lstStyle/>
                    <a:p>
                      <a:r>
                        <a:rPr lang="en-US" sz="1800" b="1" i="0" kern="1200" dirty="0">
                          <a:solidFill>
                            <a:schemeClr val="lt1"/>
                          </a:solidFill>
                          <a:effectLst/>
                          <a:latin typeface="+mn-lt"/>
                          <a:ea typeface="+mn-ea"/>
                          <a:cs typeface="+mn-cs"/>
                        </a:rPr>
                        <a:t>User interviews​</a:t>
                      </a:r>
                      <a:endParaRPr lang="en-IN" dirty="0"/>
                    </a:p>
                  </a:txBody>
                  <a:tcPr/>
                </a:tc>
                <a:tc>
                  <a:txBody>
                    <a:bodyPr/>
                    <a:lstStyle/>
                    <a:p>
                      <a:r>
                        <a:rPr lang="en-US" sz="1800" b="1" i="0" kern="1200" dirty="0">
                          <a:solidFill>
                            <a:schemeClr val="lt1"/>
                          </a:solidFill>
                          <a:effectLst/>
                          <a:latin typeface="+mn-lt"/>
                          <a:ea typeface="+mn-ea"/>
                          <a:cs typeface="+mn-cs"/>
                        </a:rPr>
                        <a:t>Other research​</a:t>
                      </a:r>
                      <a:endParaRPr lang="en-IN" dirty="0"/>
                    </a:p>
                  </a:txBody>
                  <a:tcPr/>
                </a:tc>
                <a:extLst>
                  <a:ext uri="{0D108BD9-81ED-4DB2-BD59-A6C34878D82A}">
                    <a16:rowId xmlns:a16="http://schemas.microsoft.com/office/drawing/2014/main" val="1509686933"/>
                  </a:ext>
                </a:extLst>
              </a:tr>
              <a:tr h="370840">
                <a:tc>
                  <a:txBody>
                    <a:bodyPr/>
                    <a:lstStyle/>
                    <a:p>
                      <a:r>
                        <a:rPr lang="en-US" sz="1800" b="0" i="0" u="none" strike="noStrike" kern="1200" dirty="0">
                          <a:solidFill>
                            <a:schemeClr val="dk1"/>
                          </a:solidFill>
                          <a:effectLst/>
                          <a:latin typeface="+mn-lt"/>
                          <a:ea typeface="+mn-ea"/>
                          <a:cs typeface="+mn-cs"/>
                        </a:rPr>
                        <a:t>Market research has shown a growing demand for distance calculation tools. Businesses are looking for accurate and efficient ways to calculate distances for route optimization, fuel cost estimation, and overall operational efficiency.</a:t>
                      </a:r>
                      <a:r>
                        <a:rPr lang="en-US" sz="1800" b="0" i="0" kern="1200" dirty="0">
                          <a:solidFill>
                            <a:schemeClr val="dk1"/>
                          </a:solidFill>
                          <a:effectLst/>
                          <a:latin typeface="+mn-lt"/>
                          <a:ea typeface="+mn-ea"/>
                          <a:cs typeface="+mn-cs"/>
                        </a:rPr>
                        <a:t>​</a:t>
                      </a:r>
                      <a:endParaRPr lang="en-IN" dirty="0"/>
                    </a:p>
                  </a:txBody>
                  <a:tcPr/>
                </a:tc>
                <a:tc>
                  <a:txBody>
                    <a:bodyPr/>
                    <a:lstStyle/>
                    <a:p>
                      <a:pPr rtl="0" fontAlgn="base"/>
                      <a:r>
                        <a:rPr lang="en-US" sz="1800" b="0" i="0" u="none" strike="noStrike" kern="1200" dirty="0">
                          <a:solidFill>
                            <a:schemeClr val="dk1"/>
                          </a:solidFill>
                          <a:effectLst/>
                          <a:latin typeface="+mn-lt"/>
                          <a:ea typeface="+mn-ea"/>
                          <a:cs typeface="+mn-cs"/>
                        </a:rPr>
                        <a:t>User interviews with travel planners, and individuals who frequently need distance information have highlighted the need for a reliable and user-friendly distance calculation solution. Many expressed frustration with manual calculations and the lack of accessible and accurate tools.</a:t>
                      </a:r>
                      <a:r>
                        <a:rPr lang="en-US" sz="1800" b="0" i="0" kern="1200" dirty="0">
                          <a:solidFill>
                            <a:schemeClr val="dk1"/>
                          </a:solidFill>
                          <a:effectLst/>
                          <a:latin typeface="+mn-lt"/>
                          <a:ea typeface="+mn-ea"/>
                          <a:cs typeface="+mn-cs"/>
                        </a:rPr>
                        <a:t>​</a:t>
                      </a:r>
                    </a:p>
                    <a:p>
                      <a:pPr rtl="0" fontAlgn="base"/>
                      <a:r>
                        <a:rPr lang="en-US" sz="1800" b="0" i="0" kern="1200" dirty="0">
                          <a:solidFill>
                            <a:schemeClr val="dk1"/>
                          </a:solidFill>
                          <a:effectLst/>
                          <a:latin typeface="+mn-lt"/>
                          <a:ea typeface="+mn-ea"/>
                          <a:cs typeface="+mn-cs"/>
                        </a:rPr>
                        <a:t>​</a:t>
                      </a:r>
                    </a:p>
                    <a:p>
                      <a:endParaRPr lang="en-IN" dirty="0"/>
                    </a:p>
                  </a:txBody>
                  <a:tcPr/>
                </a:tc>
                <a:tc>
                  <a:txBody>
                    <a:bodyPr/>
                    <a:lstStyle/>
                    <a:p>
                      <a:pPr rtl="0" fontAlgn="base"/>
                      <a:r>
                        <a:rPr lang="en-US" sz="1800" b="0" i="0" u="none" strike="noStrike" kern="1200" dirty="0">
                          <a:solidFill>
                            <a:schemeClr val="dk1"/>
                          </a:solidFill>
                          <a:effectLst/>
                          <a:latin typeface="+mn-lt"/>
                          <a:ea typeface="+mn-ea"/>
                          <a:cs typeface="+mn-cs"/>
                        </a:rPr>
                        <a:t>Existing distance calculation tools and APIs have been evaluated, and the Google Distance API has been identified as a prominent and reliable solution. Its comprehensive database, accuracy, and ease of integration make it a suitable choice for the product.</a:t>
                      </a:r>
                      <a:r>
                        <a:rPr lang="en-US" sz="1800" b="0" i="0" kern="1200" dirty="0">
                          <a:solidFill>
                            <a:schemeClr val="dk1"/>
                          </a:solidFill>
                          <a:effectLst/>
                          <a:latin typeface="+mn-lt"/>
                          <a:ea typeface="+mn-ea"/>
                          <a:cs typeface="+mn-cs"/>
                        </a:rPr>
                        <a:t>​</a:t>
                      </a:r>
                    </a:p>
                    <a:p>
                      <a:pPr rtl="0" fontAlgn="base"/>
                      <a:r>
                        <a:rPr lang="en-US" sz="1800" b="0" i="0" kern="1200" dirty="0">
                          <a:solidFill>
                            <a:schemeClr val="dk1"/>
                          </a:solidFill>
                          <a:effectLst/>
                          <a:latin typeface="+mn-lt"/>
                          <a:ea typeface="+mn-ea"/>
                          <a:cs typeface="+mn-cs"/>
                        </a:rPr>
                        <a:t>​</a:t>
                      </a:r>
                    </a:p>
                    <a:p>
                      <a:endParaRPr lang="en-IN" dirty="0"/>
                    </a:p>
                  </a:txBody>
                  <a:tcPr/>
                </a:tc>
                <a:extLst>
                  <a:ext uri="{0D108BD9-81ED-4DB2-BD59-A6C34878D82A}">
                    <a16:rowId xmlns:a16="http://schemas.microsoft.com/office/drawing/2014/main" val="887690067"/>
                  </a:ext>
                </a:extLst>
              </a:tr>
            </a:tbl>
          </a:graphicData>
        </a:graphic>
      </p:graphicFrame>
    </p:spTree>
    <p:extLst>
      <p:ext uri="{BB962C8B-B14F-4D97-AF65-F5344CB8AC3E}">
        <p14:creationId xmlns:p14="http://schemas.microsoft.com/office/powerpoint/2010/main" val="1057310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42E4-9ED3-79A3-F57B-042410A46ED4}"/>
              </a:ext>
            </a:extLst>
          </p:cNvPr>
          <p:cNvSpPr>
            <a:spLocks noGrp="1"/>
          </p:cNvSpPr>
          <p:nvPr>
            <p:ph type="title"/>
          </p:nvPr>
        </p:nvSpPr>
        <p:spPr/>
        <p:txBody>
          <a:bodyPr/>
          <a:lstStyle/>
          <a:p>
            <a:r>
              <a:rPr lang="en-US" sz="3200" b="0" i="0" u="none" strike="noStrike" dirty="0">
                <a:solidFill>
                  <a:srgbClr val="FF0000"/>
                </a:solidFill>
                <a:effectLst/>
                <a:latin typeface="Calibri Light" panose="020F0302020204030204" pitchFamily="34" charset="0"/>
              </a:rPr>
              <a:t>Problem Solution</a:t>
            </a:r>
            <a:r>
              <a:rPr lang="en-US" sz="1800" b="0" i="0" dirty="0">
                <a:solidFill>
                  <a:srgbClr val="FF0000"/>
                </a:solidFill>
                <a:effectLst/>
                <a:latin typeface="Calibri Light" panose="020F0302020204030204" pitchFamily="34" charset="0"/>
              </a:rPr>
              <a:t>​</a:t>
            </a:r>
            <a:endParaRPr lang="en-IN" dirty="0"/>
          </a:p>
        </p:txBody>
      </p:sp>
      <p:sp>
        <p:nvSpPr>
          <p:cNvPr id="3" name="Content Placeholder 2">
            <a:extLst>
              <a:ext uri="{FF2B5EF4-FFF2-40B4-BE49-F238E27FC236}">
                <a16:creationId xmlns:a16="http://schemas.microsoft.com/office/drawing/2014/main" id="{AC1718ED-F75A-C4B7-900E-959CC03A0694}"/>
              </a:ext>
            </a:extLst>
          </p:cNvPr>
          <p:cNvSpPr>
            <a:spLocks noGrp="1"/>
          </p:cNvSpPr>
          <p:nvPr>
            <p:ph idx="1"/>
          </p:nvPr>
        </p:nvSpPr>
        <p:spPr/>
        <p:txBody>
          <a:bodyPr/>
          <a:lstStyle/>
          <a:p>
            <a:pPr marL="0" indent="0">
              <a:buNone/>
            </a:pPr>
            <a:endParaRPr lang="en-US" sz="1800" b="0" i="0" u="none" strike="noStrike" dirty="0">
              <a:solidFill>
                <a:srgbClr val="000000"/>
              </a:solidFill>
              <a:effectLst/>
              <a:latin typeface="Calibri" panose="020F0502020204030204" pitchFamily="34" charset="0"/>
            </a:endParaRPr>
          </a:p>
          <a:p>
            <a:pPr marL="0" indent="0">
              <a:buNone/>
            </a:pPr>
            <a:endParaRPr lang="en-US" sz="1800" dirty="0">
              <a:solidFill>
                <a:srgbClr val="000000"/>
              </a:solidFill>
              <a:latin typeface="Calibri" panose="020F0502020204030204" pitchFamily="34" charset="0"/>
            </a:endParaRPr>
          </a:p>
          <a:p>
            <a:pPr marL="0" indent="0">
              <a:buNone/>
            </a:pPr>
            <a:r>
              <a:rPr lang="en-US" sz="1800" b="0" i="0" u="none" strike="noStrike" dirty="0">
                <a:solidFill>
                  <a:srgbClr val="000000"/>
                </a:solidFill>
                <a:effectLst/>
                <a:latin typeface="Calibri" panose="020F0502020204030204" pitchFamily="34" charset="0"/>
              </a:rPr>
              <a:t>Our web application utilizes the Google Distance API to solve the customer's problem. By integrating the API, we offer a user-friendly interface where users can input two addresses . The application then retrieves the distance between the locations. This solution provides users with accurate and up-to-date distance information, empowering them to plan their trips, or routes more effectively.</a:t>
            </a:r>
            <a:r>
              <a:rPr lang="en-US" sz="180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56401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20C4-772A-AC6F-66A1-0133122EC650}"/>
              </a:ext>
            </a:extLst>
          </p:cNvPr>
          <p:cNvSpPr>
            <a:spLocks noGrp="1"/>
          </p:cNvSpPr>
          <p:nvPr>
            <p:ph type="title"/>
          </p:nvPr>
        </p:nvSpPr>
        <p:spPr/>
        <p:txBody>
          <a:bodyPr/>
          <a:lstStyle/>
          <a:p>
            <a:r>
              <a:rPr lang="en-US" sz="3200" b="0" i="0" u="none" strike="noStrike" dirty="0">
                <a:solidFill>
                  <a:srgbClr val="000000"/>
                </a:solidFill>
                <a:effectLst/>
                <a:latin typeface="Calibri Light" panose="020F0302020204030204" pitchFamily="34" charset="0"/>
              </a:rPr>
              <a:t> </a:t>
            </a:r>
            <a:r>
              <a:rPr lang="en-US" sz="3200" b="0" i="0" u="none" strike="noStrike" dirty="0">
                <a:solidFill>
                  <a:srgbClr val="FF0000"/>
                </a:solidFill>
                <a:effectLst/>
                <a:latin typeface="Calibri Light" panose="020F0302020204030204" pitchFamily="34" charset="0"/>
              </a:rPr>
              <a:t>High-Level purpose of product</a:t>
            </a:r>
            <a:r>
              <a:rPr lang="en-US" sz="1800" b="0" i="0" dirty="0">
                <a:solidFill>
                  <a:srgbClr val="FF0000"/>
                </a:solidFill>
                <a:effectLst/>
                <a:latin typeface="Calibri Light" panose="020F0302020204030204" pitchFamily="34" charset="0"/>
              </a:rPr>
              <a:t>​</a:t>
            </a:r>
            <a:endParaRPr lang="en-IN" dirty="0"/>
          </a:p>
        </p:txBody>
      </p:sp>
      <p:sp>
        <p:nvSpPr>
          <p:cNvPr id="3" name="Content Placeholder 2">
            <a:extLst>
              <a:ext uri="{FF2B5EF4-FFF2-40B4-BE49-F238E27FC236}">
                <a16:creationId xmlns:a16="http://schemas.microsoft.com/office/drawing/2014/main" id="{4CA3B3BC-28AC-ECDF-30FA-857EAF52BD93}"/>
              </a:ext>
            </a:extLst>
          </p:cNvPr>
          <p:cNvSpPr>
            <a:spLocks noGrp="1"/>
          </p:cNvSpPr>
          <p:nvPr>
            <p:ph idx="1"/>
          </p:nvPr>
        </p:nvSpPr>
        <p:spPr/>
        <p:txBody>
          <a:bodyPr/>
          <a:lstStyle/>
          <a:p>
            <a:pPr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It helps to determine the most efficient travel routes between multiple possible origins and destinations.</a:t>
            </a:r>
            <a:r>
              <a:rPr lang="en-US" sz="180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marL="0" indent="0" algn="l" rtl="0" fontAlgn="base">
              <a:buNone/>
            </a:pPr>
            <a:endParaRPr lang="en-US" dirty="0">
              <a:solidFill>
                <a:srgbClr val="000000"/>
              </a:solidFill>
              <a:latin typeface="Arial" panose="020B0604020202020204" pitchFamily="34" charset="0"/>
            </a:endParaRPr>
          </a:p>
          <a:p>
            <a:pPr fontAlgn="base"/>
            <a:r>
              <a:rPr lang="en-US" sz="1800" b="0" i="0" u="none" strike="noStrike" dirty="0">
                <a:solidFill>
                  <a:srgbClr val="000000"/>
                </a:solidFill>
                <a:effectLst/>
                <a:latin typeface="Calibri" panose="020F0502020204030204" pitchFamily="34" charset="0"/>
              </a:rPr>
              <a:t>To calculate distances and travel times between locations. This information can be used for a variety of purposes.</a:t>
            </a:r>
            <a:r>
              <a:rPr lang="en-US" sz="180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marL="0" indent="0" algn="l" rtl="0" fontAlgn="base">
              <a:buNone/>
            </a:pP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To calculate the shortest route between two points. </a:t>
            </a:r>
            <a:endParaRPr lang="en-US" b="0" i="0" dirty="0">
              <a:solidFill>
                <a:srgbClr val="000000"/>
              </a:solidFill>
              <a:effectLst/>
              <a:latin typeface="Arial" panose="020B0604020202020204" pitchFamily="34" charset="0"/>
            </a:endParaRPr>
          </a:p>
          <a:p>
            <a:pPr marL="0" indent="0" algn="l" rtl="0" fontAlgn="base">
              <a:buNone/>
            </a:pP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 For example, a retailer could use the API to calculate the delivery time for online orders, or to determine the optimal location for a new store.</a:t>
            </a:r>
            <a:r>
              <a:rPr lang="en-US" sz="180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778632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DE8F0-3B51-7095-6C74-25810A3890E3}"/>
              </a:ext>
            </a:extLst>
          </p:cNvPr>
          <p:cNvSpPr>
            <a:spLocks noGrp="1"/>
          </p:cNvSpPr>
          <p:nvPr>
            <p:ph type="title"/>
          </p:nvPr>
        </p:nvSpPr>
        <p:spPr/>
        <p:txBody>
          <a:bodyPr>
            <a:normAutofit fontScale="90000"/>
          </a:bodyPr>
          <a:lstStyle/>
          <a:p>
            <a:pPr rtl="0" fontAlgn="base"/>
            <a:r>
              <a:rPr lang="en-US" sz="3200" b="0" i="0" u="none" strike="noStrike" dirty="0">
                <a:solidFill>
                  <a:srgbClr val="FF0000"/>
                </a:solidFill>
                <a:effectLst/>
                <a:latin typeface="Calibri" panose="020F0502020204030204" pitchFamily="34" charset="0"/>
              </a:rPr>
              <a:t>Strategic Imperatives:</a:t>
            </a:r>
            <a:r>
              <a:rPr lang="en-US" sz="3200" b="0" i="0" dirty="0">
                <a:solidFill>
                  <a:srgbClr val="FF0000"/>
                </a:solidFill>
                <a:effectLst/>
                <a:latin typeface="Calibri" panose="020F0502020204030204" pitchFamily="34" charset="0"/>
              </a:rPr>
              <a:t>​</a:t>
            </a:r>
            <a:br>
              <a:rPr lang="en-US" sz="3200" b="0" i="0" dirty="0">
                <a:solidFill>
                  <a:srgbClr val="000000"/>
                </a:solidFill>
                <a:effectLst/>
                <a:latin typeface="Segoe UI" panose="020B0502040204020203" pitchFamily="34" charset="0"/>
              </a:rPr>
            </a:br>
            <a:r>
              <a:rPr lang="en-US" sz="1800" b="0" i="0" dirty="0">
                <a:solidFill>
                  <a:srgbClr val="FF0000"/>
                </a:solidFill>
                <a:effectLst/>
                <a:latin typeface="Calibri" panose="020F0502020204030204" pitchFamily="34" charset="0"/>
              </a:rPr>
              <a:t>​</a:t>
            </a:r>
            <a:br>
              <a:rPr lang="en-US" b="0" i="0" dirty="0">
                <a:solidFill>
                  <a:srgbClr val="000000"/>
                </a:solidFill>
                <a:effectLst/>
                <a:latin typeface="Segoe UI" panose="020B0502040204020203" pitchFamily="34" charset="0"/>
              </a:rPr>
            </a:br>
            <a:endParaRPr lang="en-IN" dirty="0"/>
          </a:p>
        </p:txBody>
      </p:sp>
      <p:graphicFrame>
        <p:nvGraphicFramePr>
          <p:cNvPr id="4" name="Table 4">
            <a:extLst>
              <a:ext uri="{FF2B5EF4-FFF2-40B4-BE49-F238E27FC236}">
                <a16:creationId xmlns:a16="http://schemas.microsoft.com/office/drawing/2014/main" id="{F33DA6F0-7315-07F0-2AC0-CFAF1B02C6C8}"/>
              </a:ext>
            </a:extLst>
          </p:cNvPr>
          <p:cNvGraphicFramePr>
            <a:graphicFrameLocks noGrp="1"/>
          </p:cNvGraphicFramePr>
          <p:nvPr>
            <p:ph idx="1"/>
            <p:extLst>
              <p:ext uri="{D42A27DB-BD31-4B8C-83A1-F6EECF244321}">
                <p14:modId xmlns:p14="http://schemas.microsoft.com/office/powerpoint/2010/main" val="2839055344"/>
              </p:ext>
            </p:extLst>
          </p:nvPr>
        </p:nvGraphicFramePr>
        <p:xfrm>
          <a:off x="838200" y="1825625"/>
          <a:ext cx="10515597" cy="32054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818150011"/>
                    </a:ext>
                  </a:extLst>
                </a:gridCol>
                <a:gridCol w="3505199">
                  <a:extLst>
                    <a:ext uri="{9D8B030D-6E8A-4147-A177-3AD203B41FA5}">
                      <a16:colId xmlns:a16="http://schemas.microsoft.com/office/drawing/2014/main" val="2138407533"/>
                    </a:ext>
                  </a:extLst>
                </a:gridCol>
                <a:gridCol w="3505199">
                  <a:extLst>
                    <a:ext uri="{9D8B030D-6E8A-4147-A177-3AD203B41FA5}">
                      <a16:colId xmlns:a16="http://schemas.microsoft.com/office/drawing/2014/main" val="1756081248"/>
                    </a:ext>
                  </a:extLst>
                </a:gridCol>
              </a:tblGrid>
              <a:tr h="370840">
                <a:tc>
                  <a:txBody>
                    <a:bodyPr/>
                    <a:lstStyle/>
                    <a:p>
                      <a:r>
                        <a:rPr lang="en-US" sz="1800" b="0" i="0" kern="1200" dirty="0">
                          <a:solidFill>
                            <a:schemeClr val="lt1"/>
                          </a:solidFill>
                          <a:effectLst/>
                          <a:latin typeface="+mn-lt"/>
                          <a:ea typeface="+mn-ea"/>
                          <a:cs typeface="+mn-cs"/>
                        </a:rPr>
                        <a:t>Product Goal</a:t>
                      </a:r>
                      <a:endParaRPr lang="en-IN" dirty="0"/>
                    </a:p>
                  </a:txBody>
                  <a:tcPr/>
                </a:tc>
                <a:tc>
                  <a:txBody>
                    <a:bodyPr/>
                    <a:lstStyle/>
                    <a:p>
                      <a:r>
                        <a:rPr lang="en-US" sz="1800" b="0" i="0" kern="1200" dirty="0">
                          <a:solidFill>
                            <a:schemeClr val="lt1"/>
                          </a:solidFill>
                          <a:effectLst/>
                          <a:latin typeface="+mn-lt"/>
                          <a:ea typeface="+mn-ea"/>
                          <a:cs typeface="+mn-cs"/>
                        </a:rPr>
                        <a:t>Product Initiative</a:t>
                      </a:r>
                      <a:endParaRPr lang="en-IN" dirty="0"/>
                    </a:p>
                  </a:txBody>
                  <a:tcPr/>
                </a:tc>
                <a:tc>
                  <a:txBody>
                    <a:bodyPr/>
                    <a:lstStyle/>
                    <a:p>
                      <a:r>
                        <a:rPr lang="en-US" sz="1800" b="0" i="0" u="none" strike="noStrike" kern="1200" dirty="0">
                          <a:solidFill>
                            <a:schemeClr val="lt1"/>
                          </a:solidFill>
                          <a:effectLst/>
                          <a:latin typeface="+mn-lt"/>
                          <a:ea typeface="+mn-ea"/>
                          <a:cs typeface="+mn-cs"/>
                        </a:rPr>
                        <a:t>Description</a:t>
                      </a:r>
                      <a:r>
                        <a:rPr lang="en-US" sz="1800" b="1" i="0" kern="1200" dirty="0">
                          <a:solidFill>
                            <a:schemeClr val="lt1"/>
                          </a:solidFill>
                          <a:effectLst/>
                          <a:latin typeface="+mn-lt"/>
                          <a:ea typeface="+mn-ea"/>
                          <a:cs typeface="+mn-cs"/>
                        </a:rPr>
                        <a:t>​</a:t>
                      </a:r>
                      <a:endParaRPr lang="en-IN" dirty="0"/>
                    </a:p>
                  </a:txBody>
                  <a:tcPr/>
                </a:tc>
                <a:extLst>
                  <a:ext uri="{0D108BD9-81ED-4DB2-BD59-A6C34878D82A}">
                    <a16:rowId xmlns:a16="http://schemas.microsoft.com/office/drawing/2014/main" val="3014186620"/>
                  </a:ext>
                </a:extLst>
              </a:tr>
              <a:tr h="370840">
                <a:tc>
                  <a:txBody>
                    <a:bodyPr/>
                    <a:lstStyle/>
                    <a:p>
                      <a:r>
                        <a:rPr lang="en-US" sz="1800" b="0" i="0" u="none" strike="noStrike" kern="1200" dirty="0">
                          <a:solidFill>
                            <a:schemeClr val="dk1"/>
                          </a:solidFill>
                          <a:effectLst/>
                          <a:latin typeface="+mn-lt"/>
                          <a:ea typeface="+mn-ea"/>
                          <a:cs typeface="+mn-cs"/>
                        </a:rPr>
                        <a:t>Our goal is to provide a best-in-class distance calculation solution that meets the needs of  transportation, and travel industries, enabling efficient route planning and improved decision-making.</a:t>
                      </a:r>
                      <a:r>
                        <a:rPr lang="en-US" sz="1800" b="0" i="0" kern="1200" dirty="0">
                          <a:solidFill>
                            <a:schemeClr val="dk1"/>
                          </a:solidFill>
                          <a:effectLst/>
                          <a:latin typeface="+mn-lt"/>
                          <a:ea typeface="+mn-ea"/>
                          <a:cs typeface="+mn-cs"/>
                        </a:rPr>
                        <a:t>​</a:t>
                      </a:r>
                      <a:endParaRPr lang="en-IN" dirty="0"/>
                    </a:p>
                  </a:txBody>
                  <a:tcPr/>
                </a:tc>
                <a:tc>
                  <a:txBody>
                    <a:bodyPr/>
                    <a:lstStyle/>
                    <a:p>
                      <a:r>
                        <a:rPr lang="en-US" sz="1800" b="0" i="0" u="none" strike="noStrike" kern="1200" dirty="0">
                          <a:solidFill>
                            <a:schemeClr val="dk1"/>
                          </a:solidFill>
                          <a:effectLst/>
                          <a:latin typeface="+mn-lt"/>
                          <a:ea typeface="+mn-ea"/>
                          <a:cs typeface="+mn-cs"/>
                        </a:rPr>
                        <a:t>We will enhance the user experience by integrating the Google Distance API into our existing platform, offering seamless access to accurate distance information.</a:t>
                      </a:r>
                      <a:r>
                        <a:rPr lang="en-US" sz="1800" b="0" i="0" kern="1200" dirty="0">
                          <a:solidFill>
                            <a:schemeClr val="dk1"/>
                          </a:solidFill>
                          <a:effectLst/>
                          <a:latin typeface="+mn-lt"/>
                          <a:ea typeface="+mn-ea"/>
                          <a:cs typeface="+mn-cs"/>
                        </a:rPr>
                        <a:t>​</a:t>
                      </a:r>
                      <a:endParaRPr lang="en-IN" dirty="0"/>
                    </a:p>
                  </a:txBody>
                  <a:tcPr/>
                </a:tc>
                <a:tc>
                  <a:txBody>
                    <a:bodyPr/>
                    <a:lstStyle/>
                    <a:p>
                      <a:r>
                        <a:rPr lang="en-US" sz="1800" b="0" i="0" u="none" strike="noStrike" kern="1200" dirty="0">
                          <a:solidFill>
                            <a:schemeClr val="dk1"/>
                          </a:solidFill>
                          <a:effectLst/>
                          <a:latin typeface="+mn-lt"/>
                          <a:ea typeface="+mn-ea"/>
                          <a:cs typeface="+mn-cs"/>
                        </a:rPr>
                        <a:t>Our product will empower businesses to streamline operations,  and enhance customer satisfaction by providing reliable and real-time distance calculations. By leveraging the power of the Google Distance API, we aim to become the go-to solution for accurate distance measurement and route planning.</a:t>
                      </a:r>
                      <a:r>
                        <a:rPr lang="en-US"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3486954862"/>
                  </a:ext>
                </a:extLst>
              </a:tr>
            </a:tbl>
          </a:graphicData>
        </a:graphic>
      </p:graphicFrame>
    </p:spTree>
    <p:extLst>
      <p:ext uri="{BB962C8B-B14F-4D97-AF65-F5344CB8AC3E}">
        <p14:creationId xmlns:p14="http://schemas.microsoft.com/office/powerpoint/2010/main" val="2747617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0B52-06EF-8C21-2B00-628F23A7569F}"/>
              </a:ext>
            </a:extLst>
          </p:cNvPr>
          <p:cNvSpPr>
            <a:spLocks noGrp="1"/>
          </p:cNvSpPr>
          <p:nvPr>
            <p:ph type="title"/>
          </p:nvPr>
        </p:nvSpPr>
        <p:spPr/>
        <p:txBody>
          <a:bodyPr>
            <a:normAutofit/>
          </a:bodyPr>
          <a:lstStyle/>
          <a:p>
            <a:r>
              <a:rPr lang="en-US" sz="3200" b="0" i="0" u="none" strike="noStrike" dirty="0">
                <a:solidFill>
                  <a:srgbClr val="FF0000"/>
                </a:solidFill>
                <a:effectLst/>
                <a:latin typeface="Calibri Light" panose="020F0302020204030204" pitchFamily="34" charset="0"/>
              </a:rPr>
              <a:t>Actors/Users</a:t>
            </a:r>
            <a:r>
              <a:rPr lang="en-US" sz="3200" b="0" i="0" dirty="0">
                <a:solidFill>
                  <a:srgbClr val="FF0000"/>
                </a:solidFill>
                <a:effectLst/>
                <a:latin typeface="Calibri Light" panose="020F0302020204030204" pitchFamily="34" charset="0"/>
              </a:rPr>
              <a:t>​</a:t>
            </a:r>
            <a:endParaRPr lang="en-IN" sz="3200" dirty="0"/>
          </a:p>
        </p:txBody>
      </p:sp>
      <p:sp>
        <p:nvSpPr>
          <p:cNvPr id="3" name="Content Placeholder 2">
            <a:extLst>
              <a:ext uri="{FF2B5EF4-FFF2-40B4-BE49-F238E27FC236}">
                <a16:creationId xmlns:a16="http://schemas.microsoft.com/office/drawing/2014/main" id="{47AC5AE1-4F1A-AE47-4A96-C2BFE5D6BF3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sz="1800" dirty="0"/>
              <a:t>1. General Users: These are individuals who access the application to calculate the distance between two locations . Users may include travelers, hikers, or anyone who needs to know the distance between specific points.</a:t>
            </a:r>
            <a:endParaRPr lang="en-IN" sz="1800" dirty="0"/>
          </a:p>
        </p:txBody>
      </p:sp>
    </p:spTree>
    <p:extLst>
      <p:ext uri="{BB962C8B-B14F-4D97-AF65-F5344CB8AC3E}">
        <p14:creationId xmlns:p14="http://schemas.microsoft.com/office/powerpoint/2010/main" val="3648905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FCAF-E7B0-D790-852A-8A2A4E3D29B0}"/>
              </a:ext>
            </a:extLst>
          </p:cNvPr>
          <p:cNvSpPr>
            <a:spLocks noGrp="1"/>
          </p:cNvSpPr>
          <p:nvPr>
            <p:ph type="title"/>
          </p:nvPr>
        </p:nvSpPr>
        <p:spPr/>
        <p:txBody>
          <a:bodyPr/>
          <a:lstStyle/>
          <a:p>
            <a:r>
              <a:rPr lang="en-US" sz="3200" b="0" i="0" u="none" strike="noStrike" dirty="0">
                <a:solidFill>
                  <a:srgbClr val="FF0000"/>
                </a:solidFill>
                <a:effectLst/>
                <a:latin typeface="Calibri Light" panose="020F0302020204030204" pitchFamily="34" charset="0"/>
              </a:rPr>
              <a:t>Features/Use cases</a:t>
            </a:r>
            <a:r>
              <a:rPr lang="en-US" sz="1800" b="0" i="0" dirty="0">
                <a:solidFill>
                  <a:srgbClr val="FF0000"/>
                </a:solidFill>
                <a:effectLst/>
                <a:latin typeface="Calibri Light" panose="020F0302020204030204" pitchFamily="34" charset="0"/>
              </a:rPr>
              <a:t>​</a:t>
            </a:r>
            <a:endParaRPr lang="en-IN" dirty="0"/>
          </a:p>
        </p:txBody>
      </p:sp>
      <p:sp>
        <p:nvSpPr>
          <p:cNvPr id="3" name="Content Placeholder 2">
            <a:extLst>
              <a:ext uri="{FF2B5EF4-FFF2-40B4-BE49-F238E27FC236}">
                <a16:creationId xmlns:a16="http://schemas.microsoft.com/office/drawing/2014/main" id="{F640D80B-4FA5-343D-D60A-384839A572EB}"/>
              </a:ext>
            </a:extLst>
          </p:cNvPr>
          <p:cNvSpPr>
            <a:spLocks noGrp="1"/>
          </p:cNvSpPr>
          <p:nvPr>
            <p:ph idx="1"/>
          </p:nvPr>
        </p:nvSpPr>
        <p:spPr/>
        <p:txBody>
          <a:bodyPr/>
          <a:lstStyle/>
          <a:p>
            <a:pPr algn="l" rtl="0" fontAlgn="base"/>
            <a:r>
              <a:rPr lang="en-US" sz="1800" b="0" i="0" u="none" strike="noStrike" dirty="0">
                <a:solidFill>
                  <a:srgbClr val="000000"/>
                </a:solidFill>
                <a:effectLst/>
                <a:latin typeface="Calibri" panose="020F0502020204030204" pitchFamily="34" charset="0"/>
              </a:rPr>
              <a:t>1. Input: Users can input two locations </a:t>
            </a:r>
            <a:r>
              <a:rPr lang="en-US" sz="1800" dirty="0">
                <a:solidFill>
                  <a:srgbClr val="000000"/>
                </a:solidFill>
                <a:latin typeface="Calibri" panose="020F0502020204030204" pitchFamily="34" charset="0"/>
              </a:rPr>
              <a:t> </a:t>
            </a:r>
            <a:r>
              <a:rPr lang="en-US" sz="1800" b="0" i="0" u="none" strike="noStrike" dirty="0">
                <a:solidFill>
                  <a:srgbClr val="000000"/>
                </a:solidFill>
                <a:effectLst/>
                <a:latin typeface="Calibri" panose="020F0502020204030204" pitchFamily="34" charset="0"/>
              </a:rPr>
              <a:t>into the application.</a:t>
            </a:r>
            <a:r>
              <a:rPr lang="en-US" sz="1800" b="0" i="0" dirty="0">
                <a:solidFill>
                  <a:srgbClr val="000000"/>
                </a:solidFill>
                <a:effectLst/>
                <a:latin typeface="Calibri" panose="020F0502020204030204" pitchFamily="34" charset="0"/>
              </a:rPr>
              <a:t>​</a:t>
            </a:r>
          </a:p>
          <a:p>
            <a:pPr algn="l" rtl="0" fontAlgn="base"/>
            <a:endParaRPr lang="en-US" b="0" i="0" dirty="0">
              <a:solidFill>
                <a:srgbClr val="000000"/>
              </a:solidFill>
              <a:effectLst/>
              <a:latin typeface="Segoe UI" panose="020B0502040204020203" pitchFamily="34" charset="0"/>
            </a:endParaRPr>
          </a:p>
          <a:p>
            <a:pPr algn="l" rtl="0" fontAlgn="base"/>
            <a:r>
              <a:rPr lang="en-US" sz="1800" b="0" i="0" u="none" strike="noStrike" dirty="0">
                <a:solidFill>
                  <a:srgbClr val="000000"/>
                </a:solidFill>
                <a:effectLst/>
                <a:latin typeface="Calibri" panose="020F0502020204030204" pitchFamily="34" charset="0"/>
              </a:rPr>
              <a:t>2. Distance Calculation: The application will use the Google Distance API to calculate the distance between the two provided points.</a:t>
            </a:r>
            <a:endParaRPr lang="en-US" sz="1800" u="none" strike="noStrike" dirty="0">
              <a:solidFill>
                <a:srgbClr val="000000"/>
              </a:solidFill>
              <a:latin typeface="Calibri" panose="020F0502020204030204" pitchFamily="34" charset="0"/>
            </a:endParaRPr>
          </a:p>
          <a:p>
            <a:pPr marL="0" indent="0" algn="l" rtl="0" fontAlgn="base">
              <a:buNone/>
            </a:pPr>
            <a:endParaRPr lang="en-US" b="0" i="0" dirty="0">
              <a:solidFill>
                <a:srgbClr val="000000"/>
              </a:solidFill>
              <a:effectLst/>
              <a:latin typeface="Segoe UI" panose="020B0502040204020203" pitchFamily="34" charset="0"/>
            </a:endParaRPr>
          </a:p>
          <a:p>
            <a:pPr algn="l" rtl="0" fontAlgn="base"/>
            <a:r>
              <a:rPr lang="en-US" sz="1800" b="0" i="0" u="none" strike="noStrike" dirty="0">
                <a:solidFill>
                  <a:srgbClr val="000000"/>
                </a:solidFill>
                <a:effectLst/>
                <a:latin typeface="Calibri" panose="020F0502020204030204" pitchFamily="34" charset="0"/>
              </a:rPr>
              <a:t>3. Distance Display: The calculated distance will be presented to the user in a clear and understandable format, such as kilometers or miles.</a:t>
            </a:r>
            <a:r>
              <a:rPr lang="en-US" sz="1800" b="0" i="0" dirty="0">
                <a:solidFill>
                  <a:srgbClr val="000000"/>
                </a:solidFill>
                <a:effectLst/>
                <a:latin typeface="Calibri" panose="020F0502020204030204" pitchFamily="34" charset="0"/>
              </a:rPr>
              <a:t>​</a:t>
            </a:r>
          </a:p>
          <a:p>
            <a:pPr marL="0" indent="0" algn="l" rtl="0" fontAlgn="base">
              <a:buNone/>
            </a:pPr>
            <a:endParaRPr lang="en-US" b="0" i="0" dirty="0">
              <a:solidFill>
                <a:srgbClr val="000000"/>
              </a:solidFill>
              <a:effectLst/>
              <a:latin typeface="Segoe UI" panose="020B0502040204020203" pitchFamily="34" charset="0"/>
            </a:endParaRPr>
          </a:p>
          <a:p>
            <a:pPr algn="l" rtl="0" fontAlgn="base"/>
            <a:r>
              <a:rPr lang="en-US" sz="1800" b="0" i="0" u="none" strike="noStrike" dirty="0">
                <a:solidFill>
                  <a:srgbClr val="000000"/>
                </a:solidFill>
                <a:effectLst/>
                <a:latin typeface="Calibri" panose="020F0502020204030204" pitchFamily="34" charset="0"/>
              </a:rPr>
              <a:t>4. Error Handling: In case of invalid input or an error in the API request, appropriate error messages will be displayed to guide the user.</a:t>
            </a:r>
            <a:r>
              <a:rPr lang="en-US" sz="1800"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pPr marL="0" indent="0">
              <a:buNone/>
            </a:pPr>
            <a:endParaRPr lang="en-IN" dirty="0"/>
          </a:p>
        </p:txBody>
      </p:sp>
    </p:spTree>
    <p:extLst>
      <p:ext uri="{BB962C8B-B14F-4D97-AF65-F5344CB8AC3E}">
        <p14:creationId xmlns:p14="http://schemas.microsoft.com/office/powerpoint/2010/main" val="3057198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805</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Segoe UI</vt:lpstr>
      <vt:lpstr>Office Theme</vt:lpstr>
      <vt:lpstr>Product Requirement Document</vt:lpstr>
      <vt:lpstr>PowerPoint Presentation</vt:lpstr>
      <vt:lpstr>Customer Problem​</vt:lpstr>
      <vt:lpstr>Market forces and background​</vt:lpstr>
      <vt:lpstr>Problem Solution​</vt:lpstr>
      <vt:lpstr> High-Level purpose of product​</vt:lpstr>
      <vt:lpstr>Strategic Imperatives:​ ​ </vt:lpstr>
      <vt:lpstr>Actors/Users​</vt:lpstr>
      <vt:lpstr>Features/Use cases​</vt:lpstr>
      <vt:lpstr>Dependencies​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Requirement Document</dc:title>
  <dc:creator>lakshmianitha23@gmail.com</dc:creator>
  <cp:lastModifiedBy>lakshmianitha23@gmail.com</cp:lastModifiedBy>
  <cp:revision>2</cp:revision>
  <dcterms:created xsi:type="dcterms:W3CDTF">2023-07-03T16:50:18Z</dcterms:created>
  <dcterms:modified xsi:type="dcterms:W3CDTF">2023-07-06T17:09:09Z</dcterms:modified>
</cp:coreProperties>
</file>