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59" r:id="rId4"/>
    <p:sldId id="257" r:id="rId5"/>
    <p:sldId id="260" r:id="rId6"/>
    <p:sldId id="261" r:id="rId7"/>
    <p:sldId id="262" r:id="rId8"/>
    <p:sldId id="28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wholeTbl>
    <a:band2H>
      <a:tcTxStyle/>
      <a:tcStyle>
        <a:tcBdr/>
        <a:fill>
          <a:solidFill>
            <a:srgbClr val="C4C1BA">
              <a:alpha val="25000"/>
            </a:srgbClr>
          </a:solidFill>
        </a:fill>
      </a:tcStyle>
    </a:band2H>
    <a:firstCol>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Col>
    <a:lastRow>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381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lastRow>
    <a:firstRow>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3E9"/>
          </a:solidFill>
        </a:fill>
      </a:tcStyle>
    </a:wholeTbl>
    <a:band2H>
      <a:tcTxStyle/>
      <a:tcStyle>
        <a:tcBdr/>
        <a:fill>
          <a:solidFill>
            <a:srgbClr val="EDF1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6D3"/>
          </a:solidFill>
        </a:fill>
      </a:tcStyle>
    </a:wholeTbl>
    <a:band2H>
      <a:tcTxStyle/>
      <a:tcStyle>
        <a:tcBdr/>
        <a:fill>
          <a:solidFill>
            <a:srgbClr val="F6EC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DDA"/>
          </a:solidFill>
        </a:fill>
      </a:tcStyle>
    </a:wholeTbl>
    <a:band2H>
      <a:tcTxStyle/>
      <a:tcStyle>
        <a:tcBdr/>
        <a:fill>
          <a:solidFill>
            <a:srgbClr val="F4F6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216" y="-10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8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4981828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87400" y="1511300"/>
            <a:ext cx="11430000" cy="3810000"/>
          </a:xfrm>
          <a:prstGeom prst="rect">
            <a:avLst/>
          </a:prstGeom>
        </p:spPr>
        <p:txBody>
          <a:bodyPr anchor="b"/>
          <a:lstStyle>
            <a:lvl1pPr>
              <a:defRPr>
                <a:solidFill>
                  <a:srgbClr val="276D6D"/>
                </a:solidFill>
              </a:defRPr>
            </a:lvl1pPr>
          </a:lstStyle>
          <a:p>
            <a:r>
              <a:t>Title Text</a:t>
            </a:r>
          </a:p>
        </p:txBody>
      </p:sp>
      <p:sp>
        <p:nvSpPr>
          <p:cNvPr id="12" name="Body Level One…"/>
          <p:cNvSpPr txBox="1">
            <a:spLocks noGrp="1"/>
          </p:cNvSpPr>
          <p:nvPr>
            <p:ph type="body" sz="quarter" idx="1"/>
          </p:nvPr>
        </p:nvSpPr>
        <p:spPr>
          <a:xfrm>
            <a:off x="787400" y="5308600"/>
            <a:ext cx="11430000" cy="14478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533400"/>
          </a:xfrm>
          <a:prstGeom prst="rect">
            <a:avLst/>
          </a:prstGeom>
        </p:spPr>
        <p:txBody>
          <a:bodyPr anchor="t"/>
          <a:lstStyle>
            <a:lvl1pPr marL="0" indent="0" algn="ctr">
              <a:spcBef>
                <a:spcPts val="0"/>
              </a:spcBef>
              <a:buSzTx/>
              <a:buNone/>
              <a:defRPr sz="2800" i="1"/>
            </a:lvl1pPr>
            <a:lvl2pPr marL="699911" indent="-306211" algn="ctr">
              <a:spcBef>
                <a:spcPts val="0"/>
              </a:spcBef>
              <a:buBlip>
                <a:blip r:embed="rId2"/>
              </a:buBlip>
              <a:defRPr sz="2800" i="1"/>
            </a:lvl2pPr>
            <a:lvl3pPr marL="1093610" indent="-306211" algn="ctr">
              <a:spcBef>
                <a:spcPts val="0"/>
              </a:spcBef>
              <a:buBlip>
                <a:blip r:embed="rId2"/>
              </a:buBlip>
              <a:defRPr sz="2800" i="1"/>
            </a:lvl3pPr>
            <a:lvl4pPr marL="1487310" indent="-306210" algn="ctr">
              <a:spcBef>
                <a:spcPts val="0"/>
              </a:spcBef>
              <a:buBlip>
                <a:blip r:embed="rId2"/>
              </a:buBlip>
              <a:defRPr sz="2800" i="1"/>
            </a:lvl4pPr>
            <a:lvl5pPr marL="1881010" indent="-306210" algn="ctr">
              <a:spcBef>
                <a:spcPts val="0"/>
              </a:spcBef>
              <a:buBlip>
                <a:blip r:embed="rId2"/>
              </a:buBlip>
              <a:defRPr sz="28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286250"/>
            <a:ext cx="10464800" cy="647700"/>
          </a:xfrm>
          <a:prstGeom prst="rect">
            <a:avLst/>
          </a:prstGeom>
        </p:spPr>
        <p:txBody>
          <a:bodyPr/>
          <a:lstStyle/>
          <a:p>
            <a:pPr>
              <a:buBlip>
                <a:blip r:embed="rId2"/>
              </a:buBlip>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Image"/>
          <p:cNvSpPr>
            <a:spLocks noGrp="1"/>
          </p:cNvSpPr>
          <p:nvPr>
            <p:ph type="pic" sz="half" idx="13"/>
          </p:nvPr>
        </p:nvSpPr>
        <p:spPr>
          <a:xfrm>
            <a:off x="2489200" y="889000"/>
            <a:ext cx="8051800" cy="60833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21" name="Title Text"/>
          <p:cNvSpPr txBox="1">
            <a:spLocks noGrp="1"/>
          </p:cNvSpPr>
          <p:nvPr>
            <p:ph type="title"/>
          </p:nvPr>
        </p:nvSpPr>
        <p:spPr>
          <a:xfrm>
            <a:off x="787400" y="7188200"/>
            <a:ext cx="11430000" cy="1270000"/>
          </a:xfrm>
          <a:prstGeom prst="rect">
            <a:avLst/>
          </a:prstGeom>
        </p:spPr>
        <p:txBody>
          <a:bodyPr anchor="b"/>
          <a:lstStyle>
            <a:lvl1pPr>
              <a:defRPr>
                <a:solidFill>
                  <a:srgbClr val="276D6D"/>
                </a:solidFill>
              </a:defRPr>
            </a:lvl1pPr>
          </a:lstStyle>
          <a:p>
            <a:r>
              <a:t>Title Text</a:t>
            </a:r>
          </a:p>
        </p:txBody>
      </p:sp>
      <p:sp>
        <p:nvSpPr>
          <p:cNvPr id="22" name="Body Level One…"/>
          <p:cNvSpPr txBox="1">
            <a:spLocks noGrp="1"/>
          </p:cNvSpPr>
          <p:nvPr>
            <p:ph type="body" sz="quarter" idx="1"/>
          </p:nvPr>
        </p:nvSpPr>
        <p:spPr>
          <a:xfrm>
            <a:off x="787400" y="8407400"/>
            <a:ext cx="11430000" cy="10414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02692" y="9131300"/>
            <a:ext cx="386716" cy="431800"/>
          </a:xfrm>
          <a:prstGeom prst="rect">
            <a:avLst/>
          </a:prstGeom>
        </p:spPr>
        <p:txBody>
          <a:bodyPr anchor="t"/>
          <a:lstStyle>
            <a:lvl1pPr>
              <a:defRPr>
                <a:solidFill>
                  <a:srgbClr val="FFFFFF"/>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87400" y="3657600"/>
            <a:ext cx="11430000" cy="24384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484787" y="1206500"/>
            <a:ext cx="5465913" cy="72771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39" name="Title Text"/>
          <p:cNvSpPr txBox="1">
            <a:spLocks noGrp="1"/>
          </p:cNvSpPr>
          <p:nvPr>
            <p:ph type="title"/>
          </p:nvPr>
        </p:nvSpPr>
        <p:spPr>
          <a:xfrm>
            <a:off x="457200" y="1244600"/>
            <a:ext cx="5600700" cy="3467100"/>
          </a:xfrm>
          <a:prstGeom prst="rect">
            <a:avLst/>
          </a:prstGeom>
        </p:spPr>
        <p:txBody>
          <a:bodyPr anchor="b"/>
          <a:lstStyle/>
          <a:p>
            <a:r>
              <a:t>Title Text</a:t>
            </a:r>
          </a:p>
        </p:txBody>
      </p:sp>
      <p:sp>
        <p:nvSpPr>
          <p:cNvPr id="40" name="Body Level One…"/>
          <p:cNvSpPr txBox="1">
            <a:spLocks noGrp="1"/>
          </p:cNvSpPr>
          <p:nvPr>
            <p:ph type="body" sz="quarter" idx="1"/>
          </p:nvPr>
        </p:nvSpPr>
        <p:spPr>
          <a:xfrm>
            <a:off x="457200" y="4851400"/>
            <a:ext cx="5600700" cy="36322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xfrm>
            <a:off x="787400" y="254000"/>
            <a:ext cx="11430000" cy="2438400"/>
          </a:xfrm>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787400" y="254000"/>
            <a:ext cx="11430000" cy="2438400"/>
          </a:xfrm>
          <a:prstGeom prst="rect">
            <a:avLst/>
          </a:prstGeom>
        </p:spPr>
        <p:txBody>
          <a:bodyPr/>
          <a:lstStyle/>
          <a:p>
            <a:r>
              <a:t>Title Text</a:t>
            </a:r>
          </a:p>
        </p:txBody>
      </p:sp>
      <p:sp>
        <p:nvSpPr>
          <p:cNvPr id="57" name="Body Level One…"/>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7556500" y="2933700"/>
            <a:ext cx="3987347" cy="53086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66" name="Title Text"/>
          <p:cNvSpPr txBox="1">
            <a:spLocks noGrp="1"/>
          </p:cNvSpPr>
          <p:nvPr>
            <p:ph type="title"/>
          </p:nvPr>
        </p:nvSpPr>
        <p:spPr>
          <a:xfrm>
            <a:off x="787400" y="254000"/>
            <a:ext cx="11430000" cy="2438400"/>
          </a:xfrm>
          <a:prstGeom prst="rect">
            <a:avLst/>
          </a:prstGeom>
        </p:spPr>
        <p:txBody>
          <a:bodyPr/>
          <a:lstStyle/>
          <a:p>
            <a:r>
              <a:t>Title Text</a:t>
            </a:r>
          </a:p>
        </p:txBody>
      </p:sp>
      <p:sp>
        <p:nvSpPr>
          <p:cNvPr id="67" name="Body Level One…"/>
          <p:cNvSpPr txBox="1">
            <a:spLocks noGrp="1"/>
          </p:cNvSpPr>
          <p:nvPr>
            <p:ph type="body" sz="half" idx="1"/>
          </p:nvPr>
        </p:nvSpPr>
        <p:spPr>
          <a:xfrm>
            <a:off x="787400" y="2768600"/>
            <a:ext cx="5486400" cy="5715000"/>
          </a:xfrm>
          <a:prstGeom prst="rect">
            <a:avLst/>
          </a:prstGeom>
        </p:spPr>
        <p:txBody>
          <a:bodyPr/>
          <a:lstStyle>
            <a:lvl1pPr marL="342900" indent="-342900">
              <a:spcBef>
                <a:spcPts val="2800"/>
              </a:spcBef>
              <a:buBlip>
                <a:blip r:embed="rId2"/>
              </a:buBlip>
              <a:defRPr sz="3000"/>
            </a:lvl1pPr>
            <a:lvl2pPr marL="685800" indent="-342900">
              <a:spcBef>
                <a:spcPts val="2800"/>
              </a:spcBef>
              <a:buBlip>
                <a:blip r:embed="rId2"/>
              </a:buBlip>
              <a:defRPr sz="3000"/>
            </a:lvl2pPr>
            <a:lvl3pPr marL="1028700" indent="-342900">
              <a:spcBef>
                <a:spcPts val="2800"/>
              </a:spcBef>
              <a:buBlip>
                <a:blip r:embed="rId2"/>
              </a:buBlip>
              <a:defRPr sz="3000"/>
            </a:lvl3pPr>
            <a:lvl4pPr marL="1371600" indent="-342900">
              <a:spcBef>
                <a:spcPts val="2800"/>
              </a:spcBef>
              <a:buBlip>
                <a:blip r:embed="rId2"/>
              </a:buBlip>
              <a:defRPr sz="3000"/>
            </a:lvl4pPr>
            <a:lvl5pPr marL="1714500" indent="-342900">
              <a:spcBef>
                <a:spcPts val="2800"/>
              </a:spcBef>
              <a:buBlip>
                <a:blip r:embed="rId2"/>
              </a:buBlip>
              <a:defRPr sz="30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3 - Up">
    <p:spTree>
      <p:nvGrpSpPr>
        <p:cNvPr id="1" name=""/>
        <p:cNvGrpSpPr/>
        <p:nvPr/>
      </p:nvGrpSpPr>
      <p:grpSpPr>
        <a:xfrm>
          <a:off x="0" y="0"/>
          <a:ext cx="0" cy="0"/>
          <a:chOff x="0" y="0"/>
          <a:chExt cx="0" cy="0"/>
        </a:xfrm>
      </p:grpSpPr>
      <p:sp>
        <p:nvSpPr>
          <p:cNvPr id="83" name="Image"/>
          <p:cNvSpPr>
            <a:spLocks noGrp="1"/>
          </p:cNvSpPr>
          <p:nvPr>
            <p:ph type="pic" idx="13"/>
          </p:nvPr>
        </p:nvSpPr>
        <p:spPr>
          <a:xfrm>
            <a:off x="787400" y="685800"/>
            <a:ext cx="6184900" cy="82296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84" name="Image"/>
          <p:cNvSpPr>
            <a:spLocks noGrp="1"/>
          </p:cNvSpPr>
          <p:nvPr>
            <p:ph type="pic" sz="quarter" idx="14"/>
          </p:nvPr>
        </p:nvSpPr>
        <p:spPr>
          <a:xfrm>
            <a:off x="7645400" y="685800"/>
            <a:ext cx="4572000" cy="29845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85" name="Image"/>
          <p:cNvSpPr>
            <a:spLocks noGrp="1"/>
          </p:cNvSpPr>
          <p:nvPr>
            <p:ph type="pic" sz="quarter" idx="15"/>
          </p:nvPr>
        </p:nvSpPr>
        <p:spPr>
          <a:xfrm>
            <a:off x="7645400" y="4381500"/>
            <a:ext cx="4572000" cy="45466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787400" y="1257300"/>
            <a:ext cx="11430000" cy="723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4" name="Slide Number"/>
          <p:cNvSpPr txBox="1">
            <a:spLocks noGrp="1"/>
          </p:cNvSpPr>
          <p:nvPr>
            <p:ph type="sldNum" sz="quarter" idx="2"/>
          </p:nvPr>
        </p:nvSpPr>
        <p:spPr>
          <a:xfrm>
            <a:off x="6302692" y="9131299"/>
            <a:ext cx="386716" cy="431801"/>
          </a:xfrm>
          <a:prstGeom prst="rect">
            <a:avLst/>
          </a:prstGeom>
          <a:ln w="12700">
            <a:miter lim="400000"/>
          </a:ln>
        </p:spPr>
        <p:txBody>
          <a:bodyPr wrap="none" lIns="50800" tIns="50800" rIns="50800" bIns="50800" anchor="ctr">
            <a:spAutoFit/>
          </a:bodyPr>
          <a:lstStyle>
            <a:lvl1pPr>
              <a:defRPr sz="2200">
                <a:latin typeface="Hoefler Text"/>
                <a:ea typeface="Hoefler Text"/>
                <a:cs typeface="Hoefler Text"/>
                <a:sym typeface="Hoefler Tex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1pPr>
      <a:lvl2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2pPr>
      <a:lvl3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3pPr>
      <a:lvl4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4pPr>
      <a:lvl5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5pPr>
      <a:lvl6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6pPr>
      <a:lvl7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7pPr>
      <a:lvl8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8pPr>
      <a:lvl9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9pPr>
    </p:titleStyle>
    <p:bodyStyle>
      <a:lvl1pPr marL="3937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1pPr>
      <a:lvl2pPr marL="7874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2pPr>
      <a:lvl3pPr marL="11811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3pPr>
      <a:lvl4pPr marL="15748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4pPr>
      <a:lvl5pPr marL="19685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5pPr>
      <a:lvl6pPr marL="23622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6pPr>
      <a:lvl7pPr marL="27559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7pPr>
      <a:lvl8pPr marL="31496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8pPr>
      <a:lvl9pPr marL="35433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9pPr>
    </p:bodyStyle>
    <p:otherStyle>
      <a:lvl1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1pPr>
      <a:lvl2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2pPr>
      <a:lvl3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3pPr>
      <a:lvl4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4pPr>
      <a:lvl5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5pPr>
      <a:lvl6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6pPr>
      <a:lvl7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7pPr>
      <a:lvl8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8pPr>
      <a:lvl9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eart Disease…"/>
          <p:cNvSpPr txBox="1">
            <a:spLocks noGrp="1"/>
          </p:cNvSpPr>
          <p:nvPr>
            <p:ph type="ctrTitle"/>
          </p:nvPr>
        </p:nvSpPr>
        <p:spPr>
          <a:xfrm>
            <a:off x="924162" y="2776434"/>
            <a:ext cx="11430005" cy="3810002"/>
          </a:xfrm>
          <a:prstGeom prst="rect">
            <a:avLst/>
          </a:prstGeom>
        </p:spPr>
        <p:txBody>
          <a:bodyPr>
            <a:normAutofit fontScale="90000"/>
          </a:bodyPr>
          <a:lstStyle/>
          <a:p>
            <a:r>
              <a:rPr/>
              <a:t>Heart </a:t>
            </a:r>
            <a:r>
              <a:rPr smtClean="0"/>
              <a:t>Disease</a:t>
            </a:r>
            <a:endParaRPr dirty="0"/>
          </a:p>
          <a:p>
            <a:endParaRPr dirty="0"/>
          </a:p>
          <a:p>
            <a:pPr>
              <a:defRPr sz="4000"/>
            </a:pPr>
            <a:r>
              <a:rPr dirty="0"/>
              <a:t>Finding the best classification model to predict heart </a:t>
            </a:r>
            <a:r>
              <a:rPr dirty="0" smtClean="0"/>
              <a:t>disease</a:t>
            </a:r>
            <a:r>
              <a:rPr lang="en-US" dirty="0" smtClean="0"/>
              <a:t/>
            </a:r>
            <a:br>
              <a:rPr lang="en-US" dirty="0" smtClean="0"/>
            </a:br>
            <a:r>
              <a:rPr lang="en-US" dirty="0" smtClean="0"/>
              <a:t/>
            </a:r>
            <a:br>
              <a:rPr lang="en-US" dirty="0" smtClean="0"/>
            </a:br>
            <a:endParaRPr dirty="0"/>
          </a:p>
        </p:txBody>
      </p:sp>
      <p:sp>
        <p:nvSpPr>
          <p:cNvPr id="2" name="TextBox 1"/>
          <p:cNvSpPr txBox="1"/>
          <p:nvPr/>
        </p:nvSpPr>
        <p:spPr>
          <a:xfrm>
            <a:off x="3505253" y="7078674"/>
            <a:ext cx="62636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5E5E5E"/>
                </a:solidFill>
                <a:effectLst/>
                <a:uFillTx/>
                <a:latin typeface="Baskerville"/>
                <a:ea typeface="+mn-ea"/>
                <a:cs typeface="Baskerville"/>
                <a:sym typeface="Helvetica Neue"/>
              </a:rPr>
              <a:t>Presented by</a:t>
            </a:r>
            <a:r>
              <a:rPr kumimoji="0" lang="en-US" sz="3600" b="0" i="0" u="none" strike="noStrike" cap="none" spc="0" normalizeH="0" dirty="0" smtClean="0">
                <a:ln>
                  <a:noFill/>
                </a:ln>
                <a:solidFill>
                  <a:srgbClr val="5E5E5E"/>
                </a:solidFill>
                <a:effectLst/>
                <a:uFillTx/>
                <a:latin typeface="Baskerville"/>
                <a:ea typeface="+mn-ea"/>
                <a:cs typeface="Baskerville"/>
                <a:sym typeface="Helvetica Neue"/>
              </a:rPr>
              <a:t> </a:t>
            </a:r>
            <a:r>
              <a:rPr kumimoji="0" lang="en-US" sz="3600" b="0" i="0" u="none" strike="noStrike" cap="none" spc="0" normalizeH="0" baseline="0" dirty="0" smtClean="0">
                <a:ln>
                  <a:noFill/>
                </a:ln>
                <a:solidFill>
                  <a:srgbClr val="5E5E5E"/>
                </a:solidFill>
                <a:effectLst/>
                <a:uFillTx/>
                <a:latin typeface="Baskerville"/>
                <a:ea typeface="+mn-ea"/>
                <a:cs typeface="Baskerville"/>
                <a:sym typeface="Helvetica Neue"/>
              </a:rPr>
              <a:t>Charla Gaddy</a:t>
            </a:r>
            <a:endParaRPr kumimoji="0" lang="en-US" sz="3600" b="0" i="0" u="none" strike="noStrike" cap="none" spc="0" normalizeH="0" baseline="0" dirty="0">
              <a:ln>
                <a:noFill/>
              </a:ln>
              <a:solidFill>
                <a:srgbClr val="5E5E5E"/>
              </a:solidFill>
              <a:effectLst/>
              <a:uFillTx/>
              <a:latin typeface="Baskerville"/>
              <a:ea typeface="+mn-ea"/>
              <a:cs typeface="Baskerville"/>
              <a:sym typeface="Helvetica Neue"/>
            </a:endParaRP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Variables are not correlated…"/>
          <p:cNvSpPr txBox="1">
            <a:spLocks noGrp="1"/>
          </p:cNvSpPr>
          <p:nvPr>
            <p:ph type="body" idx="1"/>
          </p:nvPr>
        </p:nvSpPr>
        <p:spPr>
          <a:xfrm>
            <a:off x="1472099" y="2168498"/>
            <a:ext cx="10060602" cy="5416604"/>
          </a:xfrm>
          <a:prstGeom prst="rect">
            <a:avLst/>
          </a:prstGeom>
        </p:spPr>
        <p:txBody>
          <a:bodyPr/>
          <a:lstStyle/>
          <a:p>
            <a:pPr marL="374251" indent="-374251" defTabSz="555340">
              <a:spcBef>
                <a:spcPts val="3300"/>
              </a:spcBef>
              <a:buBlip>
                <a:blip r:embed="rId2"/>
              </a:buBlip>
              <a:defRPr sz="3395"/>
            </a:pPr>
            <a:r>
              <a:rPr dirty="0"/>
              <a:t>Variables are not correlated.</a:t>
            </a:r>
          </a:p>
          <a:p>
            <a:pPr marL="374251" indent="-374251" defTabSz="555340">
              <a:spcBef>
                <a:spcPts val="3300"/>
              </a:spcBef>
              <a:buBlip>
                <a:blip r:embed="rId2"/>
              </a:buBlip>
              <a:defRPr sz="3395"/>
            </a:pPr>
            <a:r>
              <a:rPr dirty="0"/>
              <a:t>There were no null values.</a:t>
            </a:r>
          </a:p>
          <a:p>
            <a:pPr marL="374251" indent="-374251" defTabSz="555340">
              <a:spcBef>
                <a:spcPts val="3300"/>
              </a:spcBef>
              <a:buBlip>
                <a:blip r:embed="rId2"/>
              </a:buBlip>
              <a:defRPr sz="3395"/>
            </a:pPr>
            <a:r>
              <a:rPr dirty="0"/>
              <a:t>Data was scaled </a:t>
            </a:r>
            <a:r>
              <a:rPr dirty="0" smtClean="0"/>
              <a:t>due to the different parameters.</a:t>
            </a:r>
            <a:endParaRPr dirty="0"/>
          </a:p>
          <a:p>
            <a:pPr marL="374251" indent="-374251" defTabSz="555340">
              <a:spcBef>
                <a:spcPts val="3300"/>
              </a:spcBef>
              <a:buBlip>
                <a:blip r:embed="rId2"/>
              </a:buBlip>
              <a:defRPr sz="3395"/>
            </a:pPr>
            <a:r>
              <a:rPr dirty="0"/>
              <a:t>Dummy variables were created for categorical data.</a:t>
            </a:r>
          </a:p>
          <a:p>
            <a:pPr marL="374251" indent="-374251" defTabSz="555340">
              <a:spcBef>
                <a:spcPts val="3300"/>
              </a:spcBef>
              <a:buBlip>
                <a:blip r:embed="rId2"/>
              </a:buBlip>
              <a:defRPr sz="3395"/>
            </a:pPr>
            <a:r>
              <a:rPr dirty="0"/>
              <a:t>The target variable was balanced.</a:t>
            </a:r>
          </a:p>
          <a:p>
            <a:pPr marL="374251" indent="-374251" defTabSz="555340">
              <a:spcBef>
                <a:spcPts val="3300"/>
              </a:spcBef>
              <a:buBlip>
                <a:blip r:embed="rId2"/>
              </a:buBlip>
              <a:defRPr sz="3395"/>
            </a:pPr>
            <a:r>
              <a:rPr dirty="0"/>
              <a:t>A 3 fold cross validation was used for all.</a:t>
            </a:r>
          </a:p>
        </p:txBody>
      </p:sp>
      <p:sp>
        <p:nvSpPr>
          <p:cNvPr id="149" name="Summary of the data"/>
          <p:cNvSpPr txBox="1"/>
          <p:nvPr/>
        </p:nvSpPr>
        <p:spPr>
          <a:xfrm>
            <a:off x="3703866" y="755799"/>
            <a:ext cx="5597067"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Baskerville"/>
                <a:ea typeface="Baskerville"/>
                <a:cs typeface="Baskerville"/>
                <a:sym typeface="Baskerville"/>
              </a:defRPr>
            </a:lvl1pPr>
          </a:lstStyle>
          <a:p>
            <a:r>
              <a:t>Summary of the data</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data deals with two classes, people who have heart disease and who do not.  Therefore we will use a classification model to determine which class an individual belongs to.  We will also check the scoring of each model to see which model is the best fit."/>
          <p:cNvSpPr txBox="1"/>
          <p:nvPr/>
        </p:nvSpPr>
        <p:spPr>
          <a:xfrm>
            <a:off x="2177693" y="1549400"/>
            <a:ext cx="8649414" cy="665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0947" indent="-360947" algn="l">
              <a:buSzPct val="100000"/>
              <a:buChar char="•"/>
              <a:defRPr>
                <a:latin typeface="Hoefler Text"/>
                <a:ea typeface="Hoefler Text"/>
                <a:cs typeface="Hoefler Text"/>
                <a:sym typeface="Hoefler Text"/>
              </a:defRPr>
            </a:pPr>
            <a:r>
              <a:t>The objective is to create the best model by increasing the accuracy and the area under the curve scores.</a:t>
            </a:r>
          </a:p>
          <a:p>
            <a:pPr marL="360947" indent="-360947" algn="l">
              <a:buSzPct val="100000"/>
              <a:buChar char="•"/>
              <a:defRPr>
                <a:latin typeface="Hoefler Text"/>
                <a:ea typeface="Hoefler Text"/>
                <a:cs typeface="Hoefler Text"/>
                <a:sym typeface="Hoefler Text"/>
              </a:defRPr>
            </a:pPr>
            <a:r>
              <a:t>A classification model will be used to determine which class a patient belongs.  </a:t>
            </a:r>
          </a:p>
          <a:p>
            <a:pPr marL="360947" indent="-360947" algn="l">
              <a:buSzPct val="100000"/>
              <a:buChar char="•"/>
              <a:defRPr>
                <a:latin typeface="Hoefler Text"/>
                <a:ea typeface="Hoefler Text"/>
                <a:cs typeface="Hoefler Text"/>
                <a:sym typeface="Hoefler Text"/>
              </a:defRPr>
            </a:pPr>
            <a:r>
              <a:t>First we will calculate the baseline score.</a:t>
            </a:r>
          </a:p>
          <a:p>
            <a:pPr marL="360947" indent="-360947" algn="l">
              <a:buSzPct val="100000"/>
              <a:buChar char="•"/>
              <a:defRPr>
                <a:latin typeface="Hoefler Text"/>
                <a:ea typeface="Hoefler Text"/>
                <a:cs typeface="Hoefler Text"/>
                <a:sym typeface="Hoefler Text"/>
              </a:defRPr>
            </a:pPr>
            <a:r>
              <a:t>Second we will tune the model to get a better baseline score.</a:t>
            </a:r>
          </a:p>
          <a:p>
            <a:pPr marL="360947" indent="-360947" algn="l">
              <a:buSzPct val="100000"/>
              <a:buChar char="•"/>
              <a:defRPr>
                <a:latin typeface="Hoefler Text"/>
                <a:ea typeface="Hoefler Text"/>
                <a:cs typeface="Hoefler Text"/>
                <a:sym typeface="Hoefler Text"/>
              </a:defRPr>
            </a:pPr>
            <a:r>
              <a:t>Third we will compare the scores of each algorithm to see which has the best score.</a:t>
            </a:r>
          </a:p>
          <a:p>
            <a:pPr marL="360947" indent="-360947" algn="l">
              <a:buSzPct val="100000"/>
              <a:buChar char="•"/>
              <a:defRPr>
                <a:latin typeface="Hoefler Text"/>
                <a:ea typeface="Hoefler Text"/>
                <a:cs typeface="Hoefler Text"/>
                <a:sym typeface="Hoefler Text"/>
              </a:defRPr>
            </a:pPr>
            <a:r>
              <a:t>Finally we will determine the best algorithm for determining heart disease.</a:t>
            </a:r>
          </a:p>
        </p:txBody>
      </p:sp>
      <p:sp>
        <p:nvSpPr>
          <p:cNvPr id="152" name="Plan"/>
          <p:cNvSpPr txBox="1"/>
          <p:nvPr/>
        </p:nvSpPr>
        <p:spPr>
          <a:xfrm>
            <a:off x="5873036" y="298599"/>
            <a:ext cx="1258728"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Baskerville"/>
                <a:ea typeface="Baskerville"/>
                <a:cs typeface="Baskerville"/>
                <a:sym typeface="Baskerville"/>
              </a:defRPr>
            </a:lvl1pPr>
          </a:lstStyle>
          <a:p>
            <a:r>
              <a:t>Plan</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Models"/>
          <p:cNvSpPr txBox="1">
            <a:spLocks noGrp="1"/>
          </p:cNvSpPr>
          <p:nvPr>
            <p:ph type="title"/>
          </p:nvPr>
        </p:nvSpPr>
        <p:spPr>
          <a:xfrm>
            <a:off x="3888630" y="342897"/>
            <a:ext cx="5227540" cy="1383660"/>
          </a:xfrm>
          <a:prstGeom prst="rect">
            <a:avLst/>
          </a:prstGeom>
        </p:spPr>
        <p:txBody>
          <a:bodyPr/>
          <a:lstStyle>
            <a:lvl1pPr defTabSz="443991">
              <a:defRPr sz="7000">
                <a:effectLst>
                  <a:outerShdw blurRad="50800" dist="9652" dir="5400000" rotWithShape="0">
                    <a:srgbClr val="000000">
                      <a:alpha val="30000"/>
                    </a:srgbClr>
                  </a:outerShdw>
                </a:effectLst>
              </a:defRPr>
            </a:lvl1pPr>
          </a:lstStyle>
          <a:p>
            <a:r>
              <a:t>Base Models</a:t>
            </a:r>
          </a:p>
        </p:txBody>
      </p:sp>
      <p:sp>
        <p:nvSpPr>
          <p:cNvPr id="155" name="Naive Bayes…"/>
          <p:cNvSpPr txBox="1">
            <a:spLocks noGrp="1"/>
          </p:cNvSpPr>
          <p:nvPr>
            <p:ph type="body" sz="half" idx="1"/>
          </p:nvPr>
        </p:nvSpPr>
        <p:spPr>
          <a:xfrm>
            <a:off x="3888630" y="2304168"/>
            <a:ext cx="5227540" cy="5715002"/>
          </a:xfrm>
          <a:prstGeom prst="rect">
            <a:avLst/>
          </a:prstGeom>
        </p:spPr>
        <p:txBody>
          <a:bodyPr/>
          <a:lstStyle/>
          <a:p>
            <a:pPr marL="0" indent="0" algn="ctr" defTabSz="490727">
              <a:spcBef>
                <a:spcPts val="3000"/>
              </a:spcBef>
              <a:buSzTx/>
              <a:buNone/>
              <a:defRPr sz="3024"/>
            </a:pPr>
            <a:r>
              <a:rPr dirty="0"/>
              <a:t>Naive Bayes</a:t>
            </a:r>
          </a:p>
          <a:p>
            <a:pPr marL="0" indent="0" algn="ctr" defTabSz="490727">
              <a:spcBef>
                <a:spcPts val="3000"/>
              </a:spcBef>
              <a:buSzTx/>
              <a:buNone/>
              <a:defRPr sz="3024"/>
            </a:pPr>
            <a:r>
              <a:rPr dirty="0"/>
              <a:t>KNN Classifier</a:t>
            </a:r>
          </a:p>
          <a:p>
            <a:pPr marL="0" indent="0" algn="ctr" defTabSz="490727">
              <a:spcBef>
                <a:spcPts val="3000"/>
              </a:spcBef>
              <a:buSzTx/>
              <a:buNone/>
              <a:defRPr sz="3024"/>
            </a:pPr>
            <a:r>
              <a:rPr dirty="0"/>
              <a:t>Logistic Regression</a:t>
            </a:r>
          </a:p>
          <a:p>
            <a:pPr marL="0" indent="0" algn="ctr" defTabSz="490727">
              <a:spcBef>
                <a:spcPts val="3000"/>
              </a:spcBef>
              <a:buSzTx/>
              <a:buNone/>
              <a:defRPr sz="3024"/>
            </a:pPr>
            <a:r>
              <a:rPr dirty="0"/>
              <a:t>Support Vector Machine</a:t>
            </a:r>
          </a:p>
          <a:p>
            <a:pPr marL="0" indent="0" algn="ctr" defTabSz="490727">
              <a:spcBef>
                <a:spcPts val="3000"/>
              </a:spcBef>
              <a:buSzTx/>
              <a:buNone/>
              <a:defRPr sz="3024"/>
            </a:pPr>
            <a:r>
              <a:rPr dirty="0"/>
              <a:t>Random Forest </a:t>
            </a:r>
          </a:p>
          <a:p>
            <a:pPr marL="0" indent="0" algn="ctr" defTabSz="490727">
              <a:spcBef>
                <a:spcPts val="3000"/>
              </a:spcBef>
              <a:buSzTx/>
              <a:buNone/>
              <a:defRPr sz="3024"/>
            </a:pPr>
            <a:r>
              <a:rPr dirty="0"/>
              <a:t>XGBoost</a:t>
            </a:r>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del Tuning"/>
          <p:cNvSpPr txBox="1">
            <a:spLocks noGrp="1"/>
          </p:cNvSpPr>
          <p:nvPr>
            <p:ph type="title"/>
          </p:nvPr>
        </p:nvSpPr>
        <p:spPr>
          <a:xfrm>
            <a:off x="787400" y="253998"/>
            <a:ext cx="11430000" cy="1145914"/>
          </a:xfrm>
          <a:prstGeom prst="rect">
            <a:avLst/>
          </a:prstGeom>
        </p:spPr>
        <p:txBody>
          <a:bodyPr/>
          <a:lstStyle>
            <a:lvl1pPr defTabSz="537462">
              <a:defRPr sz="6300">
                <a:effectLst>
                  <a:outerShdw blurRad="63500" dist="11684" dir="5400000" rotWithShape="0">
                    <a:srgbClr val="000000">
                      <a:alpha val="30000"/>
                    </a:srgbClr>
                  </a:outerShdw>
                </a:effectLst>
              </a:defRPr>
            </a:lvl1pPr>
          </a:lstStyle>
          <a:p>
            <a:r>
              <a:t>Model Tuning</a:t>
            </a:r>
          </a:p>
        </p:txBody>
      </p:sp>
      <p:sp>
        <p:nvSpPr>
          <p:cNvPr id="158" name="KNN Classifier…"/>
          <p:cNvSpPr txBox="1">
            <a:spLocks noGrp="1"/>
          </p:cNvSpPr>
          <p:nvPr>
            <p:ph type="body" sz="half" idx="1"/>
          </p:nvPr>
        </p:nvSpPr>
        <p:spPr>
          <a:xfrm>
            <a:off x="3324744" y="4161563"/>
            <a:ext cx="6355312" cy="4216204"/>
          </a:xfrm>
          <a:prstGeom prst="rect">
            <a:avLst/>
          </a:prstGeom>
        </p:spPr>
        <p:txBody>
          <a:bodyPr/>
          <a:lstStyle/>
          <a:p>
            <a:pPr>
              <a:buBlip>
                <a:blip r:embed="rId2"/>
              </a:buBlip>
            </a:pPr>
            <a:r>
              <a:rPr dirty="0"/>
              <a:t>KNN Classifier </a:t>
            </a:r>
          </a:p>
          <a:p>
            <a:pPr>
              <a:buBlip>
                <a:blip r:embed="rId2"/>
              </a:buBlip>
            </a:pPr>
            <a:r>
              <a:rPr dirty="0"/>
              <a:t>Random Forest</a:t>
            </a:r>
          </a:p>
          <a:p>
            <a:pPr>
              <a:buBlip>
                <a:blip r:embed="rId2"/>
              </a:buBlip>
            </a:pPr>
            <a:r>
              <a:rPr dirty="0"/>
              <a:t>Support Vector Machines</a:t>
            </a:r>
          </a:p>
          <a:p>
            <a:pPr>
              <a:buBlip>
                <a:blip r:embed="rId2"/>
              </a:buBlip>
            </a:pPr>
            <a:r>
              <a:rPr dirty="0"/>
              <a:t>Extreme Gradient boosting</a:t>
            </a:r>
          </a:p>
        </p:txBody>
      </p:sp>
      <p:sp>
        <p:nvSpPr>
          <p:cNvPr id="159" name="Four models were tuned to see if the score would change for the better.  Grid-search was used to find the best combination of parameters which yielded the best accuracy score."/>
          <p:cNvSpPr txBox="1"/>
          <p:nvPr/>
        </p:nvSpPr>
        <p:spPr>
          <a:xfrm>
            <a:off x="2901874" y="1308959"/>
            <a:ext cx="7201052" cy="26172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l" defTabSz="502412">
              <a:lnSpc>
                <a:spcPct val="90000"/>
              </a:lnSpc>
              <a:spcBef>
                <a:spcPts val="3000"/>
              </a:spcBef>
              <a:defRPr sz="3000">
                <a:latin typeface="Hoefler Text"/>
                <a:ea typeface="Hoefler Text"/>
                <a:cs typeface="Hoefler Text"/>
                <a:sym typeface="Hoefler Text"/>
              </a:defRPr>
            </a:lvl1pPr>
          </a:lstStyle>
          <a:p>
            <a:r>
              <a:rPr dirty="0"/>
              <a:t>Four models were tuned to see if the score would change for the better.  Grid-search was used to find the best combination of parameters </a:t>
            </a:r>
            <a:r>
              <a:rPr lang="en-US" dirty="0" smtClean="0"/>
              <a:t>with a 3 </a:t>
            </a:r>
            <a:r>
              <a:rPr lang="en-US" dirty="0"/>
              <a:t>fold cross validation </a:t>
            </a:r>
            <a:r>
              <a:rPr lang="en-US" dirty="0" smtClean="0"/>
              <a:t>to yield </a:t>
            </a:r>
            <a:r>
              <a:rPr dirty="0" smtClean="0"/>
              <a:t>the </a:t>
            </a:r>
            <a:r>
              <a:rPr dirty="0"/>
              <a:t>best accuracy score.</a:t>
            </a:r>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KNN tuning:"/>
          <p:cNvSpPr txBox="1">
            <a:spLocks noGrp="1"/>
          </p:cNvSpPr>
          <p:nvPr>
            <p:ph type="title"/>
          </p:nvPr>
        </p:nvSpPr>
        <p:spPr>
          <a:xfrm>
            <a:off x="3211314" y="474132"/>
            <a:ext cx="6251972" cy="1002708"/>
          </a:xfrm>
          <a:prstGeom prst="rect">
            <a:avLst/>
          </a:prstGeom>
        </p:spPr>
        <p:txBody>
          <a:bodyPr/>
          <a:lstStyle>
            <a:lvl1pPr algn="l" defTabSz="387907">
              <a:defRPr sz="4565">
                <a:effectLst>
                  <a:outerShdw blurRad="42164" dist="8432" dir="5400000" rotWithShape="0">
                    <a:srgbClr val="000000">
                      <a:alpha val="30000"/>
                    </a:srgbClr>
                  </a:outerShdw>
                </a:effectLst>
              </a:defRPr>
            </a:lvl1pPr>
          </a:lstStyle>
          <a:p>
            <a:r>
              <a:t>KNN tuning: n_neighbors</a:t>
            </a:r>
          </a:p>
        </p:txBody>
      </p:sp>
      <p:sp>
        <p:nvSpPr>
          <p:cNvPr id="162" name="Comparing the baseline to the tuned model:…"/>
          <p:cNvSpPr txBox="1"/>
          <p:nvPr/>
        </p:nvSpPr>
        <p:spPr>
          <a:xfrm>
            <a:off x="3405352" y="1650859"/>
            <a:ext cx="5863896" cy="10027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92500"/>
          </a:bodyPr>
          <a:lstStyle>
            <a:lvl1pPr algn="l" defTabSz="396904">
              <a:spcBef>
                <a:spcPts val="2300"/>
              </a:spcBef>
              <a:defRPr sz="2300">
                <a:latin typeface="Hoefler Text"/>
                <a:ea typeface="Hoefler Text"/>
                <a:cs typeface="Hoefler Text"/>
                <a:sym typeface="Hoefler Text"/>
              </a:defRPr>
            </a:lvl1pPr>
          </a:lstStyle>
          <a:p>
            <a:r>
              <a:rPr dirty="0"/>
              <a:t>A range of n_neighbors were looped through the classifier and 42 produced the best </a:t>
            </a:r>
            <a:r>
              <a:rPr dirty="0" smtClean="0"/>
              <a:t>score</a:t>
            </a:r>
            <a:r>
              <a:rPr lang="en-US" dirty="0" smtClean="0"/>
              <a:t> ~ 0.8350</a:t>
            </a:r>
            <a:r>
              <a:rPr dirty="0" smtClean="0"/>
              <a:t>.</a:t>
            </a:r>
            <a:endParaRPr dirty="0"/>
          </a:p>
        </p:txBody>
      </p:sp>
      <p:pic>
        <p:nvPicPr>
          <p:cNvPr id="163" name="Screen Shot 2019-03-21 at 9.24.02 AM.png" descr="Screen Shot 2019-03-21 at 9.24.02 AM.png"/>
          <p:cNvPicPr>
            <a:picLocks noChangeAspect="1"/>
          </p:cNvPicPr>
          <p:nvPr/>
        </p:nvPicPr>
        <p:blipFill>
          <a:blip r:embed="rId2">
            <a:extLst/>
          </a:blip>
          <a:stretch>
            <a:fillRect/>
          </a:stretch>
        </p:blipFill>
        <p:spPr>
          <a:xfrm>
            <a:off x="1771650" y="3262312"/>
            <a:ext cx="9461500" cy="3822701"/>
          </a:xfrm>
          <a:prstGeom prst="rect">
            <a:avLst/>
          </a:prstGeom>
          <a:ln w="12700">
            <a:miter lim="400000"/>
          </a:ln>
        </p:spPr>
      </p:pic>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
          <p:cNvSpPr txBox="1"/>
          <p:nvPr/>
        </p:nvSpPr>
        <p:spPr>
          <a:xfrm>
            <a:off x="6388097" y="556681"/>
            <a:ext cx="2286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r>
              <a:t> </a:t>
            </a:r>
          </a:p>
        </p:txBody>
      </p:sp>
      <p:sp>
        <p:nvSpPr>
          <p:cNvPr id="166" name="Support Vector Machines tuning:"/>
          <p:cNvSpPr txBox="1">
            <a:spLocks noGrp="1"/>
          </p:cNvSpPr>
          <p:nvPr>
            <p:ph type="title" idx="4294967295"/>
          </p:nvPr>
        </p:nvSpPr>
        <p:spPr>
          <a:xfrm>
            <a:off x="1813965" y="379178"/>
            <a:ext cx="9376870" cy="1002709"/>
          </a:xfrm>
          <a:prstGeom prst="rect">
            <a:avLst/>
          </a:prstGeom>
        </p:spPr>
        <p:txBody>
          <a:bodyPr/>
          <a:lstStyle>
            <a:lvl1pPr defTabSz="467359">
              <a:defRPr sz="5500">
                <a:effectLst>
                  <a:outerShdw blurRad="50800" dist="10160" dir="5400000" rotWithShape="0">
                    <a:srgbClr val="000000">
                      <a:alpha val="30000"/>
                    </a:srgbClr>
                  </a:outerShdw>
                </a:effectLst>
              </a:defRPr>
            </a:lvl1pPr>
          </a:lstStyle>
          <a:p>
            <a:r>
              <a:t>Support Vector Machines tuning</a:t>
            </a:r>
          </a:p>
        </p:txBody>
      </p:sp>
      <p:sp>
        <p:nvSpPr>
          <p:cNvPr id="167" name="gamma…"/>
          <p:cNvSpPr txBox="1"/>
          <p:nvPr/>
        </p:nvSpPr>
        <p:spPr>
          <a:xfrm>
            <a:off x="2530540" y="1550482"/>
            <a:ext cx="1604486" cy="12529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marL="471487" indent="-471487" algn="l" defTabSz="433768">
              <a:lnSpc>
                <a:spcPct val="90000"/>
              </a:lnSpc>
              <a:spcBef>
                <a:spcPts val="2600"/>
              </a:spcBef>
              <a:buSzPct val="100000"/>
              <a:buAutoNum type="arabicPeriod"/>
              <a:defRPr sz="2673">
                <a:latin typeface="Hoefler Text"/>
                <a:ea typeface="Hoefler Text"/>
                <a:cs typeface="Hoefler Text"/>
                <a:sym typeface="Hoefler Text"/>
              </a:defRPr>
            </a:pPr>
            <a:r>
              <a:t>gamma</a:t>
            </a:r>
          </a:p>
          <a:p>
            <a:pPr marL="471487" indent="-471487" algn="l" defTabSz="433768">
              <a:lnSpc>
                <a:spcPct val="90000"/>
              </a:lnSpc>
              <a:spcBef>
                <a:spcPts val="2600"/>
              </a:spcBef>
              <a:buSzPct val="100000"/>
              <a:buAutoNum type="arabicPeriod"/>
              <a:defRPr sz="2673">
                <a:latin typeface="Hoefler Text"/>
                <a:ea typeface="Hoefler Text"/>
                <a:cs typeface="Hoefler Text"/>
                <a:sym typeface="Hoefler Text"/>
              </a:defRPr>
            </a:pPr>
            <a:r>
              <a:t>C</a:t>
            </a:r>
          </a:p>
        </p:txBody>
      </p:sp>
      <p:pic>
        <p:nvPicPr>
          <p:cNvPr id="168" name="Screen Shot 2019-03-21 at 9.27.00 AM.png" descr="Screen Shot 2019-03-21 at 9.27.00 AM.png"/>
          <p:cNvPicPr>
            <a:picLocks noChangeAspect="1"/>
          </p:cNvPicPr>
          <p:nvPr/>
        </p:nvPicPr>
        <p:blipFill>
          <a:blip r:embed="rId2">
            <a:extLst/>
          </a:blip>
          <a:stretch>
            <a:fillRect/>
          </a:stretch>
        </p:blipFill>
        <p:spPr>
          <a:xfrm>
            <a:off x="4294683" y="1707067"/>
            <a:ext cx="7124701" cy="939801"/>
          </a:xfrm>
          <a:prstGeom prst="rect">
            <a:avLst/>
          </a:prstGeom>
          <a:ln w="12700">
            <a:miter lim="400000"/>
          </a:ln>
        </p:spPr>
      </p:pic>
      <p:pic>
        <p:nvPicPr>
          <p:cNvPr id="169" name="Screen Shot 2019-03-21 at 9.27.58 AM.png" descr="Screen Shot 2019-03-21 at 9.27.58 AM.png"/>
          <p:cNvPicPr>
            <a:picLocks noChangeAspect="1"/>
          </p:cNvPicPr>
          <p:nvPr/>
        </p:nvPicPr>
        <p:blipFill>
          <a:blip r:embed="rId3">
            <a:extLst/>
          </a:blip>
          <a:stretch>
            <a:fillRect/>
          </a:stretch>
        </p:blipFill>
        <p:spPr>
          <a:xfrm>
            <a:off x="2355850" y="3975587"/>
            <a:ext cx="8293100" cy="774701"/>
          </a:xfrm>
          <a:prstGeom prst="rect">
            <a:avLst/>
          </a:prstGeom>
          <a:ln w="12700">
            <a:miter lim="400000"/>
          </a:ln>
        </p:spPr>
      </p:pic>
      <p:pic>
        <p:nvPicPr>
          <p:cNvPr id="170" name="Screen Shot 2019-03-21 at 9.42.31 AM.png" descr="Screen Shot 2019-03-21 at 9.42.31 AM.png"/>
          <p:cNvPicPr>
            <a:picLocks noChangeAspect="1"/>
          </p:cNvPicPr>
          <p:nvPr/>
        </p:nvPicPr>
        <p:blipFill>
          <a:blip r:embed="rId4">
            <a:extLst/>
          </a:blip>
          <a:stretch>
            <a:fillRect/>
          </a:stretch>
        </p:blipFill>
        <p:spPr>
          <a:xfrm>
            <a:off x="3092801" y="4978648"/>
            <a:ext cx="6819198" cy="4141722"/>
          </a:xfrm>
          <a:prstGeom prst="rect">
            <a:avLst/>
          </a:prstGeom>
          <a:ln w="12700">
            <a:miter lim="400000"/>
          </a:ln>
        </p:spPr>
      </p:pic>
      <p:sp>
        <p:nvSpPr>
          <p:cNvPr id="171" name="Results"/>
          <p:cNvSpPr txBox="1"/>
          <p:nvPr/>
        </p:nvSpPr>
        <p:spPr>
          <a:xfrm>
            <a:off x="5764593" y="3186777"/>
            <a:ext cx="147561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b="1"/>
            </a:lvl1pPr>
          </a:lstStyle>
          <a:p>
            <a:r>
              <a:t>Results</a:t>
            </a: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andom Forest tuning:"/>
          <p:cNvSpPr txBox="1">
            <a:spLocks noGrp="1"/>
          </p:cNvSpPr>
          <p:nvPr>
            <p:ph type="title" idx="4294967295"/>
          </p:nvPr>
        </p:nvSpPr>
        <p:spPr>
          <a:xfrm>
            <a:off x="3190744" y="228600"/>
            <a:ext cx="6623312" cy="912813"/>
          </a:xfrm>
          <a:prstGeom prst="rect">
            <a:avLst/>
          </a:prstGeom>
        </p:spPr>
        <p:txBody>
          <a:bodyPr>
            <a:normAutofit fontScale="90000"/>
          </a:bodyPr>
          <a:lstStyle>
            <a:lvl1pPr algn="l" defTabSz="467359">
              <a:defRPr sz="5500">
                <a:effectLst>
                  <a:outerShdw blurRad="50800" dist="10160" dir="5400000" rotWithShape="0">
                    <a:srgbClr val="000000">
                      <a:alpha val="30000"/>
                    </a:srgbClr>
                  </a:outerShdw>
                </a:effectLst>
              </a:defRPr>
            </a:lvl1pPr>
          </a:lstStyle>
          <a:p>
            <a:r>
              <a:t>Random Forest tuning</a:t>
            </a:r>
          </a:p>
        </p:txBody>
      </p:sp>
      <p:sp>
        <p:nvSpPr>
          <p:cNvPr id="174" name="max depth…"/>
          <p:cNvSpPr txBox="1"/>
          <p:nvPr/>
        </p:nvSpPr>
        <p:spPr>
          <a:xfrm>
            <a:off x="2037579" y="1624759"/>
            <a:ext cx="3519442" cy="25210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marL="476250" indent="-476250" algn="l" defTabSz="438150">
              <a:lnSpc>
                <a:spcPct val="40000"/>
              </a:lnSpc>
              <a:spcBef>
                <a:spcPts val="2700"/>
              </a:spcBef>
              <a:buSzPct val="100000"/>
              <a:buAutoNum type="arabicPeriod"/>
              <a:defRPr sz="2400">
                <a:latin typeface="Hoefler Text"/>
                <a:ea typeface="Hoefler Text"/>
                <a:cs typeface="Hoefler Text"/>
                <a:sym typeface="Hoefler Text"/>
              </a:defRPr>
            </a:pPr>
            <a:r>
              <a:t>max depth</a:t>
            </a:r>
          </a:p>
          <a:p>
            <a:pPr marL="476250" indent="-476250" algn="l" defTabSz="438150">
              <a:lnSpc>
                <a:spcPct val="40000"/>
              </a:lnSpc>
              <a:spcBef>
                <a:spcPts val="2700"/>
              </a:spcBef>
              <a:buSzPct val="100000"/>
              <a:buAutoNum type="arabicPeriod"/>
              <a:defRPr sz="2400">
                <a:latin typeface="Hoefler Text"/>
                <a:ea typeface="Hoefler Text"/>
                <a:cs typeface="Hoefler Text"/>
                <a:sym typeface="Hoefler Text"/>
              </a:defRPr>
            </a:pPr>
            <a:r>
              <a:t>minimum samples leaf </a:t>
            </a:r>
          </a:p>
          <a:p>
            <a:pPr marL="476250" indent="-476250" algn="l" defTabSz="438150">
              <a:lnSpc>
                <a:spcPct val="40000"/>
              </a:lnSpc>
              <a:spcBef>
                <a:spcPts val="2700"/>
              </a:spcBef>
              <a:buSzPct val="100000"/>
              <a:buAutoNum type="arabicPeriod"/>
              <a:defRPr sz="2400">
                <a:latin typeface="Hoefler Text"/>
                <a:ea typeface="Hoefler Text"/>
                <a:cs typeface="Hoefler Text"/>
                <a:sym typeface="Hoefler Text"/>
              </a:defRPr>
            </a:pPr>
            <a:r>
              <a:t>minimun samples split </a:t>
            </a:r>
          </a:p>
          <a:p>
            <a:pPr marL="476250" indent="-476250" algn="l" defTabSz="438150">
              <a:lnSpc>
                <a:spcPct val="40000"/>
              </a:lnSpc>
              <a:spcBef>
                <a:spcPts val="2700"/>
              </a:spcBef>
              <a:buSzPct val="100000"/>
              <a:buAutoNum type="arabicPeriod"/>
              <a:defRPr sz="2400">
                <a:latin typeface="Hoefler Text"/>
                <a:ea typeface="Hoefler Text"/>
                <a:cs typeface="Hoefler Text"/>
                <a:sym typeface="Hoefler Text"/>
              </a:defRPr>
            </a:pPr>
            <a:r>
              <a:t>n_estimators</a:t>
            </a:r>
          </a:p>
          <a:p>
            <a:pPr marL="476250" indent="-476250" algn="l" defTabSz="438150">
              <a:lnSpc>
                <a:spcPct val="40000"/>
              </a:lnSpc>
              <a:spcBef>
                <a:spcPts val="2700"/>
              </a:spcBef>
              <a:buSzPct val="100000"/>
              <a:buAutoNum type="arabicPeriod"/>
              <a:defRPr sz="2400">
                <a:latin typeface="Hoefler Text"/>
                <a:ea typeface="Hoefler Text"/>
                <a:cs typeface="Hoefler Text"/>
                <a:sym typeface="Hoefler Text"/>
              </a:defRPr>
            </a:pPr>
            <a:r>
              <a:t>max features</a:t>
            </a:r>
          </a:p>
        </p:txBody>
      </p:sp>
      <p:sp>
        <p:nvSpPr>
          <p:cNvPr id="175" name="Comparing the baseline to the tuned model:…"/>
          <p:cNvSpPr txBox="1"/>
          <p:nvPr/>
        </p:nvSpPr>
        <p:spPr>
          <a:xfrm>
            <a:off x="791449" y="6553239"/>
            <a:ext cx="11421902" cy="16751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l" defTabSz="407302">
              <a:spcBef>
                <a:spcPts val="2400"/>
              </a:spcBef>
              <a:defRPr sz="2400">
                <a:latin typeface="Hoefler Text"/>
                <a:ea typeface="Hoefler Text"/>
                <a:cs typeface="Hoefler Text"/>
                <a:sym typeface="Hoefler Text"/>
              </a:defRPr>
            </a:lvl1pPr>
          </a:lstStyle>
          <a:p>
            <a:r>
              <a:t>AdaBoostClassifier was also used to boost Random Forest but the final results didn’t increase the score.  There wasn’t an improvement.</a:t>
            </a:r>
          </a:p>
        </p:txBody>
      </p:sp>
      <p:pic>
        <p:nvPicPr>
          <p:cNvPr id="176" name="Screen Shot 2019-03-21 at 9.44.15 AM.png" descr="Screen Shot 2019-03-21 at 9.44.15 AM.png"/>
          <p:cNvPicPr>
            <a:picLocks noChangeAspect="1"/>
          </p:cNvPicPr>
          <p:nvPr/>
        </p:nvPicPr>
        <p:blipFill>
          <a:blip r:embed="rId2">
            <a:extLst/>
          </a:blip>
          <a:stretch>
            <a:fillRect/>
          </a:stretch>
        </p:blipFill>
        <p:spPr>
          <a:xfrm>
            <a:off x="5943451" y="2218531"/>
            <a:ext cx="5422901" cy="1333501"/>
          </a:xfrm>
          <a:prstGeom prst="rect">
            <a:avLst/>
          </a:prstGeom>
          <a:ln w="12700">
            <a:miter lim="400000"/>
          </a:ln>
        </p:spPr>
      </p:pic>
      <p:pic>
        <p:nvPicPr>
          <p:cNvPr id="177" name="Screen Shot 2019-03-21 at 9.50.57 AM.png" descr="Screen Shot 2019-03-21 at 9.50.57 AM.png"/>
          <p:cNvPicPr>
            <a:picLocks noChangeAspect="1"/>
          </p:cNvPicPr>
          <p:nvPr/>
        </p:nvPicPr>
        <p:blipFill>
          <a:blip r:embed="rId3">
            <a:extLst/>
          </a:blip>
          <a:stretch>
            <a:fillRect/>
          </a:stretch>
        </p:blipFill>
        <p:spPr>
          <a:xfrm>
            <a:off x="758775" y="5895453"/>
            <a:ext cx="11487250" cy="597237"/>
          </a:xfrm>
          <a:prstGeom prst="rect">
            <a:avLst/>
          </a:prstGeom>
          <a:ln w="12700">
            <a:miter lim="400000"/>
          </a:ln>
        </p:spPr>
      </p:pic>
      <p:sp>
        <p:nvSpPr>
          <p:cNvPr id="178" name="Results"/>
          <p:cNvSpPr txBox="1"/>
          <p:nvPr/>
        </p:nvSpPr>
        <p:spPr>
          <a:xfrm>
            <a:off x="5764593" y="4931554"/>
            <a:ext cx="147561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b="1"/>
            </a:lvl1pPr>
          </a:lstStyle>
          <a:p>
            <a:r>
              <a:t>Results</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xtreme Gradient boosting tuning:"/>
          <p:cNvSpPr txBox="1">
            <a:spLocks noGrp="1"/>
          </p:cNvSpPr>
          <p:nvPr>
            <p:ph type="title" idx="4294967295"/>
          </p:nvPr>
        </p:nvSpPr>
        <p:spPr>
          <a:xfrm>
            <a:off x="1478333" y="270932"/>
            <a:ext cx="10048134" cy="1002708"/>
          </a:xfrm>
          <a:prstGeom prst="rect">
            <a:avLst/>
          </a:prstGeom>
        </p:spPr>
        <p:txBody>
          <a:bodyPr/>
          <a:lstStyle>
            <a:lvl1pPr defTabSz="467359">
              <a:defRPr sz="5500">
                <a:effectLst>
                  <a:outerShdw blurRad="50800" dist="10160" dir="5400000" rotWithShape="0">
                    <a:srgbClr val="000000">
                      <a:alpha val="30000"/>
                    </a:srgbClr>
                  </a:outerShdw>
                </a:effectLst>
              </a:defRPr>
            </a:lvl1pPr>
          </a:lstStyle>
          <a:p>
            <a:r>
              <a:t>Extreme Gradient Boost tuning</a:t>
            </a:r>
          </a:p>
        </p:txBody>
      </p:sp>
      <p:sp>
        <p:nvSpPr>
          <p:cNvPr id="181" name="max depth…"/>
          <p:cNvSpPr txBox="1"/>
          <p:nvPr/>
        </p:nvSpPr>
        <p:spPr>
          <a:xfrm>
            <a:off x="2346642" y="1349242"/>
            <a:ext cx="3003728" cy="35391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marL="355600" indent="-355600" algn="l" defTabSz="327152">
              <a:spcBef>
                <a:spcPts val="2000"/>
              </a:spcBef>
              <a:buSzPct val="100000"/>
              <a:buAutoNum type="arabicPeriod"/>
              <a:defRPr sz="2000">
                <a:latin typeface="Hoefler Text"/>
                <a:ea typeface="Hoefler Text"/>
                <a:cs typeface="Hoefler Text"/>
                <a:sym typeface="Hoefler Text"/>
              </a:defRPr>
            </a:pPr>
            <a:r>
              <a:t>max depth</a:t>
            </a:r>
          </a:p>
          <a:p>
            <a:pPr marL="355600" indent="-355600" algn="l" defTabSz="327152">
              <a:spcBef>
                <a:spcPts val="2000"/>
              </a:spcBef>
              <a:buSzPct val="100000"/>
              <a:buAutoNum type="arabicPeriod"/>
              <a:defRPr sz="2000">
                <a:latin typeface="Hoefler Text"/>
                <a:ea typeface="Hoefler Text"/>
                <a:cs typeface="Hoefler Text"/>
                <a:sym typeface="Hoefler Text"/>
              </a:defRPr>
            </a:pPr>
            <a:r>
              <a:t>learning rate</a:t>
            </a:r>
          </a:p>
          <a:p>
            <a:pPr marL="355600" indent="-355600" algn="l" defTabSz="327152">
              <a:spcBef>
                <a:spcPts val="2000"/>
              </a:spcBef>
              <a:buSzPct val="100000"/>
              <a:buAutoNum type="arabicPeriod"/>
              <a:defRPr sz="2000">
                <a:latin typeface="Hoefler Text"/>
                <a:ea typeface="Hoefler Text"/>
                <a:cs typeface="Hoefler Text"/>
                <a:sym typeface="Hoefler Text"/>
              </a:defRPr>
            </a:pPr>
            <a:r>
              <a:t>column sample by tree</a:t>
            </a:r>
          </a:p>
          <a:p>
            <a:pPr marL="355600" indent="-355600" algn="l" defTabSz="327152">
              <a:spcBef>
                <a:spcPts val="2000"/>
              </a:spcBef>
              <a:buSzPct val="100000"/>
              <a:buAutoNum type="arabicPeriod"/>
              <a:defRPr sz="2000">
                <a:latin typeface="Hoefler Text"/>
                <a:ea typeface="Hoefler Text"/>
                <a:cs typeface="Hoefler Text"/>
                <a:sym typeface="Hoefler Text"/>
              </a:defRPr>
            </a:pPr>
            <a:r>
              <a:t>column sample by level</a:t>
            </a:r>
          </a:p>
          <a:p>
            <a:pPr marL="355600" indent="-355600" algn="l" defTabSz="327152">
              <a:spcBef>
                <a:spcPts val="2000"/>
              </a:spcBef>
              <a:buSzPct val="100000"/>
              <a:buAutoNum type="arabicPeriod"/>
              <a:defRPr sz="2000">
                <a:latin typeface="Hoefler Text"/>
                <a:ea typeface="Hoefler Text"/>
                <a:cs typeface="Hoefler Text"/>
                <a:sym typeface="Hoefler Text"/>
              </a:defRPr>
            </a:pPr>
            <a:r>
              <a:t>n_estimators</a:t>
            </a:r>
          </a:p>
          <a:p>
            <a:pPr marL="355600" indent="-355600" algn="l" defTabSz="327152">
              <a:spcBef>
                <a:spcPts val="2000"/>
              </a:spcBef>
              <a:buSzPct val="100000"/>
              <a:buAutoNum type="arabicPeriod"/>
              <a:defRPr sz="2000">
                <a:latin typeface="Hoefler Text"/>
                <a:ea typeface="Hoefler Text"/>
                <a:cs typeface="Hoefler Text"/>
                <a:sym typeface="Hoefler Text"/>
              </a:defRPr>
            </a:pPr>
            <a:r>
              <a:t>subsample</a:t>
            </a:r>
          </a:p>
        </p:txBody>
      </p:sp>
      <p:sp>
        <p:nvSpPr>
          <p:cNvPr id="182" name="Results"/>
          <p:cNvSpPr txBox="1"/>
          <p:nvPr/>
        </p:nvSpPr>
        <p:spPr>
          <a:xfrm>
            <a:off x="5783615" y="5555353"/>
            <a:ext cx="143757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b="1">
                <a:latin typeface="Baskerville"/>
                <a:ea typeface="Baskerville"/>
                <a:cs typeface="Baskerville"/>
                <a:sym typeface="Baskerville"/>
              </a:defRPr>
            </a:lvl1pPr>
          </a:lstStyle>
          <a:p>
            <a:r>
              <a:t>Results</a:t>
            </a:r>
          </a:p>
        </p:txBody>
      </p:sp>
      <p:pic>
        <p:nvPicPr>
          <p:cNvPr id="183" name="Screen Shot 2019-03-21 at 9.55.15 AM.png" descr="Screen Shot 2019-03-21 at 9.55.15 AM.png"/>
          <p:cNvPicPr>
            <a:picLocks noChangeAspect="1"/>
          </p:cNvPicPr>
          <p:nvPr/>
        </p:nvPicPr>
        <p:blipFill>
          <a:blip r:embed="rId2">
            <a:extLst/>
          </a:blip>
          <a:stretch>
            <a:fillRect/>
          </a:stretch>
        </p:blipFill>
        <p:spPr>
          <a:xfrm>
            <a:off x="5795168" y="1724223"/>
            <a:ext cx="4441283" cy="2317896"/>
          </a:xfrm>
          <a:prstGeom prst="rect">
            <a:avLst/>
          </a:prstGeom>
          <a:ln w="12700">
            <a:miter lim="400000"/>
          </a:ln>
        </p:spPr>
      </p:pic>
      <p:pic>
        <p:nvPicPr>
          <p:cNvPr id="184" name="Screen Shot 2019-03-23 at 6.22.32 PM.png" descr="Screen Shot 2019-03-23 at 6.22.32 PM.png"/>
          <p:cNvPicPr>
            <a:picLocks noChangeAspect="1"/>
          </p:cNvPicPr>
          <p:nvPr/>
        </p:nvPicPr>
        <p:blipFill>
          <a:blip r:embed="rId3">
            <a:extLst/>
          </a:blip>
          <a:stretch>
            <a:fillRect/>
          </a:stretch>
        </p:blipFill>
        <p:spPr>
          <a:xfrm>
            <a:off x="328459" y="6228072"/>
            <a:ext cx="12159168" cy="816298"/>
          </a:xfrm>
          <a:prstGeom prst="rect">
            <a:avLst/>
          </a:prstGeom>
          <a:ln w="12700">
            <a:miter lim="400000"/>
          </a:ln>
        </p:spPr>
      </p:pic>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Model Comparison:"/>
          <p:cNvSpPr txBox="1">
            <a:spLocks noGrp="1"/>
          </p:cNvSpPr>
          <p:nvPr>
            <p:ph type="title" idx="4294967295"/>
          </p:nvPr>
        </p:nvSpPr>
        <p:spPr>
          <a:xfrm>
            <a:off x="758022" y="309032"/>
            <a:ext cx="11430003" cy="1459561"/>
          </a:xfrm>
          <a:prstGeom prst="rect">
            <a:avLst/>
          </a:prstGeom>
        </p:spPr>
        <p:txBody>
          <a:bodyPr/>
          <a:lstStyle>
            <a:lvl1pPr defTabSz="467359">
              <a:defRPr sz="5500">
                <a:effectLst>
                  <a:outerShdw blurRad="50800" dist="10160" dir="5400000" rotWithShape="0">
                    <a:srgbClr val="000000">
                      <a:alpha val="30000"/>
                    </a:srgbClr>
                  </a:outerShdw>
                </a:effectLst>
              </a:defRPr>
            </a:lvl1pPr>
          </a:lstStyle>
          <a:p>
            <a:r>
              <a:t>Model Comparison:</a:t>
            </a:r>
          </a:p>
        </p:txBody>
      </p:sp>
      <p:sp>
        <p:nvSpPr>
          <p:cNvPr id="187" name="The metrics used to evaluate the models were the accuracy score and ROC/AUC.  All models have a cross validation k-fold equal to three.…"/>
          <p:cNvSpPr txBox="1"/>
          <p:nvPr/>
        </p:nvSpPr>
        <p:spPr>
          <a:xfrm>
            <a:off x="1080215" y="1844408"/>
            <a:ext cx="10785617" cy="36009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368045">
              <a:spcBef>
                <a:spcPts val="2200"/>
              </a:spcBef>
              <a:defRPr sz="2200">
                <a:latin typeface="Hoefler Text"/>
                <a:ea typeface="Hoefler Text"/>
                <a:cs typeface="Hoefler Text"/>
                <a:sym typeface="Hoefler Text"/>
              </a:defRPr>
            </a:pPr>
            <a:r>
              <a:rPr dirty="0"/>
              <a:t>The metrics used to evaluate the models are the accuracy score and ROC/AUC.  </a:t>
            </a:r>
          </a:p>
          <a:p>
            <a:pPr algn="l" defTabSz="368045">
              <a:spcBef>
                <a:spcPts val="2200"/>
              </a:spcBef>
              <a:defRPr sz="2200">
                <a:latin typeface="Hoefler Text"/>
                <a:ea typeface="Hoefler Text"/>
                <a:cs typeface="Hoefler Text"/>
                <a:sym typeface="Hoefler Text"/>
              </a:defRPr>
            </a:pPr>
            <a:r>
              <a:rPr dirty="0"/>
              <a:t>AUC is the area under the ROC Curve . ROC Curve (receiver operating characteristic) shows the performance of the classification model at all classification thresholds.</a:t>
            </a:r>
          </a:p>
          <a:p>
            <a:pPr marL="511591" indent="-423580" algn="l" defTabSz="368045">
              <a:spcBef>
                <a:spcPts val="2200"/>
              </a:spcBef>
              <a:buClr>
                <a:srgbClr val="000000"/>
              </a:buClr>
              <a:buSzPct val="100000"/>
              <a:buFont typeface="Arial Unicode MS"/>
              <a:buChar char="•"/>
              <a:defRPr sz="2200">
                <a:latin typeface="Hoefler Text"/>
                <a:ea typeface="Hoefler Text"/>
                <a:cs typeface="Hoefler Text"/>
                <a:sym typeface="Hoefler Text"/>
              </a:defRPr>
            </a:pPr>
            <a:r>
              <a:rPr dirty="0"/>
              <a:t>True Positive Rate = TP/(TP+FN)</a:t>
            </a:r>
          </a:p>
          <a:p>
            <a:pPr marL="511591" indent="-423580" algn="l" defTabSz="368045">
              <a:spcBef>
                <a:spcPts val="2200"/>
              </a:spcBef>
              <a:buClr>
                <a:srgbClr val="000000"/>
              </a:buClr>
              <a:buSzPct val="100000"/>
              <a:buFont typeface="Arial Unicode MS"/>
              <a:buChar char="•"/>
              <a:defRPr sz="2200">
                <a:latin typeface="Hoefler Text"/>
                <a:ea typeface="Hoefler Text"/>
                <a:cs typeface="Hoefler Text"/>
                <a:sym typeface="Hoefler Text"/>
              </a:defRPr>
            </a:pPr>
            <a:r>
              <a:rPr dirty="0"/>
              <a:t>False Positive Rate = FP/(FP+TN)</a:t>
            </a:r>
          </a:p>
          <a:p>
            <a:pPr algn="l" defTabSz="368045">
              <a:spcBef>
                <a:spcPts val="2200"/>
              </a:spcBef>
              <a:defRPr sz="2200">
                <a:latin typeface="Hoefler Text"/>
                <a:ea typeface="Hoefler Text"/>
                <a:cs typeface="Hoefler Text"/>
                <a:sym typeface="Hoefler Text"/>
              </a:defRPr>
            </a:pPr>
            <a:r>
              <a:rPr dirty="0"/>
              <a:t>Our goal is to not tell a person they have heart disease when they don’t and that they don’t have heart disease when they actually have it. So we need </a:t>
            </a:r>
            <a:r>
              <a:rPr lang="en-US" dirty="0" smtClean="0"/>
              <a:t>rates </a:t>
            </a:r>
            <a:r>
              <a:rPr dirty="0" smtClean="0"/>
              <a:t>to </a:t>
            </a:r>
            <a:r>
              <a:rPr dirty="0"/>
              <a:t>be low.</a:t>
            </a:r>
          </a:p>
        </p:txBody>
      </p:sp>
      <p:pic>
        <p:nvPicPr>
          <p:cNvPr id="188" name="Image" descr="Image"/>
          <p:cNvPicPr>
            <a:picLocks noChangeAspect="1"/>
          </p:cNvPicPr>
          <p:nvPr/>
        </p:nvPicPr>
        <p:blipFill>
          <a:blip r:embed="rId2">
            <a:extLst/>
          </a:blip>
          <a:stretch>
            <a:fillRect/>
          </a:stretch>
        </p:blipFill>
        <p:spPr>
          <a:xfrm>
            <a:off x="4324350" y="5635507"/>
            <a:ext cx="3107925" cy="2863798"/>
          </a:xfrm>
          <a:prstGeom prst="rect">
            <a:avLst/>
          </a:prstGeom>
          <a:ln w="12700">
            <a:miter lim="400000"/>
          </a:ln>
        </p:spPr>
      </p:pic>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omparison results"/>
          <p:cNvSpPr txBox="1">
            <a:spLocks noGrp="1"/>
          </p:cNvSpPr>
          <p:nvPr>
            <p:ph type="title"/>
          </p:nvPr>
        </p:nvSpPr>
        <p:spPr>
          <a:xfrm>
            <a:off x="2098005" y="254000"/>
            <a:ext cx="8808792" cy="849244"/>
          </a:xfrm>
          <a:prstGeom prst="rect">
            <a:avLst/>
          </a:prstGeom>
        </p:spPr>
        <p:txBody>
          <a:bodyPr>
            <a:normAutofit fontScale="90000"/>
          </a:bodyPr>
          <a:lstStyle>
            <a:lvl1pPr defTabSz="449833">
              <a:defRPr sz="5000">
                <a:effectLst>
                  <a:outerShdw blurRad="50800" dist="9779" dir="5400000" rotWithShape="0">
                    <a:srgbClr val="000000">
                      <a:alpha val="30000"/>
                    </a:srgbClr>
                  </a:outerShdw>
                </a:effectLst>
              </a:defRPr>
            </a:lvl1pPr>
          </a:lstStyle>
          <a:p>
            <a:r>
              <a:rPr dirty="0"/>
              <a:t>ROC/AUC Model Comparison</a:t>
            </a:r>
          </a:p>
        </p:txBody>
      </p:sp>
      <p:sp>
        <p:nvSpPr>
          <p:cNvPr id="191" name="ROC/AUC"/>
          <p:cNvSpPr txBox="1"/>
          <p:nvPr/>
        </p:nvSpPr>
        <p:spPr>
          <a:xfrm>
            <a:off x="2098004" y="1206500"/>
            <a:ext cx="8808792"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atin typeface="Hoefler Text"/>
                <a:ea typeface="Hoefler Text"/>
                <a:cs typeface="Hoefler Text"/>
                <a:sym typeface="Hoefler Text"/>
              </a:defRPr>
            </a:lvl1pPr>
          </a:lstStyle>
          <a:p>
            <a:r>
              <a:rPr dirty="0"/>
              <a:t>All the tuned models were put into a new jupyter notebook and compared side by side.</a:t>
            </a:r>
          </a:p>
        </p:txBody>
      </p:sp>
      <p:sp>
        <p:nvSpPr>
          <p:cNvPr id="192" name="XGB has the best score…"/>
          <p:cNvSpPr txBox="1"/>
          <p:nvPr/>
        </p:nvSpPr>
        <p:spPr>
          <a:xfrm>
            <a:off x="990162" y="2737010"/>
            <a:ext cx="4994317" cy="15799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12051" indent="-672351" algn="l">
              <a:buClr>
                <a:srgbClr val="000000"/>
              </a:buClr>
              <a:buSzPct val="100000"/>
              <a:buFont typeface="Arial Unicode MS"/>
              <a:buChar char="•"/>
              <a:defRPr sz="3200">
                <a:latin typeface="Hoefler Text"/>
                <a:ea typeface="Hoefler Text"/>
                <a:cs typeface="Hoefler Text"/>
                <a:sym typeface="Hoefler Text"/>
              </a:defRPr>
            </a:pPr>
            <a:r>
              <a:rPr dirty="0"/>
              <a:t>LR has the best score</a:t>
            </a:r>
          </a:p>
          <a:p>
            <a:pPr marL="812051" indent="-672351" algn="l">
              <a:buClr>
                <a:srgbClr val="000000"/>
              </a:buClr>
              <a:buSzPct val="100000"/>
              <a:buFont typeface="Arial Unicode MS"/>
              <a:buChar char="•"/>
              <a:defRPr sz="3200">
                <a:latin typeface="Hoefler Text"/>
                <a:ea typeface="Hoefler Text"/>
                <a:cs typeface="Hoefler Text"/>
                <a:sym typeface="Hoefler Text"/>
              </a:defRPr>
            </a:pPr>
            <a:r>
              <a:rPr dirty="0"/>
              <a:t>SVM is the most </a:t>
            </a:r>
            <a:r>
              <a:rPr dirty="0" smtClean="0"/>
              <a:t>stable</a:t>
            </a:r>
            <a:endParaRPr lang="en-US" dirty="0" smtClean="0"/>
          </a:p>
          <a:p>
            <a:pPr marL="812051" indent="-672351" algn="l">
              <a:buClr>
                <a:srgbClr val="000000"/>
              </a:buClr>
              <a:buSzPct val="100000"/>
              <a:buFont typeface="Arial Unicode MS"/>
              <a:buChar char="•"/>
              <a:defRPr sz="3200">
                <a:latin typeface="Hoefler Text"/>
                <a:ea typeface="Hoefler Text"/>
                <a:cs typeface="Hoefler Text"/>
                <a:sym typeface="Hoefler Text"/>
              </a:defRPr>
            </a:pPr>
            <a:r>
              <a:rPr lang="en-US" dirty="0" smtClean="0"/>
              <a:t>3 fold evaluation</a:t>
            </a:r>
            <a:endParaRPr dirty="0"/>
          </a:p>
        </p:txBody>
      </p:sp>
      <p:pic>
        <p:nvPicPr>
          <p:cNvPr id="193" name="Screen Shot 2019-03-21 at 12.56.18 PM.png" descr="Screen Shot 2019-03-21 at 12.56.18 PM.png"/>
          <p:cNvPicPr>
            <a:picLocks noChangeAspect="1"/>
          </p:cNvPicPr>
          <p:nvPr/>
        </p:nvPicPr>
        <p:blipFill>
          <a:blip r:embed="rId2">
            <a:extLst/>
          </a:blip>
          <a:stretch>
            <a:fillRect/>
          </a:stretch>
        </p:blipFill>
        <p:spPr>
          <a:xfrm>
            <a:off x="1390600" y="4583205"/>
            <a:ext cx="4193441" cy="2975991"/>
          </a:xfrm>
          <a:prstGeom prst="rect">
            <a:avLst/>
          </a:prstGeom>
          <a:ln w="12700">
            <a:miter lim="400000"/>
          </a:ln>
        </p:spPr>
      </p:pic>
      <p:pic>
        <p:nvPicPr>
          <p:cNvPr id="194" name="Screen Shot 2019-03-21 at 12.56.32 PM.png" descr="Screen Shot 2019-03-21 at 12.56.32 PM.png"/>
          <p:cNvPicPr>
            <a:picLocks noChangeAspect="1"/>
          </p:cNvPicPr>
          <p:nvPr/>
        </p:nvPicPr>
        <p:blipFill>
          <a:blip r:embed="rId3">
            <a:extLst/>
          </a:blip>
          <a:stretch>
            <a:fillRect/>
          </a:stretch>
        </p:blipFill>
        <p:spPr>
          <a:xfrm>
            <a:off x="6190505" y="3224253"/>
            <a:ext cx="6013781" cy="4383178"/>
          </a:xfrm>
          <a:prstGeom prst="rect">
            <a:avLst/>
          </a:prstGeom>
          <a:ln w="12700">
            <a:miter lim="400000"/>
          </a:ln>
        </p:spPr>
      </p:pic>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heart disease3.jpeg" descr="heart disease3.jpeg"/>
          <p:cNvPicPr>
            <a:picLocks noGrp="1" noChangeAspect="1"/>
          </p:cNvPicPr>
          <p:nvPr>
            <p:ph type="pic" idx="13"/>
          </p:nvPr>
        </p:nvPicPr>
        <p:blipFill>
          <a:blip r:embed="rId2">
            <a:extLst/>
          </a:blip>
          <a:stretch>
            <a:fillRect/>
          </a:stretch>
        </p:blipFill>
        <p:spPr>
          <a:xfrm>
            <a:off x="5562815" y="1330190"/>
            <a:ext cx="1879169" cy="2308196"/>
          </a:xfrm>
          <a:prstGeom prst="rect">
            <a:avLst/>
          </a:prstGeom>
        </p:spPr>
      </p:pic>
      <p:sp>
        <p:nvSpPr>
          <p:cNvPr id="125" name="Dataset"/>
          <p:cNvSpPr txBox="1">
            <a:spLocks noGrp="1"/>
          </p:cNvSpPr>
          <p:nvPr>
            <p:ph type="title"/>
          </p:nvPr>
        </p:nvSpPr>
        <p:spPr>
          <a:xfrm>
            <a:off x="787398" y="263027"/>
            <a:ext cx="11430005" cy="1143809"/>
          </a:xfrm>
          <a:prstGeom prst="rect">
            <a:avLst/>
          </a:prstGeom>
        </p:spPr>
        <p:txBody>
          <a:bodyPr/>
          <a:lstStyle>
            <a:lvl1pPr defTabSz="537462">
              <a:defRPr sz="6300">
                <a:effectLst>
                  <a:outerShdw blurRad="63500" dist="11684" dir="5400000" rotWithShape="0">
                    <a:srgbClr val="000000">
                      <a:alpha val="30000"/>
                    </a:srgbClr>
                  </a:outerShdw>
                </a:effectLst>
              </a:defRPr>
            </a:lvl1pPr>
          </a:lstStyle>
          <a:p>
            <a:r>
              <a:t>Dataset</a:t>
            </a:r>
          </a:p>
        </p:txBody>
      </p:sp>
      <p:sp>
        <p:nvSpPr>
          <p:cNvPr id="126" name="https://archive.ics.uci.edu/ml/datasets/heart+Disease…"/>
          <p:cNvSpPr txBox="1">
            <a:spLocks noGrp="1"/>
          </p:cNvSpPr>
          <p:nvPr>
            <p:ph type="body" sz="half" idx="1"/>
          </p:nvPr>
        </p:nvSpPr>
        <p:spPr>
          <a:xfrm>
            <a:off x="1676234" y="3731076"/>
            <a:ext cx="9652332" cy="3013343"/>
          </a:xfrm>
          <a:prstGeom prst="rect">
            <a:avLst/>
          </a:prstGeom>
        </p:spPr>
        <p:txBody>
          <a:bodyPr/>
          <a:lstStyle/>
          <a:p>
            <a:pPr marL="0" indent="0">
              <a:buSzTx/>
              <a:buNone/>
              <a:defRPr u="sng">
                <a:solidFill>
                  <a:srgbClr val="0000FF"/>
                </a:solidFill>
                <a:uFill>
                  <a:solidFill>
                    <a:srgbClr val="0000FF"/>
                  </a:solidFill>
                </a:uFill>
              </a:defRPr>
            </a:pPr>
            <a:r>
              <a:rPr>
                <a:hlinkClick r:id="rId3"/>
              </a:rPr>
              <a:t>https://archive.ics.uci.edu/ml/datasets/heart+Disease</a:t>
            </a:r>
          </a:p>
          <a:p>
            <a:pPr marL="0" indent="0">
              <a:buSzTx/>
              <a:buNone/>
            </a:pPr>
            <a:r>
              <a:t>This database contains 76 attributes, but all published experiments refer to using a subset of 14 of them. The “target" field refers to the presence of heart disease in the patient.</a:t>
            </a:r>
          </a:p>
        </p:txBody>
      </p:sp>
      <p:pic>
        <p:nvPicPr>
          <p:cNvPr id="127" name="Screen Shot 2019-03-08 at 11.16.29 PM.png" descr="Screen Shot 2019-03-08 at 11.16.29 PM.png"/>
          <p:cNvPicPr>
            <a:picLocks noChangeAspect="1"/>
          </p:cNvPicPr>
          <p:nvPr/>
        </p:nvPicPr>
        <p:blipFill>
          <a:blip r:embed="rId4">
            <a:extLst/>
          </a:blip>
          <a:stretch>
            <a:fillRect/>
          </a:stretch>
        </p:blipFill>
        <p:spPr>
          <a:xfrm>
            <a:off x="2165297" y="6787329"/>
            <a:ext cx="8677982" cy="2352638"/>
          </a:xfrm>
          <a:prstGeom prst="rect">
            <a:avLst/>
          </a:prstGeom>
          <a:ln w="12700">
            <a:miter lim="400000"/>
          </a:ln>
        </p:spPr>
      </p:pic>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omparison results cont."/>
          <p:cNvSpPr txBox="1">
            <a:spLocks noGrp="1"/>
          </p:cNvSpPr>
          <p:nvPr>
            <p:ph type="title"/>
          </p:nvPr>
        </p:nvSpPr>
        <p:spPr>
          <a:xfrm>
            <a:off x="787398" y="135466"/>
            <a:ext cx="11430005" cy="1246519"/>
          </a:xfrm>
          <a:prstGeom prst="rect">
            <a:avLst/>
          </a:prstGeom>
        </p:spPr>
        <p:txBody>
          <a:bodyPr/>
          <a:lstStyle>
            <a:lvl1pPr defTabSz="514094">
              <a:defRPr sz="6100">
                <a:effectLst>
                  <a:outerShdw blurRad="50800" dist="11176" dir="5400000" rotWithShape="0">
                    <a:srgbClr val="000000">
                      <a:alpha val="30000"/>
                    </a:srgbClr>
                  </a:outerShdw>
                </a:effectLst>
              </a:defRPr>
            </a:lvl1pPr>
          </a:lstStyle>
          <a:p>
            <a:r>
              <a:rPr dirty="0"/>
              <a:t>Accuracy Score Model Comparison</a:t>
            </a:r>
          </a:p>
        </p:txBody>
      </p:sp>
      <p:sp>
        <p:nvSpPr>
          <p:cNvPr id="197" name="XGB has the best score…"/>
          <p:cNvSpPr txBox="1"/>
          <p:nvPr/>
        </p:nvSpPr>
        <p:spPr>
          <a:xfrm>
            <a:off x="1054533" y="2897708"/>
            <a:ext cx="4199231" cy="14414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20842" indent="-320842" algn="l">
              <a:buSzPct val="100000"/>
              <a:buChar char="•"/>
              <a:defRPr sz="2900">
                <a:latin typeface="Hoefler Text"/>
                <a:ea typeface="Hoefler Text"/>
                <a:cs typeface="Hoefler Text"/>
                <a:sym typeface="Hoefler Text"/>
              </a:defRPr>
            </a:pPr>
            <a:r>
              <a:rPr dirty="0"/>
              <a:t>XGB has the best score </a:t>
            </a:r>
          </a:p>
          <a:p>
            <a:pPr marL="320842" indent="-320842" algn="l">
              <a:buSzPct val="100000"/>
              <a:buChar char="•"/>
              <a:defRPr sz="2900">
                <a:latin typeface="Hoefler Text"/>
                <a:ea typeface="Hoefler Text"/>
                <a:cs typeface="Hoefler Text"/>
                <a:sym typeface="Hoefler Text"/>
              </a:defRPr>
            </a:pPr>
            <a:r>
              <a:rPr dirty="0"/>
              <a:t>NB is the most </a:t>
            </a:r>
            <a:r>
              <a:rPr dirty="0" smtClean="0"/>
              <a:t>stable</a:t>
            </a:r>
            <a:endParaRPr lang="en-US" dirty="0" smtClean="0"/>
          </a:p>
          <a:p>
            <a:pPr marL="320842" indent="-320842" algn="l">
              <a:buSzPct val="100000"/>
              <a:buChar char="•"/>
              <a:defRPr sz="2900">
                <a:latin typeface="Hoefler Text"/>
                <a:ea typeface="Hoefler Text"/>
                <a:cs typeface="Hoefler Text"/>
                <a:sym typeface="Hoefler Text"/>
              </a:defRPr>
            </a:pPr>
            <a:r>
              <a:rPr lang="en-US" dirty="0" smtClean="0"/>
              <a:t>3 fold evaluation</a:t>
            </a:r>
            <a:endParaRPr dirty="0"/>
          </a:p>
        </p:txBody>
      </p:sp>
      <p:pic>
        <p:nvPicPr>
          <p:cNvPr id="198" name="Screen Shot 2019-03-21 at 12.56.43 PM.png" descr="Screen Shot 2019-03-21 at 12.56.43 PM.png"/>
          <p:cNvPicPr>
            <a:picLocks noChangeAspect="1"/>
          </p:cNvPicPr>
          <p:nvPr/>
        </p:nvPicPr>
        <p:blipFill>
          <a:blip r:embed="rId2">
            <a:extLst/>
          </a:blip>
          <a:stretch>
            <a:fillRect/>
          </a:stretch>
        </p:blipFill>
        <p:spPr>
          <a:xfrm>
            <a:off x="1201739" y="4452010"/>
            <a:ext cx="3904820" cy="2961627"/>
          </a:xfrm>
          <a:prstGeom prst="rect">
            <a:avLst/>
          </a:prstGeom>
          <a:ln w="12700">
            <a:miter lim="400000"/>
          </a:ln>
        </p:spPr>
      </p:pic>
      <p:pic>
        <p:nvPicPr>
          <p:cNvPr id="199" name="Screen Shot 2019-03-21 at 12.56.52 PM.png" descr="Screen Shot 2019-03-21 at 12.56.52 PM.png"/>
          <p:cNvPicPr>
            <a:picLocks noChangeAspect="1"/>
          </p:cNvPicPr>
          <p:nvPr/>
        </p:nvPicPr>
        <p:blipFill>
          <a:blip r:embed="rId3">
            <a:extLst/>
          </a:blip>
          <a:stretch>
            <a:fillRect/>
          </a:stretch>
        </p:blipFill>
        <p:spPr>
          <a:xfrm>
            <a:off x="5532586" y="2617848"/>
            <a:ext cx="6381933" cy="4517904"/>
          </a:xfrm>
          <a:prstGeom prst="rect">
            <a:avLst/>
          </a:prstGeom>
          <a:ln w="12700">
            <a:miter lim="400000"/>
          </a:ln>
        </p:spPr>
      </p:pic>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he Best Model:  XGB"/>
          <p:cNvSpPr txBox="1">
            <a:spLocks noGrp="1"/>
          </p:cNvSpPr>
          <p:nvPr>
            <p:ph type="title"/>
          </p:nvPr>
        </p:nvSpPr>
        <p:spPr>
          <a:xfrm>
            <a:off x="3813819" y="344983"/>
            <a:ext cx="5377162" cy="966162"/>
          </a:xfrm>
          <a:prstGeom prst="rect">
            <a:avLst/>
          </a:prstGeom>
        </p:spPr>
        <p:txBody>
          <a:bodyPr>
            <a:normAutofit fontScale="90000"/>
          </a:bodyPr>
          <a:lstStyle>
            <a:lvl1pPr defTabSz="505214">
              <a:defRPr sz="5922">
                <a:effectLst>
                  <a:outerShdw blurRad="59689" dist="10982" dir="5400000" rotWithShape="0">
                    <a:srgbClr val="000000">
                      <a:alpha val="30000"/>
                    </a:srgbClr>
                  </a:outerShdw>
                </a:effectLst>
              </a:defRPr>
            </a:lvl1pPr>
          </a:lstStyle>
          <a:p>
            <a:r>
              <a:t>The Best Model</a:t>
            </a:r>
          </a:p>
        </p:txBody>
      </p:sp>
      <p:sp>
        <p:nvSpPr>
          <p:cNvPr id="202" name="XGB is the winning model…"/>
          <p:cNvSpPr txBox="1"/>
          <p:nvPr/>
        </p:nvSpPr>
        <p:spPr>
          <a:xfrm>
            <a:off x="4212725" y="2067554"/>
            <a:ext cx="457935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900">
                <a:latin typeface="Hoefler Text"/>
                <a:ea typeface="Hoefler Text"/>
                <a:cs typeface="Hoefler Text"/>
                <a:sym typeface="Hoefler Text"/>
              </a:defRPr>
            </a:pPr>
            <a:r>
              <a:t>XGB is the winning model</a:t>
            </a:r>
          </a:p>
          <a:p>
            <a:pPr algn="l">
              <a:defRPr sz="2900">
                <a:latin typeface="Hoefler Text"/>
                <a:ea typeface="Hoefler Text"/>
                <a:cs typeface="Hoefler Text"/>
                <a:sym typeface="Hoefler Text"/>
              </a:defRPr>
            </a:pPr>
            <a:r>
              <a:t>tuned average score was 85%</a:t>
            </a:r>
          </a:p>
          <a:p>
            <a:pPr algn="l">
              <a:defRPr sz="2900">
                <a:latin typeface="Hoefler Text"/>
                <a:ea typeface="Hoefler Text"/>
                <a:cs typeface="Hoefler Text"/>
                <a:sym typeface="Hoefler Text"/>
              </a:defRPr>
            </a:pPr>
            <a:r>
              <a:t>tuned roc/auc score 90%</a:t>
            </a:r>
          </a:p>
        </p:txBody>
      </p:sp>
      <p:pic>
        <p:nvPicPr>
          <p:cNvPr id="203" name="Screen Shot 2019-03-21 at 12.59.18 PM.png" descr="Screen Shot 2019-03-21 at 12.59.18 PM.png"/>
          <p:cNvPicPr>
            <a:picLocks noChangeAspect="1"/>
          </p:cNvPicPr>
          <p:nvPr/>
        </p:nvPicPr>
        <p:blipFill>
          <a:blip r:embed="rId2">
            <a:extLst/>
          </a:blip>
          <a:stretch>
            <a:fillRect/>
          </a:stretch>
        </p:blipFill>
        <p:spPr>
          <a:xfrm>
            <a:off x="2709867" y="4411464"/>
            <a:ext cx="7585066" cy="2057832"/>
          </a:xfrm>
          <a:prstGeom prst="rect">
            <a:avLst/>
          </a:prstGeom>
          <a:ln w="12700">
            <a:miter lim="400000"/>
          </a:ln>
        </p:spPr>
      </p:pic>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XGB evaluation"/>
          <p:cNvSpPr txBox="1">
            <a:spLocks noGrp="1"/>
          </p:cNvSpPr>
          <p:nvPr>
            <p:ph type="title"/>
          </p:nvPr>
        </p:nvSpPr>
        <p:spPr>
          <a:xfrm>
            <a:off x="787400" y="254000"/>
            <a:ext cx="11430000" cy="1129408"/>
          </a:xfrm>
          <a:prstGeom prst="rect">
            <a:avLst/>
          </a:prstGeom>
        </p:spPr>
        <p:txBody>
          <a:bodyPr/>
          <a:lstStyle>
            <a:lvl1pPr defTabSz="537462">
              <a:defRPr sz="6300">
                <a:effectLst>
                  <a:outerShdw blurRad="63500" dist="11684" dir="5400000" rotWithShape="0">
                    <a:srgbClr val="000000">
                      <a:alpha val="30000"/>
                    </a:srgbClr>
                  </a:outerShdw>
                </a:effectLst>
              </a:defRPr>
            </a:lvl1pPr>
          </a:lstStyle>
          <a:p>
            <a:r>
              <a:t>XGB evaluation</a:t>
            </a:r>
          </a:p>
        </p:txBody>
      </p:sp>
      <p:sp>
        <p:nvSpPr>
          <p:cNvPr id="206" name="85.52% of predictions were correct - TP/(TP + FP)…"/>
          <p:cNvSpPr txBox="1">
            <a:spLocks noGrp="1"/>
          </p:cNvSpPr>
          <p:nvPr>
            <p:ph type="body" sz="quarter" idx="1"/>
          </p:nvPr>
        </p:nvSpPr>
        <p:spPr>
          <a:xfrm>
            <a:off x="1455514" y="1784349"/>
            <a:ext cx="10093772" cy="1836987"/>
          </a:xfrm>
          <a:prstGeom prst="rect">
            <a:avLst/>
          </a:prstGeom>
        </p:spPr>
        <p:txBody>
          <a:bodyPr/>
          <a:lstStyle/>
          <a:p>
            <a:pPr marL="346456" indent="-346456" defTabSz="514095">
              <a:spcBef>
                <a:spcPts val="3100"/>
              </a:spcBef>
              <a:buBlip>
                <a:blip r:embed="rId2"/>
              </a:buBlip>
              <a:defRPr sz="3168"/>
            </a:pPr>
            <a:r>
              <a:t>85.52% of predictions were correct - TP/(TP + FP)</a:t>
            </a:r>
          </a:p>
          <a:p>
            <a:pPr marL="346456" indent="-346456" defTabSz="514095">
              <a:spcBef>
                <a:spcPts val="3100"/>
              </a:spcBef>
              <a:buBlip>
                <a:blip r:embed="rId2"/>
              </a:buBlip>
              <a:defRPr sz="3168"/>
            </a:pPr>
            <a:r>
              <a:t>87.88% of the positive cases were caught - TP/(TP + FN)</a:t>
            </a:r>
          </a:p>
        </p:txBody>
      </p:sp>
      <p:pic>
        <p:nvPicPr>
          <p:cNvPr id="207" name="Screen Shot 2019-03-23 at 6.52.40 PM.png" descr="Screen Shot 2019-03-23 at 6.52.40 PM.png"/>
          <p:cNvPicPr>
            <a:picLocks noChangeAspect="1"/>
          </p:cNvPicPr>
          <p:nvPr/>
        </p:nvPicPr>
        <p:blipFill>
          <a:blip r:embed="rId3">
            <a:extLst/>
          </a:blip>
          <a:stretch>
            <a:fillRect/>
          </a:stretch>
        </p:blipFill>
        <p:spPr>
          <a:xfrm>
            <a:off x="1669553" y="4022278"/>
            <a:ext cx="10325101" cy="4368801"/>
          </a:xfrm>
          <a:prstGeom prst="rect">
            <a:avLst/>
          </a:prstGeom>
          <a:ln w="12700">
            <a:miter lim="400000"/>
          </a:ln>
        </p:spPr>
      </p:pic>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eature Importance"/>
          <p:cNvSpPr txBox="1"/>
          <p:nvPr/>
        </p:nvSpPr>
        <p:spPr>
          <a:xfrm>
            <a:off x="3274813" y="361950"/>
            <a:ext cx="6455174" cy="97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000">
                <a:latin typeface="Baskerville"/>
                <a:ea typeface="Baskerville"/>
                <a:cs typeface="Baskerville"/>
                <a:sym typeface="Baskerville"/>
              </a:defRPr>
            </a:lvl1pPr>
          </a:lstStyle>
          <a:p>
            <a:r>
              <a:rPr dirty="0"/>
              <a:t>Feature Importance</a:t>
            </a:r>
          </a:p>
        </p:txBody>
      </p:sp>
      <p:sp>
        <p:nvSpPr>
          <p:cNvPr id="210" name="The most significant features predicted for heart disease using the extreme gradient boost model was Cholesterol followed by blood pressure and age."/>
          <p:cNvSpPr txBox="1"/>
          <p:nvPr/>
        </p:nvSpPr>
        <p:spPr>
          <a:xfrm>
            <a:off x="3391494" y="1569488"/>
            <a:ext cx="725656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latin typeface="Hoefler Text"/>
                <a:ea typeface="Hoefler Text"/>
                <a:cs typeface="Hoefler Text"/>
                <a:sym typeface="Hoefler Text"/>
              </a:defRPr>
            </a:lvl1pPr>
          </a:lstStyle>
          <a:p>
            <a:r>
              <a:rPr dirty="0"/>
              <a:t>The most significant features predicted for heart disease using the extreme gradient boost model are seen below.</a:t>
            </a:r>
          </a:p>
        </p:txBody>
      </p:sp>
      <p:pic>
        <p:nvPicPr>
          <p:cNvPr id="211" name="Screen Shot 2019-03-21 at 1.00.58 PM.png" descr="Screen Shot 2019-03-21 at 1.00.58 PM.png"/>
          <p:cNvPicPr>
            <a:picLocks noChangeAspect="1"/>
          </p:cNvPicPr>
          <p:nvPr/>
        </p:nvPicPr>
        <p:blipFill>
          <a:blip r:embed="rId2">
            <a:extLst/>
          </a:blip>
          <a:stretch>
            <a:fillRect/>
          </a:stretch>
        </p:blipFill>
        <p:spPr>
          <a:xfrm>
            <a:off x="2406550" y="4246744"/>
            <a:ext cx="8750890" cy="4567772"/>
          </a:xfrm>
          <a:prstGeom prst="rect">
            <a:avLst/>
          </a:prstGeom>
          <a:ln w="12700">
            <a:miter lim="400000"/>
          </a:ln>
        </p:spPr>
      </p:pic>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Naive Bayes scored good in ROC/AUC and wasn’t that far behind in accuracy from XGB.…"/>
          <p:cNvSpPr txBox="1">
            <a:spLocks noGrp="1"/>
          </p:cNvSpPr>
          <p:nvPr>
            <p:ph type="body" sz="half" idx="1"/>
          </p:nvPr>
        </p:nvSpPr>
        <p:spPr>
          <a:xfrm>
            <a:off x="1250528" y="3604171"/>
            <a:ext cx="9751765" cy="4938763"/>
          </a:xfrm>
          <a:prstGeom prst="rect">
            <a:avLst/>
          </a:prstGeom>
        </p:spPr>
        <p:txBody>
          <a:bodyPr>
            <a:normAutofit/>
          </a:bodyPr>
          <a:lstStyle/>
          <a:p>
            <a:pPr marL="204723" indent="-204723" defTabSz="303783">
              <a:spcBef>
                <a:spcPts val="1800"/>
              </a:spcBef>
              <a:buBlip>
                <a:blip r:embed="rId2"/>
              </a:buBlip>
              <a:defRPr sz="1871"/>
            </a:pPr>
            <a:r>
              <a:rPr dirty="0"/>
              <a:t>Naive Bayes scored good in ROC/AUC and wasn’t that far behind in accuracy from XGB.  </a:t>
            </a:r>
          </a:p>
          <a:p>
            <a:pPr marL="204723" indent="-204723" defTabSz="303783">
              <a:spcBef>
                <a:spcPts val="1800"/>
              </a:spcBef>
              <a:defRPr sz="1871"/>
            </a:pPr>
            <a:r>
              <a:rPr dirty="0"/>
              <a:t>K-Nearest Neighbor </a:t>
            </a:r>
            <a:r>
              <a:rPr lang="en-US" dirty="0"/>
              <a:t>scored good in ROC/AUC and wasn’t that far behind in accuracy from XGB</a:t>
            </a:r>
            <a:r>
              <a:rPr lang="en-US" dirty="0" smtClean="0"/>
              <a:t>. Based on distances between data point and not on errors like XGB.</a:t>
            </a:r>
            <a:endParaRPr dirty="0"/>
          </a:p>
          <a:p>
            <a:pPr marL="204723" indent="-204723" defTabSz="303783">
              <a:spcBef>
                <a:spcPts val="1800"/>
              </a:spcBef>
              <a:buBlip>
                <a:blip r:embed="rId2"/>
              </a:buBlip>
              <a:defRPr sz="1871"/>
            </a:pPr>
            <a:r>
              <a:rPr dirty="0"/>
              <a:t>Logistic Regression decides on a particular </a:t>
            </a:r>
            <a:r>
              <a:rPr dirty="0" smtClean="0"/>
              <a:t>cutoff</a:t>
            </a:r>
            <a:r>
              <a:rPr lang="en-US" dirty="0" smtClean="0"/>
              <a:t> score</a:t>
            </a:r>
            <a:r>
              <a:rPr dirty="0" smtClean="0"/>
              <a:t> </a:t>
            </a:r>
            <a:r>
              <a:rPr dirty="0"/>
              <a:t>for the probabilities and the cutoff boundary will always be linear and therefore misclassifying some data points.</a:t>
            </a:r>
          </a:p>
          <a:p>
            <a:pPr marL="204723" indent="-204723" defTabSz="303783">
              <a:spcBef>
                <a:spcPts val="1800"/>
              </a:spcBef>
              <a:buBlip>
                <a:blip r:embed="rId2"/>
              </a:buBlip>
              <a:defRPr sz="1871"/>
            </a:pPr>
            <a:r>
              <a:rPr dirty="0"/>
              <a:t>Support Vector Machine did </a:t>
            </a:r>
            <a:r>
              <a:rPr dirty="0" smtClean="0"/>
              <a:t>ok. It</a:t>
            </a:r>
            <a:r>
              <a:rPr lang="en-US" dirty="0" smtClean="0"/>
              <a:t> </a:t>
            </a:r>
            <a:r>
              <a:rPr dirty="0" smtClean="0"/>
              <a:t>score </a:t>
            </a:r>
            <a:r>
              <a:rPr lang="en-US" dirty="0" smtClean="0"/>
              <a:t>ok mostlikely </a:t>
            </a:r>
            <a:r>
              <a:rPr dirty="0" smtClean="0"/>
              <a:t>due </a:t>
            </a:r>
            <a:r>
              <a:rPr dirty="0"/>
              <a:t>to the fact that it looks </a:t>
            </a:r>
            <a:r>
              <a:rPr dirty="0" smtClean="0"/>
              <a:t>a</a:t>
            </a:r>
            <a:r>
              <a:rPr lang="en-US" dirty="0" smtClean="0"/>
              <a:t>t</a:t>
            </a:r>
            <a:r>
              <a:rPr dirty="0" smtClean="0"/>
              <a:t> </a:t>
            </a:r>
            <a:r>
              <a:rPr dirty="0"/>
              <a:t>the distances between the data points.</a:t>
            </a:r>
          </a:p>
          <a:p>
            <a:pPr marL="204723" indent="-204723" defTabSz="303783">
              <a:spcBef>
                <a:spcPts val="1800"/>
              </a:spcBef>
              <a:buBlip>
                <a:blip r:embed="rId2"/>
              </a:buBlip>
              <a:defRPr sz="1871"/>
            </a:pPr>
            <a:r>
              <a:rPr dirty="0" smtClean="0"/>
              <a:t>XGBoost </a:t>
            </a:r>
            <a:r>
              <a:rPr dirty="0"/>
              <a:t>has more parameters to tune, like sub sample (helps with overfitting) and learning rate (reduces the size of the previous loss function gradient).  It models on the errors in steps and trees are formed sequentially then combined to form a result. </a:t>
            </a:r>
          </a:p>
        </p:txBody>
      </p:sp>
      <p:sp>
        <p:nvSpPr>
          <p:cNvPr id="214" name="Summary"/>
          <p:cNvSpPr txBox="1"/>
          <p:nvPr/>
        </p:nvSpPr>
        <p:spPr>
          <a:xfrm>
            <a:off x="5162004" y="323849"/>
            <a:ext cx="192881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Baskerville"/>
                <a:ea typeface="Baskerville"/>
                <a:cs typeface="Baskerville"/>
                <a:sym typeface="Baskerville"/>
              </a:defRPr>
            </a:lvl1pPr>
          </a:lstStyle>
          <a:p>
            <a:r>
              <a:t>Summary</a:t>
            </a:r>
          </a:p>
        </p:txBody>
      </p:sp>
      <p:pic>
        <p:nvPicPr>
          <p:cNvPr id="215" name="Screen Shot 2019-03-21 at 1.08.31 PM.png" descr="Screen Shot 2019-03-21 at 1.08.31 PM.png"/>
          <p:cNvPicPr>
            <a:picLocks noChangeAspect="1"/>
          </p:cNvPicPr>
          <p:nvPr/>
        </p:nvPicPr>
        <p:blipFill>
          <a:blip r:embed="rId3">
            <a:extLst/>
          </a:blip>
          <a:stretch>
            <a:fillRect/>
          </a:stretch>
        </p:blipFill>
        <p:spPr>
          <a:xfrm>
            <a:off x="6104681" y="1418083"/>
            <a:ext cx="2667001" cy="1930401"/>
          </a:xfrm>
          <a:prstGeom prst="rect">
            <a:avLst/>
          </a:prstGeom>
          <a:ln w="12700">
            <a:miter lim="400000"/>
          </a:ln>
        </p:spPr>
      </p:pic>
      <p:pic>
        <p:nvPicPr>
          <p:cNvPr id="216" name="Screen Shot 2019-03-21 at 1.08.39 PM.png" descr="Screen Shot 2019-03-21 at 1.08.39 PM.png"/>
          <p:cNvPicPr>
            <a:picLocks noChangeAspect="1"/>
          </p:cNvPicPr>
          <p:nvPr/>
        </p:nvPicPr>
        <p:blipFill>
          <a:blip r:embed="rId4">
            <a:extLst/>
          </a:blip>
          <a:stretch>
            <a:fillRect/>
          </a:stretch>
        </p:blipFill>
        <p:spPr>
          <a:xfrm>
            <a:off x="2991693" y="1392683"/>
            <a:ext cx="2781301" cy="1981201"/>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ome short comings:"/>
          <p:cNvSpPr txBox="1"/>
          <p:nvPr/>
        </p:nvSpPr>
        <p:spPr>
          <a:xfrm>
            <a:off x="3368332" y="622300"/>
            <a:ext cx="5260208"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atin typeface="Baskerville"/>
                <a:ea typeface="Baskerville"/>
                <a:cs typeface="Baskerville"/>
                <a:sym typeface="Baskerville"/>
              </a:defRPr>
            </a:lvl1pPr>
          </a:lstStyle>
          <a:p>
            <a:r>
              <a:rPr dirty="0"/>
              <a:t>Some short comings</a:t>
            </a:r>
          </a:p>
        </p:txBody>
      </p:sp>
      <p:sp>
        <p:nvSpPr>
          <p:cNvPr id="219" name="This dataset needs to be updated to include the newest heart disease model to better predict heart risk and disease.  The current dataset with the 14 attributes is based on the Farmingham Model but there is a newer model that has all the attributes as Farmingham but also includes family history and inflammation and blood sugar for diabetics.  The newer model is called the Reynolds Risk Score.  The dataset originally has 76 attributes, but all published experiments refer to using a subset of 14.  I would include the attributes that are missing and rerun the classification models to see what the outcome would be. Also it would be great to have a larger dataset to work with.…"/>
          <p:cNvSpPr txBox="1"/>
          <p:nvPr/>
        </p:nvSpPr>
        <p:spPr>
          <a:xfrm>
            <a:off x="1614524" y="1625268"/>
            <a:ext cx="8759752" cy="6503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55600" indent="-355600" algn="l">
              <a:lnSpc>
                <a:spcPct val="150000"/>
              </a:lnSpc>
              <a:buSzPct val="100000"/>
              <a:buChar char="•"/>
              <a:defRPr sz="3100">
                <a:latin typeface="Hoefler Text"/>
                <a:ea typeface="Hoefler Text"/>
                <a:cs typeface="Hoefler Text"/>
                <a:sym typeface="Hoefler Text"/>
              </a:defRPr>
            </a:pPr>
            <a:r>
              <a:rPr dirty="0"/>
              <a:t>Maybe include new features for a better prediction such as family history, inflammation and blood sugar for diabetics, as the Reynolds Risk Score* for heart disease suggests.  </a:t>
            </a:r>
          </a:p>
          <a:p>
            <a:pPr marL="360947" indent="-360947" algn="l">
              <a:lnSpc>
                <a:spcPct val="150000"/>
              </a:lnSpc>
              <a:buSzPct val="100000"/>
              <a:buChar char="•"/>
              <a:defRPr sz="3100">
                <a:latin typeface="Hoefler Text"/>
                <a:ea typeface="Hoefler Text"/>
                <a:cs typeface="Hoefler Text"/>
                <a:sym typeface="Hoefler Text"/>
              </a:defRPr>
            </a:pPr>
            <a:r>
              <a:rPr dirty="0"/>
              <a:t>Check whether any of the original 76 attributes would be beneficial to add back.</a:t>
            </a:r>
          </a:p>
          <a:p>
            <a:pPr marL="360947" indent="-360947" algn="just">
              <a:lnSpc>
                <a:spcPct val="150000"/>
              </a:lnSpc>
              <a:buSzPct val="100000"/>
              <a:buChar char="•"/>
              <a:defRPr sz="3100">
                <a:latin typeface="Hoefler Text"/>
                <a:ea typeface="Hoefler Text"/>
                <a:cs typeface="Hoefler Text"/>
                <a:sym typeface="Hoefler Text"/>
              </a:defRPr>
            </a:pPr>
            <a:r>
              <a:rPr dirty="0"/>
              <a:t>A larger dataset or a combined dataset from several states and not just Cleveland</a:t>
            </a:r>
            <a:r>
              <a:rPr dirty="0" smtClean="0"/>
              <a:t>.</a:t>
            </a:r>
            <a:endParaRPr lang="en-US" dirty="0" smtClean="0"/>
          </a:p>
          <a:p>
            <a:pPr marL="360947" indent="-360947" algn="just">
              <a:lnSpc>
                <a:spcPct val="150000"/>
              </a:lnSpc>
              <a:buSzPct val="100000"/>
              <a:buChar char="•"/>
              <a:defRPr sz="3100">
                <a:latin typeface="Hoefler Text"/>
                <a:ea typeface="Hoefler Text"/>
                <a:cs typeface="Hoefler Text"/>
                <a:sym typeface="Hoefler Text"/>
              </a:defRPr>
            </a:pPr>
            <a:endParaRPr dirty="0"/>
          </a:p>
        </p:txBody>
      </p:sp>
      <p:sp>
        <p:nvSpPr>
          <p:cNvPr id="220" name="*http://www.reynoldsriskscore.org/"/>
          <p:cNvSpPr txBox="1"/>
          <p:nvPr/>
        </p:nvSpPr>
        <p:spPr>
          <a:xfrm>
            <a:off x="4462830" y="8985249"/>
            <a:ext cx="3063140"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atin typeface="Hoefler Text"/>
                <a:ea typeface="Hoefler Text"/>
                <a:cs typeface="Hoefler Text"/>
                <a:sym typeface="Hoefler Text"/>
              </a:defRPr>
            </a:lvl1pPr>
          </a:lstStyle>
          <a:p>
            <a:r>
              <a:t>*http://www.reynoldsriskscore.org/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ata attributes"/>
          <p:cNvSpPr txBox="1"/>
          <p:nvPr/>
        </p:nvSpPr>
        <p:spPr>
          <a:xfrm>
            <a:off x="5022973" y="380999"/>
            <a:ext cx="29588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Baskerville"/>
                <a:ea typeface="Baskerville"/>
                <a:cs typeface="Baskerville"/>
                <a:sym typeface="Baskerville"/>
              </a:defRPr>
            </a:lvl1pPr>
          </a:lstStyle>
          <a:p>
            <a:r>
              <a:t>Data attributes </a:t>
            </a:r>
          </a:p>
        </p:txBody>
      </p:sp>
      <p:sp>
        <p:nvSpPr>
          <p:cNvPr id="130" name="age…"/>
          <p:cNvSpPr txBox="1"/>
          <p:nvPr/>
        </p:nvSpPr>
        <p:spPr>
          <a:xfrm>
            <a:off x="3223106" y="1003299"/>
            <a:ext cx="6558586" cy="774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93700" indent="-393700" algn="l">
              <a:buSzPct val="50000"/>
              <a:buBlip>
                <a:blip r:embed="rId2"/>
              </a:buBlip>
              <a:defRPr>
                <a:latin typeface="Hoefler Text"/>
                <a:ea typeface="Hoefler Text"/>
                <a:cs typeface="Hoefler Text"/>
                <a:sym typeface="Hoefler Text"/>
              </a:defRPr>
            </a:pPr>
            <a:r>
              <a:t>age</a:t>
            </a:r>
          </a:p>
          <a:p>
            <a:pPr marL="393700" indent="-393700" algn="l">
              <a:buSzPct val="50000"/>
              <a:buBlip>
                <a:blip r:embed="rId2"/>
              </a:buBlip>
              <a:defRPr>
                <a:latin typeface="Hoefler Text"/>
                <a:ea typeface="Hoefler Text"/>
                <a:cs typeface="Hoefler Text"/>
                <a:sym typeface="Hoefler Text"/>
              </a:defRPr>
            </a:pPr>
            <a:r>
              <a:t>sex</a:t>
            </a:r>
          </a:p>
          <a:p>
            <a:pPr marL="393700" indent="-393700" algn="l">
              <a:buSzPct val="50000"/>
              <a:buBlip>
                <a:blip r:embed="rId2"/>
              </a:buBlip>
              <a:defRPr>
                <a:latin typeface="Hoefler Text"/>
                <a:ea typeface="Hoefler Text"/>
                <a:cs typeface="Hoefler Text"/>
                <a:sym typeface="Hoefler Text"/>
              </a:defRPr>
            </a:pPr>
            <a:r>
              <a:t>chest pain</a:t>
            </a:r>
          </a:p>
          <a:p>
            <a:pPr marL="393700" indent="-393700" algn="l">
              <a:buSzPct val="50000"/>
              <a:buBlip>
                <a:blip r:embed="rId2"/>
              </a:buBlip>
              <a:defRPr>
                <a:latin typeface="Hoefler Text"/>
                <a:ea typeface="Hoefler Text"/>
                <a:cs typeface="Hoefler Text"/>
                <a:sym typeface="Hoefler Text"/>
              </a:defRPr>
            </a:pPr>
            <a:r>
              <a:t>resting blood pressure</a:t>
            </a:r>
          </a:p>
          <a:p>
            <a:pPr marL="393700" indent="-393700" algn="l">
              <a:buSzPct val="50000"/>
              <a:buBlip>
                <a:blip r:embed="rId2"/>
              </a:buBlip>
              <a:defRPr>
                <a:latin typeface="Hoefler Text"/>
                <a:ea typeface="Hoefler Text"/>
                <a:cs typeface="Hoefler Text"/>
                <a:sym typeface="Hoefler Text"/>
              </a:defRPr>
            </a:pPr>
            <a:r>
              <a:t>cholesterol</a:t>
            </a:r>
          </a:p>
          <a:p>
            <a:pPr marL="393700" indent="-393700" algn="l">
              <a:buSzPct val="50000"/>
              <a:buBlip>
                <a:blip r:embed="rId2"/>
              </a:buBlip>
              <a:defRPr>
                <a:latin typeface="Hoefler Text"/>
                <a:ea typeface="Hoefler Text"/>
                <a:cs typeface="Hoefler Text"/>
                <a:sym typeface="Hoefler Text"/>
              </a:defRPr>
            </a:pPr>
            <a:r>
              <a:t>fasting blood sugar</a:t>
            </a:r>
          </a:p>
          <a:p>
            <a:pPr marL="393700" indent="-393700" algn="l">
              <a:buSzPct val="50000"/>
              <a:buBlip>
                <a:blip r:embed="rId2"/>
              </a:buBlip>
              <a:defRPr>
                <a:latin typeface="Hoefler Text"/>
                <a:ea typeface="Hoefler Text"/>
                <a:cs typeface="Hoefler Text"/>
                <a:sym typeface="Hoefler Text"/>
              </a:defRPr>
            </a:pPr>
            <a:r>
              <a:t>resting electrocardiographic</a:t>
            </a:r>
          </a:p>
          <a:p>
            <a:pPr marL="393700" indent="-393700" algn="l">
              <a:buSzPct val="50000"/>
              <a:buBlip>
                <a:blip r:embed="rId2"/>
              </a:buBlip>
              <a:defRPr>
                <a:latin typeface="Hoefler Text"/>
                <a:ea typeface="Hoefler Text"/>
                <a:cs typeface="Hoefler Text"/>
                <a:sym typeface="Hoefler Text"/>
              </a:defRPr>
            </a:pPr>
            <a:r>
              <a:t>maximum heart rate</a:t>
            </a:r>
          </a:p>
          <a:p>
            <a:pPr marL="393700" indent="-393700" algn="l">
              <a:buSzPct val="50000"/>
              <a:buBlip>
                <a:blip r:embed="rId2"/>
              </a:buBlip>
              <a:defRPr>
                <a:latin typeface="Hoefler Text"/>
                <a:ea typeface="Hoefler Text"/>
                <a:cs typeface="Hoefler Text"/>
                <a:sym typeface="Hoefler Text"/>
              </a:defRPr>
            </a:pPr>
            <a:r>
              <a:t>exercised induced angina</a:t>
            </a:r>
          </a:p>
          <a:p>
            <a:pPr marL="393700" indent="-393700" algn="l">
              <a:buSzPct val="50000"/>
              <a:buBlip>
                <a:blip r:embed="rId2"/>
              </a:buBlip>
              <a:defRPr>
                <a:latin typeface="Hoefler Text"/>
                <a:ea typeface="Hoefler Text"/>
                <a:cs typeface="Hoefler Text"/>
                <a:sym typeface="Hoefler Text"/>
              </a:defRPr>
            </a:pPr>
            <a:r>
              <a:t>depression induced by exercise</a:t>
            </a:r>
          </a:p>
          <a:p>
            <a:pPr marL="393700" indent="-393700" algn="l">
              <a:buSzPct val="50000"/>
              <a:buBlip>
                <a:blip r:embed="rId2"/>
              </a:buBlip>
              <a:defRPr>
                <a:latin typeface="Hoefler Text"/>
                <a:ea typeface="Hoefler Text"/>
                <a:cs typeface="Hoefler Text"/>
                <a:sym typeface="Hoefler Text"/>
              </a:defRPr>
            </a:pPr>
            <a:r>
              <a:t>slope of the peak exercise</a:t>
            </a:r>
          </a:p>
          <a:p>
            <a:pPr marL="393700" indent="-393700" algn="l">
              <a:buSzPct val="50000"/>
              <a:buBlip>
                <a:blip r:embed="rId2"/>
              </a:buBlip>
              <a:defRPr>
                <a:latin typeface="Hoefler Text"/>
                <a:ea typeface="Hoefler Text"/>
                <a:cs typeface="Hoefler Text"/>
                <a:sym typeface="Hoefler Text"/>
              </a:defRPr>
            </a:pPr>
            <a:r>
              <a:t>major blood vessels</a:t>
            </a:r>
          </a:p>
          <a:p>
            <a:pPr marL="393700" indent="-393700" algn="l">
              <a:buSzPct val="50000"/>
              <a:buBlip>
                <a:blip r:embed="rId2"/>
              </a:buBlip>
              <a:defRPr>
                <a:latin typeface="Hoefler Text"/>
                <a:ea typeface="Hoefler Text"/>
                <a:cs typeface="Hoefler Text"/>
                <a:sym typeface="Hoefler Text"/>
              </a:defRPr>
            </a:pPr>
            <a:r>
              <a:t>thallium stress test</a:t>
            </a:r>
          </a:p>
          <a:p>
            <a:pPr marL="393700" indent="-393700" algn="l">
              <a:buSzPct val="50000"/>
              <a:buBlip>
                <a:blip r:embed="rId2"/>
              </a:buBlip>
              <a:defRPr>
                <a:latin typeface="Hoefler Text"/>
                <a:ea typeface="Hoefler Text"/>
                <a:cs typeface="Hoefler Text"/>
                <a:sym typeface="Hoefler Text"/>
              </a:defRPr>
            </a:pPr>
            <a:r>
              <a:t>target</a:t>
            </a:r>
          </a:p>
        </p:txBody>
      </p:sp>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he main question to answer is whether the model can predict if a person has heart disease or not, based on the attributes of the data.…"/>
          <p:cNvSpPr txBox="1"/>
          <p:nvPr/>
        </p:nvSpPr>
        <p:spPr>
          <a:xfrm>
            <a:off x="2108951" y="2387599"/>
            <a:ext cx="8786898"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2800"/>
              </a:spcBef>
              <a:defRPr sz="3000">
                <a:latin typeface="Hoefler Text"/>
                <a:ea typeface="Hoefler Text"/>
                <a:cs typeface="Hoefler Text"/>
                <a:sym typeface="Hoefler Text"/>
              </a:defRPr>
            </a:pPr>
            <a:r>
              <a:rPr dirty="0"/>
              <a:t>The main question to answer is whether a model can accurately predict if a person has heart disease or not, based on the attributes of the data.</a:t>
            </a:r>
          </a:p>
          <a:p>
            <a:pPr lvl="1" algn="l">
              <a:spcBef>
                <a:spcPts val="2800"/>
              </a:spcBef>
              <a:defRPr sz="3000">
                <a:latin typeface="Hoefler Text"/>
                <a:ea typeface="Hoefler Text"/>
                <a:cs typeface="Hoefler Text"/>
                <a:sym typeface="Hoefler Text"/>
              </a:defRPr>
            </a:pPr>
            <a:r>
              <a:rPr dirty="0"/>
              <a:t>The objective is to create the best model by increasing accuracy, in the </a:t>
            </a:r>
            <a:r>
              <a:rPr dirty="0" smtClean="0"/>
              <a:t>hold test </a:t>
            </a:r>
            <a:r>
              <a:rPr dirty="0"/>
              <a:t>sample and increasing the AUC -- </a:t>
            </a:r>
            <a:r>
              <a:rPr lang="en-US" dirty="0" smtClean="0"/>
              <a:t>a</a:t>
            </a:r>
            <a:r>
              <a:rPr dirty="0" smtClean="0"/>
              <a:t>rea </a:t>
            </a:r>
            <a:r>
              <a:rPr dirty="0"/>
              <a:t>under the ROC curve. </a:t>
            </a:r>
          </a:p>
          <a:p>
            <a:pPr lvl="1" algn="l">
              <a:spcBef>
                <a:spcPts val="2800"/>
              </a:spcBef>
              <a:defRPr sz="3000">
                <a:latin typeface="Hoefler Text"/>
                <a:ea typeface="Hoefler Text"/>
                <a:cs typeface="Hoefler Text"/>
                <a:sym typeface="Hoefler Text"/>
              </a:defRPr>
            </a:pPr>
            <a:r>
              <a:rPr dirty="0"/>
              <a:t>The recall and precision will also be calculated to make sure the model isn’t predicting a lot of false positives.</a:t>
            </a:r>
          </a:p>
          <a:p>
            <a:pPr lvl="1" algn="l">
              <a:spcBef>
                <a:spcPts val="2800"/>
              </a:spcBef>
              <a:defRPr sz="3000">
                <a:latin typeface="Hoefler Text"/>
                <a:ea typeface="Hoefler Text"/>
                <a:cs typeface="Hoefler Text"/>
                <a:sym typeface="Hoefler Text"/>
              </a:defRPr>
            </a:pPr>
            <a:r>
              <a:rPr dirty="0"/>
              <a:t>The data will first be run on </a:t>
            </a:r>
            <a:r>
              <a:rPr lang="en-US" dirty="0" smtClean="0"/>
              <a:t>6 </a:t>
            </a:r>
            <a:r>
              <a:rPr dirty="0" smtClean="0"/>
              <a:t>baseline </a:t>
            </a:r>
            <a:r>
              <a:rPr dirty="0"/>
              <a:t>models and then </a:t>
            </a:r>
            <a:r>
              <a:rPr lang="en-US" dirty="0" smtClean="0"/>
              <a:t>4 models </a:t>
            </a:r>
            <a:r>
              <a:rPr dirty="0" smtClean="0"/>
              <a:t>will </a:t>
            </a:r>
            <a:r>
              <a:rPr dirty="0"/>
              <a:t>be </a:t>
            </a:r>
            <a:r>
              <a:rPr dirty="0" smtClean="0"/>
              <a:t>tuned</a:t>
            </a:r>
            <a:r>
              <a:rPr lang="en-US" dirty="0" smtClean="0"/>
              <a:t> via gridsearch.</a:t>
            </a:r>
            <a:endParaRPr dirty="0"/>
          </a:p>
        </p:txBody>
      </p:sp>
      <p:sp>
        <p:nvSpPr>
          <p:cNvPr id="122" name="Project Design"/>
          <p:cNvSpPr txBox="1"/>
          <p:nvPr/>
        </p:nvSpPr>
        <p:spPr>
          <a:xfrm>
            <a:off x="3549873" y="569381"/>
            <a:ext cx="5905054"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800">
                <a:solidFill>
                  <a:srgbClr val="767367"/>
                </a:solidFill>
                <a:effectLst>
                  <a:outerShdw blurRad="63500" dist="12700" dir="5400000" rotWithShape="0">
                    <a:srgbClr val="000000">
                      <a:alpha val="30000"/>
                    </a:srgbClr>
                  </a:outerShdw>
                </a:effectLst>
                <a:latin typeface="Baskerville"/>
                <a:ea typeface="Baskerville"/>
                <a:cs typeface="Baskerville"/>
                <a:sym typeface="Baskerville"/>
              </a:defRPr>
            </a:lvl1pPr>
          </a:lstStyle>
          <a:p>
            <a:r>
              <a:t>Project Design</a:t>
            </a: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54.46% of the people in the dataset have heart disease."/>
          <p:cNvSpPr txBox="1"/>
          <p:nvPr/>
        </p:nvSpPr>
        <p:spPr>
          <a:xfrm>
            <a:off x="738223" y="3717509"/>
            <a:ext cx="3774992" cy="2318583"/>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defRPr>
                <a:latin typeface="Hoefler Text"/>
                <a:ea typeface="Hoefler Text"/>
                <a:cs typeface="Hoefler Text"/>
                <a:sym typeface="Hoefler Text"/>
              </a:defRPr>
            </a:lvl1pPr>
          </a:lstStyle>
          <a:p>
            <a:r>
              <a:rPr dirty="0"/>
              <a:t>54.46% of the people in the dataset have heart disease.  </a:t>
            </a:r>
          </a:p>
        </p:txBody>
      </p:sp>
      <p:pic>
        <p:nvPicPr>
          <p:cNvPr id="2" name="Picture 1" descr="Screen Shot 2019-04-08 at 8.21.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215" y="675145"/>
            <a:ext cx="7763555" cy="8448117"/>
          </a:xfrm>
          <a:prstGeom prst="rect">
            <a:avLst/>
          </a:prstGeom>
        </p:spPr>
      </p:pic>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Screen Shot 2019-03-14 at 11.52.07 PM.png" descr="Screen Shot 2019-03-14 at 11.52.07 PM.png"/>
          <p:cNvPicPr>
            <a:picLocks noChangeAspect="1"/>
          </p:cNvPicPr>
          <p:nvPr/>
        </p:nvPicPr>
        <p:blipFill>
          <a:blip r:embed="rId2">
            <a:extLst/>
          </a:blip>
          <a:stretch>
            <a:fillRect/>
          </a:stretch>
        </p:blipFill>
        <p:spPr>
          <a:xfrm>
            <a:off x="6515744" y="959494"/>
            <a:ext cx="5511801" cy="3619501"/>
          </a:xfrm>
          <a:prstGeom prst="rect">
            <a:avLst/>
          </a:prstGeom>
          <a:ln w="12700">
            <a:miter lim="400000"/>
          </a:ln>
        </p:spPr>
      </p:pic>
      <p:sp>
        <p:nvSpPr>
          <p:cNvPr id="137" name="The average age for heart disease is lower than those who don’t have the disease.…"/>
          <p:cNvSpPr txBox="1"/>
          <p:nvPr/>
        </p:nvSpPr>
        <p:spPr>
          <a:xfrm>
            <a:off x="1517909" y="1397000"/>
            <a:ext cx="3822182"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0947" indent="-360947" algn="l">
              <a:buSzPct val="100000"/>
              <a:buChar char="•"/>
              <a:defRPr sz="2300">
                <a:latin typeface="Hoefler Text"/>
                <a:ea typeface="Hoefler Text"/>
                <a:cs typeface="Hoefler Text"/>
                <a:sym typeface="Hoefler Text"/>
              </a:defRPr>
            </a:pPr>
            <a:r>
              <a:t>The average age for heart disease is lower than those who don’t have the disease. </a:t>
            </a:r>
          </a:p>
          <a:p>
            <a:pPr marL="360947" indent="-360947" algn="l">
              <a:buSzPct val="100000"/>
              <a:buChar char="•"/>
              <a:defRPr sz="2300">
                <a:latin typeface="Hoefler Text"/>
                <a:ea typeface="Hoefler Text"/>
                <a:cs typeface="Hoefler Text"/>
                <a:sym typeface="Hoefler Text"/>
              </a:defRPr>
            </a:pPr>
            <a:r>
              <a:t>Outliers are minimal.</a:t>
            </a:r>
          </a:p>
          <a:p>
            <a:pPr marL="360947" indent="-360947" algn="l">
              <a:buSzPct val="100000"/>
              <a:buChar char="•"/>
              <a:defRPr sz="2300">
                <a:latin typeface="Hoefler Text"/>
                <a:ea typeface="Hoefler Text"/>
                <a:cs typeface="Hoefler Text"/>
                <a:sym typeface="Hoefler Text"/>
              </a:defRPr>
            </a:pPr>
            <a:r>
              <a:t>Cholesterol between 200 and 250 have the highest amount of heart disease patients.</a:t>
            </a:r>
          </a:p>
        </p:txBody>
      </p:sp>
      <p:sp>
        <p:nvSpPr>
          <p:cNvPr id="138" name="Age and Cholesterol"/>
          <p:cNvSpPr txBox="1"/>
          <p:nvPr/>
        </p:nvSpPr>
        <p:spPr>
          <a:xfrm>
            <a:off x="1218679" y="552449"/>
            <a:ext cx="442064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Baskerville"/>
                <a:ea typeface="Baskerville"/>
                <a:cs typeface="Baskerville"/>
                <a:sym typeface="Baskerville"/>
              </a:defRPr>
            </a:lvl1pPr>
          </a:lstStyle>
          <a:p>
            <a:r>
              <a:t>Age and Cholesterol</a:t>
            </a:r>
          </a:p>
        </p:txBody>
      </p:sp>
      <p:pic>
        <p:nvPicPr>
          <p:cNvPr id="5" name="Picture 4" descr="Screen Shot 2019-04-08 at 8.26.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744" y="5169544"/>
            <a:ext cx="5613273" cy="4051686"/>
          </a:xfrm>
          <a:prstGeom prst="rect">
            <a:avLst/>
          </a:prstGeom>
        </p:spPr>
      </p:pic>
      <p:pic>
        <p:nvPicPr>
          <p:cNvPr id="7" name="Picture 6" descr="Screen Shot 2019-04-08 at 11.49.1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384" y="4860984"/>
            <a:ext cx="5232400" cy="4216400"/>
          </a:xfrm>
          <a:prstGeom prst="rect">
            <a:avLst/>
          </a:prstGeom>
        </p:spPr>
      </p:pic>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Screen Shot 2019-03-15 at 8.43.01 AM.png" descr="Screen Shot 2019-03-15 at 8.43.01 AM.png"/>
          <p:cNvPicPr>
            <a:picLocks noGrp="1" noChangeAspect="1"/>
          </p:cNvPicPr>
          <p:nvPr>
            <p:ph type="pic" idx="13"/>
          </p:nvPr>
        </p:nvPicPr>
        <p:blipFill>
          <a:blip r:embed="rId2">
            <a:extLst/>
          </a:blip>
          <a:srcRect/>
          <a:stretch>
            <a:fillRect/>
          </a:stretch>
        </p:blipFill>
        <p:spPr>
          <a:xfrm>
            <a:off x="4740435" y="2151508"/>
            <a:ext cx="7514104" cy="5797014"/>
          </a:xfrm>
          <a:prstGeom prst="rect">
            <a:avLst/>
          </a:prstGeom>
        </p:spPr>
      </p:pic>
      <p:sp>
        <p:nvSpPr>
          <p:cNvPr id="142" name="From the distribution shown:…"/>
          <p:cNvSpPr txBox="1">
            <a:spLocks noGrp="1"/>
          </p:cNvSpPr>
          <p:nvPr>
            <p:ph type="body" sz="quarter" idx="1"/>
          </p:nvPr>
        </p:nvSpPr>
        <p:spPr>
          <a:xfrm>
            <a:off x="837803" y="3399928"/>
            <a:ext cx="3501182" cy="2862165"/>
          </a:xfrm>
          <a:prstGeom prst="rect">
            <a:avLst/>
          </a:prstGeom>
        </p:spPr>
        <p:txBody>
          <a:bodyPr>
            <a:normAutofit fontScale="92500" lnSpcReduction="10000"/>
          </a:bodyPr>
          <a:lstStyle/>
          <a:p>
            <a:pPr marL="0" indent="0" defTabSz="525779">
              <a:spcBef>
                <a:spcPts val="2500"/>
              </a:spcBef>
              <a:buSzTx/>
              <a:buNone/>
              <a:defRPr sz="3239"/>
            </a:pPr>
            <a:r>
              <a:rPr dirty="0"/>
              <a:t>From the distribution shown:</a:t>
            </a:r>
          </a:p>
          <a:p>
            <a:pPr marL="270710" indent="-270710" defTabSz="525779">
              <a:spcBef>
                <a:spcPts val="2500"/>
              </a:spcBef>
              <a:buSzPct val="100000"/>
              <a:buChar char="•"/>
              <a:defRPr sz="3239"/>
            </a:pPr>
            <a:r>
              <a:rPr lang="en-US" dirty="0" smtClean="0"/>
              <a:t>Insignificant </a:t>
            </a:r>
            <a:r>
              <a:rPr dirty="0" smtClean="0"/>
              <a:t>outliners</a:t>
            </a:r>
            <a:endParaRPr dirty="0"/>
          </a:p>
          <a:p>
            <a:pPr marL="270710" indent="-270710" defTabSz="525779">
              <a:spcBef>
                <a:spcPts val="2500"/>
              </a:spcBef>
              <a:buSzPct val="100000"/>
              <a:buChar char="•"/>
              <a:defRPr sz="3239"/>
            </a:pPr>
            <a:r>
              <a:rPr dirty="0"/>
              <a:t>no null values</a:t>
            </a:r>
          </a:p>
        </p:txBody>
      </p:sp>
      <p:sp>
        <p:nvSpPr>
          <p:cNvPr id="143" name="Description of the data"/>
          <p:cNvSpPr txBox="1"/>
          <p:nvPr/>
        </p:nvSpPr>
        <p:spPr>
          <a:xfrm>
            <a:off x="3482174" y="336699"/>
            <a:ext cx="6040451"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Baskerville"/>
                <a:ea typeface="Baskerville"/>
                <a:cs typeface="Baskerville"/>
                <a:sym typeface="Baskerville"/>
              </a:defRPr>
            </a:lvl1pPr>
          </a:lstStyle>
          <a:p>
            <a:r>
              <a:rPr dirty="0"/>
              <a:t>Description of the data</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802" y="443855"/>
            <a:ext cx="10628524" cy="1021383"/>
          </a:xfrm>
        </p:spPr>
        <p:txBody>
          <a:bodyPr>
            <a:normAutofit/>
          </a:bodyPr>
          <a:lstStyle/>
          <a:p>
            <a:r>
              <a:rPr lang="en-US" sz="6000" dirty="0" smtClean="0"/>
              <a:t>VIF to check for </a:t>
            </a:r>
            <a:r>
              <a:rPr lang="en-US" sz="6000" dirty="0" err="1" smtClean="0"/>
              <a:t>multicolinerity</a:t>
            </a:r>
            <a:endParaRPr lang="en-US" sz="6000" dirty="0"/>
          </a:p>
        </p:txBody>
      </p:sp>
      <p:pic>
        <p:nvPicPr>
          <p:cNvPr id="4" name="Picture 3" descr="Screen Shot 2019-04-07 at 9.17.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330" y="2426153"/>
            <a:ext cx="10140081" cy="6518624"/>
          </a:xfrm>
          <a:prstGeom prst="rect">
            <a:avLst/>
          </a:prstGeom>
        </p:spPr>
      </p:pic>
      <p:sp>
        <p:nvSpPr>
          <p:cNvPr id="5" name="TextBox 4"/>
          <p:cNvSpPr txBox="1"/>
          <p:nvPr/>
        </p:nvSpPr>
        <p:spPr>
          <a:xfrm>
            <a:off x="1992848" y="1468351"/>
            <a:ext cx="947579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5E5E5E"/>
                </a:solidFill>
                <a:effectLst/>
                <a:uFillTx/>
                <a:sym typeface="Helvetica Neue"/>
              </a:rPr>
              <a:t>VIF is </a:t>
            </a:r>
            <a:r>
              <a:rPr kumimoji="0" lang="en-US" sz="2800" b="0" i="0" u="none" strike="noStrike" cap="none" spc="0" normalizeH="0" dirty="0" smtClean="0">
                <a:ln>
                  <a:noFill/>
                </a:ln>
                <a:solidFill>
                  <a:srgbClr val="5E5E5E"/>
                </a:solidFill>
                <a:effectLst/>
                <a:uFillTx/>
                <a:sym typeface="Helvetica Neue"/>
              </a:rPr>
              <a:t>low which is </a:t>
            </a:r>
            <a:r>
              <a:rPr kumimoji="0" lang="en-US" sz="2800" b="0" i="0" u="none" strike="noStrike" cap="none" spc="0" normalizeH="0" dirty="0" smtClean="0">
                <a:ln>
                  <a:noFill/>
                </a:ln>
                <a:solidFill>
                  <a:srgbClr val="5E5E5E"/>
                </a:solidFill>
                <a:effectLst/>
                <a:uFillTx/>
                <a:sym typeface="Helvetica Neue"/>
              </a:rPr>
              <a:t>an indicatio</a:t>
            </a:r>
            <a:r>
              <a:rPr lang="en-US" sz="2800" dirty="0" smtClean="0"/>
              <a:t>n of no correlation.</a:t>
            </a:r>
            <a:endParaRPr kumimoji="0" lang="en-US" sz="2800" b="0" i="0" u="none" strike="noStrike" cap="none" spc="0" normalizeH="0" baseline="0" dirty="0">
              <a:ln>
                <a:noFill/>
              </a:ln>
              <a:solidFill>
                <a:srgbClr val="5E5E5E"/>
              </a:solidFill>
              <a:effectLst/>
              <a:uFillTx/>
              <a:sym typeface="Helvetica Neue"/>
            </a:endParaRPr>
          </a:p>
        </p:txBody>
      </p:sp>
    </p:spTree>
    <p:extLst>
      <p:ext uri="{BB962C8B-B14F-4D97-AF65-F5344CB8AC3E}">
        <p14:creationId xmlns:p14="http://schemas.microsoft.com/office/powerpoint/2010/main" val="764797191"/>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ategorical variables were dummied"/>
          <p:cNvSpPr txBox="1">
            <a:spLocks noGrp="1"/>
          </p:cNvSpPr>
          <p:nvPr>
            <p:ph type="title"/>
          </p:nvPr>
        </p:nvSpPr>
        <p:spPr>
          <a:xfrm>
            <a:off x="2593578" y="342900"/>
            <a:ext cx="7593013" cy="735410"/>
          </a:xfrm>
          <a:prstGeom prst="rect">
            <a:avLst/>
          </a:prstGeom>
        </p:spPr>
        <p:txBody>
          <a:bodyPr/>
          <a:lstStyle>
            <a:lvl1pPr>
              <a:defRPr sz="4000"/>
            </a:lvl1pPr>
          </a:lstStyle>
          <a:p>
            <a:r>
              <a:t>Categorical variables were dummied</a:t>
            </a:r>
          </a:p>
        </p:txBody>
      </p:sp>
      <p:sp>
        <p:nvSpPr>
          <p:cNvPr id="146" name="Chest Pain Type…"/>
          <p:cNvSpPr txBox="1"/>
          <p:nvPr/>
        </p:nvSpPr>
        <p:spPr>
          <a:xfrm>
            <a:off x="1849115" y="1286074"/>
            <a:ext cx="9081939" cy="7181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900">
                <a:latin typeface="Hoefler Text"/>
                <a:ea typeface="Hoefler Text"/>
                <a:cs typeface="Hoefler Text"/>
                <a:sym typeface="Hoefler Text"/>
              </a:defRPr>
            </a:pPr>
            <a:r>
              <a:rPr sz="2000" dirty="0"/>
              <a:t>Chest Pain Type</a:t>
            </a:r>
          </a:p>
          <a:p>
            <a:pPr lvl="1" indent="228600" algn="l">
              <a:defRPr sz="1900">
                <a:latin typeface="Hoefler Text"/>
                <a:ea typeface="Hoefler Text"/>
                <a:cs typeface="Hoefler Text"/>
                <a:sym typeface="Hoefler Text"/>
              </a:defRPr>
            </a:pPr>
            <a:r>
              <a:rPr sz="2000" dirty="0"/>
              <a:t>0: Typical angina</a:t>
            </a:r>
          </a:p>
          <a:p>
            <a:pPr lvl="1" indent="228600" algn="l">
              <a:defRPr sz="1900">
                <a:latin typeface="Hoefler Text"/>
                <a:ea typeface="Hoefler Text"/>
                <a:cs typeface="Hoefler Text"/>
                <a:sym typeface="Hoefler Text"/>
              </a:defRPr>
            </a:pPr>
            <a:r>
              <a:rPr sz="2000" dirty="0"/>
              <a:t>1: Atypical angina</a:t>
            </a:r>
          </a:p>
          <a:p>
            <a:pPr lvl="1" indent="228600" algn="l">
              <a:defRPr sz="1900">
                <a:latin typeface="Hoefler Text"/>
                <a:ea typeface="Hoefler Text"/>
                <a:cs typeface="Hoefler Text"/>
                <a:sym typeface="Hoefler Text"/>
              </a:defRPr>
            </a:pPr>
            <a:r>
              <a:rPr sz="2000" dirty="0"/>
              <a:t>2: Non-anginal pain</a:t>
            </a:r>
          </a:p>
          <a:p>
            <a:pPr lvl="1" indent="228600" algn="l">
              <a:defRPr sz="1900">
                <a:latin typeface="Hoefler Text"/>
                <a:ea typeface="Hoefler Text"/>
                <a:cs typeface="Hoefler Text"/>
                <a:sym typeface="Hoefler Text"/>
              </a:defRPr>
            </a:pPr>
            <a:r>
              <a:rPr sz="2000" dirty="0"/>
              <a:t>3: Asymptomatic</a:t>
            </a:r>
          </a:p>
          <a:p>
            <a:pPr algn="l">
              <a:defRPr sz="1900">
                <a:latin typeface="Hoefler Text"/>
                <a:ea typeface="Hoefler Text"/>
                <a:cs typeface="Hoefler Text"/>
                <a:sym typeface="Hoefler Text"/>
              </a:defRPr>
            </a:pPr>
            <a:endParaRPr sz="2000" dirty="0"/>
          </a:p>
          <a:p>
            <a:pPr algn="l">
              <a:defRPr sz="1900">
                <a:latin typeface="Hoefler Text"/>
                <a:ea typeface="Hoefler Text"/>
                <a:cs typeface="Hoefler Text"/>
                <a:sym typeface="Hoefler Text"/>
              </a:defRPr>
            </a:pPr>
            <a:r>
              <a:rPr sz="2000" dirty="0"/>
              <a:t>Resting electrocardiographic results</a:t>
            </a:r>
          </a:p>
          <a:p>
            <a:pPr lvl="1" indent="228600" algn="l">
              <a:defRPr sz="1900">
                <a:latin typeface="Hoefler Text"/>
                <a:ea typeface="Hoefler Text"/>
                <a:cs typeface="Hoefler Text"/>
                <a:sym typeface="Hoefler Text"/>
              </a:defRPr>
            </a:pPr>
            <a:r>
              <a:rPr sz="2000" dirty="0"/>
              <a:t>0: Nothing to note</a:t>
            </a:r>
          </a:p>
          <a:p>
            <a:pPr lvl="1" indent="228600" algn="l">
              <a:defRPr sz="1900">
                <a:latin typeface="Hoefler Text"/>
                <a:ea typeface="Hoefler Text"/>
                <a:cs typeface="Hoefler Text"/>
                <a:sym typeface="Hoefler Text"/>
              </a:defRPr>
            </a:pPr>
            <a:r>
              <a:rPr sz="2000" dirty="0"/>
              <a:t>1: ST-T Wave abnormality Can range from mild symptoms to severe problems </a:t>
            </a:r>
            <a:r>
              <a:rPr lang="en-US" sz="2000" dirty="0" smtClean="0"/>
              <a:t>	</a:t>
            </a:r>
            <a:r>
              <a:rPr sz="2000" dirty="0" smtClean="0"/>
              <a:t>Signals </a:t>
            </a:r>
            <a:r>
              <a:rPr sz="2000" dirty="0"/>
              <a:t>non-normal heart beat</a:t>
            </a:r>
          </a:p>
          <a:p>
            <a:pPr lvl="1" indent="228600" algn="l">
              <a:defRPr sz="1900">
                <a:latin typeface="Hoefler Text"/>
                <a:ea typeface="Hoefler Text"/>
                <a:cs typeface="Hoefler Text"/>
                <a:sym typeface="Hoefler Text"/>
              </a:defRPr>
            </a:pPr>
            <a:r>
              <a:rPr sz="2000" dirty="0"/>
              <a:t>2: Possible or definite Left ventricular hypertrophy Enlarged heart's main </a:t>
            </a:r>
            <a:r>
              <a:rPr lang="en-US" sz="2000" dirty="0" smtClean="0"/>
              <a:t>	</a:t>
            </a:r>
            <a:r>
              <a:rPr sz="2000" dirty="0" smtClean="0"/>
              <a:t>pumping </a:t>
            </a:r>
            <a:r>
              <a:rPr sz="2000" dirty="0"/>
              <a:t>chamber</a:t>
            </a:r>
          </a:p>
          <a:p>
            <a:pPr algn="l">
              <a:defRPr sz="1900">
                <a:latin typeface="Hoefler Text"/>
                <a:ea typeface="Hoefler Text"/>
                <a:cs typeface="Hoefler Text"/>
                <a:sym typeface="Hoefler Text"/>
              </a:defRPr>
            </a:pPr>
            <a:endParaRPr sz="2000" dirty="0"/>
          </a:p>
          <a:p>
            <a:pPr algn="l">
              <a:defRPr sz="1900">
                <a:latin typeface="Hoefler Text"/>
                <a:ea typeface="Hoefler Text"/>
                <a:cs typeface="Hoefler Text"/>
                <a:sym typeface="Hoefler Text"/>
              </a:defRPr>
            </a:pPr>
            <a:r>
              <a:rPr sz="2000" dirty="0"/>
              <a:t>slope: the slope of the peak exercise ST segment</a:t>
            </a:r>
          </a:p>
          <a:p>
            <a:pPr lvl="1" indent="228600" algn="l">
              <a:defRPr sz="1900">
                <a:latin typeface="Hoefler Text"/>
                <a:ea typeface="Hoefler Text"/>
                <a:cs typeface="Hoefler Text"/>
                <a:sym typeface="Hoefler Text"/>
              </a:defRPr>
            </a:pPr>
            <a:r>
              <a:rPr sz="2000" dirty="0"/>
              <a:t>0: upsloping</a:t>
            </a:r>
          </a:p>
          <a:p>
            <a:pPr lvl="1" indent="228600" algn="l">
              <a:defRPr sz="1900">
                <a:latin typeface="Hoefler Text"/>
                <a:ea typeface="Hoefler Text"/>
                <a:cs typeface="Hoefler Text"/>
                <a:sym typeface="Hoefler Text"/>
              </a:defRPr>
            </a:pPr>
            <a:r>
              <a:rPr sz="2000" dirty="0"/>
              <a:t>1: flatsloping</a:t>
            </a:r>
          </a:p>
          <a:p>
            <a:pPr lvl="1" indent="228600" algn="l">
              <a:defRPr sz="1900">
                <a:latin typeface="Hoefler Text"/>
                <a:ea typeface="Hoefler Text"/>
                <a:cs typeface="Hoefler Text"/>
                <a:sym typeface="Hoefler Text"/>
              </a:defRPr>
            </a:pPr>
            <a:r>
              <a:rPr sz="2000" dirty="0"/>
              <a:t>2: downsloping</a:t>
            </a:r>
          </a:p>
          <a:p>
            <a:pPr algn="l">
              <a:defRPr sz="1900">
                <a:latin typeface="Hoefler Text"/>
                <a:ea typeface="Hoefler Text"/>
                <a:cs typeface="Hoefler Text"/>
                <a:sym typeface="Hoefler Text"/>
              </a:defRPr>
            </a:pPr>
            <a:endParaRPr sz="2000" dirty="0"/>
          </a:p>
          <a:p>
            <a:pPr algn="l">
              <a:defRPr sz="1900">
                <a:latin typeface="Hoefler Text"/>
                <a:ea typeface="Hoefler Text"/>
                <a:cs typeface="Hoefler Text"/>
                <a:sym typeface="Hoefler Text"/>
              </a:defRPr>
            </a:pPr>
            <a:r>
              <a:rPr sz="2000" dirty="0"/>
              <a:t>Thalium stress test result - Sees how blood moves through your heart while exercising</a:t>
            </a:r>
          </a:p>
          <a:p>
            <a:pPr lvl="1" indent="228600" algn="l">
              <a:defRPr sz="1900">
                <a:latin typeface="Hoefler Text"/>
                <a:ea typeface="Hoefler Text"/>
                <a:cs typeface="Hoefler Text"/>
                <a:sym typeface="Hoefler Text"/>
              </a:defRPr>
            </a:pPr>
            <a:r>
              <a:rPr sz="2000" dirty="0"/>
              <a:t>1: Normal</a:t>
            </a:r>
          </a:p>
          <a:p>
            <a:pPr lvl="1" indent="228600" algn="l">
              <a:defRPr sz="1900">
                <a:latin typeface="Hoefler Text"/>
                <a:ea typeface="Hoefler Text"/>
                <a:cs typeface="Hoefler Text"/>
                <a:sym typeface="Hoefler Text"/>
              </a:defRPr>
            </a:pPr>
            <a:r>
              <a:rPr sz="2000" dirty="0"/>
              <a:t>6: fixed defect</a:t>
            </a:r>
          </a:p>
          <a:p>
            <a:pPr lvl="1" indent="228600" algn="l">
              <a:defRPr sz="1900">
                <a:latin typeface="Hoefler Text"/>
                <a:ea typeface="Hoefler Text"/>
                <a:cs typeface="Hoefler Text"/>
                <a:sym typeface="Hoefler Text"/>
              </a:defRPr>
            </a:pPr>
            <a:r>
              <a:rPr sz="2000" dirty="0"/>
              <a:t>7; reversible defect</a:t>
            </a:r>
          </a:p>
        </p:txBody>
      </p:sp>
    </p:spTree>
  </p:cSld>
  <p:clrMapOvr>
    <a:masterClrMapping/>
  </p:clrMapOvr>
  <p:transition xmlns:p14="http://schemas.microsoft.com/office/powerpoint/2010/main" spd="med"/>
</p:sld>
</file>

<file path=ppt/theme/theme1.xml><?xml version="1.0" encoding="utf-8"?>
<a:theme xmlns:a="http://schemas.openxmlformats.org/drawingml/2006/main" name="Harmony">
  <a:themeElements>
    <a:clrScheme name="Harmony">
      <a:dk1>
        <a:srgbClr val="5E5E5E"/>
      </a:dk1>
      <a:lt1>
        <a:srgbClr val="FFFFFF"/>
      </a:lt1>
      <a:dk2>
        <a:srgbClr val="A7A7A7"/>
      </a:dk2>
      <a:lt2>
        <a:srgbClr val="535353"/>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Helvetica"/>
        <a:ea typeface="Helvetica"/>
        <a:cs typeface="Helvetica"/>
      </a:majorFont>
      <a:minorFont>
        <a:latin typeface="Helvetica Neue"/>
        <a:ea typeface="Helvetica Neue"/>
        <a:cs typeface="Helvetica Neu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Harmony">
  <a:themeElements>
    <a:clrScheme name="Harmony">
      <a:dk1>
        <a:srgbClr val="000000"/>
      </a:dk1>
      <a:lt1>
        <a:srgbClr val="FFFFFF"/>
      </a:lt1>
      <a:dk2>
        <a:srgbClr val="A7A7A7"/>
      </a:dk2>
      <a:lt2>
        <a:srgbClr val="535353"/>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Helvetica"/>
        <a:ea typeface="Helvetica"/>
        <a:cs typeface="Helvetica"/>
      </a:majorFont>
      <a:minorFont>
        <a:latin typeface="Helvetica Neue"/>
        <a:ea typeface="Helvetica Neue"/>
        <a:cs typeface="Helvetica Neu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1416</TotalTime>
  <Words>1026</Words>
  <Application>Microsoft Macintosh PowerPoint</Application>
  <PresentationFormat>Custom</PresentationFormat>
  <Paragraphs>144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Harmony</vt:lpstr>
      <vt:lpstr>Heart Disease  Finding the best classification model to predict heart disease  </vt:lpstr>
      <vt:lpstr>Dataset</vt:lpstr>
      <vt:lpstr>PowerPoint Presentation</vt:lpstr>
      <vt:lpstr>PowerPoint Presentation</vt:lpstr>
      <vt:lpstr>PowerPoint Presentation</vt:lpstr>
      <vt:lpstr>PowerPoint Presentation</vt:lpstr>
      <vt:lpstr>PowerPoint Presentation</vt:lpstr>
      <vt:lpstr>VIF to check for multicolinerity</vt:lpstr>
      <vt:lpstr>Categorical variables were dummied</vt:lpstr>
      <vt:lpstr>PowerPoint Presentation</vt:lpstr>
      <vt:lpstr>PowerPoint Presentation</vt:lpstr>
      <vt:lpstr>Base Models</vt:lpstr>
      <vt:lpstr>Model Tuning</vt:lpstr>
      <vt:lpstr>KNN tuning: n_neighbors</vt:lpstr>
      <vt:lpstr>Support Vector Machines tuning</vt:lpstr>
      <vt:lpstr>Random Forest tuning</vt:lpstr>
      <vt:lpstr>Extreme Gradient Boost tuning</vt:lpstr>
      <vt:lpstr>Model Comparison:</vt:lpstr>
      <vt:lpstr>ROC/AUC Model Comparison</vt:lpstr>
      <vt:lpstr>Accuracy Score Model Comparison</vt:lpstr>
      <vt:lpstr>The Best Model</vt:lpstr>
      <vt:lpstr>XGB evaluation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Finding the best classification model to predict heart disease</dc:title>
  <cp:lastModifiedBy>Charla Gaddy</cp:lastModifiedBy>
  <cp:revision>20</cp:revision>
  <dcterms:modified xsi:type="dcterms:W3CDTF">2019-04-08T16:48:22Z</dcterms:modified>
</cp:coreProperties>
</file>