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6" r:id="rId4"/>
    <p:sldId id="257" r:id="rId5"/>
    <p:sldId id="258" r:id="rId6"/>
    <p:sldId id="259" r:id="rId7"/>
    <p:sldId id="260" r:id="rId8"/>
    <p:sldId id="262" r:id="rId9"/>
    <p:sldId id="261" r:id="rId10"/>
    <p:sldId id="263" r:id="rId11"/>
    <p:sldId id="267" r:id="rId12"/>
    <p:sldId id="268" r:id="rId13"/>
    <p:sldId id="269" r:id="rId14"/>
    <p:sldId id="271" r:id="rId15"/>
    <p:sldId id="272" r:id="rId16"/>
    <p:sldId id="274" r:id="rId17"/>
    <p:sldId id="276" r:id="rId18"/>
    <p:sldId id="277" r:id="rId19"/>
    <p:sldId id="281" r:id="rId20"/>
    <p:sldId id="280" r:id="rId21"/>
    <p:sldId id="283" r:id="rId22"/>
    <p:sldId id="284" r:id="rId23"/>
    <p:sldId id="282" r:id="rId24"/>
    <p:sldId id="285" r:id="rId25"/>
    <p:sldId id="286" r:id="rId26"/>
    <p:sldId id="288" r:id="rId27"/>
    <p:sldId id="287" r:id="rId28"/>
    <p:sldId id="289" r:id="rId29"/>
    <p:sldId id="290" r:id="rId30"/>
    <p:sldId id="291" r:id="rId31"/>
    <p:sldId id="292" r:id="rId32"/>
    <p:sldId id="294" r:id="rId33"/>
    <p:sldId id="297" r:id="rId34"/>
    <p:sldId id="296" r:id="rId35"/>
    <p:sldId id="298" r:id="rId36"/>
    <p:sldId id="301" r:id="rId37"/>
    <p:sldId id="300" r:id="rId38"/>
    <p:sldId id="302" r:id="rId39"/>
    <p:sldId id="303" r:id="rId40"/>
    <p:sldId id="304" r:id="rId41"/>
    <p:sldId id="305" r:id="rId42"/>
    <p:sldId id="306" r:id="rId43"/>
    <p:sldId id="307" r:id="rId44"/>
    <p:sldId id="308" r:id="rId45"/>
    <p:sldId id="309" r:id="rId46"/>
    <p:sldId id="310" r:id="rId47"/>
    <p:sldId id="312" r:id="rId48"/>
    <p:sldId id="313" r:id="rId49"/>
    <p:sldId id="314" r:id="rId50"/>
    <p:sldId id="316" r:id="rId51"/>
    <p:sldId id="317" r:id="rId52"/>
    <p:sldId id="318" r:id="rId53"/>
    <p:sldId id="319" r:id="rId54"/>
    <p:sldId id="320" r:id="rId55"/>
    <p:sldId id="321" r:id="rId56"/>
    <p:sldId id="323" r:id="rId57"/>
    <p:sldId id="324" r:id="rId58"/>
    <p:sldId id="322" r:id="rId59"/>
    <p:sldId id="326" r:id="rId60"/>
    <p:sldId id="327" r:id="rId61"/>
    <p:sldId id="328" r:id="rId62"/>
    <p:sldId id="330" r:id="rId63"/>
    <p:sldId id="331" r:id="rId64"/>
    <p:sldId id="332" r:id="rId65"/>
    <p:sldId id="333" r:id="rId66"/>
    <p:sldId id="334" r:id="rId67"/>
    <p:sldId id="335" r:id="rId68"/>
    <p:sldId id="329" r:id="rId69"/>
    <p:sldId id="343" r:id="rId70"/>
    <p:sldId id="344" r:id="rId71"/>
    <p:sldId id="337" r:id="rId72"/>
    <p:sldId id="338" r:id="rId73"/>
    <p:sldId id="339" r:id="rId74"/>
    <p:sldId id="340" r:id="rId75"/>
    <p:sldId id="342" r:id="rId76"/>
    <p:sldId id="346" r:id="rId77"/>
    <p:sldId id="345" r:id="rId78"/>
    <p:sldId id="347" r:id="rId79"/>
    <p:sldId id="349" r:id="rId80"/>
    <p:sldId id="350" r:id="rId81"/>
    <p:sldId id="351" r:id="rId82"/>
    <p:sldId id="352" r:id="rId83"/>
    <p:sldId id="353" r:id="rId84"/>
    <p:sldId id="354" r:id="rId85"/>
    <p:sldId id="348" r:id="rId86"/>
    <p:sldId id="355" r:id="rId87"/>
    <p:sldId id="356" r:id="rId88"/>
    <p:sldId id="357" r:id="rId8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59" autoAdjust="0"/>
    <p:restoredTop sz="94624" autoAdjust="0"/>
  </p:normalViewPr>
  <p:slideViewPr>
    <p:cSldViewPr>
      <p:cViewPr>
        <p:scale>
          <a:sx n="70" d="100"/>
          <a:sy n="70" d="100"/>
        </p:scale>
        <p:origin x="-1326" y="-7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6FBCA8F-282C-44A4-8D86-6B4C097FA1F7}" type="datetimeFigureOut">
              <a:rPr lang="en-IN" smtClean="0"/>
              <a:pPr/>
              <a:t>08-02-2018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773DD7B-30C9-4220-9923-F8E7BB2AFC1D}" type="slidenum">
              <a:rPr lang="en-IN" smtClean="0"/>
              <a:pPr/>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6FBCA8F-282C-44A4-8D86-6B4C097FA1F7}" type="datetimeFigureOut">
              <a:rPr lang="en-IN" smtClean="0"/>
              <a:pPr/>
              <a:t>08-02-2018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773DD7B-30C9-4220-9923-F8E7BB2AFC1D}" type="slidenum">
              <a:rPr lang="en-IN" smtClean="0"/>
              <a:pPr/>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6FBCA8F-282C-44A4-8D86-6B4C097FA1F7}" type="datetimeFigureOut">
              <a:rPr lang="en-IN" smtClean="0"/>
              <a:pPr/>
              <a:t>08-02-2018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773DD7B-30C9-4220-9923-F8E7BB2AFC1D}" type="slidenum">
              <a:rPr lang="en-IN" smtClean="0"/>
              <a:pPr/>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6FBCA8F-282C-44A4-8D86-6B4C097FA1F7}" type="datetimeFigureOut">
              <a:rPr lang="en-IN" smtClean="0"/>
              <a:pPr/>
              <a:t>08-02-2018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773DD7B-30C9-4220-9923-F8E7BB2AFC1D}" type="slidenum">
              <a:rPr lang="en-IN" smtClean="0"/>
              <a:pPr/>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FBCA8F-282C-44A4-8D86-6B4C097FA1F7}" type="datetimeFigureOut">
              <a:rPr lang="en-IN" smtClean="0"/>
              <a:pPr/>
              <a:t>08-02-2018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773DD7B-30C9-4220-9923-F8E7BB2AFC1D}" type="slidenum">
              <a:rPr lang="en-IN" smtClean="0"/>
              <a:pPr/>
              <a:t>‹#›</a:t>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6FBCA8F-282C-44A4-8D86-6B4C097FA1F7}" type="datetimeFigureOut">
              <a:rPr lang="en-IN" smtClean="0"/>
              <a:pPr/>
              <a:t>08-02-2018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773DD7B-30C9-4220-9923-F8E7BB2AFC1D}" type="slidenum">
              <a:rPr lang="en-IN" smtClean="0"/>
              <a:pPr/>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6FBCA8F-282C-44A4-8D86-6B4C097FA1F7}" type="datetimeFigureOut">
              <a:rPr lang="en-IN" smtClean="0"/>
              <a:pPr/>
              <a:t>08-02-2018</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C773DD7B-30C9-4220-9923-F8E7BB2AFC1D}" type="slidenum">
              <a:rPr lang="en-IN" smtClean="0"/>
              <a:pPr/>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6FBCA8F-282C-44A4-8D86-6B4C097FA1F7}" type="datetimeFigureOut">
              <a:rPr lang="en-IN" smtClean="0"/>
              <a:pPr/>
              <a:t>08-02-2018</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C773DD7B-30C9-4220-9923-F8E7BB2AFC1D}" type="slidenum">
              <a:rPr lang="en-IN" smtClean="0"/>
              <a:pPr/>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FBCA8F-282C-44A4-8D86-6B4C097FA1F7}" type="datetimeFigureOut">
              <a:rPr lang="en-IN" smtClean="0"/>
              <a:pPr/>
              <a:t>08-02-2018</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C773DD7B-30C9-4220-9923-F8E7BB2AFC1D}" type="slidenum">
              <a:rPr lang="en-IN" smtClean="0"/>
              <a:pPr/>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FBCA8F-282C-44A4-8D86-6B4C097FA1F7}" type="datetimeFigureOut">
              <a:rPr lang="en-IN" smtClean="0"/>
              <a:pPr/>
              <a:t>08-02-2018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773DD7B-30C9-4220-9923-F8E7BB2AFC1D}" type="slidenum">
              <a:rPr lang="en-IN" smtClean="0"/>
              <a:pPr/>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FBCA8F-282C-44A4-8D86-6B4C097FA1F7}" type="datetimeFigureOut">
              <a:rPr lang="en-IN" smtClean="0"/>
              <a:pPr/>
              <a:t>08-02-2018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773DD7B-30C9-4220-9923-F8E7BB2AFC1D}" type="slidenum">
              <a:rPr lang="en-IN" smtClean="0"/>
              <a:pPr/>
              <a:t>‹#›</a:t>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FBCA8F-282C-44A4-8D86-6B4C097FA1F7}" type="datetimeFigureOut">
              <a:rPr lang="en-IN" smtClean="0"/>
              <a:pPr/>
              <a:t>08-02-2018</a:t>
            </a:fld>
            <a:endParaRPr lang="en-IN"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73DD7B-30C9-4220-9923-F8E7BB2AFC1D}" type="slidenum">
              <a:rPr lang="en-IN" smtClean="0"/>
              <a:pPr/>
              <a:t>‹#›</a:t>
            </a:fld>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hyperlink" Target="https://beginnersbook.com/2013/12/java-string-substring-method-example/" TargetMode="External"/><Relationship Id="rId2" Type="http://schemas.openxmlformats.org/officeDocument/2006/relationships/hyperlink" Target="https://beginnersbook.com/2013/12/java-string-length-method-example/"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beginnersbook.com/2013/12/java-string-substring-method-example/" TargetMode="External"/><Relationship Id="rId2" Type="http://schemas.openxmlformats.org/officeDocument/2006/relationships/hyperlink" Target="https://beginnersbook.com/2013/12/java-string-length-method-example/" TargetMode="External"/><Relationship Id="rId1" Type="http://schemas.openxmlformats.org/officeDocument/2006/relationships/slideLayout" Target="../slideLayouts/slideLayout7.xml"/><Relationship Id="rId5" Type="http://schemas.openxmlformats.org/officeDocument/2006/relationships/hyperlink" Target="https://beginnersbook.com/2017/10/java-string-contains-method/" TargetMode="External"/><Relationship Id="rId4" Type="http://schemas.openxmlformats.org/officeDocument/2006/relationships/hyperlink" Target="https://beginnersbook.com/2013/12/java-string-startswith-method-example/" TargetMode="External"/></Relationships>
</file>

<file path=ppt/slides/_rels/slide44.xml.rels><?xml version="1.0" encoding="UTF-8" standalone="yes"?>
<Relationships xmlns="http://schemas.openxmlformats.org/package/2006/relationships"><Relationship Id="rId3" Type="http://schemas.openxmlformats.org/officeDocument/2006/relationships/hyperlink" Target="https://beginnersbook.com/2013/12/java-string-equals-and-equalsignorecase-methods-example/" TargetMode="External"/><Relationship Id="rId2" Type="http://schemas.openxmlformats.org/officeDocument/2006/relationships/hyperlink" Target="https://beginnersbook.com/2013/12/java-string-charat-method-example/" TargetMode="External"/><Relationship Id="rId1" Type="http://schemas.openxmlformats.org/officeDocument/2006/relationships/slideLayout" Target="../slideLayouts/slideLayout7.xml"/><Relationship Id="rId5" Type="http://schemas.openxmlformats.org/officeDocument/2006/relationships/hyperlink" Target="https://beginnersbook.com/2013/12/java-string-indexof-method-example/" TargetMode="External"/><Relationship Id="rId4" Type="http://schemas.openxmlformats.org/officeDocument/2006/relationships/hyperlink" Target="https://beginnersbook.com/2013/12/java-string-endswith-method-example/"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oracle.com/technetwork/java/javase/downloads/jre9-downloads-3848532.html" TargetMode="Externa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1052736"/>
            <a:ext cx="7772400" cy="1470025"/>
          </a:xfrm>
        </p:spPr>
        <p:txBody>
          <a:bodyPr/>
          <a:lstStyle/>
          <a:p>
            <a:r>
              <a:rPr lang="en-IN" dirty="0" smtClean="0"/>
              <a:t>Welcome to Selenium Training</a:t>
            </a:r>
            <a:endParaRPr lang="en-IN" dirty="0"/>
          </a:p>
        </p:txBody>
      </p:sp>
      <p:sp>
        <p:nvSpPr>
          <p:cNvPr id="3" name="Subtitle 2"/>
          <p:cNvSpPr>
            <a:spLocks noGrp="1"/>
          </p:cNvSpPr>
          <p:nvPr>
            <p:ph type="subTitle" idx="1"/>
          </p:nvPr>
        </p:nvSpPr>
        <p:spPr>
          <a:xfrm>
            <a:off x="3347864" y="3861048"/>
            <a:ext cx="4234731" cy="1623718"/>
          </a:xfrm>
        </p:spPr>
        <p:txBody>
          <a:bodyPr>
            <a:normAutofit fontScale="92500" lnSpcReduction="10000"/>
          </a:bodyPr>
          <a:lstStyle/>
          <a:p>
            <a:r>
              <a:rPr lang="en-IN" dirty="0" smtClean="0"/>
              <a:t>		</a:t>
            </a:r>
          </a:p>
          <a:p>
            <a:endParaRPr lang="en-IN" dirty="0"/>
          </a:p>
          <a:p>
            <a:r>
              <a:rPr lang="en-IN" dirty="0" smtClean="0"/>
              <a:t>			</a:t>
            </a:r>
            <a:r>
              <a:rPr lang="en-IN" sz="2200" b="1" dirty="0" smtClean="0">
                <a:solidFill>
                  <a:schemeClr val="accent4">
                    <a:lumMod val="75000"/>
                  </a:schemeClr>
                </a:solidFill>
              </a:rPr>
              <a:t>by </a:t>
            </a:r>
            <a:r>
              <a:rPr lang="en-IN" sz="2200" b="1" dirty="0" err="1" smtClean="0">
                <a:solidFill>
                  <a:schemeClr val="accent4">
                    <a:lumMod val="75000"/>
                  </a:schemeClr>
                </a:solidFill>
              </a:rPr>
              <a:t>sharath</a:t>
            </a:r>
            <a:r>
              <a:rPr lang="en-IN" sz="2200" b="1" dirty="0" smtClean="0">
                <a:solidFill>
                  <a:schemeClr val="accent4">
                    <a:lumMod val="75000"/>
                  </a:schemeClr>
                </a:solidFill>
              </a:rPr>
              <a:t> </a:t>
            </a:r>
            <a:endParaRPr lang="en-IN" sz="2200" b="1" dirty="0">
              <a:solidFill>
                <a:schemeClr val="accent4">
                  <a:lumMod val="75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67544" y="836712"/>
            <a:ext cx="8424936" cy="6336704"/>
          </a:xfrm>
        </p:spPr>
        <p:txBody>
          <a:bodyPr>
            <a:normAutofit/>
          </a:bodyPr>
          <a:lstStyle/>
          <a:p>
            <a:pPr algn="l"/>
            <a:endParaRPr lang="en-IN" sz="2800" b="1" dirty="0"/>
          </a:p>
          <a:p>
            <a:pPr algn="l"/>
            <a:r>
              <a:rPr lang="en-IN" sz="2800" b="1" dirty="0" smtClean="0"/>
              <a:t>public </a:t>
            </a:r>
            <a:r>
              <a:rPr lang="en-IN" sz="2800" b="1" dirty="0"/>
              <a:t>class FirstClass {</a:t>
            </a:r>
          </a:p>
          <a:p>
            <a:pPr algn="l"/>
            <a:r>
              <a:rPr lang="en-IN" sz="2800" dirty="0" smtClean="0"/>
              <a:t>	</a:t>
            </a:r>
            <a:r>
              <a:rPr lang="en-IN" sz="2800" b="1" dirty="0" smtClean="0"/>
              <a:t>public </a:t>
            </a:r>
            <a:r>
              <a:rPr lang="en-IN" sz="2800" b="1" dirty="0"/>
              <a:t>static void main(String[] args){</a:t>
            </a:r>
          </a:p>
          <a:p>
            <a:pPr algn="l"/>
            <a:r>
              <a:rPr lang="en-IN" sz="2800" dirty="0" smtClean="0"/>
              <a:t>		System.</a:t>
            </a:r>
            <a:r>
              <a:rPr lang="en-IN" sz="2800" b="1" i="1" dirty="0" smtClean="0"/>
              <a:t>out.println</a:t>
            </a:r>
            <a:r>
              <a:rPr lang="en-IN" sz="2800" b="1" i="1" dirty="0"/>
              <a:t>("</a:t>
            </a:r>
            <a:r>
              <a:rPr lang="en-IN" sz="2800" b="1" i="1" dirty="0" smtClean="0"/>
              <a:t>Welcome </a:t>
            </a:r>
            <a:r>
              <a:rPr lang="en-IN" sz="2800" b="1" i="1" dirty="0"/>
              <a:t>to Java");</a:t>
            </a:r>
          </a:p>
          <a:p>
            <a:pPr algn="l"/>
            <a:r>
              <a:rPr lang="en-IN" sz="2800" dirty="0" smtClean="0"/>
              <a:t>	}</a:t>
            </a:r>
            <a:endParaRPr lang="en-IN" sz="2800" dirty="0"/>
          </a:p>
          <a:p>
            <a:pPr algn="l"/>
            <a:r>
              <a:rPr lang="en-IN" sz="2800" dirty="0" smtClean="0"/>
              <a:t>}</a:t>
            </a:r>
          </a:p>
          <a:p>
            <a:pPr algn="l"/>
            <a:endParaRPr lang="en-IN" sz="2800" dirty="0" smtClean="0"/>
          </a:p>
          <a:p>
            <a:pPr algn="l"/>
            <a:endParaRPr lang="en-IN" sz="2800" dirty="0" smtClean="0"/>
          </a:p>
          <a:p>
            <a:pPr algn="l"/>
            <a:endParaRPr lang="en-IN" sz="2800" dirty="0"/>
          </a:p>
        </p:txBody>
      </p:sp>
      <p:sp>
        <p:nvSpPr>
          <p:cNvPr id="4" name="Subtitle 2"/>
          <p:cNvSpPr txBox="1">
            <a:spLocks/>
          </p:cNvSpPr>
          <p:nvPr/>
        </p:nvSpPr>
        <p:spPr>
          <a:xfrm>
            <a:off x="0" y="-1539552"/>
            <a:ext cx="6400800" cy="396044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smtClean="0">
              <a:ln>
                <a:noFill/>
              </a:ln>
              <a:solidFill>
                <a:schemeClr val="tx1">
                  <a:tint val="75000"/>
                </a:schemeClr>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3200" b="0" i="0" u="none" strike="noStrike" kern="1200" cap="none" spc="0" normalizeH="0" baseline="0" noProof="0" dirty="0" smtClean="0">
              <a:ln>
                <a:noFill/>
              </a:ln>
              <a:solidFill>
                <a:schemeClr val="tx1">
                  <a:tint val="75000"/>
                </a:schemeClr>
              </a:solidFill>
              <a:effectLst/>
              <a:uLnTx/>
              <a:uFillTx/>
              <a:latin typeface="+mn-lt"/>
              <a:ea typeface="+mn-ea"/>
              <a:cs typeface="+mn-cs"/>
            </a:endParaRPr>
          </a:p>
        </p:txBody>
      </p:sp>
      <p:sp>
        <p:nvSpPr>
          <p:cNvPr id="5" name="Title 1"/>
          <p:cNvSpPr>
            <a:spLocks noGrp="1"/>
          </p:cNvSpPr>
          <p:nvPr>
            <p:ph type="ctrTitle"/>
          </p:nvPr>
        </p:nvSpPr>
        <p:spPr>
          <a:xfrm>
            <a:off x="467544" y="-315416"/>
            <a:ext cx="7772400" cy="1470025"/>
          </a:xfrm>
        </p:spPr>
        <p:txBody>
          <a:bodyPr/>
          <a:lstStyle/>
          <a:p>
            <a:r>
              <a:rPr lang="en-IN" dirty="0" smtClean="0"/>
              <a:t>First Java Program</a:t>
            </a: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67544" y="836712"/>
            <a:ext cx="8424936" cy="5760640"/>
          </a:xfrm>
        </p:spPr>
        <p:txBody>
          <a:bodyPr>
            <a:normAutofit lnSpcReduction="10000"/>
          </a:bodyPr>
          <a:lstStyle/>
          <a:p>
            <a:pPr algn="l"/>
            <a:r>
              <a:rPr lang="en-IN" sz="2800" b="1" dirty="0" smtClean="0"/>
              <a:t>Variable:</a:t>
            </a:r>
            <a:endParaRPr lang="en-IN" sz="2800" b="1" dirty="0"/>
          </a:p>
          <a:p>
            <a:pPr algn="l"/>
            <a:r>
              <a:rPr lang="en-IN" sz="2400" b="1" dirty="0"/>
              <a:t>Variable</a:t>
            </a:r>
            <a:r>
              <a:rPr lang="en-IN" sz="2400" dirty="0"/>
              <a:t> is name of </a:t>
            </a:r>
            <a:r>
              <a:rPr lang="en-IN" sz="2400" i="1" dirty="0"/>
              <a:t>reserved area allocated in memory</a:t>
            </a:r>
            <a:r>
              <a:rPr lang="en-IN" sz="2400" dirty="0"/>
              <a:t>. In other words, it is a </a:t>
            </a:r>
            <a:r>
              <a:rPr lang="en-IN" sz="2400" i="1" dirty="0"/>
              <a:t>name of memory location</a:t>
            </a:r>
            <a:r>
              <a:rPr lang="en-IN" sz="2400" dirty="0"/>
              <a:t>.</a:t>
            </a:r>
            <a:r>
              <a:rPr lang="en-IN" sz="2800" dirty="0"/>
              <a:t> </a:t>
            </a:r>
            <a:endParaRPr lang="en-IN" sz="2800" dirty="0" smtClean="0"/>
          </a:p>
          <a:p>
            <a:pPr algn="l"/>
            <a:r>
              <a:rPr lang="en-IN" sz="2800" dirty="0" err="1" smtClean="0"/>
              <a:t>Eg</a:t>
            </a:r>
            <a:r>
              <a:rPr lang="en-IN" sz="2800" dirty="0" smtClean="0"/>
              <a:t> : </a:t>
            </a:r>
            <a:r>
              <a:rPr lang="en-IN" sz="2800" b="1" dirty="0" err="1" smtClean="0"/>
              <a:t>int</a:t>
            </a:r>
            <a:r>
              <a:rPr lang="en-IN" sz="2800" dirty="0" smtClean="0"/>
              <a:t> age=20;</a:t>
            </a:r>
          </a:p>
          <a:p>
            <a:pPr algn="l"/>
            <a:r>
              <a:rPr lang="en-IN" sz="2800" dirty="0" smtClean="0"/>
              <a:t>age=40;</a:t>
            </a:r>
          </a:p>
          <a:p>
            <a:pPr algn="l"/>
            <a:r>
              <a:rPr lang="en-IN" sz="2800" dirty="0" smtClean="0"/>
              <a:t>//age is variable</a:t>
            </a:r>
          </a:p>
          <a:p>
            <a:pPr algn="l"/>
            <a:endParaRPr lang="en-IN" sz="2800" dirty="0"/>
          </a:p>
          <a:p>
            <a:pPr algn="l"/>
            <a:endParaRPr lang="en-IN" sz="2800" dirty="0" smtClean="0"/>
          </a:p>
          <a:p>
            <a:pPr algn="l"/>
            <a:endParaRPr lang="en-IN" sz="2800" dirty="0"/>
          </a:p>
          <a:p>
            <a:pPr algn="l"/>
            <a:endParaRPr lang="en-IN" sz="2800" dirty="0" smtClean="0"/>
          </a:p>
          <a:p>
            <a:pPr algn="l"/>
            <a:r>
              <a:rPr lang="en-IN" sz="2800" dirty="0"/>
              <a:t>	</a:t>
            </a:r>
            <a:r>
              <a:rPr lang="en-IN" sz="2800" dirty="0" smtClean="0"/>
              <a:t>		</a:t>
            </a:r>
          </a:p>
          <a:p>
            <a:pPr algn="l"/>
            <a:r>
              <a:rPr lang="en-IN" sz="2800" dirty="0"/>
              <a:t>	</a:t>
            </a:r>
            <a:r>
              <a:rPr lang="en-IN" sz="2800" dirty="0" smtClean="0"/>
              <a:t>			RAM</a:t>
            </a:r>
          </a:p>
          <a:p>
            <a:pPr algn="l"/>
            <a:endParaRPr lang="en-IN" sz="2800" dirty="0" smtClean="0"/>
          </a:p>
          <a:p>
            <a:pPr algn="l"/>
            <a:endParaRPr lang="en-IN" sz="2800" dirty="0" smtClean="0"/>
          </a:p>
          <a:p>
            <a:pPr algn="l"/>
            <a:endParaRPr lang="en-IN" sz="2800" dirty="0"/>
          </a:p>
        </p:txBody>
      </p:sp>
      <p:sp>
        <p:nvSpPr>
          <p:cNvPr id="4" name="Subtitle 2"/>
          <p:cNvSpPr txBox="1">
            <a:spLocks/>
          </p:cNvSpPr>
          <p:nvPr/>
        </p:nvSpPr>
        <p:spPr>
          <a:xfrm>
            <a:off x="0" y="-1539552"/>
            <a:ext cx="6400800" cy="396044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smtClean="0">
              <a:ln>
                <a:noFill/>
              </a:ln>
              <a:solidFill>
                <a:schemeClr val="tx1">
                  <a:tint val="75000"/>
                </a:schemeClr>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3200" b="0" i="0" u="none" strike="noStrike" kern="1200" cap="none" spc="0" normalizeH="0" baseline="0" noProof="0" dirty="0" smtClean="0">
              <a:ln>
                <a:noFill/>
              </a:ln>
              <a:solidFill>
                <a:schemeClr val="tx1">
                  <a:tint val="75000"/>
                </a:schemeClr>
              </a:solidFill>
              <a:effectLst/>
              <a:uLnTx/>
              <a:uFillTx/>
              <a:latin typeface="+mn-lt"/>
              <a:ea typeface="+mn-ea"/>
              <a:cs typeface="+mn-cs"/>
            </a:endParaRPr>
          </a:p>
        </p:txBody>
      </p:sp>
      <p:sp>
        <p:nvSpPr>
          <p:cNvPr id="5" name="Title 1"/>
          <p:cNvSpPr>
            <a:spLocks noGrp="1"/>
          </p:cNvSpPr>
          <p:nvPr>
            <p:ph type="ctrTitle"/>
          </p:nvPr>
        </p:nvSpPr>
        <p:spPr>
          <a:xfrm>
            <a:off x="467544" y="-315416"/>
            <a:ext cx="7772400" cy="1470025"/>
          </a:xfrm>
        </p:spPr>
        <p:txBody>
          <a:bodyPr/>
          <a:lstStyle/>
          <a:p>
            <a:pPr marL="514350" lvl="0" indent="-514350"/>
            <a:r>
              <a:rPr lang="en-IN" dirty="0" smtClean="0"/>
              <a:t>Data types &amp; </a:t>
            </a:r>
            <a:r>
              <a:rPr lang="en-IN" dirty="0" err="1" smtClean="0"/>
              <a:t>Varialbes</a:t>
            </a:r>
            <a:endParaRPr lang="en-IN" dirty="0" smtClean="0"/>
          </a:p>
        </p:txBody>
      </p:sp>
      <p:sp>
        <p:nvSpPr>
          <p:cNvPr id="6" name="Subtitle 2"/>
          <p:cNvSpPr txBox="1">
            <a:spLocks/>
          </p:cNvSpPr>
          <p:nvPr/>
        </p:nvSpPr>
        <p:spPr>
          <a:xfrm>
            <a:off x="619944" y="989112"/>
            <a:ext cx="8424936" cy="6336704"/>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2800" b="1" i="0" u="none" strike="noStrike" kern="1200" cap="none" spc="0" normalizeH="0" baseline="0" noProof="0" dirty="0" smtClean="0">
              <a:ln>
                <a:noFill/>
              </a:ln>
              <a:solidFill>
                <a:schemeClr val="tx1">
                  <a:tint val="75000"/>
                </a:schemeClr>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2800" b="0" i="0" u="none" strike="noStrike" kern="1200" cap="none" spc="0" normalizeH="0" baseline="0" noProof="0" dirty="0" smtClean="0">
              <a:ln>
                <a:noFill/>
              </a:ln>
              <a:solidFill>
                <a:schemeClr val="tx1">
                  <a:tint val="75000"/>
                </a:schemeClr>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2800" b="0" i="0" u="none" strike="noStrike" kern="1200" cap="none" spc="0" normalizeH="0" baseline="0" noProof="0" dirty="0" smtClean="0">
              <a:ln>
                <a:noFill/>
              </a:ln>
              <a:solidFill>
                <a:schemeClr val="tx1">
                  <a:tint val="75000"/>
                </a:schemeClr>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2800" b="0" i="0" u="none" strike="noStrike" kern="1200" cap="none" spc="0" normalizeH="0" baseline="0" noProof="0" dirty="0" smtClean="0">
              <a:ln>
                <a:noFill/>
              </a:ln>
              <a:solidFill>
                <a:schemeClr val="tx1">
                  <a:tint val="75000"/>
                </a:schemeClr>
              </a:solidFill>
              <a:effectLst/>
              <a:uLnTx/>
              <a:uFillTx/>
              <a:latin typeface="+mn-lt"/>
              <a:ea typeface="+mn-ea"/>
              <a:cs typeface="+mn-cs"/>
            </a:endParaRPr>
          </a:p>
        </p:txBody>
      </p:sp>
      <p:sp>
        <p:nvSpPr>
          <p:cNvPr id="7" name="Rectangle 6"/>
          <p:cNvSpPr/>
          <p:nvPr/>
        </p:nvSpPr>
        <p:spPr>
          <a:xfrm>
            <a:off x="3275856" y="3212976"/>
            <a:ext cx="2232248" cy="22322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8" name="Rounded Rectangle 7"/>
          <p:cNvSpPr/>
          <p:nvPr/>
        </p:nvSpPr>
        <p:spPr>
          <a:xfrm>
            <a:off x="3995936" y="3861048"/>
            <a:ext cx="720080" cy="36004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10</a:t>
            </a:r>
            <a:endParaRPr lang="en-IN" dirty="0"/>
          </a:p>
        </p:txBody>
      </p:sp>
      <p:cxnSp>
        <p:nvCxnSpPr>
          <p:cNvPr id="10" name="Straight Arrow Connector 9"/>
          <p:cNvCxnSpPr>
            <a:stCxn id="8" idx="3"/>
          </p:cNvCxnSpPr>
          <p:nvPr/>
        </p:nvCxnSpPr>
        <p:spPr>
          <a:xfrm flipV="1">
            <a:off x="4716016" y="3501008"/>
            <a:ext cx="1584176" cy="5400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6300192" y="2996952"/>
            <a:ext cx="1872208" cy="57606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Reserved memory location</a:t>
            </a:r>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23528" y="404664"/>
            <a:ext cx="8352928" cy="6192688"/>
          </a:xfrm>
        </p:spPr>
        <p:txBody>
          <a:bodyPr>
            <a:normAutofit/>
          </a:bodyPr>
          <a:lstStyle/>
          <a:p>
            <a:pPr algn="l"/>
            <a:r>
              <a:rPr lang="en-IN" sz="2800" b="1" dirty="0" smtClean="0"/>
              <a:t>Types of Variable: </a:t>
            </a:r>
            <a:r>
              <a:rPr lang="en-IN" sz="2800" dirty="0"/>
              <a:t>There are three types of variables </a:t>
            </a:r>
            <a:r>
              <a:rPr lang="en-IN" sz="2800" dirty="0" smtClean="0"/>
              <a:t>in java</a:t>
            </a:r>
          </a:p>
          <a:p>
            <a:pPr algn="l"/>
            <a:r>
              <a:rPr lang="en-IN" sz="2800" dirty="0"/>
              <a:t>1) Local Variable</a:t>
            </a:r>
          </a:p>
          <a:p>
            <a:pPr algn="l"/>
            <a:r>
              <a:rPr lang="en-IN" sz="2800" dirty="0" smtClean="0"/>
              <a:t>	A </a:t>
            </a:r>
            <a:r>
              <a:rPr lang="en-IN" sz="2800" dirty="0"/>
              <a:t>variable which is declared inside the method is called local variable.</a:t>
            </a:r>
          </a:p>
          <a:p>
            <a:pPr algn="l"/>
            <a:r>
              <a:rPr lang="en-IN" sz="2800" dirty="0"/>
              <a:t>2) Instance Variable</a:t>
            </a:r>
          </a:p>
          <a:p>
            <a:pPr algn="l"/>
            <a:r>
              <a:rPr lang="en-IN" sz="2800" dirty="0" smtClean="0"/>
              <a:t>	A </a:t>
            </a:r>
            <a:r>
              <a:rPr lang="en-IN" sz="2800" dirty="0"/>
              <a:t>variable which is declared inside the class but outside the method, is called instance variable . It is not declared as static.</a:t>
            </a:r>
          </a:p>
          <a:p>
            <a:pPr algn="l"/>
            <a:r>
              <a:rPr lang="en-IN" sz="2800" dirty="0"/>
              <a:t>3) Static variable</a:t>
            </a:r>
          </a:p>
          <a:p>
            <a:pPr algn="l"/>
            <a:r>
              <a:rPr lang="en-IN" sz="2800" dirty="0" smtClean="0"/>
              <a:t>	A </a:t>
            </a:r>
            <a:r>
              <a:rPr lang="en-IN" sz="2800" dirty="0"/>
              <a:t>variable that is declared as static is called static variable. It cannot be local.</a:t>
            </a:r>
          </a:p>
          <a:p>
            <a:pPr algn="l"/>
            <a:endParaRPr lang="en-IN" sz="2800" dirty="0"/>
          </a:p>
          <a:p>
            <a:pPr algn="l"/>
            <a:endParaRPr lang="en-IN" sz="2800" dirty="0" smtClean="0"/>
          </a:p>
          <a:p>
            <a:pPr algn="l"/>
            <a:endParaRPr lang="en-IN" sz="2800" dirty="0" smtClean="0"/>
          </a:p>
          <a:p>
            <a:pPr algn="l"/>
            <a:endParaRPr lang="en-IN" sz="2800" dirty="0" smtClean="0"/>
          </a:p>
          <a:p>
            <a:pPr algn="l"/>
            <a:endParaRPr lang="en-IN" sz="2800" dirty="0"/>
          </a:p>
        </p:txBody>
      </p:sp>
      <p:sp>
        <p:nvSpPr>
          <p:cNvPr id="4" name="Subtitle 2"/>
          <p:cNvSpPr txBox="1">
            <a:spLocks/>
          </p:cNvSpPr>
          <p:nvPr/>
        </p:nvSpPr>
        <p:spPr>
          <a:xfrm>
            <a:off x="0" y="-1539552"/>
            <a:ext cx="6400800" cy="396044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smtClean="0">
              <a:ln>
                <a:noFill/>
              </a:ln>
              <a:solidFill>
                <a:schemeClr val="tx1">
                  <a:tint val="75000"/>
                </a:schemeClr>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3200" b="0" i="0" u="none" strike="noStrike" kern="1200" cap="none" spc="0" normalizeH="0" baseline="0" noProof="0" dirty="0" smtClean="0">
              <a:ln>
                <a:noFill/>
              </a:ln>
              <a:solidFill>
                <a:schemeClr val="tx1">
                  <a:tint val="75000"/>
                </a:schemeClr>
              </a:solidFill>
              <a:effectLst/>
              <a:uLnTx/>
              <a:uFillTx/>
              <a:latin typeface="+mn-lt"/>
              <a:ea typeface="+mn-ea"/>
              <a:cs typeface="+mn-cs"/>
            </a:endParaRPr>
          </a:p>
        </p:txBody>
      </p:sp>
      <p:sp>
        <p:nvSpPr>
          <p:cNvPr id="6" name="Subtitle 2"/>
          <p:cNvSpPr txBox="1">
            <a:spLocks/>
          </p:cNvSpPr>
          <p:nvPr/>
        </p:nvSpPr>
        <p:spPr>
          <a:xfrm>
            <a:off x="619944" y="989112"/>
            <a:ext cx="8424936" cy="6336704"/>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2800" b="1" i="0" u="none" strike="noStrike" kern="1200" cap="none" spc="0" normalizeH="0" baseline="0" noProof="0" dirty="0" smtClean="0">
              <a:ln>
                <a:noFill/>
              </a:ln>
              <a:solidFill>
                <a:schemeClr val="tx1">
                  <a:tint val="75000"/>
                </a:schemeClr>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2800" b="0" i="0" u="none" strike="noStrike" kern="1200" cap="none" spc="0" normalizeH="0" baseline="0" noProof="0" dirty="0" smtClean="0">
              <a:ln>
                <a:noFill/>
              </a:ln>
              <a:solidFill>
                <a:schemeClr val="tx1">
                  <a:tint val="75000"/>
                </a:schemeClr>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2800" b="0" i="0" u="none" strike="noStrike" kern="1200" cap="none" spc="0" normalizeH="0" baseline="0" noProof="0" dirty="0" smtClean="0">
              <a:ln>
                <a:noFill/>
              </a:ln>
              <a:solidFill>
                <a:schemeClr val="tx1">
                  <a:tint val="75000"/>
                </a:schemeClr>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2800" b="0" i="0" u="none" strike="noStrike" kern="1200" cap="none" spc="0" normalizeH="0" baseline="0" noProof="0" dirty="0" smtClean="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7584" y="1268760"/>
            <a:ext cx="7344816" cy="3046988"/>
          </a:xfrm>
          <a:prstGeom prst="rect">
            <a:avLst/>
          </a:prstGeom>
        </p:spPr>
        <p:txBody>
          <a:bodyPr wrap="square">
            <a:spAutoFit/>
          </a:bodyPr>
          <a:lstStyle/>
          <a:p>
            <a:r>
              <a:rPr lang="en-IN" sz="2400" b="1" dirty="0"/>
              <a:t>class</a:t>
            </a:r>
            <a:r>
              <a:rPr lang="en-IN" sz="2400" dirty="0"/>
              <a:t> </a:t>
            </a:r>
            <a:r>
              <a:rPr lang="en-IN" sz="2400" dirty="0" err="1" smtClean="0"/>
              <a:t>VariablesEg</a:t>
            </a:r>
            <a:r>
              <a:rPr lang="en-IN" sz="2400" dirty="0" smtClean="0"/>
              <a:t>{</a:t>
            </a:r>
            <a:r>
              <a:rPr lang="en-IN" sz="2400" dirty="0"/>
              <a:t>  </a:t>
            </a:r>
          </a:p>
          <a:p>
            <a:r>
              <a:rPr lang="en-IN" sz="2400" b="1" dirty="0" smtClean="0"/>
              <a:t>	</a:t>
            </a:r>
            <a:r>
              <a:rPr lang="en-IN" sz="2400" b="1" dirty="0" err="1" smtClean="0"/>
              <a:t>int</a:t>
            </a:r>
            <a:r>
              <a:rPr lang="en-IN" sz="2400" dirty="0"/>
              <a:t> </a:t>
            </a:r>
            <a:r>
              <a:rPr lang="en-IN" sz="2400" dirty="0" smtClean="0"/>
              <a:t>age=20;//</a:t>
            </a:r>
            <a:r>
              <a:rPr lang="en-IN" sz="2400" dirty="0"/>
              <a:t>instance variable  </a:t>
            </a:r>
          </a:p>
          <a:p>
            <a:r>
              <a:rPr lang="en-IN" sz="2400" b="1" dirty="0" smtClean="0"/>
              <a:t>	static</a:t>
            </a:r>
            <a:r>
              <a:rPr lang="en-IN" sz="2400" dirty="0"/>
              <a:t> </a:t>
            </a:r>
            <a:r>
              <a:rPr lang="en-IN" sz="2400" b="1" dirty="0" err="1"/>
              <a:t>int</a:t>
            </a:r>
            <a:r>
              <a:rPr lang="en-IN" sz="2400" dirty="0"/>
              <a:t> </a:t>
            </a:r>
            <a:r>
              <a:rPr lang="en-IN" sz="2400" dirty="0" smtClean="0"/>
              <a:t>marks=100</a:t>
            </a:r>
            <a:r>
              <a:rPr lang="en-IN" sz="2400" dirty="0"/>
              <a:t>;//static variable  </a:t>
            </a:r>
          </a:p>
          <a:p>
            <a:endParaRPr lang="en-IN" sz="2400" b="1" dirty="0" smtClean="0"/>
          </a:p>
          <a:p>
            <a:r>
              <a:rPr lang="en-IN" sz="2400" b="1" dirty="0" smtClean="0"/>
              <a:t>		void</a:t>
            </a:r>
            <a:r>
              <a:rPr lang="en-IN" sz="2400" dirty="0"/>
              <a:t> </a:t>
            </a:r>
            <a:r>
              <a:rPr lang="en-IN" sz="2400" dirty="0" err="1" smtClean="0"/>
              <a:t>localVariable</a:t>
            </a:r>
            <a:r>
              <a:rPr lang="en-IN" sz="2400" dirty="0" smtClean="0"/>
              <a:t>(){</a:t>
            </a:r>
            <a:r>
              <a:rPr lang="en-IN" sz="2400" dirty="0"/>
              <a:t>  </a:t>
            </a:r>
          </a:p>
          <a:p>
            <a:r>
              <a:rPr lang="en-IN" sz="2400" b="1" dirty="0" smtClean="0"/>
              <a:t>			</a:t>
            </a:r>
            <a:r>
              <a:rPr lang="en-IN" sz="2400" b="1" dirty="0" err="1" smtClean="0"/>
              <a:t>int</a:t>
            </a:r>
            <a:r>
              <a:rPr lang="en-IN" sz="2400" dirty="0"/>
              <a:t> </a:t>
            </a:r>
            <a:r>
              <a:rPr lang="en-IN" sz="2400" dirty="0" smtClean="0"/>
              <a:t>score=210;//</a:t>
            </a:r>
            <a:r>
              <a:rPr lang="en-IN" sz="2400" dirty="0"/>
              <a:t>local variable  </a:t>
            </a:r>
          </a:p>
          <a:p>
            <a:r>
              <a:rPr lang="en-IN" sz="2400" dirty="0" smtClean="0"/>
              <a:t>		}</a:t>
            </a:r>
            <a:r>
              <a:rPr lang="en-IN" sz="2400" dirty="0"/>
              <a:t>  </a:t>
            </a:r>
          </a:p>
          <a:p>
            <a:r>
              <a:rPr lang="en-IN" sz="2400" dirty="0" smtClean="0"/>
              <a:t>}</a:t>
            </a:r>
            <a:endParaRPr lang="en-IN" sz="2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99392"/>
            <a:ext cx="7056784" cy="1152128"/>
          </a:xfrm>
        </p:spPr>
        <p:txBody>
          <a:bodyPr/>
          <a:lstStyle/>
          <a:p>
            <a:r>
              <a:rPr lang="en-IN" dirty="0" smtClean="0"/>
              <a:t>Data Types in Java</a:t>
            </a:r>
            <a:endParaRPr lang="en-IN" dirty="0"/>
          </a:p>
        </p:txBody>
      </p:sp>
      <p:sp>
        <p:nvSpPr>
          <p:cNvPr id="3" name="Subtitle 2"/>
          <p:cNvSpPr>
            <a:spLocks noGrp="1"/>
          </p:cNvSpPr>
          <p:nvPr>
            <p:ph type="subTitle" idx="1"/>
          </p:nvPr>
        </p:nvSpPr>
        <p:spPr>
          <a:xfrm>
            <a:off x="539552" y="1556792"/>
            <a:ext cx="7848872" cy="3456384"/>
          </a:xfrm>
        </p:spPr>
        <p:txBody>
          <a:bodyPr/>
          <a:lstStyle/>
          <a:p>
            <a:pPr algn="l"/>
            <a:r>
              <a:rPr lang="en-IN" dirty="0"/>
              <a:t>Data types represent the different values to be stored in the variable. In java, there are two types of data types:</a:t>
            </a:r>
          </a:p>
          <a:p>
            <a:pPr lvl="1" algn="l">
              <a:buFont typeface="Arial" pitchFamily="34" charset="0"/>
              <a:buChar char="•"/>
            </a:pPr>
            <a:r>
              <a:rPr lang="en-IN" dirty="0"/>
              <a:t>Primitive data types</a:t>
            </a:r>
          </a:p>
          <a:p>
            <a:pPr lvl="1" algn="l">
              <a:buFont typeface="Arial" pitchFamily="34" charset="0"/>
              <a:buChar char="•"/>
            </a:pPr>
            <a:r>
              <a:rPr lang="en-IN" dirty="0"/>
              <a:t>Non-primitive data types</a:t>
            </a:r>
          </a:p>
          <a:p>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195736" y="5805264"/>
            <a:ext cx="6120680"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Content Placeholder 9" descr="Data Types in Java.jpg"/>
          <p:cNvPicPr>
            <a:picLocks noGrp="1" noChangeAspect="1"/>
          </p:cNvPicPr>
          <p:nvPr>
            <p:ph idx="1"/>
          </p:nvPr>
        </p:nvPicPr>
        <p:blipFill>
          <a:blip r:embed="rId2" cstate="print"/>
          <a:stretch>
            <a:fillRect/>
          </a:stretch>
        </p:blipFill>
        <p:spPr>
          <a:xfrm>
            <a:off x="395536" y="476672"/>
            <a:ext cx="8352928" cy="5832648"/>
          </a:xfr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251520" y="260648"/>
          <a:ext cx="8568950" cy="5976666"/>
        </p:xfrm>
        <a:graphic>
          <a:graphicData uri="http://schemas.openxmlformats.org/drawingml/2006/table">
            <a:tbl>
              <a:tblPr firstRow="1" bandRow="1">
                <a:tableStyleId>{5C22544A-7EE6-4342-B048-85BDC9FD1C3A}</a:tableStyleId>
              </a:tblPr>
              <a:tblGrid>
                <a:gridCol w="1296144"/>
                <a:gridCol w="2592288"/>
                <a:gridCol w="2016224"/>
                <a:gridCol w="1440160"/>
                <a:gridCol w="1224134"/>
              </a:tblGrid>
              <a:tr h="664074">
                <a:tc>
                  <a:txBody>
                    <a:bodyPr/>
                    <a:lstStyle/>
                    <a:p>
                      <a:pPr algn="ctr" fontAlgn="ctr"/>
                      <a:r>
                        <a:rPr lang="en-IN" dirty="0"/>
                        <a:t>Data Type</a:t>
                      </a:r>
                    </a:p>
                  </a:txBody>
                  <a:tcPr marL="9525" marR="9525" marT="47625" marB="47625" anchor="ctr"/>
                </a:tc>
                <a:tc>
                  <a:txBody>
                    <a:bodyPr/>
                    <a:lstStyle/>
                    <a:p>
                      <a:pPr algn="ctr" fontAlgn="ctr"/>
                      <a:r>
                        <a:rPr lang="en-IN"/>
                        <a:t>Description</a:t>
                      </a:r>
                    </a:p>
                  </a:txBody>
                  <a:tcPr marL="9525" marR="9525" marT="47625" marB="47625" anchor="ctr"/>
                </a:tc>
                <a:tc>
                  <a:txBody>
                    <a:bodyPr/>
                    <a:lstStyle/>
                    <a:p>
                      <a:pPr algn="ctr" fontAlgn="ctr"/>
                      <a:r>
                        <a:rPr lang="en-IN"/>
                        <a:t>Range</a:t>
                      </a:r>
                    </a:p>
                  </a:txBody>
                  <a:tcPr marL="9525" marR="9525" marT="47625" marB="47625" anchor="ctr"/>
                </a:tc>
                <a:tc>
                  <a:txBody>
                    <a:bodyPr/>
                    <a:lstStyle/>
                    <a:p>
                      <a:pPr algn="ctr" fontAlgn="ctr"/>
                      <a:r>
                        <a:rPr lang="en-IN"/>
                        <a:t>Default Value</a:t>
                      </a:r>
                    </a:p>
                  </a:txBody>
                  <a:tcPr marL="9525" marR="9525" marT="9525" marB="0" anchor="ctr"/>
                </a:tc>
                <a:tc>
                  <a:txBody>
                    <a:bodyPr/>
                    <a:lstStyle/>
                    <a:p>
                      <a:pPr algn="ctr" fontAlgn="ctr"/>
                      <a:r>
                        <a:rPr lang="en-IN" dirty="0"/>
                        <a:t>Default size</a:t>
                      </a:r>
                    </a:p>
                  </a:txBody>
                  <a:tcPr marL="9525" marR="9525" marT="9525" marB="0" anchor="ctr"/>
                </a:tc>
              </a:tr>
              <a:tr h="664074">
                <a:tc>
                  <a:txBody>
                    <a:bodyPr/>
                    <a:lstStyle/>
                    <a:p>
                      <a:pPr algn="l" fontAlgn="b"/>
                      <a:r>
                        <a:rPr lang="en-IN" sz="1050" b="0" i="0" u="none" strike="noStrike" dirty="0">
                          <a:solidFill>
                            <a:srgbClr val="404040"/>
                          </a:solidFill>
                          <a:latin typeface="Arial"/>
                        </a:rPr>
                        <a:t>byte</a:t>
                      </a:r>
                    </a:p>
                  </a:txBody>
                  <a:tcPr marL="9525" marR="9525" marT="19050" marB="19050" anchor="b"/>
                </a:tc>
                <a:tc>
                  <a:txBody>
                    <a:bodyPr/>
                    <a:lstStyle/>
                    <a:p>
                      <a:pPr algn="l" fontAlgn="b"/>
                      <a:r>
                        <a:rPr lang="en-IN" sz="1050" b="0" i="0" u="none" strike="noStrike" dirty="0">
                          <a:solidFill>
                            <a:srgbClr val="404040"/>
                          </a:solidFill>
                          <a:latin typeface="Arial"/>
                        </a:rPr>
                        <a:t>Byte </a:t>
                      </a:r>
                      <a:r>
                        <a:rPr lang="en-IN" sz="1050" b="0" i="0" u="none" strike="noStrike" dirty="0" err="1">
                          <a:solidFill>
                            <a:srgbClr val="404040"/>
                          </a:solidFill>
                          <a:latin typeface="Arial"/>
                        </a:rPr>
                        <a:t>datatype</a:t>
                      </a:r>
                      <a:r>
                        <a:rPr lang="en-IN" sz="1050" b="0" i="0" u="none" strike="noStrike" dirty="0">
                          <a:solidFill>
                            <a:srgbClr val="404040"/>
                          </a:solidFill>
                          <a:latin typeface="Arial"/>
                        </a:rPr>
                        <a:t> is used to save space in large arrays, It is used in place of integer as it is four-time smaller than integer</a:t>
                      </a:r>
                    </a:p>
                  </a:txBody>
                  <a:tcPr marL="9525" marR="9525" marT="9525" marB="0" anchor="b"/>
                </a:tc>
                <a:tc>
                  <a:txBody>
                    <a:bodyPr/>
                    <a:lstStyle/>
                    <a:p>
                      <a:pPr algn="l" fontAlgn="b"/>
                      <a:r>
                        <a:rPr lang="en-IN" sz="1050" b="0" i="0" u="none" strike="noStrike" dirty="0">
                          <a:solidFill>
                            <a:srgbClr val="404040"/>
                          </a:solidFill>
                          <a:latin typeface="Arial"/>
                        </a:rPr>
                        <a:t>+127 to -128</a:t>
                      </a:r>
                    </a:p>
                  </a:txBody>
                  <a:tcPr marL="9525" marR="9525" marT="9525" marB="0" anchor="b"/>
                </a:tc>
                <a:tc>
                  <a:txBody>
                    <a:bodyPr/>
                    <a:lstStyle/>
                    <a:p>
                      <a:pPr algn="just" fontAlgn="b"/>
                      <a:r>
                        <a:rPr lang="en-IN" sz="1000" b="0" i="0" u="none" strike="noStrike" dirty="0">
                          <a:solidFill>
                            <a:srgbClr val="000000"/>
                          </a:solidFill>
                          <a:latin typeface="Verdana"/>
                        </a:rPr>
                        <a:t>0</a:t>
                      </a:r>
                    </a:p>
                  </a:txBody>
                  <a:tcPr marL="9525" marR="9525" marT="9525" marB="0" anchor="b"/>
                </a:tc>
                <a:tc>
                  <a:txBody>
                    <a:bodyPr/>
                    <a:lstStyle/>
                    <a:p>
                      <a:pPr algn="just" fontAlgn="b"/>
                      <a:r>
                        <a:rPr lang="en-IN" sz="1000" b="0" i="0" u="none" strike="noStrike" dirty="0">
                          <a:solidFill>
                            <a:srgbClr val="000000"/>
                          </a:solidFill>
                          <a:latin typeface="Verdana"/>
                        </a:rPr>
                        <a:t>1 byte</a:t>
                      </a:r>
                    </a:p>
                  </a:txBody>
                  <a:tcPr marL="9525" marR="9525" marT="9525" marB="0" anchor="b"/>
                </a:tc>
              </a:tr>
              <a:tr h="664074">
                <a:tc>
                  <a:txBody>
                    <a:bodyPr/>
                    <a:lstStyle/>
                    <a:p>
                      <a:pPr algn="just" fontAlgn="b"/>
                      <a:r>
                        <a:rPr lang="en-IN" sz="1000" b="0" i="0" u="none" strike="noStrike" dirty="0">
                          <a:solidFill>
                            <a:srgbClr val="000000"/>
                          </a:solidFill>
                          <a:latin typeface="Verdana"/>
                        </a:rPr>
                        <a:t>short</a:t>
                      </a:r>
                    </a:p>
                  </a:txBody>
                  <a:tcPr marL="9525" marR="9525" marT="9525" marB="0" anchor="b"/>
                </a:tc>
                <a:tc>
                  <a:txBody>
                    <a:bodyPr/>
                    <a:lstStyle/>
                    <a:p>
                      <a:pPr algn="just" fontAlgn="b"/>
                      <a:r>
                        <a:rPr lang="en-IN" sz="1000" b="0" i="0" u="none" strike="noStrike" dirty="0">
                          <a:solidFill>
                            <a:srgbClr val="000000"/>
                          </a:solidFill>
                          <a:latin typeface="Verdana"/>
                        </a:rPr>
                        <a:t>Short data type is also used to save memory as byte </a:t>
                      </a:r>
                      <a:r>
                        <a:rPr lang="en-IN" sz="1000" b="0" i="0" u="none" strike="noStrike" dirty="0" err="1">
                          <a:solidFill>
                            <a:srgbClr val="000000"/>
                          </a:solidFill>
                          <a:latin typeface="Verdana"/>
                        </a:rPr>
                        <a:t>datatype</a:t>
                      </a:r>
                      <a:r>
                        <a:rPr lang="en-IN" sz="1000" b="0" i="0" u="none" strike="noStrike" dirty="0">
                          <a:solidFill>
                            <a:srgbClr val="000000"/>
                          </a:solidFill>
                          <a:latin typeface="Verdana"/>
                        </a:rPr>
                        <a:t>. The short data type is 2 times smaller than an int.</a:t>
                      </a:r>
                    </a:p>
                  </a:txBody>
                  <a:tcPr marL="9525" marR="9525" marT="9525" marB="0" anchor="b"/>
                </a:tc>
                <a:tc>
                  <a:txBody>
                    <a:bodyPr/>
                    <a:lstStyle/>
                    <a:p>
                      <a:pPr algn="just" fontAlgn="b"/>
                      <a:r>
                        <a:rPr lang="en-IN" sz="1000" b="0" i="0" u="none" strike="noStrike">
                          <a:solidFill>
                            <a:srgbClr val="000000"/>
                          </a:solidFill>
                          <a:latin typeface="Verdana"/>
                        </a:rPr>
                        <a:t>+32,767 to -32,768</a:t>
                      </a:r>
                    </a:p>
                  </a:txBody>
                  <a:tcPr marL="9525" marR="9525" marT="9525" marB="0" anchor="b"/>
                </a:tc>
                <a:tc>
                  <a:txBody>
                    <a:bodyPr/>
                    <a:lstStyle/>
                    <a:p>
                      <a:pPr algn="just" fontAlgn="b"/>
                      <a:r>
                        <a:rPr lang="en-IN" sz="1000" b="0" i="0" u="none" strike="noStrike" dirty="0">
                          <a:solidFill>
                            <a:srgbClr val="000000"/>
                          </a:solidFill>
                          <a:latin typeface="Verdana"/>
                        </a:rPr>
                        <a:t>0</a:t>
                      </a:r>
                    </a:p>
                  </a:txBody>
                  <a:tcPr marL="9525" marR="9525" marT="9525" marB="0" anchor="b"/>
                </a:tc>
                <a:tc>
                  <a:txBody>
                    <a:bodyPr/>
                    <a:lstStyle/>
                    <a:p>
                      <a:pPr algn="just" fontAlgn="b"/>
                      <a:r>
                        <a:rPr lang="en-IN" sz="1000" b="0" i="0" u="none" strike="noStrike">
                          <a:solidFill>
                            <a:srgbClr val="000000"/>
                          </a:solidFill>
                          <a:latin typeface="Verdana"/>
                        </a:rPr>
                        <a:t>2 byte</a:t>
                      </a:r>
                    </a:p>
                  </a:txBody>
                  <a:tcPr marL="9525" marR="9525" marT="9525" marB="0" anchor="b"/>
                </a:tc>
              </a:tr>
              <a:tr h="664074">
                <a:tc>
                  <a:txBody>
                    <a:bodyPr/>
                    <a:lstStyle/>
                    <a:p>
                      <a:pPr algn="l" fontAlgn="b"/>
                      <a:r>
                        <a:rPr lang="en-IN" sz="1050" b="0" i="0" u="none" strike="noStrike">
                          <a:solidFill>
                            <a:srgbClr val="404040"/>
                          </a:solidFill>
                          <a:latin typeface="Arial"/>
                        </a:rPr>
                        <a:t>int</a:t>
                      </a:r>
                    </a:p>
                  </a:txBody>
                  <a:tcPr marL="9525" marR="9525" marT="9525" marB="0" anchor="b"/>
                </a:tc>
                <a:tc>
                  <a:txBody>
                    <a:bodyPr/>
                    <a:lstStyle/>
                    <a:p>
                      <a:pPr algn="l" fontAlgn="b"/>
                      <a:r>
                        <a:rPr lang="en-IN" sz="1050" b="0" i="0" u="none" strike="noStrike" dirty="0" err="1">
                          <a:solidFill>
                            <a:srgbClr val="404040"/>
                          </a:solidFill>
                          <a:latin typeface="Arial"/>
                        </a:rPr>
                        <a:t>Int</a:t>
                      </a:r>
                      <a:r>
                        <a:rPr lang="en-IN" sz="1050" b="0" i="0" u="none" strike="noStrike" dirty="0">
                          <a:solidFill>
                            <a:srgbClr val="404040"/>
                          </a:solidFill>
                          <a:latin typeface="Arial"/>
                        </a:rPr>
                        <a:t> </a:t>
                      </a:r>
                      <a:r>
                        <a:rPr lang="en-IN" sz="1050" b="0" i="0" u="none" strike="noStrike" dirty="0" err="1">
                          <a:solidFill>
                            <a:srgbClr val="404040"/>
                          </a:solidFill>
                          <a:latin typeface="Arial"/>
                        </a:rPr>
                        <a:t>datatype</a:t>
                      </a:r>
                      <a:r>
                        <a:rPr lang="en-IN" sz="1050" b="0" i="0" u="none" strike="noStrike" dirty="0">
                          <a:solidFill>
                            <a:srgbClr val="404040"/>
                          </a:solidFill>
                          <a:latin typeface="Arial"/>
                        </a:rPr>
                        <a:t> is used as a default data type for integer values.</a:t>
                      </a:r>
                    </a:p>
                  </a:txBody>
                  <a:tcPr marL="9525" marR="9525" marT="9525" marB="0" anchor="b"/>
                </a:tc>
                <a:tc>
                  <a:txBody>
                    <a:bodyPr/>
                    <a:lstStyle/>
                    <a:p>
                      <a:pPr algn="l" fontAlgn="b"/>
                      <a:r>
                        <a:rPr lang="en-IN" sz="1050" b="0" i="0" u="none" strike="noStrike" dirty="0">
                          <a:solidFill>
                            <a:srgbClr val="404040"/>
                          </a:solidFill>
                          <a:latin typeface="Arial"/>
                        </a:rPr>
                        <a:t>+2,147,483,647 to -2,147,483,648. (-2^31)</a:t>
                      </a:r>
                    </a:p>
                  </a:txBody>
                  <a:tcPr marL="9525" marR="9525" marT="9525" marB="0" anchor="b"/>
                </a:tc>
                <a:tc>
                  <a:txBody>
                    <a:bodyPr/>
                    <a:lstStyle/>
                    <a:p>
                      <a:pPr algn="just" fontAlgn="b"/>
                      <a:r>
                        <a:rPr lang="en-IN" sz="1000" b="0" i="0" u="none" strike="noStrike" dirty="0">
                          <a:solidFill>
                            <a:srgbClr val="000000"/>
                          </a:solidFill>
                          <a:latin typeface="Verdana"/>
                        </a:rPr>
                        <a:t>0</a:t>
                      </a:r>
                    </a:p>
                  </a:txBody>
                  <a:tcPr marL="9525" marR="9525" marT="9525" marB="0" anchor="b"/>
                </a:tc>
                <a:tc>
                  <a:txBody>
                    <a:bodyPr/>
                    <a:lstStyle/>
                    <a:p>
                      <a:pPr algn="just" fontAlgn="b"/>
                      <a:r>
                        <a:rPr lang="en-IN" sz="1000" b="0" i="0" u="none" strike="noStrike" dirty="0">
                          <a:solidFill>
                            <a:srgbClr val="000000"/>
                          </a:solidFill>
                          <a:latin typeface="Verdana"/>
                        </a:rPr>
                        <a:t>4 byte</a:t>
                      </a:r>
                    </a:p>
                  </a:txBody>
                  <a:tcPr marL="9525" marR="9525" marT="9525" marB="0" anchor="b"/>
                </a:tc>
              </a:tr>
              <a:tr h="664074">
                <a:tc>
                  <a:txBody>
                    <a:bodyPr/>
                    <a:lstStyle/>
                    <a:p>
                      <a:pPr algn="just" fontAlgn="b"/>
                      <a:r>
                        <a:rPr lang="en-IN" sz="1000" b="0" i="0" u="none" strike="noStrike" dirty="0">
                          <a:solidFill>
                            <a:srgbClr val="000000"/>
                          </a:solidFill>
                          <a:latin typeface="Verdana"/>
                        </a:rPr>
                        <a:t>long</a:t>
                      </a:r>
                    </a:p>
                  </a:txBody>
                  <a:tcPr marL="9525" marR="9525" marT="9525" marB="0" anchor="b"/>
                </a:tc>
                <a:tc>
                  <a:txBody>
                    <a:bodyPr/>
                    <a:lstStyle/>
                    <a:p>
                      <a:pPr algn="just" fontAlgn="b"/>
                      <a:r>
                        <a:rPr lang="en-IN" sz="1000" b="0" i="0" u="none" strike="noStrike" dirty="0">
                          <a:solidFill>
                            <a:srgbClr val="000000"/>
                          </a:solidFill>
                          <a:latin typeface="Verdana"/>
                        </a:rPr>
                        <a:t>Long </a:t>
                      </a:r>
                      <a:r>
                        <a:rPr lang="en-IN" sz="1000" b="0" i="0" u="none" strike="noStrike" dirty="0" err="1">
                          <a:solidFill>
                            <a:srgbClr val="000000"/>
                          </a:solidFill>
                          <a:latin typeface="Verdana"/>
                        </a:rPr>
                        <a:t>datatype</a:t>
                      </a:r>
                      <a:r>
                        <a:rPr lang="en-IN" sz="1000" b="0" i="0" u="none" strike="noStrike" dirty="0">
                          <a:solidFill>
                            <a:srgbClr val="000000"/>
                          </a:solidFill>
                          <a:latin typeface="Verdana"/>
                        </a:rPr>
                        <a:t> is used when a wider range than </a:t>
                      </a:r>
                      <a:r>
                        <a:rPr lang="en-IN" sz="1000" b="0" i="0" u="none" strike="noStrike" dirty="0" err="1">
                          <a:solidFill>
                            <a:srgbClr val="000000"/>
                          </a:solidFill>
                          <a:latin typeface="Verdana"/>
                        </a:rPr>
                        <a:t>int</a:t>
                      </a:r>
                      <a:r>
                        <a:rPr lang="en-IN" sz="1000" b="0" i="0" u="none" strike="noStrike" dirty="0">
                          <a:solidFill>
                            <a:srgbClr val="000000"/>
                          </a:solidFill>
                          <a:latin typeface="Verdana"/>
                        </a:rPr>
                        <a:t> </a:t>
                      </a:r>
                      <a:r>
                        <a:rPr lang="en-IN" sz="1000" b="0" i="0" u="none" strike="noStrike" dirty="0" err="1">
                          <a:solidFill>
                            <a:srgbClr val="000000"/>
                          </a:solidFill>
                          <a:latin typeface="Verdana"/>
                        </a:rPr>
                        <a:t>datatype</a:t>
                      </a:r>
                      <a:r>
                        <a:rPr lang="en-IN" sz="1000" b="0" i="0" u="none" strike="noStrike" dirty="0">
                          <a:solidFill>
                            <a:srgbClr val="000000"/>
                          </a:solidFill>
                          <a:latin typeface="Verdana"/>
                        </a:rPr>
                        <a:t> is needed and Default value is OL.</a:t>
                      </a:r>
                    </a:p>
                  </a:txBody>
                  <a:tcPr marL="9525" marR="9525" marT="9525" marB="0" anchor="b"/>
                </a:tc>
                <a:tc>
                  <a:txBody>
                    <a:bodyPr/>
                    <a:lstStyle/>
                    <a:p>
                      <a:pPr algn="just" fontAlgn="b"/>
                      <a:r>
                        <a:rPr lang="en-IN" sz="1000" b="0" i="0" u="none" strike="noStrike" dirty="0">
                          <a:solidFill>
                            <a:srgbClr val="000000"/>
                          </a:solidFill>
                          <a:latin typeface="Verdana"/>
                        </a:rPr>
                        <a:t>+9,223,372,036,854,775,807 to -9,223,372,036,854,775,808</a:t>
                      </a:r>
                    </a:p>
                  </a:txBody>
                  <a:tcPr marL="9525" marR="9525" marT="9525" marB="0" anchor="b"/>
                </a:tc>
                <a:tc>
                  <a:txBody>
                    <a:bodyPr/>
                    <a:lstStyle/>
                    <a:p>
                      <a:pPr algn="just" fontAlgn="b"/>
                      <a:r>
                        <a:rPr lang="en-IN" sz="1000" b="0" i="0" u="none" strike="noStrike" dirty="0">
                          <a:solidFill>
                            <a:srgbClr val="000000"/>
                          </a:solidFill>
                          <a:latin typeface="Verdana"/>
                        </a:rPr>
                        <a:t>0L</a:t>
                      </a:r>
                    </a:p>
                  </a:txBody>
                  <a:tcPr marL="9525" marR="9525" marT="9525" marB="0" anchor="b"/>
                </a:tc>
                <a:tc>
                  <a:txBody>
                    <a:bodyPr/>
                    <a:lstStyle/>
                    <a:p>
                      <a:pPr algn="just" fontAlgn="b"/>
                      <a:r>
                        <a:rPr lang="en-IN" sz="1000" b="0" i="0" u="none" strike="noStrike" dirty="0">
                          <a:solidFill>
                            <a:srgbClr val="000000"/>
                          </a:solidFill>
                          <a:latin typeface="Verdana"/>
                        </a:rPr>
                        <a:t>8 byte</a:t>
                      </a:r>
                    </a:p>
                  </a:txBody>
                  <a:tcPr marL="9525" marR="9525" marT="9525" marB="0" anchor="b"/>
                </a:tc>
              </a:tr>
              <a:tr h="664074">
                <a:tc>
                  <a:txBody>
                    <a:bodyPr/>
                    <a:lstStyle/>
                    <a:p>
                      <a:pPr algn="l" fontAlgn="b"/>
                      <a:r>
                        <a:rPr lang="en-IN" sz="1050" b="0" i="0" u="none" strike="noStrike" dirty="0">
                          <a:solidFill>
                            <a:srgbClr val="404040"/>
                          </a:solidFill>
                          <a:latin typeface="Arial"/>
                        </a:rPr>
                        <a:t>float</a:t>
                      </a:r>
                    </a:p>
                  </a:txBody>
                  <a:tcPr marL="9525" marR="9525" marT="9525" marB="0" anchor="b"/>
                </a:tc>
                <a:tc>
                  <a:txBody>
                    <a:bodyPr/>
                    <a:lstStyle/>
                    <a:p>
                      <a:pPr algn="l" fontAlgn="b"/>
                      <a:r>
                        <a:rPr lang="en-IN" sz="1050" b="0" i="0" u="none" strike="noStrike">
                          <a:solidFill>
                            <a:srgbClr val="404040"/>
                          </a:solidFill>
                          <a:latin typeface="Arial"/>
                        </a:rPr>
                        <a:t>Float datatype is used for saving memory in large arrays of floating point numbers.</a:t>
                      </a:r>
                    </a:p>
                  </a:txBody>
                  <a:tcPr marL="9525" marR="9525" marT="9525" marB="0" anchor="b"/>
                </a:tc>
                <a:tc>
                  <a:txBody>
                    <a:bodyPr/>
                    <a:lstStyle/>
                    <a:p>
                      <a:pPr algn="l" fontAlgn="b"/>
                      <a:r>
                        <a:rPr lang="en-IN" sz="1050" b="0" i="0" u="none" strike="noStrike" dirty="0">
                          <a:solidFill>
                            <a:srgbClr val="404040"/>
                          </a:solidFill>
                          <a:latin typeface="Arial"/>
                        </a:rPr>
                        <a:t>3.402,823,5 E+38 to 1.4 E-45</a:t>
                      </a:r>
                    </a:p>
                  </a:txBody>
                  <a:tcPr marL="9525" marR="9525" marT="9525" marB="0" anchor="b"/>
                </a:tc>
                <a:tc>
                  <a:txBody>
                    <a:bodyPr/>
                    <a:lstStyle/>
                    <a:p>
                      <a:pPr algn="just" fontAlgn="b"/>
                      <a:r>
                        <a:rPr lang="en-IN" sz="1000" b="0" i="0" u="none" strike="noStrike" dirty="0">
                          <a:solidFill>
                            <a:srgbClr val="000000"/>
                          </a:solidFill>
                          <a:latin typeface="Verdana"/>
                        </a:rPr>
                        <a:t>0.0f</a:t>
                      </a:r>
                    </a:p>
                  </a:txBody>
                  <a:tcPr marL="9525" marR="9525" marT="9525" marB="0" anchor="b"/>
                </a:tc>
                <a:tc>
                  <a:txBody>
                    <a:bodyPr/>
                    <a:lstStyle/>
                    <a:p>
                      <a:pPr algn="just" fontAlgn="b"/>
                      <a:r>
                        <a:rPr lang="en-IN" sz="1000" b="0" i="0" u="none" strike="noStrike" dirty="0">
                          <a:solidFill>
                            <a:srgbClr val="000000"/>
                          </a:solidFill>
                          <a:latin typeface="Verdana"/>
                        </a:rPr>
                        <a:t>4 byte</a:t>
                      </a:r>
                    </a:p>
                  </a:txBody>
                  <a:tcPr marL="9525" marR="9525" marT="9525" marB="0" anchor="b"/>
                </a:tc>
              </a:tr>
              <a:tr h="664074">
                <a:tc>
                  <a:txBody>
                    <a:bodyPr/>
                    <a:lstStyle/>
                    <a:p>
                      <a:pPr algn="just" fontAlgn="b"/>
                      <a:r>
                        <a:rPr lang="en-IN" sz="1000" b="0" i="0" u="none" strike="noStrike" dirty="0">
                          <a:solidFill>
                            <a:srgbClr val="000000"/>
                          </a:solidFill>
                          <a:latin typeface="Verdana"/>
                        </a:rPr>
                        <a:t>double</a:t>
                      </a:r>
                    </a:p>
                  </a:txBody>
                  <a:tcPr marL="9525" marR="9525" marT="9525" marB="0" anchor="b"/>
                </a:tc>
                <a:tc>
                  <a:txBody>
                    <a:bodyPr/>
                    <a:lstStyle/>
                    <a:p>
                      <a:pPr algn="just" fontAlgn="b"/>
                      <a:r>
                        <a:rPr lang="en-IN" sz="1000" b="0" i="0" u="none" strike="noStrike">
                          <a:solidFill>
                            <a:srgbClr val="000000"/>
                          </a:solidFill>
                          <a:latin typeface="Verdana"/>
                        </a:rPr>
                        <a:t>Double datatype is used as a default data type for decimal values</a:t>
                      </a:r>
                    </a:p>
                  </a:txBody>
                  <a:tcPr marL="9525" marR="9525" marT="9525" marB="0" anchor="b"/>
                </a:tc>
                <a:tc>
                  <a:txBody>
                    <a:bodyPr/>
                    <a:lstStyle/>
                    <a:p>
                      <a:pPr algn="just" fontAlgn="b"/>
                      <a:r>
                        <a:rPr lang="en-IN" sz="1000" b="0" i="0" u="none" strike="noStrike" dirty="0">
                          <a:solidFill>
                            <a:srgbClr val="000000"/>
                          </a:solidFill>
                          <a:latin typeface="Verdana"/>
                        </a:rPr>
                        <a:t>1.797,693,134,862,315,7 E+308 to 4.9 E-32 13.04, -145.5427, 0,0</a:t>
                      </a:r>
                    </a:p>
                  </a:txBody>
                  <a:tcPr marL="9525" marR="9525" marT="9525" marB="0" anchor="b"/>
                </a:tc>
                <a:tc>
                  <a:txBody>
                    <a:bodyPr/>
                    <a:lstStyle/>
                    <a:p>
                      <a:pPr algn="just" fontAlgn="b"/>
                      <a:r>
                        <a:rPr lang="en-IN" sz="1000" b="0" i="0" u="none" strike="noStrike" dirty="0">
                          <a:solidFill>
                            <a:srgbClr val="000000"/>
                          </a:solidFill>
                          <a:latin typeface="Verdana"/>
                        </a:rPr>
                        <a:t>0.0d</a:t>
                      </a:r>
                    </a:p>
                  </a:txBody>
                  <a:tcPr marL="9525" marR="9525" marT="9525" marB="0" anchor="b"/>
                </a:tc>
                <a:tc>
                  <a:txBody>
                    <a:bodyPr/>
                    <a:lstStyle/>
                    <a:p>
                      <a:pPr algn="just" fontAlgn="b"/>
                      <a:r>
                        <a:rPr lang="en-IN" sz="1000" b="0" i="0" u="none" strike="noStrike">
                          <a:solidFill>
                            <a:srgbClr val="000000"/>
                          </a:solidFill>
                          <a:latin typeface="Verdana"/>
                        </a:rPr>
                        <a:t>8 byte</a:t>
                      </a:r>
                    </a:p>
                  </a:txBody>
                  <a:tcPr marL="9525" marR="9525" marT="9525" marB="0" anchor="b"/>
                </a:tc>
              </a:tr>
              <a:tr h="664074">
                <a:tc>
                  <a:txBody>
                    <a:bodyPr/>
                    <a:lstStyle/>
                    <a:p>
                      <a:pPr algn="l" fontAlgn="b"/>
                      <a:r>
                        <a:rPr lang="en-IN" sz="1050" b="0" i="0" u="none" strike="noStrike" dirty="0" err="1">
                          <a:solidFill>
                            <a:srgbClr val="404040"/>
                          </a:solidFill>
                          <a:latin typeface="Arial"/>
                        </a:rPr>
                        <a:t>boolean</a:t>
                      </a:r>
                      <a:endParaRPr lang="en-IN" sz="1050" b="0" i="0" u="none" strike="noStrike" dirty="0">
                        <a:solidFill>
                          <a:srgbClr val="404040"/>
                        </a:solidFill>
                        <a:latin typeface="Arial"/>
                      </a:endParaRPr>
                    </a:p>
                  </a:txBody>
                  <a:tcPr marL="9525" marR="9525" marT="9525" marB="0" anchor="b"/>
                </a:tc>
                <a:tc>
                  <a:txBody>
                    <a:bodyPr/>
                    <a:lstStyle/>
                    <a:p>
                      <a:pPr algn="l" fontAlgn="b"/>
                      <a:r>
                        <a:rPr lang="en-IN" sz="1050" b="0" i="0" u="none" strike="noStrike">
                          <a:solidFill>
                            <a:srgbClr val="404040"/>
                          </a:solidFill>
                          <a:latin typeface="Arial"/>
                        </a:rPr>
                        <a:t>Boolean datatype is used for simple flags tracks true/false condition</a:t>
                      </a:r>
                    </a:p>
                  </a:txBody>
                  <a:tcPr marL="9525" marR="9525" marT="9525" marB="0" anchor="b"/>
                </a:tc>
                <a:tc>
                  <a:txBody>
                    <a:bodyPr/>
                    <a:lstStyle/>
                    <a:p>
                      <a:pPr algn="l" fontAlgn="b"/>
                      <a:r>
                        <a:rPr lang="en-IN" sz="1050" b="0" i="0" u="none" strike="noStrike" dirty="0">
                          <a:solidFill>
                            <a:srgbClr val="404040"/>
                          </a:solidFill>
                          <a:latin typeface="Arial"/>
                        </a:rPr>
                        <a:t>true, false</a:t>
                      </a:r>
                    </a:p>
                  </a:txBody>
                  <a:tcPr marL="9525" marR="9525" marT="9525" marB="0" anchor="b"/>
                </a:tc>
                <a:tc>
                  <a:txBody>
                    <a:bodyPr/>
                    <a:lstStyle/>
                    <a:p>
                      <a:pPr algn="just" fontAlgn="b"/>
                      <a:r>
                        <a:rPr lang="en-IN" sz="1000" b="0" i="0" u="none" strike="noStrike" dirty="0">
                          <a:solidFill>
                            <a:srgbClr val="000000"/>
                          </a:solidFill>
                          <a:latin typeface="Verdana"/>
                        </a:rPr>
                        <a:t>FALSE</a:t>
                      </a:r>
                    </a:p>
                  </a:txBody>
                  <a:tcPr marL="9525" marR="9525" marT="9525" marB="0" anchor="b"/>
                </a:tc>
                <a:tc>
                  <a:txBody>
                    <a:bodyPr/>
                    <a:lstStyle/>
                    <a:p>
                      <a:pPr algn="just" fontAlgn="b"/>
                      <a:r>
                        <a:rPr lang="en-IN" sz="1000" b="0" i="0" u="none" strike="noStrike">
                          <a:solidFill>
                            <a:srgbClr val="000000"/>
                          </a:solidFill>
                          <a:latin typeface="Verdana"/>
                        </a:rPr>
                        <a:t>1 bit</a:t>
                      </a:r>
                    </a:p>
                  </a:txBody>
                  <a:tcPr marL="9525" marR="9525" marT="9525" marB="0" anchor="b"/>
                </a:tc>
              </a:tr>
              <a:tr h="664074">
                <a:tc>
                  <a:txBody>
                    <a:bodyPr/>
                    <a:lstStyle/>
                    <a:p>
                      <a:pPr algn="just" fontAlgn="b"/>
                      <a:r>
                        <a:rPr lang="en-IN" sz="1000" b="0" i="0" u="none" strike="noStrike">
                          <a:solidFill>
                            <a:srgbClr val="000000"/>
                          </a:solidFill>
                          <a:latin typeface="Verdana"/>
                        </a:rPr>
                        <a:t>char</a:t>
                      </a:r>
                    </a:p>
                  </a:txBody>
                  <a:tcPr marL="9525" marR="9525" marT="9525" marB="0" anchor="b"/>
                </a:tc>
                <a:tc>
                  <a:txBody>
                    <a:bodyPr/>
                    <a:lstStyle/>
                    <a:p>
                      <a:pPr algn="just" fontAlgn="b"/>
                      <a:r>
                        <a:rPr lang="en-IN" sz="1000" b="0" i="0" u="none" strike="noStrike" dirty="0">
                          <a:solidFill>
                            <a:srgbClr val="000000"/>
                          </a:solidFill>
                          <a:latin typeface="Verdana"/>
                        </a:rPr>
                        <a:t>Char </a:t>
                      </a:r>
                      <a:r>
                        <a:rPr lang="en-IN" sz="1000" b="0" i="0" u="none" strike="noStrike" dirty="0" err="1">
                          <a:solidFill>
                            <a:srgbClr val="000000"/>
                          </a:solidFill>
                          <a:latin typeface="Verdana"/>
                        </a:rPr>
                        <a:t>datatype</a:t>
                      </a:r>
                      <a:r>
                        <a:rPr lang="en-IN" sz="1000" b="0" i="0" u="none" strike="noStrike" dirty="0">
                          <a:solidFill>
                            <a:srgbClr val="000000"/>
                          </a:solidFill>
                          <a:latin typeface="Verdana"/>
                        </a:rPr>
                        <a:t> is used for storing any character</a:t>
                      </a:r>
                    </a:p>
                  </a:txBody>
                  <a:tcPr marL="9525" marR="9525" marT="9525" marB="0" anchor="b"/>
                </a:tc>
                <a:tc>
                  <a:txBody>
                    <a:bodyPr/>
                    <a:lstStyle/>
                    <a:p>
                      <a:pPr algn="just" fontAlgn="b"/>
                      <a:r>
                        <a:rPr lang="en-IN" sz="1000" b="0" i="0" u="none" strike="noStrike">
                          <a:solidFill>
                            <a:srgbClr val="000000"/>
                          </a:solidFill>
                          <a:latin typeface="Verdana"/>
                        </a:rPr>
                        <a:t>All Unicode characters such as 'a', 's', '%', '9'</a:t>
                      </a:r>
                    </a:p>
                  </a:txBody>
                  <a:tcPr marL="9525" marR="9525" marT="9525" marB="0" anchor="b"/>
                </a:tc>
                <a:tc>
                  <a:txBody>
                    <a:bodyPr/>
                    <a:lstStyle/>
                    <a:p>
                      <a:pPr algn="just" fontAlgn="b"/>
                      <a:r>
                        <a:rPr lang="en-IN" sz="1000" b="0" i="0" u="none" strike="noStrike" dirty="0">
                          <a:solidFill>
                            <a:srgbClr val="000000"/>
                          </a:solidFill>
                          <a:latin typeface="Verdana"/>
                        </a:rPr>
                        <a:t>'\u0000'</a:t>
                      </a:r>
                    </a:p>
                  </a:txBody>
                  <a:tcPr marL="9525" marR="9525" marT="9525" marB="0" anchor="b"/>
                </a:tc>
                <a:tc>
                  <a:txBody>
                    <a:bodyPr/>
                    <a:lstStyle/>
                    <a:p>
                      <a:pPr algn="just" fontAlgn="b"/>
                      <a:r>
                        <a:rPr lang="en-IN" sz="1000" b="0" i="0" u="none" strike="noStrike" dirty="0">
                          <a:solidFill>
                            <a:srgbClr val="000000"/>
                          </a:solidFill>
                          <a:latin typeface="Verdana"/>
                        </a:rPr>
                        <a:t>2 byte</a:t>
                      </a:r>
                    </a:p>
                  </a:txBody>
                  <a:tcPr marL="9525" marR="9525" marT="9525" marB="0" anchor="b"/>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Operators in </a:t>
            </a:r>
            <a:r>
              <a:rPr lang="en-IN" dirty="0" smtClean="0"/>
              <a:t>java</a:t>
            </a:r>
            <a:endParaRPr lang="en-IN" dirty="0"/>
          </a:p>
        </p:txBody>
      </p:sp>
      <p:sp>
        <p:nvSpPr>
          <p:cNvPr id="3" name="Content Placeholder 2"/>
          <p:cNvSpPr>
            <a:spLocks noGrp="1"/>
          </p:cNvSpPr>
          <p:nvPr>
            <p:ph idx="1"/>
          </p:nvPr>
        </p:nvSpPr>
        <p:spPr/>
        <p:txBody>
          <a:bodyPr>
            <a:normAutofit/>
          </a:bodyPr>
          <a:lstStyle/>
          <a:p>
            <a:pPr>
              <a:buNone/>
            </a:pPr>
            <a:r>
              <a:rPr lang="en-IN" sz="2000" b="1" dirty="0" smtClean="0"/>
              <a:t>Operator</a:t>
            </a:r>
            <a:r>
              <a:rPr lang="en-IN" sz="2000" dirty="0"/>
              <a:t> </a:t>
            </a:r>
            <a:r>
              <a:rPr lang="en-IN" sz="2000" dirty="0" smtClean="0"/>
              <a:t>: Operator</a:t>
            </a:r>
            <a:r>
              <a:rPr lang="en-IN" sz="2000" b="1" dirty="0" smtClean="0"/>
              <a:t> </a:t>
            </a:r>
            <a:r>
              <a:rPr lang="en-IN" sz="2000" dirty="0" smtClean="0"/>
              <a:t>in </a:t>
            </a:r>
            <a:r>
              <a:rPr lang="en-IN" sz="2000" dirty="0"/>
              <a:t>java is a symbol that is used to perform operations. For </a:t>
            </a:r>
            <a:r>
              <a:rPr lang="en-IN" sz="2000" dirty="0" smtClean="0"/>
              <a:t>example: +, </a:t>
            </a:r>
            <a:r>
              <a:rPr lang="en-IN" sz="2000" dirty="0"/>
              <a:t>-, *, / </a:t>
            </a:r>
            <a:r>
              <a:rPr lang="en-IN" sz="2000" dirty="0" smtClean="0"/>
              <a:t>etc. There </a:t>
            </a:r>
            <a:r>
              <a:rPr lang="en-IN" sz="2000" dirty="0"/>
              <a:t>are many types of operators in java which are given below:</a:t>
            </a:r>
          </a:p>
          <a:p>
            <a:pPr lvl="1"/>
            <a:r>
              <a:rPr lang="en-IN" sz="1600" dirty="0"/>
              <a:t>Unary Operator,</a:t>
            </a:r>
          </a:p>
          <a:p>
            <a:pPr lvl="1"/>
            <a:r>
              <a:rPr lang="en-IN" sz="1600" dirty="0"/>
              <a:t>Arithmetic Operator,</a:t>
            </a:r>
          </a:p>
          <a:p>
            <a:pPr lvl="1"/>
            <a:r>
              <a:rPr lang="en-IN" sz="1600" dirty="0"/>
              <a:t>shift Operator,</a:t>
            </a:r>
          </a:p>
          <a:p>
            <a:pPr lvl="1"/>
            <a:r>
              <a:rPr lang="en-IN" sz="1600" dirty="0"/>
              <a:t>Relational Operator,</a:t>
            </a:r>
          </a:p>
          <a:p>
            <a:pPr lvl="1"/>
            <a:r>
              <a:rPr lang="en-IN" sz="1600" dirty="0"/>
              <a:t>Bitwise Operator,</a:t>
            </a:r>
          </a:p>
          <a:p>
            <a:pPr lvl="1"/>
            <a:r>
              <a:rPr lang="en-IN" sz="1600" dirty="0"/>
              <a:t>Logical Operator,</a:t>
            </a:r>
          </a:p>
          <a:p>
            <a:pPr lvl="1"/>
            <a:r>
              <a:rPr lang="en-IN" sz="1600" dirty="0"/>
              <a:t>Ternary Operator and</a:t>
            </a:r>
          </a:p>
          <a:p>
            <a:pPr lvl="1"/>
            <a:r>
              <a:rPr lang="en-IN" sz="1600" dirty="0"/>
              <a:t>Assignment Operator</a:t>
            </a:r>
            <a:r>
              <a:rPr lang="en-IN" sz="1600" dirty="0" smtClean="0"/>
              <a:t>.</a:t>
            </a:r>
            <a:endParaRPr lang="en-IN" sz="16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Operators.png"/>
          <p:cNvPicPr>
            <a:picLocks noGrp="1" noChangeAspect="1"/>
          </p:cNvPicPr>
          <p:nvPr>
            <p:ph idx="1"/>
          </p:nvPr>
        </p:nvPicPr>
        <p:blipFill>
          <a:blip r:embed="rId2" cstate="print"/>
          <a:stretch>
            <a:fillRect/>
          </a:stretch>
        </p:blipFill>
        <p:spPr>
          <a:xfrm>
            <a:off x="539552" y="188640"/>
            <a:ext cx="8077332" cy="5669844"/>
          </a:xfr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980728"/>
            <a:ext cx="7772400" cy="1470025"/>
          </a:xfrm>
        </p:spPr>
        <p:txBody>
          <a:bodyPr>
            <a:normAutofit/>
          </a:bodyPr>
          <a:lstStyle/>
          <a:p>
            <a:r>
              <a:rPr lang="en-IN" dirty="0" smtClean="0"/>
              <a:t>Example for Arithmetic Operator </a:t>
            </a:r>
            <a:br>
              <a:rPr lang="en-IN" dirty="0" smtClean="0"/>
            </a:br>
            <a:endParaRPr lang="en-IN" dirty="0"/>
          </a:p>
        </p:txBody>
      </p:sp>
      <p:sp>
        <p:nvSpPr>
          <p:cNvPr id="3" name="Subtitle 2"/>
          <p:cNvSpPr>
            <a:spLocks noGrp="1"/>
          </p:cNvSpPr>
          <p:nvPr>
            <p:ph type="subTitle" idx="1"/>
          </p:nvPr>
        </p:nvSpPr>
        <p:spPr>
          <a:xfrm>
            <a:off x="1371600" y="2924944"/>
            <a:ext cx="7232848" cy="3456384"/>
          </a:xfrm>
        </p:spPr>
        <p:txBody>
          <a:bodyPr>
            <a:normAutofit fontScale="62500" lnSpcReduction="20000"/>
          </a:bodyPr>
          <a:lstStyle/>
          <a:p>
            <a:pPr algn="l"/>
            <a:r>
              <a:rPr lang="en-IN" b="1" dirty="0" smtClean="0"/>
              <a:t>class</a:t>
            </a:r>
            <a:r>
              <a:rPr lang="en-IN" dirty="0" smtClean="0"/>
              <a:t>  Arithmetic Example{  </a:t>
            </a:r>
          </a:p>
          <a:p>
            <a:pPr algn="l"/>
            <a:r>
              <a:rPr lang="en-IN" b="1" dirty="0" smtClean="0"/>
              <a:t>public</a:t>
            </a:r>
            <a:r>
              <a:rPr lang="en-IN" dirty="0" smtClean="0"/>
              <a:t> </a:t>
            </a:r>
            <a:r>
              <a:rPr lang="en-IN" b="1" dirty="0" smtClean="0"/>
              <a:t>static</a:t>
            </a:r>
            <a:r>
              <a:rPr lang="en-IN" dirty="0" smtClean="0"/>
              <a:t> </a:t>
            </a:r>
            <a:r>
              <a:rPr lang="en-IN" b="1" dirty="0" smtClean="0"/>
              <a:t>void</a:t>
            </a:r>
            <a:r>
              <a:rPr lang="en-IN" dirty="0" smtClean="0"/>
              <a:t> main(String </a:t>
            </a:r>
            <a:r>
              <a:rPr lang="en-IN" dirty="0" err="1" smtClean="0"/>
              <a:t>args</a:t>
            </a:r>
            <a:r>
              <a:rPr lang="en-IN" dirty="0" smtClean="0"/>
              <a:t>[]){  </a:t>
            </a:r>
          </a:p>
          <a:p>
            <a:pPr algn="l"/>
            <a:r>
              <a:rPr lang="en-IN" b="1" dirty="0" err="1" smtClean="0"/>
              <a:t>int</a:t>
            </a:r>
            <a:r>
              <a:rPr lang="en-IN" dirty="0" smtClean="0"/>
              <a:t> a=10;  </a:t>
            </a:r>
          </a:p>
          <a:p>
            <a:pPr algn="l"/>
            <a:r>
              <a:rPr lang="en-IN" b="1" dirty="0" err="1" smtClean="0"/>
              <a:t>int</a:t>
            </a:r>
            <a:r>
              <a:rPr lang="en-IN" dirty="0" smtClean="0"/>
              <a:t> b=5;  </a:t>
            </a:r>
          </a:p>
          <a:p>
            <a:pPr algn="l"/>
            <a:r>
              <a:rPr lang="en-IN" dirty="0" err="1" smtClean="0"/>
              <a:t>System.out.println</a:t>
            </a:r>
            <a:r>
              <a:rPr lang="en-IN" dirty="0" smtClean="0"/>
              <a:t>(</a:t>
            </a:r>
            <a:r>
              <a:rPr lang="en-IN" dirty="0" err="1" smtClean="0"/>
              <a:t>a+b</a:t>
            </a:r>
            <a:r>
              <a:rPr lang="en-IN" dirty="0" smtClean="0"/>
              <a:t>);//15  </a:t>
            </a:r>
          </a:p>
          <a:p>
            <a:pPr algn="l"/>
            <a:r>
              <a:rPr lang="en-IN" dirty="0" err="1" smtClean="0"/>
              <a:t>System.out.println</a:t>
            </a:r>
            <a:r>
              <a:rPr lang="en-IN" dirty="0" smtClean="0"/>
              <a:t>(a-b);//5  </a:t>
            </a:r>
          </a:p>
          <a:p>
            <a:pPr algn="l"/>
            <a:r>
              <a:rPr lang="en-IN" dirty="0" err="1" smtClean="0"/>
              <a:t>System.out.println</a:t>
            </a:r>
            <a:r>
              <a:rPr lang="en-IN" dirty="0" smtClean="0"/>
              <a:t>(a*b);//50  </a:t>
            </a:r>
          </a:p>
          <a:p>
            <a:pPr algn="l"/>
            <a:r>
              <a:rPr lang="en-IN" dirty="0" err="1" smtClean="0"/>
              <a:t>System.out.println</a:t>
            </a:r>
            <a:r>
              <a:rPr lang="en-IN" dirty="0" smtClean="0"/>
              <a:t>(a/b);//2  </a:t>
            </a:r>
          </a:p>
          <a:p>
            <a:pPr algn="l"/>
            <a:r>
              <a:rPr lang="en-IN" dirty="0" err="1" smtClean="0"/>
              <a:t>System.out.println</a:t>
            </a:r>
            <a:r>
              <a:rPr lang="en-IN" dirty="0" smtClean="0"/>
              <a:t>(</a:t>
            </a:r>
            <a:r>
              <a:rPr lang="en-IN" dirty="0" err="1" smtClean="0"/>
              <a:t>a%b</a:t>
            </a:r>
            <a:r>
              <a:rPr lang="en-IN" dirty="0" smtClean="0"/>
              <a:t>);//0  </a:t>
            </a:r>
          </a:p>
          <a:p>
            <a:pPr algn="l"/>
            <a:r>
              <a:rPr lang="en-IN" dirty="0" err="1" smtClean="0"/>
              <a:t>System.out.println</a:t>
            </a:r>
            <a:r>
              <a:rPr lang="en-IN" dirty="0" smtClean="0"/>
              <a:t>(10*10/5+3-1*4/2); </a:t>
            </a:r>
          </a:p>
          <a:p>
            <a:pPr algn="l"/>
            <a:r>
              <a:rPr lang="en-IN" dirty="0" smtClean="0"/>
              <a:t>}}  </a:t>
            </a:r>
          </a:p>
          <a:p>
            <a:pPr algn="l"/>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Course Content</a:t>
            </a:r>
            <a:endParaRPr lang="en-IN" dirty="0"/>
          </a:p>
        </p:txBody>
      </p:sp>
      <p:sp>
        <p:nvSpPr>
          <p:cNvPr id="3" name="Content Placeholder 2"/>
          <p:cNvSpPr>
            <a:spLocks noGrp="1"/>
          </p:cNvSpPr>
          <p:nvPr>
            <p:ph idx="1"/>
          </p:nvPr>
        </p:nvSpPr>
        <p:spPr>
          <a:xfrm>
            <a:off x="457200" y="1196752"/>
            <a:ext cx="8229600" cy="5328592"/>
          </a:xfrm>
        </p:spPr>
        <p:txBody>
          <a:bodyPr>
            <a:normAutofit fontScale="92500" lnSpcReduction="20000"/>
          </a:bodyPr>
          <a:lstStyle/>
          <a:p>
            <a:r>
              <a:rPr lang="en-IN" sz="2000" dirty="0" smtClean="0"/>
              <a:t>Introduction to JAVA </a:t>
            </a:r>
          </a:p>
          <a:p>
            <a:pPr lvl="1"/>
            <a:r>
              <a:rPr lang="en-IN" sz="1600" dirty="0" smtClean="0"/>
              <a:t>Installation of Eclipse IDE </a:t>
            </a:r>
          </a:p>
          <a:p>
            <a:pPr lvl="1"/>
            <a:r>
              <a:rPr lang="en-IN" sz="1600" dirty="0" smtClean="0"/>
              <a:t> Data types </a:t>
            </a:r>
          </a:p>
          <a:p>
            <a:pPr lvl="1"/>
            <a:r>
              <a:rPr lang="en-IN" sz="1600" dirty="0" smtClean="0"/>
              <a:t>Variables</a:t>
            </a:r>
          </a:p>
          <a:p>
            <a:pPr lvl="1"/>
            <a:r>
              <a:rPr lang="en-IN" sz="1600" dirty="0" smtClean="0"/>
              <a:t> Control Statements </a:t>
            </a:r>
          </a:p>
          <a:p>
            <a:pPr lvl="1"/>
            <a:r>
              <a:rPr lang="en-IN" sz="1600" dirty="0" smtClean="0"/>
              <a:t> Strings </a:t>
            </a:r>
          </a:p>
          <a:p>
            <a:pPr lvl="1"/>
            <a:r>
              <a:rPr lang="en-IN" sz="1600" dirty="0" smtClean="0"/>
              <a:t> Arrays </a:t>
            </a:r>
          </a:p>
          <a:p>
            <a:pPr lvl="1"/>
            <a:r>
              <a:rPr lang="en-IN" sz="1600" dirty="0" smtClean="0"/>
              <a:t>What are Functions?</a:t>
            </a:r>
          </a:p>
          <a:p>
            <a:pPr lvl="1"/>
            <a:r>
              <a:rPr lang="en-IN" sz="1600" dirty="0" smtClean="0"/>
              <a:t>Class </a:t>
            </a:r>
          </a:p>
          <a:p>
            <a:pPr lvl="1"/>
            <a:r>
              <a:rPr lang="en-IN" sz="1600" dirty="0" smtClean="0"/>
              <a:t>Object </a:t>
            </a:r>
          </a:p>
          <a:p>
            <a:pPr lvl="1"/>
            <a:r>
              <a:rPr lang="en-IN" sz="1600" dirty="0" smtClean="0"/>
              <a:t>Static and non-static variables</a:t>
            </a:r>
          </a:p>
          <a:p>
            <a:pPr lvl="1"/>
            <a:r>
              <a:rPr lang="en-IN" sz="1600" dirty="0" smtClean="0"/>
              <a:t>Static and non-static functions </a:t>
            </a:r>
          </a:p>
          <a:p>
            <a:pPr marL="342900" lvl="1" indent="-342900">
              <a:buFont typeface="Arial" pitchFamily="34" charset="0"/>
              <a:buChar char="•"/>
            </a:pPr>
            <a:r>
              <a:rPr lang="en-IN" sz="2000" dirty="0" smtClean="0"/>
              <a:t>Object Oriented Programming </a:t>
            </a:r>
          </a:p>
          <a:p>
            <a:pPr lvl="1"/>
            <a:r>
              <a:rPr lang="en-IN" sz="1600" dirty="0"/>
              <a:t>Class </a:t>
            </a:r>
          </a:p>
          <a:p>
            <a:pPr lvl="1"/>
            <a:r>
              <a:rPr lang="en-IN" sz="1600" dirty="0" smtClean="0"/>
              <a:t>Object </a:t>
            </a:r>
            <a:endParaRPr lang="en-IN" sz="1600" dirty="0"/>
          </a:p>
          <a:p>
            <a:pPr lvl="1"/>
            <a:r>
              <a:rPr lang="en-IN" sz="1600" dirty="0"/>
              <a:t>Constructor </a:t>
            </a:r>
          </a:p>
          <a:p>
            <a:pPr lvl="1"/>
            <a:r>
              <a:rPr lang="en-IN" sz="1600" dirty="0" smtClean="0"/>
              <a:t>Inheritance</a:t>
            </a:r>
          </a:p>
          <a:p>
            <a:pPr lvl="1"/>
            <a:r>
              <a:rPr lang="en-IN" sz="1600" dirty="0" smtClean="0"/>
              <a:t>Polymorphism</a:t>
            </a:r>
            <a:endParaRPr lang="en-IN" sz="1600" dirty="0"/>
          </a:p>
          <a:p>
            <a:pPr lvl="1"/>
            <a:r>
              <a:rPr lang="en-IN" sz="1600" dirty="0"/>
              <a:t> Access Modifiers </a:t>
            </a:r>
          </a:p>
          <a:p>
            <a:pPr lvl="1"/>
            <a:r>
              <a:rPr lang="en-IN" sz="1600" dirty="0"/>
              <a:t>Exception </a:t>
            </a:r>
            <a:r>
              <a:rPr lang="en-IN" sz="1600" dirty="0" smtClean="0"/>
              <a:t>Handling</a:t>
            </a:r>
          </a:p>
          <a:p>
            <a:pPr lvl="1"/>
            <a:r>
              <a:rPr lang="en-IN" sz="1600" dirty="0" smtClean="0"/>
              <a:t>Collections </a:t>
            </a:r>
          </a:p>
          <a:p>
            <a:pPr lvl="1"/>
            <a:r>
              <a:rPr lang="en-IN" sz="1600" dirty="0" smtClean="0"/>
              <a:t>File Handling</a:t>
            </a:r>
            <a:endParaRPr lang="en-IN" sz="16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260648"/>
            <a:ext cx="7772400" cy="1470025"/>
          </a:xfrm>
        </p:spPr>
        <p:txBody>
          <a:bodyPr>
            <a:normAutofit fontScale="90000"/>
          </a:bodyPr>
          <a:lstStyle/>
          <a:p>
            <a:r>
              <a:rPr lang="en-IN" dirty="0" smtClean="0"/>
              <a:t>Example for Logical  Operators</a:t>
            </a:r>
            <a:br>
              <a:rPr lang="en-IN" dirty="0" smtClean="0"/>
            </a:br>
            <a:r>
              <a:rPr lang="en-IN" dirty="0" smtClean="0"/>
              <a:t/>
            </a:r>
            <a:br>
              <a:rPr lang="en-IN" dirty="0" smtClean="0"/>
            </a:br>
            <a:endParaRPr lang="en-IN" dirty="0"/>
          </a:p>
        </p:txBody>
      </p:sp>
      <p:sp>
        <p:nvSpPr>
          <p:cNvPr id="3" name="Subtitle 2"/>
          <p:cNvSpPr>
            <a:spLocks noGrp="1"/>
          </p:cNvSpPr>
          <p:nvPr>
            <p:ph type="subTitle" idx="1"/>
          </p:nvPr>
        </p:nvSpPr>
        <p:spPr>
          <a:xfrm>
            <a:off x="1043608" y="1340768"/>
            <a:ext cx="7232848" cy="3456384"/>
          </a:xfrm>
        </p:spPr>
        <p:txBody>
          <a:bodyPr>
            <a:normAutofit fontScale="62500" lnSpcReduction="20000"/>
          </a:bodyPr>
          <a:lstStyle/>
          <a:p>
            <a:pPr algn="l"/>
            <a:r>
              <a:rPr lang="en-IN" b="1" dirty="0" smtClean="0"/>
              <a:t>class</a:t>
            </a:r>
            <a:r>
              <a:rPr lang="en-IN" dirty="0" smtClean="0"/>
              <a:t>  Logical Example{  </a:t>
            </a:r>
          </a:p>
          <a:p>
            <a:pPr algn="l"/>
            <a:r>
              <a:rPr lang="en-IN" b="1" dirty="0" smtClean="0"/>
              <a:t>public</a:t>
            </a:r>
            <a:r>
              <a:rPr lang="en-IN" dirty="0" smtClean="0"/>
              <a:t> </a:t>
            </a:r>
            <a:r>
              <a:rPr lang="en-IN" b="1" dirty="0" smtClean="0"/>
              <a:t>static</a:t>
            </a:r>
            <a:r>
              <a:rPr lang="en-IN" dirty="0" smtClean="0"/>
              <a:t> </a:t>
            </a:r>
            <a:r>
              <a:rPr lang="en-IN" b="1" dirty="0" smtClean="0"/>
              <a:t>void</a:t>
            </a:r>
            <a:r>
              <a:rPr lang="en-IN" dirty="0" smtClean="0"/>
              <a:t> main(String </a:t>
            </a:r>
            <a:r>
              <a:rPr lang="en-IN" dirty="0" err="1" smtClean="0"/>
              <a:t>args</a:t>
            </a:r>
            <a:r>
              <a:rPr lang="en-IN" dirty="0" smtClean="0"/>
              <a:t>[]){  </a:t>
            </a:r>
          </a:p>
          <a:p>
            <a:pPr algn="l"/>
            <a:r>
              <a:rPr lang="en-IN" dirty="0" err="1" smtClean="0"/>
              <a:t>boolean</a:t>
            </a:r>
            <a:r>
              <a:rPr lang="en-IN" dirty="0" smtClean="0"/>
              <a:t> a = true;</a:t>
            </a:r>
          </a:p>
          <a:p>
            <a:pPr algn="l"/>
            <a:r>
              <a:rPr lang="en-IN" dirty="0" err="1" smtClean="0"/>
              <a:t>boolean</a:t>
            </a:r>
            <a:r>
              <a:rPr lang="en-IN" dirty="0" smtClean="0"/>
              <a:t> b = false;</a:t>
            </a:r>
          </a:p>
          <a:p>
            <a:pPr algn="l"/>
            <a:endParaRPr lang="en-IN" dirty="0" smtClean="0"/>
          </a:p>
          <a:p>
            <a:pPr algn="l"/>
            <a:r>
              <a:rPr lang="en-IN" dirty="0" smtClean="0"/>
              <a:t>if(a &amp;&amp; b){</a:t>
            </a:r>
          </a:p>
          <a:p>
            <a:pPr algn="l"/>
            <a:r>
              <a:rPr lang="en-IN" dirty="0" err="1" smtClean="0"/>
              <a:t>System.out.println</a:t>
            </a:r>
            <a:r>
              <a:rPr lang="en-IN" dirty="0" smtClean="0"/>
              <a:t>("true");</a:t>
            </a:r>
          </a:p>
          <a:p>
            <a:pPr algn="l"/>
            <a:endParaRPr lang="en-IN" dirty="0" smtClean="0"/>
          </a:p>
          <a:p>
            <a:pPr algn="l"/>
            <a:r>
              <a:rPr lang="en-IN" dirty="0" smtClean="0"/>
              <a:t>}else{</a:t>
            </a:r>
          </a:p>
          <a:p>
            <a:pPr algn="l"/>
            <a:r>
              <a:rPr lang="en-IN" dirty="0" err="1" smtClean="0"/>
              <a:t>System.out.println</a:t>
            </a:r>
            <a:r>
              <a:rPr lang="en-IN" dirty="0" smtClean="0"/>
              <a:t>("False");</a:t>
            </a:r>
          </a:p>
          <a:p>
            <a:pPr algn="l"/>
            <a:r>
              <a:rPr lang="en-IN" dirty="0" smtClean="0"/>
              <a:t>}}}  </a:t>
            </a:r>
          </a:p>
          <a:p>
            <a:pPr algn="l"/>
            <a:endParaRPr lang="en-I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260648"/>
            <a:ext cx="7772400" cy="1470025"/>
          </a:xfrm>
        </p:spPr>
        <p:txBody>
          <a:bodyPr>
            <a:normAutofit fontScale="90000"/>
          </a:bodyPr>
          <a:lstStyle/>
          <a:p>
            <a:r>
              <a:rPr lang="en-IN" dirty="0" smtClean="0"/>
              <a:t>Example for Relational Operators </a:t>
            </a:r>
            <a:br>
              <a:rPr lang="en-IN" dirty="0" smtClean="0"/>
            </a:br>
            <a:r>
              <a:rPr lang="en-IN" dirty="0" smtClean="0"/>
              <a:t/>
            </a:r>
            <a:br>
              <a:rPr lang="en-IN" dirty="0" smtClean="0"/>
            </a:br>
            <a:endParaRPr lang="en-IN" dirty="0"/>
          </a:p>
        </p:txBody>
      </p:sp>
      <p:sp>
        <p:nvSpPr>
          <p:cNvPr id="3" name="Subtitle 2"/>
          <p:cNvSpPr>
            <a:spLocks noGrp="1"/>
          </p:cNvSpPr>
          <p:nvPr>
            <p:ph type="subTitle" idx="1"/>
          </p:nvPr>
        </p:nvSpPr>
        <p:spPr>
          <a:xfrm>
            <a:off x="1043608" y="1340768"/>
            <a:ext cx="7232848" cy="3456384"/>
          </a:xfrm>
        </p:spPr>
        <p:txBody>
          <a:bodyPr>
            <a:normAutofit fontScale="62500" lnSpcReduction="20000"/>
          </a:bodyPr>
          <a:lstStyle/>
          <a:p>
            <a:pPr algn="l"/>
            <a:r>
              <a:rPr lang="en-IN" dirty="0" smtClean="0"/>
              <a:t>class  Logical Example{  </a:t>
            </a:r>
          </a:p>
          <a:p>
            <a:pPr algn="l"/>
            <a:r>
              <a:rPr lang="en-IN" dirty="0" smtClean="0"/>
              <a:t>public static void main(String </a:t>
            </a:r>
            <a:r>
              <a:rPr lang="en-IN" dirty="0" err="1" smtClean="0"/>
              <a:t>args</a:t>
            </a:r>
            <a:r>
              <a:rPr lang="en-IN" dirty="0" smtClean="0"/>
              <a:t>[]){  </a:t>
            </a:r>
          </a:p>
          <a:p>
            <a:pPr algn="l"/>
            <a:r>
              <a:rPr lang="en-IN" dirty="0" err="1" smtClean="0"/>
              <a:t>int</a:t>
            </a:r>
            <a:r>
              <a:rPr lang="en-IN" dirty="0" smtClean="0"/>
              <a:t> a=10, </a:t>
            </a:r>
            <a:r>
              <a:rPr lang="en-IN" u="sng" dirty="0" smtClean="0"/>
              <a:t>b=10;</a:t>
            </a:r>
          </a:p>
          <a:p>
            <a:pPr algn="l"/>
            <a:r>
              <a:rPr lang="en-IN" dirty="0" err="1" smtClean="0"/>
              <a:t>boolean</a:t>
            </a:r>
            <a:r>
              <a:rPr lang="en-IN" dirty="0" smtClean="0"/>
              <a:t> </a:t>
            </a:r>
            <a:r>
              <a:rPr lang="en-IN" u="sng" dirty="0" smtClean="0"/>
              <a:t>flag = a==10;</a:t>
            </a:r>
          </a:p>
          <a:p>
            <a:pPr algn="l"/>
            <a:endParaRPr lang="en-IN" dirty="0" smtClean="0"/>
          </a:p>
          <a:p>
            <a:pPr algn="l"/>
            <a:endParaRPr lang="en-IN" dirty="0" smtClean="0"/>
          </a:p>
          <a:p>
            <a:pPr algn="l"/>
            <a:r>
              <a:rPr lang="en-IN" dirty="0" smtClean="0"/>
              <a:t>if(a==10){</a:t>
            </a:r>
          </a:p>
          <a:p>
            <a:pPr algn="l"/>
            <a:r>
              <a:rPr lang="en-IN" dirty="0" err="1" smtClean="0"/>
              <a:t>System.</a:t>
            </a:r>
            <a:r>
              <a:rPr lang="en-IN" i="1" dirty="0" err="1" smtClean="0"/>
              <a:t>out.println</a:t>
            </a:r>
            <a:r>
              <a:rPr lang="en-IN" i="1" dirty="0" smtClean="0"/>
              <a:t>("equal");</a:t>
            </a:r>
          </a:p>
          <a:p>
            <a:pPr algn="l"/>
            <a:r>
              <a:rPr lang="en-IN" dirty="0" smtClean="0"/>
              <a:t>}else{</a:t>
            </a:r>
          </a:p>
          <a:p>
            <a:pPr algn="l"/>
            <a:r>
              <a:rPr lang="en-IN" dirty="0" err="1" smtClean="0"/>
              <a:t>System.</a:t>
            </a:r>
            <a:r>
              <a:rPr lang="en-IN" i="1" dirty="0" err="1" smtClean="0"/>
              <a:t>out.println</a:t>
            </a:r>
            <a:r>
              <a:rPr lang="en-IN" i="1" dirty="0" smtClean="0"/>
              <a:t>("not equal");</a:t>
            </a:r>
          </a:p>
          <a:p>
            <a:pPr algn="l"/>
            <a:r>
              <a:rPr lang="en-IN" dirty="0" smtClean="0"/>
              <a:t>}}}  </a:t>
            </a:r>
          </a:p>
          <a:p>
            <a:pPr algn="l"/>
            <a:endParaRPr lang="en-IN"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260648"/>
            <a:ext cx="7772400" cy="648071"/>
          </a:xfrm>
        </p:spPr>
        <p:txBody>
          <a:bodyPr>
            <a:noAutofit/>
          </a:bodyPr>
          <a:lstStyle/>
          <a:p>
            <a:r>
              <a:rPr lang="en-IN" sz="2400" dirty="0" smtClean="0"/>
              <a:t>OR Operator Example: Logical || and Bitwise |</a:t>
            </a:r>
            <a:br>
              <a:rPr lang="en-IN" sz="2400" dirty="0" smtClean="0"/>
            </a:br>
            <a:r>
              <a:rPr lang="en-IN" sz="2400" dirty="0" smtClean="0"/>
              <a:t/>
            </a:r>
            <a:br>
              <a:rPr lang="en-IN" sz="2400" dirty="0" smtClean="0"/>
            </a:br>
            <a:endParaRPr lang="en-IN" sz="2400" dirty="0"/>
          </a:p>
        </p:txBody>
      </p:sp>
      <p:sp>
        <p:nvSpPr>
          <p:cNvPr id="3" name="Subtitle 2"/>
          <p:cNvSpPr>
            <a:spLocks noGrp="1"/>
          </p:cNvSpPr>
          <p:nvPr>
            <p:ph type="subTitle" idx="1"/>
          </p:nvPr>
        </p:nvSpPr>
        <p:spPr>
          <a:xfrm>
            <a:off x="1043608" y="1340768"/>
            <a:ext cx="7232848" cy="4104456"/>
          </a:xfrm>
        </p:spPr>
        <p:txBody>
          <a:bodyPr>
            <a:normAutofit fontScale="40000" lnSpcReduction="20000"/>
          </a:bodyPr>
          <a:lstStyle/>
          <a:p>
            <a:pPr algn="l"/>
            <a:r>
              <a:rPr lang="en-IN" sz="4900" b="1" dirty="0" smtClean="0"/>
              <a:t>class</a:t>
            </a:r>
            <a:r>
              <a:rPr lang="en-IN" sz="4900" dirty="0" smtClean="0"/>
              <a:t> </a:t>
            </a:r>
            <a:r>
              <a:rPr lang="en-IN" sz="4900" dirty="0" err="1" smtClean="0"/>
              <a:t>LogicalBitwiseExample</a:t>
            </a:r>
            <a:r>
              <a:rPr lang="en-IN" sz="4900" dirty="0" smtClean="0"/>
              <a:t>{  </a:t>
            </a:r>
          </a:p>
          <a:p>
            <a:pPr algn="l"/>
            <a:r>
              <a:rPr lang="en-IN" sz="4900" b="1" dirty="0" smtClean="0"/>
              <a:t>public</a:t>
            </a:r>
            <a:r>
              <a:rPr lang="en-IN" sz="4900" dirty="0" smtClean="0"/>
              <a:t> </a:t>
            </a:r>
            <a:r>
              <a:rPr lang="en-IN" sz="4900" b="1" dirty="0" smtClean="0"/>
              <a:t>static</a:t>
            </a:r>
            <a:r>
              <a:rPr lang="en-IN" sz="4900" dirty="0" smtClean="0"/>
              <a:t> </a:t>
            </a:r>
            <a:r>
              <a:rPr lang="en-IN" sz="4900" b="1" dirty="0" smtClean="0"/>
              <a:t>void</a:t>
            </a:r>
            <a:r>
              <a:rPr lang="en-IN" sz="4900" dirty="0" smtClean="0"/>
              <a:t> main(String </a:t>
            </a:r>
            <a:r>
              <a:rPr lang="en-IN" sz="4900" dirty="0" err="1" smtClean="0"/>
              <a:t>args</a:t>
            </a:r>
            <a:r>
              <a:rPr lang="en-IN" sz="4900" dirty="0" smtClean="0"/>
              <a:t>[]){  </a:t>
            </a:r>
          </a:p>
          <a:p>
            <a:pPr algn="l"/>
            <a:r>
              <a:rPr lang="en-IN" sz="4900" b="1" dirty="0" err="1" smtClean="0"/>
              <a:t>int</a:t>
            </a:r>
            <a:r>
              <a:rPr lang="en-IN" sz="4900" dirty="0" smtClean="0"/>
              <a:t> a=10;  </a:t>
            </a:r>
          </a:p>
          <a:p>
            <a:pPr algn="l"/>
            <a:r>
              <a:rPr lang="en-IN" sz="4900" b="1" dirty="0" err="1" smtClean="0"/>
              <a:t>int</a:t>
            </a:r>
            <a:r>
              <a:rPr lang="en-IN" sz="4900" dirty="0" smtClean="0"/>
              <a:t> b=5;  </a:t>
            </a:r>
          </a:p>
          <a:p>
            <a:pPr algn="l"/>
            <a:r>
              <a:rPr lang="en-IN" sz="4900" b="1" dirty="0" err="1" smtClean="0"/>
              <a:t>int</a:t>
            </a:r>
            <a:r>
              <a:rPr lang="en-IN" sz="4900" dirty="0" smtClean="0"/>
              <a:t> c=20;  </a:t>
            </a:r>
          </a:p>
          <a:p>
            <a:pPr algn="l"/>
            <a:r>
              <a:rPr lang="en-IN" sz="4900" dirty="0" err="1" smtClean="0"/>
              <a:t>System.out.println</a:t>
            </a:r>
            <a:r>
              <a:rPr lang="en-IN" sz="4900" dirty="0" smtClean="0"/>
              <a:t>(a&gt;b||a&lt;c);//true || true = true  </a:t>
            </a:r>
          </a:p>
          <a:p>
            <a:pPr algn="l"/>
            <a:r>
              <a:rPr lang="en-IN" sz="4900" dirty="0" err="1" smtClean="0"/>
              <a:t>System.out.println</a:t>
            </a:r>
            <a:r>
              <a:rPr lang="en-IN" sz="4900" dirty="0" smtClean="0"/>
              <a:t>(a&gt;</a:t>
            </a:r>
            <a:r>
              <a:rPr lang="en-IN" sz="4900" dirty="0" err="1" smtClean="0"/>
              <a:t>b|a</a:t>
            </a:r>
            <a:r>
              <a:rPr lang="en-IN" sz="4900" dirty="0" smtClean="0"/>
              <a:t>&lt;c);//true | true = true  //|| </a:t>
            </a:r>
            <a:r>
              <a:rPr lang="en-IN" sz="4900" dirty="0" err="1" smtClean="0"/>
              <a:t>vs</a:t>
            </a:r>
            <a:r>
              <a:rPr lang="en-IN" sz="4900" dirty="0" smtClean="0"/>
              <a:t> |  </a:t>
            </a:r>
          </a:p>
          <a:p>
            <a:pPr algn="l"/>
            <a:r>
              <a:rPr lang="en-IN" sz="4900" dirty="0" err="1" smtClean="0"/>
              <a:t>System.out.println</a:t>
            </a:r>
            <a:r>
              <a:rPr lang="en-IN" sz="4900" dirty="0" smtClean="0"/>
              <a:t>(a&gt;b||a++&lt;c);//true || true = true  </a:t>
            </a:r>
          </a:p>
          <a:p>
            <a:pPr algn="l"/>
            <a:r>
              <a:rPr lang="en-IN" sz="4900" dirty="0" err="1" smtClean="0"/>
              <a:t>System.out.println</a:t>
            </a:r>
            <a:r>
              <a:rPr lang="en-IN" sz="4900" dirty="0" smtClean="0"/>
              <a:t>(a);//10 because second condition is not checked </a:t>
            </a:r>
          </a:p>
          <a:p>
            <a:pPr algn="l"/>
            <a:r>
              <a:rPr lang="en-IN" sz="4900" dirty="0" err="1" smtClean="0"/>
              <a:t>System.out.println</a:t>
            </a:r>
            <a:r>
              <a:rPr lang="en-IN" sz="4900" dirty="0" smtClean="0"/>
              <a:t>(a&gt;</a:t>
            </a:r>
            <a:r>
              <a:rPr lang="en-IN" sz="4900" dirty="0" err="1" smtClean="0"/>
              <a:t>b|a</a:t>
            </a:r>
            <a:r>
              <a:rPr lang="en-IN" sz="4900" dirty="0" smtClean="0"/>
              <a:t>++&lt;c);//true | true = true  </a:t>
            </a:r>
          </a:p>
          <a:p>
            <a:pPr algn="l"/>
            <a:r>
              <a:rPr lang="en-IN" sz="4900" dirty="0" err="1" smtClean="0"/>
              <a:t>System.out.println</a:t>
            </a:r>
            <a:r>
              <a:rPr lang="en-IN" sz="4900" dirty="0" smtClean="0"/>
              <a:t>(a);//11 because second condition is checked  </a:t>
            </a:r>
          </a:p>
          <a:p>
            <a:pPr algn="l"/>
            <a:r>
              <a:rPr lang="en-IN" sz="4900" dirty="0" smtClean="0"/>
              <a:t>}}  </a:t>
            </a:r>
          </a:p>
          <a:p>
            <a:pPr algn="l"/>
            <a:endParaRPr lang="en-IN"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171400"/>
            <a:ext cx="7772400" cy="1470025"/>
          </a:xfrm>
        </p:spPr>
        <p:txBody>
          <a:bodyPr>
            <a:normAutofit/>
          </a:bodyPr>
          <a:lstStyle/>
          <a:p>
            <a:r>
              <a:rPr lang="en-IN" sz="3200" dirty="0" smtClean="0"/>
              <a:t>Assignment Operator Example</a:t>
            </a:r>
            <a:endParaRPr lang="en-IN" sz="3200" dirty="0"/>
          </a:p>
        </p:txBody>
      </p:sp>
      <p:sp>
        <p:nvSpPr>
          <p:cNvPr id="3" name="Subtitle 2"/>
          <p:cNvSpPr>
            <a:spLocks noGrp="1"/>
          </p:cNvSpPr>
          <p:nvPr>
            <p:ph type="subTitle" idx="1"/>
          </p:nvPr>
        </p:nvSpPr>
        <p:spPr>
          <a:xfrm>
            <a:off x="899592" y="980728"/>
            <a:ext cx="7488832" cy="4824536"/>
          </a:xfrm>
        </p:spPr>
        <p:txBody>
          <a:bodyPr>
            <a:noAutofit/>
          </a:bodyPr>
          <a:lstStyle/>
          <a:p>
            <a:pPr algn="l"/>
            <a:r>
              <a:rPr lang="en-IN" sz="1600" dirty="0" smtClean="0"/>
              <a:t>class  </a:t>
            </a:r>
            <a:r>
              <a:rPr lang="en-IN" sz="1600" dirty="0" err="1" smtClean="0"/>
              <a:t>AssignmentExample</a:t>
            </a:r>
            <a:r>
              <a:rPr lang="en-IN" sz="1600" dirty="0" smtClean="0"/>
              <a:t>{  </a:t>
            </a:r>
          </a:p>
          <a:p>
            <a:pPr algn="l"/>
            <a:r>
              <a:rPr lang="en-IN" sz="1600" dirty="0" smtClean="0"/>
              <a:t>       public static void main(String </a:t>
            </a:r>
            <a:r>
              <a:rPr lang="en-IN" sz="1600" dirty="0" err="1" smtClean="0"/>
              <a:t>args</a:t>
            </a:r>
            <a:r>
              <a:rPr lang="en-IN" sz="1600" dirty="0" smtClean="0"/>
              <a:t>[]){  </a:t>
            </a:r>
          </a:p>
          <a:p>
            <a:pPr lvl="2" algn="l"/>
            <a:r>
              <a:rPr lang="en-IN" sz="1400" dirty="0" err="1" smtClean="0"/>
              <a:t>int</a:t>
            </a:r>
            <a:r>
              <a:rPr lang="en-IN" sz="1400" dirty="0" smtClean="0"/>
              <a:t> a=10;  </a:t>
            </a:r>
          </a:p>
          <a:p>
            <a:pPr lvl="2" algn="l"/>
            <a:r>
              <a:rPr lang="en-IN" sz="1400" dirty="0" err="1" smtClean="0"/>
              <a:t>int</a:t>
            </a:r>
            <a:r>
              <a:rPr lang="en-IN" sz="1400" dirty="0" smtClean="0"/>
              <a:t> b=20;  </a:t>
            </a:r>
          </a:p>
          <a:p>
            <a:pPr lvl="2" algn="l"/>
            <a:r>
              <a:rPr lang="en-IN" sz="1400" dirty="0" smtClean="0"/>
              <a:t>a+=4;//a=a+4 (a=10+4)  </a:t>
            </a:r>
          </a:p>
          <a:p>
            <a:pPr lvl="2" algn="l"/>
            <a:r>
              <a:rPr lang="en-IN" sz="1400" dirty="0" smtClean="0"/>
              <a:t>b-=4;//b=b-4 (b=20-4)  </a:t>
            </a:r>
          </a:p>
          <a:p>
            <a:pPr lvl="2" algn="l"/>
            <a:r>
              <a:rPr lang="en-IN" sz="1400" dirty="0" err="1" smtClean="0"/>
              <a:t>System.out.println</a:t>
            </a:r>
            <a:r>
              <a:rPr lang="en-IN" sz="1400" dirty="0" smtClean="0"/>
              <a:t>(a);  </a:t>
            </a:r>
          </a:p>
          <a:p>
            <a:pPr lvl="2" algn="l"/>
            <a:r>
              <a:rPr lang="en-IN" sz="1400" dirty="0" err="1" smtClean="0"/>
              <a:t>System.out.println</a:t>
            </a:r>
            <a:r>
              <a:rPr lang="en-IN" sz="1400" dirty="0" smtClean="0"/>
              <a:t>(b); </a:t>
            </a:r>
            <a:endParaRPr lang="en-IN" sz="1100" dirty="0" smtClean="0"/>
          </a:p>
          <a:p>
            <a:pPr lvl="2" algn="l"/>
            <a:r>
              <a:rPr lang="en-IN" sz="1400" dirty="0" smtClean="0"/>
              <a:t>a+=3;//10+3  </a:t>
            </a:r>
          </a:p>
          <a:p>
            <a:pPr lvl="2" algn="l"/>
            <a:r>
              <a:rPr lang="en-IN" sz="1400" dirty="0" err="1" smtClean="0"/>
              <a:t>System.out.println</a:t>
            </a:r>
            <a:r>
              <a:rPr lang="en-IN" sz="1400" dirty="0" smtClean="0"/>
              <a:t>(a);  </a:t>
            </a:r>
          </a:p>
          <a:p>
            <a:pPr lvl="2" algn="l"/>
            <a:r>
              <a:rPr lang="en-IN" sz="1400" dirty="0" smtClean="0"/>
              <a:t>a-=4;//13-4  </a:t>
            </a:r>
          </a:p>
          <a:p>
            <a:pPr lvl="2" algn="l"/>
            <a:r>
              <a:rPr lang="en-IN" sz="1400" dirty="0" err="1" smtClean="0"/>
              <a:t>System.out.println</a:t>
            </a:r>
            <a:r>
              <a:rPr lang="en-IN" sz="1400" dirty="0" smtClean="0"/>
              <a:t>(a);  </a:t>
            </a:r>
          </a:p>
          <a:p>
            <a:pPr lvl="2" algn="l"/>
            <a:r>
              <a:rPr lang="en-IN" sz="1400" dirty="0" smtClean="0"/>
              <a:t>a*=2;//9*2  </a:t>
            </a:r>
          </a:p>
          <a:p>
            <a:pPr lvl="2" algn="l"/>
            <a:r>
              <a:rPr lang="en-IN" sz="1400" dirty="0" err="1" smtClean="0"/>
              <a:t>System.out.println</a:t>
            </a:r>
            <a:r>
              <a:rPr lang="en-IN" sz="1400" dirty="0" smtClean="0"/>
              <a:t>(a);  </a:t>
            </a:r>
          </a:p>
          <a:p>
            <a:pPr lvl="2" algn="l"/>
            <a:r>
              <a:rPr lang="en-IN" sz="1400" dirty="0" smtClean="0"/>
              <a:t>a/=2;//18/2  </a:t>
            </a:r>
          </a:p>
          <a:p>
            <a:pPr lvl="2" algn="l"/>
            <a:r>
              <a:rPr lang="en-IN" sz="1400" dirty="0" err="1" smtClean="0"/>
              <a:t>System.out.println</a:t>
            </a:r>
            <a:r>
              <a:rPr lang="en-IN" sz="1400" dirty="0" smtClean="0"/>
              <a:t>(a);  </a:t>
            </a:r>
          </a:p>
          <a:p>
            <a:pPr algn="l"/>
            <a:r>
              <a:rPr lang="en-IN" sz="1600" dirty="0" smtClean="0"/>
              <a:t>        }</a:t>
            </a:r>
          </a:p>
          <a:p>
            <a:pPr algn="l"/>
            <a:r>
              <a:rPr lang="en-IN" sz="1600" dirty="0" smtClean="0"/>
              <a:t>}  </a:t>
            </a:r>
          </a:p>
          <a:p>
            <a:r>
              <a:rPr lang="en-IN" sz="1100" dirty="0" smtClean="0"/>
              <a:t/>
            </a:r>
            <a:br>
              <a:rPr lang="en-IN" sz="1100" dirty="0" smtClean="0"/>
            </a:br>
            <a:endParaRPr lang="en-IN" sz="11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err="1" smtClean="0"/>
              <a:t>ShiftOperatorts</a:t>
            </a:r>
            <a:endParaRPr lang="en-IN" dirty="0"/>
          </a:p>
        </p:txBody>
      </p:sp>
      <p:sp>
        <p:nvSpPr>
          <p:cNvPr id="3" name="Content Placeholder 2"/>
          <p:cNvSpPr>
            <a:spLocks noGrp="1"/>
          </p:cNvSpPr>
          <p:nvPr>
            <p:ph idx="1"/>
          </p:nvPr>
        </p:nvSpPr>
        <p:spPr/>
        <p:txBody>
          <a:bodyPr>
            <a:normAutofit fontScale="92500" lnSpcReduction="20000"/>
          </a:bodyPr>
          <a:lstStyle/>
          <a:p>
            <a:pPr>
              <a:buNone/>
            </a:pPr>
            <a:r>
              <a:rPr lang="en-IN" sz="1600" b="1" dirty="0" smtClean="0"/>
              <a:t>class</a:t>
            </a:r>
            <a:r>
              <a:rPr lang="en-IN" sz="1600" dirty="0" smtClean="0"/>
              <a:t> </a:t>
            </a:r>
            <a:r>
              <a:rPr lang="en-IN" sz="1600" dirty="0" err="1" smtClean="0"/>
              <a:t>BitwiseExample</a:t>
            </a:r>
            <a:r>
              <a:rPr lang="en-IN" sz="1600" dirty="0" smtClean="0"/>
              <a:t>{  </a:t>
            </a:r>
          </a:p>
          <a:p>
            <a:pPr>
              <a:buNone/>
            </a:pPr>
            <a:r>
              <a:rPr lang="en-IN" sz="1600" b="1" dirty="0" smtClean="0"/>
              <a:t>public</a:t>
            </a:r>
            <a:r>
              <a:rPr lang="en-IN" sz="1600" dirty="0" smtClean="0"/>
              <a:t> </a:t>
            </a:r>
            <a:r>
              <a:rPr lang="en-IN" sz="1600" b="1" dirty="0" smtClean="0"/>
              <a:t>static</a:t>
            </a:r>
            <a:r>
              <a:rPr lang="en-IN" sz="1600" dirty="0" smtClean="0"/>
              <a:t> </a:t>
            </a:r>
            <a:r>
              <a:rPr lang="en-IN" sz="1600" b="1" dirty="0" smtClean="0"/>
              <a:t>void</a:t>
            </a:r>
            <a:r>
              <a:rPr lang="en-IN" sz="1600" dirty="0" smtClean="0"/>
              <a:t> main(String </a:t>
            </a:r>
            <a:r>
              <a:rPr lang="en-IN" sz="1600" dirty="0" err="1" smtClean="0"/>
              <a:t>args</a:t>
            </a:r>
            <a:r>
              <a:rPr lang="en-IN" sz="1600" dirty="0" smtClean="0"/>
              <a:t>[]){  </a:t>
            </a:r>
          </a:p>
          <a:p>
            <a:pPr>
              <a:buNone/>
            </a:pPr>
            <a:r>
              <a:rPr lang="en-IN" sz="1600" dirty="0" smtClean="0"/>
              <a:t>	// </a:t>
            </a:r>
            <a:r>
              <a:rPr lang="en-IN" sz="1600" dirty="0" err="1" smtClean="0"/>
              <a:t>RightShift</a:t>
            </a:r>
            <a:r>
              <a:rPr lang="en-IN" sz="1600" dirty="0" smtClean="0"/>
              <a:t> Operators</a:t>
            </a:r>
          </a:p>
          <a:p>
            <a:pPr>
              <a:buNone/>
            </a:pPr>
            <a:r>
              <a:rPr lang="en-IN" sz="1600" dirty="0" smtClean="0"/>
              <a:t>    //For positive number, &gt;&gt; and &gt;&gt;&gt; works same  </a:t>
            </a:r>
          </a:p>
          <a:p>
            <a:pPr lvl="1" algn="just">
              <a:buNone/>
            </a:pPr>
            <a:r>
              <a:rPr lang="en-IN" sz="1600" dirty="0" err="1" smtClean="0"/>
              <a:t>System.out.println</a:t>
            </a:r>
            <a:r>
              <a:rPr lang="en-IN" sz="1600" dirty="0" smtClean="0"/>
              <a:t>(10&gt;&gt;2);//10/2^2=10/4=2  </a:t>
            </a:r>
          </a:p>
          <a:p>
            <a:pPr lvl="1" algn="just">
              <a:buNone/>
            </a:pPr>
            <a:r>
              <a:rPr lang="en-IN" sz="1600" dirty="0" err="1" smtClean="0"/>
              <a:t>System.out.println</a:t>
            </a:r>
            <a:r>
              <a:rPr lang="en-IN" sz="1600" dirty="0" smtClean="0"/>
              <a:t>(20&gt;&gt;2);//20/2^2=20/4=5  </a:t>
            </a:r>
          </a:p>
          <a:p>
            <a:pPr lvl="1" algn="just">
              <a:buNone/>
            </a:pPr>
            <a:r>
              <a:rPr lang="en-IN" sz="1600" dirty="0" err="1" smtClean="0"/>
              <a:t>System.out.println</a:t>
            </a:r>
            <a:r>
              <a:rPr lang="en-IN" sz="1600" dirty="0" smtClean="0"/>
              <a:t>(20&gt;&gt;3);//20/2^3=20/8=2 </a:t>
            </a:r>
          </a:p>
          <a:p>
            <a:pPr algn="just">
              <a:buNone/>
            </a:pPr>
            <a:r>
              <a:rPr lang="en-IN" sz="1600" dirty="0" smtClean="0"/>
              <a:t> 	   </a:t>
            </a:r>
            <a:r>
              <a:rPr lang="en-IN" sz="1600" dirty="0" err="1" smtClean="0"/>
              <a:t>System.out.println</a:t>
            </a:r>
            <a:r>
              <a:rPr lang="en-IN" sz="1600" dirty="0" smtClean="0"/>
              <a:t>(20&gt;&gt;2);  </a:t>
            </a:r>
          </a:p>
          <a:p>
            <a:pPr algn="just">
              <a:buNone/>
            </a:pPr>
            <a:r>
              <a:rPr lang="en-IN" sz="1600" dirty="0" smtClean="0"/>
              <a:t>    	</a:t>
            </a:r>
            <a:r>
              <a:rPr lang="en-IN" sz="1600" dirty="0" err="1" smtClean="0"/>
              <a:t>System.out.println</a:t>
            </a:r>
            <a:r>
              <a:rPr lang="en-IN" sz="1600" dirty="0" smtClean="0"/>
              <a:t>(20&gt;&gt;&gt;2);  </a:t>
            </a:r>
          </a:p>
          <a:p>
            <a:pPr algn="just">
              <a:buNone/>
            </a:pPr>
            <a:r>
              <a:rPr lang="en-IN" sz="1600" dirty="0" smtClean="0"/>
              <a:t>    	//For negative number, &gt;&gt;&gt; changes parity bit (MSB) to 0  </a:t>
            </a:r>
          </a:p>
          <a:p>
            <a:pPr algn="just">
              <a:buNone/>
            </a:pPr>
            <a:r>
              <a:rPr lang="en-IN" sz="1600" dirty="0" smtClean="0"/>
              <a:t>    	</a:t>
            </a:r>
            <a:r>
              <a:rPr lang="en-IN" sz="1600" dirty="0" err="1" smtClean="0"/>
              <a:t>System.out.println</a:t>
            </a:r>
            <a:r>
              <a:rPr lang="en-IN" sz="1600" dirty="0" smtClean="0"/>
              <a:t>(-20&gt;&gt;2);  </a:t>
            </a:r>
          </a:p>
          <a:p>
            <a:pPr algn="just">
              <a:buNone/>
            </a:pPr>
            <a:r>
              <a:rPr lang="en-IN" sz="1600" dirty="0" smtClean="0"/>
              <a:t>    	</a:t>
            </a:r>
            <a:r>
              <a:rPr lang="en-IN" sz="1600" dirty="0" err="1" smtClean="0"/>
              <a:t>System.out.println</a:t>
            </a:r>
            <a:r>
              <a:rPr lang="en-IN" sz="1600" dirty="0" smtClean="0"/>
              <a:t>(-20&gt;&gt;&gt;2);  </a:t>
            </a:r>
          </a:p>
          <a:p>
            <a:pPr algn="just">
              <a:buNone/>
            </a:pPr>
            <a:r>
              <a:rPr lang="en-IN" sz="1600" dirty="0" smtClean="0"/>
              <a:t>// Left Shift Operators</a:t>
            </a:r>
          </a:p>
          <a:p>
            <a:pPr>
              <a:buNone/>
            </a:pPr>
            <a:r>
              <a:rPr lang="en-IN" sz="1600" dirty="0" smtClean="0"/>
              <a:t>	</a:t>
            </a:r>
            <a:r>
              <a:rPr lang="en-IN" sz="1600" dirty="0" err="1" smtClean="0"/>
              <a:t>System.out.println</a:t>
            </a:r>
            <a:r>
              <a:rPr lang="en-IN" sz="1600" dirty="0" smtClean="0"/>
              <a:t>(10&lt;&lt;2);//10*2^2=10*4=40  </a:t>
            </a:r>
          </a:p>
          <a:p>
            <a:pPr>
              <a:buNone/>
            </a:pPr>
            <a:r>
              <a:rPr lang="en-IN" sz="1600" dirty="0" smtClean="0"/>
              <a:t>	</a:t>
            </a:r>
            <a:r>
              <a:rPr lang="en-IN" sz="1600" dirty="0" err="1" smtClean="0"/>
              <a:t>System.out.println</a:t>
            </a:r>
            <a:r>
              <a:rPr lang="en-IN" sz="1600" dirty="0" smtClean="0"/>
              <a:t>(10&lt;&lt;3);//10*2^3=10*8=80  </a:t>
            </a:r>
          </a:p>
          <a:p>
            <a:pPr>
              <a:buNone/>
            </a:pPr>
            <a:r>
              <a:rPr lang="en-IN" sz="1600" dirty="0" smtClean="0"/>
              <a:t>	</a:t>
            </a:r>
            <a:r>
              <a:rPr lang="en-IN" sz="1600" dirty="0" err="1" smtClean="0"/>
              <a:t>System.out.println</a:t>
            </a:r>
            <a:r>
              <a:rPr lang="en-IN" sz="1600" dirty="0" smtClean="0"/>
              <a:t>(20&lt;&lt;2);//20*2^2=20*4=80  </a:t>
            </a:r>
          </a:p>
          <a:p>
            <a:pPr>
              <a:buNone/>
            </a:pPr>
            <a:r>
              <a:rPr lang="en-IN" sz="1600" dirty="0" smtClean="0"/>
              <a:t>	</a:t>
            </a:r>
            <a:r>
              <a:rPr lang="en-IN" sz="1600" dirty="0" err="1" smtClean="0"/>
              <a:t>System.out.println</a:t>
            </a:r>
            <a:r>
              <a:rPr lang="en-IN" sz="1600" dirty="0" smtClean="0"/>
              <a:t>(15&lt;&lt;4);//15*2^4=15*16=240  </a:t>
            </a:r>
          </a:p>
          <a:p>
            <a:pPr>
              <a:buNone/>
            </a:pPr>
            <a:r>
              <a:rPr lang="en-IN" sz="1600" dirty="0" smtClean="0"/>
              <a:t>}}  </a:t>
            </a:r>
          </a:p>
          <a:p>
            <a:pPr>
              <a:buNone/>
            </a:pPr>
            <a:endParaRPr lang="en-IN" sz="16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err="1" smtClean="0"/>
              <a:t>TernaryOperatorts</a:t>
            </a:r>
            <a:endParaRPr lang="en-IN" dirty="0"/>
          </a:p>
        </p:txBody>
      </p:sp>
      <p:sp>
        <p:nvSpPr>
          <p:cNvPr id="3" name="Content Placeholder 2"/>
          <p:cNvSpPr>
            <a:spLocks noGrp="1"/>
          </p:cNvSpPr>
          <p:nvPr>
            <p:ph idx="1"/>
          </p:nvPr>
        </p:nvSpPr>
        <p:spPr/>
        <p:txBody>
          <a:bodyPr>
            <a:normAutofit/>
          </a:bodyPr>
          <a:lstStyle/>
          <a:p>
            <a:pPr>
              <a:buNone/>
            </a:pPr>
            <a:r>
              <a:rPr lang="en-IN" sz="3600" b="1" dirty="0" smtClean="0"/>
              <a:t>class</a:t>
            </a:r>
            <a:r>
              <a:rPr lang="en-IN" sz="3600" dirty="0" smtClean="0"/>
              <a:t> </a:t>
            </a:r>
            <a:r>
              <a:rPr lang="en-IN" sz="3600" dirty="0" err="1" smtClean="0"/>
              <a:t>TernaryExample</a:t>
            </a:r>
            <a:r>
              <a:rPr lang="en-IN" sz="3600" dirty="0" smtClean="0"/>
              <a:t>{  </a:t>
            </a:r>
          </a:p>
          <a:p>
            <a:pPr>
              <a:buNone/>
            </a:pPr>
            <a:r>
              <a:rPr lang="en-IN" sz="3600" b="1" dirty="0" smtClean="0"/>
              <a:t>public</a:t>
            </a:r>
            <a:r>
              <a:rPr lang="en-IN" sz="3600" dirty="0" smtClean="0"/>
              <a:t> </a:t>
            </a:r>
            <a:r>
              <a:rPr lang="en-IN" sz="3600" b="1" dirty="0" smtClean="0"/>
              <a:t>static</a:t>
            </a:r>
            <a:r>
              <a:rPr lang="en-IN" sz="3600" dirty="0" smtClean="0"/>
              <a:t> </a:t>
            </a:r>
            <a:r>
              <a:rPr lang="en-IN" sz="3600" b="1" dirty="0" smtClean="0"/>
              <a:t>void</a:t>
            </a:r>
            <a:r>
              <a:rPr lang="en-IN" sz="3600" dirty="0" smtClean="0"/>
              <a:t> main(String </a:t>
            </a:r>
            <a:r>
              <a:rPr lang="en-IN" sz="3600" dirty="0" err="1" smtClean="0"/>
              <a:t>args</a:t>
            </a:r>
            <a:r>
              <a:rPr lang="en-IN" sz="3600" dirty="0" smtClean="0"/>
              <a:t>[]){  </a:t>
            </a:r>
          </a:p>
          <a:p>
            <a:pPr lvl="1">
              <a:buNone/>
            </a:pPr>
            <a:r>
              <a:rPr lang="en-IN" b="1" dirty="0" err="1" smtClean="0"/>
              <a:t>int</a:t>
            </a:r>
            <a:r>
              <a:rPr lang="en-IN" dirty="0" smtClean="0"/>
              <a:t> a=2;  </a:t>
            </a:r>
          </a:p>
          <a:p>
            <a:pPr lvl="1">
              <a:buNone/>
            </a:pPr>
            <a:r>
              <a:rPr lang="en-IN" b="1" dirty="0" err="1" smtClean="0"/>
              <a:t>int</a:t>
            </a:r>
            <a:r>
              <a:rPr lang="en-IN" dirty="0" smtClean="0"/>
              <a:t> b=5;  </a:t>
            </a:r>
          </a:p>
          <a:p>
            <a:pPr lvl="1">
              <a:buNone/>
            </a:pPr>
            <a:r>
              <a:rPr lang="en-IN" b="1" dirty="0" err="1" smtClean="0"/>
              <a:t>int</a:t>
            </a:r>
            <a:r>
              <a:rPr lang="en-IN" dirty="0" smtClean="0"/>
              <a:t> min=(a&lt;b)?a:b;  </a:t>
            </a:r>
          </a:p>
          <a:p>
            <a:pPr lvl="1">
              <a:buNone/>
            </a:pPr>
            <a:r>
              <a:rPr lang="en-IN" dirty="0" err="1" smtClean="0"/>
              <a:t>System.out.println</a:t>
            </a:r>
            <a:r>
              <a:rPr lang="en-IN" dirty="0" smtClean="0"/>
              <a:t>(min);  </a:t>
            </a:r>
          </a:p>
          <a:p>
            <a:pPr>
              <a:buNone/>
            </a:pPr>
            <a:r>
              <a:rPr lang="en-IN" sz="3600" dirty="0" smtClean="0"/>
              <a:t>}}</a:t>
            </a:r>
          </a:p>
          <a:p>
            <a:pPr>
              <a:buNone/>
            </a:pPr>
            <a:endParaRPr lang="en-IN" sz="16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Conditional Statement</a:t>
            </a:r>
            <a:endParaRPr lang="en-IN"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If Condition</a:t>
            </a:r>
            <a:endParaRPr lang="en-IN" dirty="0"/>
          </a:p>
        </p:txBody>
      </p:sp>
      <p:pic>
        <p:nvPicPr>
          <p:cNvPr id="39940" name="Picture 4" descr="If Else Statement"/>
          <p:cNvPicPr>
            <a:picLocks noGrp="1" noChangeAspect="1" noChangeArrowheads="1"/>
          </p:cNvPicPr>
          <p:nvPr>
            <p:ph idx="1"/>
          </p:nvPr>
        </p:nvPicPr>
        <p:blipFill>
          <a:blip r:embed="rId2" cstate="print"/>
          <a:srcRect/>
          <a:stretch>
            <a:fillRect/>
          </a:stretch>
        </p:blipFill>
        <p:spPr bwMode="auto">
          <a:xfrm>
            <a:off x="395536" y="1484784"/>
            <a:ext cx="3175669" cy="4061314"/>
          </a:xfrm>
          <a:prstGeom prst="rect">
            <a:avLst/>
          </a:prstGeom>
          <a:noFill/>
        </p:spPr>
      </p:pic>
      <p:sp>
        <p:nvSpPr>
          <p:cNvPr id="8" name="Rectangle 7"/>
          <p:cNvSpPr/>
          <p:nvPr/>
        </p:nvSpPr>
        <p:spPr>
          <a:xfrm>
            <a:off x="4139952" y="1340768"/>
            <a:ext cx="4680520" cy="50405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400" dirty="0" smtClean="0"/>
              <a:t>public class Test { </a:t>
            </a:r>
          </a:p>
          <a:p>
            <a:r>
              <a:rPr lang="en-IN" sz="2400" dirty="0" smtClean="0"/>
              <a:t>public static void main(String </a:t>
            </a:r>
            <a:r>
              <a:rPr lang="en-IN" sz="2400" dirty="0" err="1" smtClean="0"/>
              <a:t>args</a:t>
            </a:r>
            <a:r>
              <a:rPr lang="en-IN" sz="2400" dirty="0" smtClean="0"/>
              <a:t>[]) { </a:t>
            </a:r>
          </a:p>
          <a:p>
            <a:r>
              <a:rPr lang="en-IN" sz="2400" dirty="0" err="1" smtClean="0"/>
              <a:t>int</a:t>
            </a:r>
            <a:r>
              <a:rPr lang="en-IN" sz="2400" dirty="0" smtClean="0"/>
              <a:t> x = 30; </a:t>
            </a:r>
          </a:p>
          <a:p>
            <a:pPr lvl="1"/>
            <a:r>
              <a:rPr lang="en-IN" sz="2400" dirty="0" smtClean="0"/>
              <a:t>if( x &lt; 20 )</a:t>
            </a:r>
          </a:p>
          <a:p>
            <a:pPr lvl="1"/>
            <a:r>
              <a:rPr lang="en-IN" sz="2400" dirty="0" smtClean="0"/>
              <a:t> {</a:t>
            </a:r>
          </a:p>
          <a:p>
            <a:pPr lvl="1"/>
            <a:r>
              <a:rPr lang="en-IN" sz="2400" dirty="0" smtClean="0"/>
              <a:t> </a:t>
            </a:r>
            <a:r>
              <a:rPr lang="en-IN" sz="2400" dirty="0" err="1" smtClean="0"/>
              <a:t>System.out.print</a:t>
            </a:r>
            <a:r>
              <a:rPr lang="en-IN" sz="2400" dirty="0" smtClean="0"/>
              <a:t>("This is if statement"); </a:t>
            </a:r>
          </a:p>
          <a:p>
            <a:pPr lvl="1"/>
            <a:r>
              <a:rPr lang="en-IN" sz="2400" dirty="0" smtClean="0"/>
              <a:t>}</a:t>
            </a:r>
          </a:p>
          <a:p>
            <a:pPr marL="0" lvl="1"/>
            <a:r>
              <a:rPr lang="en-IN" sz="2400" dirty="0" smtClean="0"/>
              <a:t>}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27384"/>
            <a:ext cx="7772400" cy="1470025"/>
          </a:xfrm>
        </p:spPr>
        <p:txBody>
          <a:bodyPr/>
          <a:lstStyle/>
          <a:p>
            <a:r>
              <a:rPr lang="en-IN" dirty="0" smtClean="0"/>
              <a:t>if else condition</a:t>
            </a:r>
            <a:endParaRPr lang="en-IN" dirty="0"/>
          </a:p>
        </p:txBody>
      </p:sp>
      <p:sp>
        <p:nvSpPr>
          <p:cNvPr id="3" name="Subtitle 2"/>
          <p:cNvSpPr>
            <a:spLocks noGrp="1"/>
          </p:cNvSpPr>
          <p:nvPr>
            <p:ph type="subTitle" idx="1"/>
          </p:nvPr>
        </p:nvSpPr>
        <p:spPr>
          <a:xfrm>
            <a:off x="3923928" y="1628800"/>
            <a:ext cx="4248472" cy="4320480"/>
          </a:xfrm>
        </p:spPr>
        <p:txBody>
          <a:bodyPr/>
          <a:lstStyle/>
          <a:p>
            <a:r>
              <a:rPr lang="en-IN" dirty="0" smtClean="0"/>
              <a:t> </a:t>
            </a:r>
            <a:endParaRPr lang="en-IN" dirty="0"/>
          </a:p>
        </p:txBody>
      </p:sp>
      <p:pic>
        <p:nvPicPr>
          <p:cNvPr id="40964" name="Picture 4" descr="Image result for if else images"/>
          <p:cNvPicPr>
            <a:picLocks noChangeAspect="1" noChangeArrowheads="1"/>
          </p:cNvPicPr>
          <p:nvPr/>
        </p:nvPicPr>
        <p:blipFill>
          <a:blip r:embed="rId2" cstate="print"/>
          <a:srcRect/>
          <a:stretch>
            <a:fillRect/>
          </a:stretch>
        </p:blipFill>
        <p:spPr bwMode="auto">
          <a:xfrm>
            <a:off x="179512" y="1772816"/>
            <a:ext cx="3312368" cy="4392488"/>
          </a:xfrm>
          <a:prstGeom prst="rect">
            <a:avLst/>
          </a:prstGeom>
          <a:noFill/>
        </p:spPr>
      </p:pic>
      <p:sp>
        <p:nvSpPr>
          <p:cNvPr id="6" name="Rectangle 5"/>
          <p:cNvSpPr/>
          <p:nvPr/>
        </p:nvSpPr>
        <p:spPr>
          <a:xfrm>
            <a:off x="3707904" y="1340768"/>
            <a:ext cx="5112568" cy="50405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400" dirty="0" smtClean="0"/>
              <a:t>public class Test { </a:t>
            </a:r>
          </a:p>
          <a:p>
            <a:r>
              <a:rPr lang="en-IN" sz="2400" dirty="0" smtClean="0"/>
              <a:t>public static void main(String </a:t>
            </a:r>
            <a:r>
              <a:rPr lang="en-IN" sz="2400" dirty="0" err="1" smtClean="0"/>
              <a:t>args</a:t>
            </a:r>
            <a:r>
              <a:rPr lang="en-IN" sz="2400" dirty="0" smtClean="0"/>
              <a:t>[]) { </a:t>
            </a:r>
          </a:p>
          <a:p>
            <a:r>
              <a:rPr lang="en-IN" sz="2400" dirty="0" err="1" smtClean="0"/>
              <a:t>int</a:t>
            </a:r>
            <a:r>
              <a:rPr lang="en-IN" sz="2400" dirty="0" smtClean="0"/>
              <a:t> x = 30; </a:t>
            </a:r>
          </a:p>
          <a:p>
            <a:pPr lvl="1"/>
            <a:r>
              <a:rPr lang="en-IN" sz="2400" dirty="0" smtClean="0"/>
              <a:t>if( x &lt; 20 )</a:t>
            </a:r>
          </a:p>
          <a:p>
            <a:pPr lvl="1"/>
            <a:r>
              <a:rPr lang="en-IN" sz="2400" dirty="0" smtClean="0"/>
              <a:t> {</a:t>
            </a:r>
          </a:p>
          <a:p>
            <a:pPr lvl="1"/>
            <a:r>
              <a:rPr lang="en-IN" sz="2400" dirty="0" smtClean="0"/>
              <a:t> </a:t>
            </a:r>
            <a:r>
              <a:rPr lang="en-IN" sz="2400" dirty="0" err="1" smtClean="0"/>
              <a:t>System.out.print</a:t>
            </a:r>
            <a:r>
              <a:rPr lang="en-IN" sz="2400" dirty="0" smtClean="0"/>
              <a:t>("This is if statement"); </a:t>
            </a:r>
          </a:p>
          <a:p>
            <a:pPr lvl="1"/>
            <a:r>
              <a:rPr lang="en-IN" sz="2400" dirty="0" smtClean="0"/>
              <a:t>}else{</a:t>
            </a:r>
          </a:p>
          <a:p>
            <a:pPr lvl="1"/>
            <a:r>
              <a:rPr lang="en-IN" sz="2400" dirty="0" err="1" smtClean="0"/>
              <a:t>System.out.print</a:t>
            </a:r>
            <a:r>
              <a:rPr lang="en-IN" sz="2400" dirty="0" smtClean="0"/>
              <a:t>("This is else statement");</a:t>
            </a:r>
          </a:p>
          <a:p>
            <a:pPr lvl="1"/>
            <a:r>
              <a:rPr lang="en-IN" sz="2400" dirty="0" smtClean="0"/>
              <a:t>}</a:t>
            </a:r>
          </a:p>
          <a:p>
            <a:pPr marL="0" lvl="1"/>
            <a:r>
              <a:rPr lang="en-IN" sz="2400" dirty="0" smtClean="0"/>
              <a:t>}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27384"/>
            <a:ext cx="7772400" cy="1470025"/>
          </a:xfrm>
        </p:spPr>
        <p:txBody>
          <a:bodyPr/>
          <a:lstStyle/>
          <a:p>
            <a:r>
              <a:rPr lang="en-IN" dirty="0" smtClean="0"/>
              <a:t>if else condition</a:t>
            </a:r>
            <a:endParaRPr lang="en-IN" dirty="0"/>
          </a:p>
        </p:txBody>
      </p:sp>
      <p:sp>
        <p:nvSpPr>
          <p:cNvPr id="3" name="Subtitle 2"/>
          <p:cNvSpPr>
            <a:spLocks noGrp="1"/>
          </p:cNvSpPr>
          <p:nvPr>
            <p:ph type="subTitle" idx="1"/>
          </p:nvPr>
        </p:nvSpPr>
        <p:spPr>
          <a:xfrm>
            <a:off x="3923928" y="1628800"/>
            <a:ext cx="4248472" cy="4320480"/>
          </a:xfrm>
        </p:spPr>
        <p:txBody>
          <a:bodyPr/>
          <a:lstStyle/>
          <a:p>
            <a:r>
              <a:rPr lang="en-IN" dirty="0" smtClean="0"/>
              <a:t> </a:t>
            </a:r>
            <a:endParaRPr lang="en-IN" dirty="0"/>
          </a:p>
        </p:txBody>
      </p:sp>
      <p:pic>
        <p:nvPicPr>
          <p:cNvPr id="40964" name="Picture 4" descr="Image result for if else images"/>
          <p:cNvPicPr>
            <a:picLocks noChangeAspect="1" noChangeArrowheads="1"/>
          </p:cNvPicPr>
          <p:nvPr/>
        </p:nvPicPr>
        <p:blipFill>
          <a:blip r:embed="rId2" cstate="print"/>
          <a:srcRect/>
          <a:stretch>
            <a:fillRect/>
          </a:stretch>
        </p:blipFill>
        <p:spPr bwMode="auto">
          <a:xfrm>
            <a:off x="179512" y="1412776"/>
            <a:ext cx="3312368" cy="4392488"/>
          </a:xfrm>
          <a:prstGeom prst="rect">
            <a:avLst/>
          </a:prstGeom>
          <a:noFill/>
        </p:spPr>
      </p:pic>
      <p:sp>
        <p:nvSpPr>
          <p:cNvPr id="6" name="Rectangle 5"/>
          <p:cNvSpPr/>
          <p:nvPr/>
        </p:nvSpPr>
        <p:spPr>
          <a:xfrm>
            <a:off x="3707904" y="1340768"/>
            <a:ext cx="5112568" cy="50405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400" dirty="0" smtClean="0"/>
              <a:t>public class Test { </a:t>
            </a:r>
          </a:p>
          <a:p>
            <a:r>
              <a:rPr lang="en-IN" sz="2400" dirty="0" smtClean="0"/>
              <a:t>public static void main(String </a:t>
            </a:r>
            <a:r>
              <a:rPr lang="en-IN" sz="2400" dirty="0" err="1" smtClean="0"/>
              <a:t>args</a:t>
            </a:r>
            <a:r>
              <a:rPr lang="en-IN" sz="2400" dirty="0" smtClean="0"/>
              <a:t>[]) { </a:t>
            </a:r>
          </a:p>
          <a:p>
            <a:r>
              <a:rPr lang="en-IN" sz="2400" dirty="0" err="1" smtClean="0"/>
              <a:t>int</a:t>
            </a:r>
            <a:r>
              <a:rPr lang="en-IN" sz="2400" dirty="0" smtClean="0"/>
              <a:t> x = 30; </a:t>
            </a:r>
          </a:p>
          <a:p>
            <a:pPr lvl="1"/>
            <a:r>
              <a:rPr lang="en-IN" sz="2400" dirty="0" smtClean="0"/>
              <a:t>if( x &lt; 20 )</a:t>
            </a:r>
          </a:p>
          <a:p>
            <a:pPr lvl="1"/>
            <a:r>
              <a:rPr lang="en-IN" sz="2400" dirty="0" smtClean="0"/>
              <a:t> {</a:t>
            </a:r>
          </a:p>
          <a:p>
            <a:pPr lvl="1"/>
            <a:r>
              <a:rPr lang="en-IN" sz="2400" dirty="0" smtClean="0"/>
              <a:t> </a:t>
            </a:r>
            <a:r>
              <a:rPr lang="en-IN" sz="2400" dirty="0" err="1" smtClean="0"/>
              <a:t>System.out.print</a:t>
            </a:r>
            <a:r>
              <a:rPr lang="en-IN" sz="2400" dirty="0" smtClean="0"/>
              <a:t>("This is if statement"); </a:t>
            </a:r>
          </a:p>
          <a:p>
            <a:pPr lvl="1"/>
            <a:r>
              <a:rPr lang="en-IN" sz="2400" dirty="0" smtClean="0"/>
              <a:t>}else if(x==10){</a:t>
            </a:r>
          </a:p>
          <a:p>
            <a:pPr lvl="1"/>
            <a:r>
              <a:rPr lang="en-IN" sz="2400" dirty="0" err="1" smtClean="0"/>
              <a:t>System.out.print</a:t>
            </a:r>
            <a:r>
              <a:rPr lang="en-IN" sz="2400" dirty="0" smtClean="0"/>
              <a:t>("This is else statement");</a:t>
            </a:r>
          </a:p>
          <a:p>
            <a:pPr lvl="1"/>
            <a:r>
              <a:rPr lang="en-IN" sz="2400" dirty="0" smtClean="0"/>
              <a:t>}</a:t>
            </a:r>
          </a:p>
          <a:p>
            <a:pPr marL="0" lvl="1"/>
            <a:r>
              <a:rPr lang="en-IN" sz="2400" dirty="0" smtClean="0"/>
              <a:t>}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IN" dirty="0" smtClean="0"/>
              <a:t>Selenium Course Content</a:t>
            </a:r>
            <a:endParaRPr lang="en-IN" dirty="0"/>
          </a:p>
        </p:txBody>
      </p:sp>
      <p:sp>
        <p:nvSpPr>
          <p:cNvPr id="3" name="Content Placeholder 2"/>
          <p:cNvSpPr>
            <a:spLocks noGrp="1"/>
          </p:cNvSpPr>
          <p:nvPr>
            <p:ph idx="1"/>
          </p:nvPr>
        </p:nvSpPr>
        <p:spPr>
          <a:xfrm>
            <a:off x="457200" y="1196752"/>
            <a:ext cx="4474840" cy="5328592"/>
          </a:xfrm>
        </p:spPr>
        <p:txBody>
          <a:bodyPr>
            <a:normAutofit fontScale="85000" lnSpcReduction="20000"/>
          </a:bodyPr>
          <a:lstStyle/>
          <a:p>
            <a:r>
              <a:rPr lang="en-IN" sz="2000" dirty="0" smtClean="0"/>
              <a:t>Introduction to Selenium WebDriver </a:t>
            </a:r>
          </a:p>
          <a:p>
            <a:r>
              <a:rPr lang="en-IN" sz="2000" dirty="0" smtClean="0"/>
              <a:t>First Program on selenium </a:t>
            </a:r>
          </a:p>
          <a:p>
            <a:r>
              <a:rPr lang="en-IN" sz="2000" dirty="0" smtClean="0"/>
              <a:t>Verify Page title in Selenium Webdriver </a:t>
            </a:r>
          </a:p>
          <a:p>
            <a:r>
              <a:rPr lang="en-IN" sz="2000" dirty="0" smtClean="0"/>
              <a:t>Navigation in selenium </a:t>
            </a:r>
          </a:p>
          <a:p>
            <a:r>
              <a:rPr lang="en-IN" sz="2000" dirty="0" smtClean="0"/>
              <a:t>Radio button and Checkbox in Selenium Webdriver </a:t>
            </a:r>
          </a:p>
          <a:p>
            <a:r>
              <a:rPr lang="en-IN" sz="2000" dirty="0" smtClean="0"/>
              <a:t>Handling Autosuggestion </a:t>
            </a:r>
          </a:p>
          <a:p>
            <a:r>
              <a:rPr lang="en-IN" sz="2000" dirty="0" smtClean="0"/>
              <a:t>Handling Dropdown List </a:t>
            </a:r>
          </a:p>
          <a:p>
            <a:r>
              <a:rPr lang="en-IN" sz="2000" dirty="0" smtClean="0"/>
              <a:t>Handling Drag and Drop in Selenium </a:t>
            </a:r>
          </a:p>
          <a:p>
            <a:r>
              <a:rPr lang="en-IN" sz="2000" dirty="0" smtClean="0"/>
              <a:t>Handling Mouse Hover ,Keyword Events using Action class</a:t>
            </a:r>
          </a:p>
          <a:p>
            <a:r>
              <a:rPr lang="en-IN" sz="2000" dirty="0" smtClean="0"/>
              <a:t>Synchronization using webdriver(Waits) </a:t>
            </a:r>
          </a:p>
          <a:p>
            <a:r>
              <a:rPr lang="en-IN" sz="2000" dirty="0" smtClean="0"/>
              <a:t>How to take screenshot using selenium </a:t>
            </a:r>
          </a:p>
          <a:p>
            <a:r>
              <a:rPr lang="en-IN" sz="2000" dirty="0" smtClean="0"/>
              <a:t>How to capture Error message using webdriver</a:t>
            </a:r>
          </a:p>
          <a:p>
            <a:r>
              <a:rPr lang="en-IN" sz="2000" dirty="0" smtClean="0"/>
              <a:t>Handling Multiple windows </a:t>
            </a:r>
          </a:p>
          <a:p>
            <a:r>
              <a:rPr lang="en-IN" sz="2000" dirty="0" smtClean="0"/>
              <a:t>Handling Alert Messages. </a:t>
            </a:r>
          </a:p>
          <a:p>
            <a:r>
              <a:rPr lang="en-IN" sz="2000" dirty="0" smtClean="0"/>
              <a:t>Handling IFrames. </a:t>
            </a:r>
            <a:endParaRPr lang="en-IN" sz="2000" dirty="0"/>
          </a:p>
          <a:p>
            <a:r>
              <a:rPr lang="en-IN" sz="2000" dirty="0" smtClean="0"/>
              <a:t>Cross Browsing using selenium </a:t>
            </a:r>
          </a:p>
          <a:p>
            <a:r>
              <a:rPr lang="en-IN" sz="2000" dirty="0" smtClean="0"/>
              <a:t>Complete details of Dynamic XPath in Selenium </a:t>
            </a:r>
          </a:p>
        </p:txBody>
      </p:sp>
      <p:sp>
        <p:nvSpPr>
          <p:cNvPr id="4" name="Content Placeholder 2"/>
          <p:cNvSpPr txBox="1">
            <a:spLocks/>
          </p:cNvSpPr>
          <p:nvPr/>
        </p:nvSpPr>
        <p:spPr>
          <a:xfrm>
            <a:off x="4669160" y="1196752"/>
            <a:ext cx="4474840" cy="5328592"/>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fontAlgn="auto">
              <a:lnSpc>
                <a:spcPct val="80000"/>
              </a:lnSpc>
              <a:spcBef>
                <a:spcPct val="20000"/>
              </a:spcBef>
              <a:spcAft>
                <a:spcPts val="0"/>
              </a:spcAft>
              <a:buClrTx/>
              <a:buSzTx/>
              <a:buFont typeface="Arial" pitchFamily="34" charset="0"/>
              <a:buChar char="•"/>
              <a:tabLst/>
              <a:defRPr/>
            </a:pPr>
            <a:r>
              <a:rPr lang="en-IN" sz="1600" dirty="0" smtClean="0"/>
              <a:t>Complete </a:t>
            </a:r>
            <a:r>
              <a:rPr lang="en-IN" sz="1600" dirty="0"/>
              <a:t>details on CSS in selenium </a:t>
            </a:r>
          </a:p>
          <a:p>
            <a:pPr marL="342900" marR="0" lvl="0" indent="-342900" fontAlgn="auto">
              <a:lnSpc>
                <a:spcPct val="80000"/>
              </a:lnSpc>
              <a:spcBef>
                <a:spcPct val="20000"/>
              </a:spcBef>
              <a:spcAft>
                <a:spcPts val="0"/>
              </a:spcAft>
              <a:buClrTx/>
              <a:buSzTx/>
              <a:buFont typeface="Arial" pitchFamily="34" charset="0"/>
              <a:buChar char="•"/>
              <a:tabLst/>
              <a:defRPr/>
            </a:pPr>
            <a:r>
              <a:rPr lang="en-IN" sz="1600" dirty="0" smtClean="0"/>
              <a:t>How </a:t>
            </a:r>
            <a:r>
              <a:rPr lang="en-IN" sz="1600" dirty="0"/>
              <a:t>to download files in Selenium Webdriver. </a:t>
            </a:r>
          </a:p>
          <a:p>
            <a:pPr marL="342900" marR="0" lvl="0" indent="-342900" fontAlgn="auto">
              <a:lnSpc>
                <a:spcPct val="80000"/>
              </a:lnSpc>
              <a:spcBef>
                <a:spcPct val="20000"/>
              </a:spcBef>
              <a:spcAft>
                <a:spcPts val="0"/>
              </a:spcAft>
              <a:buClrTx/>
              <a:buSzTx/>
              <a:buFont typeface="Arial" pitchFamily="34" charset="0"/>
              <a:buChar char="•"/>
              <a:tabLst/>
              <a:defRPr/>
            </a:pPr>
            <a:r>
              <a:rPr lang="en-IN" sz="1600" dirty="0"/>
              <a:t>Handling WebTable </a:t>
            </a:r>
          </a:p>
          <a:p>
            <a:pPr marL="342900" marR="0" lvl="0" indent="-342900" fontAlgn="auto">
              <a:lnSpc>
                <a:spcPct val="80000"/>
              </a:lnSpc>
              <a:spcBef>
                <a:spcPct val="20000"/>
              </a:spcBef>
              <a:spcAft>
                <a:spcPts val="0"/>
              </a:spcAft>
              <a:buClrTx/>
              <a:buSzTx/>
              <a:buFont typeface="Arial" pitchFamily="34" charset="0"/>
              <a:buChar char="•"/>
              <a:tabLst/>
              <a:defRPr/>
            </a:pPr>
            <a:r>
              <a:rPr lang="en-IN" sz="1600" dirty="0"/>
              <a:t>How to use Logs File in selenium </a:t>
            </a:r>
          </a:p>
          <a:p>
            <a:pPr marL="342900" marR="0" lvl="0" indent="-342900" fontAlgn="auto">
              <a:lnSpc>
                <a:spcPct val="80000"/>
              </a:lnSpc>
              <a:spcBef>
                <a:spcPct val="20000"/>
              </a:spcBef>
              <a:spcAft>
                <a:spcPts val="0"/>
              </a:spcAft>
              <a:buClrTx/>
              <a:buSzTx/>
              <a:buFont typeface="Arial" pitchFamily="34" charset="0"/>
              <a:buChar char="•"/>
              <a:tabLst/>
              <a:defRPr/>
            </a:pPr>
            <a:r>
              <a:rPr lang="en-IN" sz="1600" dirty="0" smtClean="0"/>
              <a:t>How </a:t>
            </a:r>
            <a:r>
              <a:rPr lang="en-IN" sz="1600" dirty="0"/>
              <a:t>to use Properties File in selenium</a:t>
            </a:r>
          </a:p>
          <a:p>
            <a:pPr marL="342900" indent="-342900">
              <a:lnSpc>
                <a:spcPct val="80000"/>
              </a:lnSpc>
              <a:spcBef>
                <a:spcPct val="20000"/>
              </a:spcBef>
              <a:buFont typeface="Arial" pitchFamily="34" charset="0"/>
              <a:buChar char="•"/>
            </a:pPr>
            <a:r>
              <a:rPr lang="en-IN" sz="1600" dirty="0"/>
              <a:t>Handling File upload using Saluki/Auto IT </a:t>
            </a:r>
            <a:endParaRPr lang="en-IN" sz="1600" dirty="0" smtClean="0"/>
          </a:p>
          <a:p>
            <a:pPr marL="342900" indent="-342900">
              <a:lnSpc>
                <a:spcPct val="80000"/>
              </a:lnSpc>
              <a:spcBef>
                <a:spcPct val="20000"/>
              </a:spcBef>
              <a:buFont typeface="Arial" pitchFamily="34" charset="0"/>
              <a:buChar char="•"/>
            </a:pPr>
            <a:r>
              <a:rPr lang="en-IN" sz="1600" dirty="0" err="1" smtClean="0"/>
              <a:t>TestNG</a:t>
            </a:r>
            <a:endParaRPr lang="en-IN" sz="1600" dirty="0" smtClean="0"/>
          </a:p>
          <a:p>
            <a:pPr marL="342900" indent="-342900">
              <a:lnSpc>
                <a:spcPct val="80000"/>
              </a:lnSpc>
              <a:spcBef>
                <a:spcPct val="20000"/>
              </a:spcBef>
              <a:buFont typeface="Arial" pitchFamily="34" charset="0"/>
              <a:buChar char="•"/>
            </a:pPr>
            <a:r>
              <a:rPr lang="en-IN" sz="1600" dirty="0" smtClean="0"/>
              <a:t>Apache POI</a:t>
            </a:r>
            <a:endParaRPr lang="en-IN" sz="1600" dirty="0"/>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IN"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descr="Image result for if else images"/>
          <p:cNvPicPr>
            <a:picLocks noChangeAspect="1" noChangeArrowheads="1"/>
          </p:cNvPicPr>
          <p:nvPr/>
        </p:nvPicPr>
        <p:blipFill>
          <a:blip r:embed="rId2" cstate="print"/>
          <a:srcRect/>
          <a:stretch>
            <a:fillRect/>
          </a:stretch>
        </p:blipFill>
        <p:spPr bwMode="auto">
          <a:xfrm>
            <a:off x="179512" y="1124744"/>
            <a:ext cx="8555050" cy="4676007"/>
          </a:xfrm>
          <a:prstGeom prst="rect">
            <a:avLst/>
          </a:prstGeom>
          <a:noFill/>
        </p:spPr>
      </p:pic>
      <p:sp>
        <p:nvSpPr>
          <p:cNvPr id="3" name="Title 1"/>
          <p:cNvSpPr txBox="1">
            <a:spLocks/>
          </p:cNvSpPr>
          <p:nvPr/>
        </p:nvSpPr>
        <p:spPr>
          <a:xfrm>
            <a:off x="539552" y="0"/>
            <a:ext cx="7772400" cy="1470025"/>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IN" sz="4400" dirty="0" smtClean="0">
                <a:latin typeface="+mj-lt"/>
                <a:ea typeface="+mj-ea"/>
                <a:cs typeface="+mj-cs"/>
              </a:rPr>
              <a:t>Nested </a:t>
            </a:r>
            <a:r>
              <a:rPr kumimoji="0" lang="en-IN" sz="4400" b="0" i="0" u="none" strike="noStrike" kern="1200" cap="none" spc="0" normalizeH="0" baseline="0" noProof="0" dirty="0" smtClean="0">
                <a:ln>
                  <a:noFill/>
                </a:ln>
                <a:solidFill>
                  <a:schemeClr val="tx1"/>
                </a:solidFill>
                <a:effectLst/>
                <a:uLnTx/>
                <a:uFillTx/>
                <a:latin typeface="+mj-lt"/>
                <a:ea typeface="+mj-ea"/>
                <a:cs typeface="+mj-cs"/>
              </a:rPr>
              <a:t>if else condition</a:t>
            </a:r>
            <a:endParaRPr kumimoji="0" lang="en-IN"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394692"/>
            <a:ext cx="7848872" cy="6463308"/>
          </a:xfrm>
          <a:prstGeom prst="rect">
            <a:avLst/>
          </a:prstGeom>
        </p:spPr>
        <p:txBody>
          <a:bodyPr wrap="square">
            <a:spAutoFit/>
          </a:bodyPr>
          <a:lstStyle/>
          <a:p>
            <a:r>
              <a:rPr lang="en-IN" b="1" dirty="0" smtClean="0"/>
              <a:t>public</a:t>
            </a:r>
            <a:r>
              <a:rPr lang="en-IN" dirty="0" smtClean="0"/>
              <a:t> </a:t>
            </a:r>
            <a:r>
              <a:rPr lang="en-IN" b="1" dirty="0" smtClean="0"/>
              <a:t>class</a:t>
            </a:r>
            <a:r>
              <a:rPr lang="en-IN" dirty="0" smtClean="0"/>
              <a:t> </a:t>
            </a:r>
            <a:r>
              <a:rPr lang="en-IN" dirty="0" err="1" smtClean="0"/>
              <a:t>NestedIfElse</a:t>
            </a:r>
            <a:r>
              <a:rPr lang="en-IN" dirty="0" smtClean="0"/>
              <a:t> {  </a:t>
            </a:r>
          </a:p>
          <a:p>
            <a:r>
              <a:rPr lang="en-IN" b="1" dirty="0" smtClean="0"/>
              <a:t>public</a:t>
            </a:r>
            <a:r>
              <a:rPr lang="en-IN" dirty="0" smtClean="0"/>
              <a:t> </a:t>
            </a:r>
            <a:r>
              <a:rPr lang="en-IN" b="1" dirty="0" smtClean="0"/>
              <a:t>static</a:t>
            </a:r>
            <a:r>
              <a:rPr lang="en-IN" dirty="0" smtClean="0"/>
              <a:t> </a:t>
            </a:r>
            <a:r>
              <a:rPr lang="en-IN" b="1" dirty="0" smtClean="0"/>
              <a:t>void</a:t>
            </a:r>
            <a:r>
              <a:rPr lang="en-IN" dirty="0" smtClean="0"/>
              <a:t> main(String[] </a:t>
            </a:r>
            <a:r>
              <a:rPr lang="en-IN" dirty="0" err="1" smtClean="0"/>
              <a:t>args</a:t>
            </a:r>
            <a:r>
              <a:rPr lang="en-IN" dirty="0" smtClean="0"/>
              <a:t>) {  </a:t>
            </a:r>
          </a:p>
          <a:p>
            <a:r>
              <a:rPr lang="en-IN" dirty="0" smtClean="0"/>
              <a:t>    </a:t>
            </a:r>
            <a:r>
              <a:rPr lang="en-IN" b="1" dirty="0" err="1" smtClean="0"/>
              <a:t>int</a:t>
            </a:r>
            <a:r>
              <a:rPr lang="en-IN" dirty="0" smtClean="0"/>
              <a:t> marks=65;  </a:t>
            </a:r>
          </a:p>
          <a:p>
            <a:r>
              <a:rPr lang="en-IN" dirty="0" smtClean="0"/>
              <a:t>      </a:t>
            </a:r>
          </a:p>
          <a:p>
            <a:r>
              <a:rPr lang="en-IN" dirty="0" smtClean="0"/>
              <a:t>    </a:t>
            </a:r>
            <a:r>
              <a:rPr lang="en-IN" b="1" dirty="0" smtClean="0"/>
              <a:t>if</a:t>
            </a:r>
            <a:r>
              <a:rPr lang="en-IN" dirty="0" smtClean="0"/>
              <a:t>(marks&lt;35){  </a:t>
            </a:r>
          </a:p>
          <a:p>
            <a:r>
              <a:rPr lang="en-IN" dirty="0" smtClean="0"/>
              <a:t>        </a:t>
            </a:r>
            <a:r>
              <a:rPr lang="en-IN" dirty="0" err="1" smtClean="0"/>
              <a:t>System.out.println</a:t>
            </a:r>
            <a:r>
              <a:rPr lang="en-IN" dirty="0" smtClean="0"/>
              <a:t>("fail");  </a:t>
            </a:r>
          </a:p>
          <a:p>
            <a:r>
              <a:rPr lang="en-IN" dirty="0" smtClean="0"/>
              <a:t>    }  </a:t>
            </a:r>
          </a:p>
          <a:p>
            <a:r>
              <a:rPr lang="en-IN" dirty="0" smtClean="0"/>
              <a:t>    </a:t>
            </a:r>
            <a:r>
              <a:rPr lang="en-IN" b="1" dirty="0" smtClean="0"/>
              <a:t>else</a:t>
            </a:r>
            <a:r>
              <a:rPr lang="en-IN" dirty="0" smtClean="0"/>
              <a:t> </a:t>
            </a:r>
            <a:r>
              <a:rPr lang="en-IN" b="1" dirty="0" smtClean="0"/>
              <a:t>if</a:t>
            </a:r>
            <a:r>
              <a:rPr lang="en-IN" dirty="0" smtClean="0"/>
              <a:t>(marks&gt;=35 &amp;&amp; marks&lt;50){  </a:t>
            </a:r>
          </a:p>
          <a:p>
            <a:r>
              <a:rPr lang="en-IN" dirty="0" smtClean="0"/>
              <a:t>        </a:t>
            </a:r>
            <a:r>
              <a:rPr lang="en-IN" dirty="0" err="1" smtClean="0"/>
              <a:t>System.out.println</a:t>
            </a:r>
            <a:r>
              <a:rPr lang="en-IN" dirty="0" smtClean="0"/>
              <a:t>("D grade");  </a:t>
            </a:r>
          </a:p>
          <a:p>
            <a:r>
              <a:rPr lang="en-IN" dirty="0" smtClean="0"/>
              <a:t>    }  </a:t>
            </a:r>
          </a:p>
          <a:p>
            <a:r>
              <a:rPr lang="en-IN" dirty="0" smtClean="0"/>
              <a:t>    </a:t>
            </a:r>
            <a:r>
              <a:rPr lang="en-IN" b="1" dirty="0" smtClean="0"/>
              <a:t>else</a:t>
            </a:r>
            <a:r>
              <a:rPr lang="en-IN" dirty="0" smtClean="0"/>
              <a:t> </a:t>
            </a:r>
            <a:r>
              <a:rPr lang="en-IN" b="1" dirty="0" smtClean="0"/>
              <a:t>if</a:t>
            </a:r>
            <a:r>
              <a:rPr lang="en-IN" dirty="0" smtClean="0"/>
              <a:t>(marks&gt;=50 &amp;&amp; marks&lt;70){  </a:t>
            </a:r>
          </a:p>
          <a:p>
            <a:r>
              <a:rPr lang="en-IN" dirty="0" smtClean="0"/>
              <a:t>        </a:t>
            </a:r>
            <a:r>
              <a:rPr lang="en-IN" dirty="0" err="1" smtClean="0"/>
              <a:t>System.out.println</a:t>
            </a:r>
            <a:r>
              <a:rPr lang="en-IN" dirty="0" smtClean="0"/>
              <a:t>("C grade");  </a:t>
            </a:r>
          </a:p>
          <a:p>
            <a:r>
              <a:rPr lang="en-IN" dirty="0" smtClean="0"/>
              <a:t>    }  </a:t>
            </a:r>
          </a:p>
          <a:p>
            <a:r>
              <a:rPr lang="en-IN" dirty="0" smtClean="0"/>
              <a:t>    </a:t>
            </a:r>
            <a:r>
              <a:rPr lang="en-IN" b="1" dirty="0" smtClean="0"/>
              <a:t>else</a:t>
            </a:r>
            <a:r>
              <a:rPr lang="en-IN" dirty="0" smtClean="0"/>
              <a:t> </a:t>
            </a:r>
            <a:r>
              <a:rPr lang="en-IN" b="1" dirty="0" smtClean="0"/>
              <a:t>if</a:t>
            </a:r>
            <a:r>
              <a:rPr lang="en-IN" dirty="0" smtClean="0"/>
              <a:t>(marks&gt;=70 &amp;&amp; marks&lt;80){  </a:t>
            </a:r>
          </a:p>
          <a:p>
            <a:r>
              <a:rPr lang="en-IN" dirty="0" smtClean="0"/>
              <a:t>        </a:t>
            </a:r>
            <a:r>
              <a:rPr lang="en-IN" dirty="0" err="1" smtClean="0"/>
              <a:t>System.out.println</a:t>
            </a:r>
            <a:r>
              <a:rPr lang="en-IN" dirty="0" smtClean="0"/>
              <a:t>("B grade");  </a:t>
            </a:r>
          </a:p>
          <a:p>
            <a:r>
              <a:rPr lang="en-IN" dirty="0" smtClean="0"/>
              <a:t>    }  </a:t>
            </a:r>
          </a:p>
          <a:p>
            <a:r>
              <a:rPr lang="en-IN" dirty="0" smtClean="0"/>
              <a:t>    </a:t>
            </a:r>
            <a:r>
              <a:rPr lang="en-IN" b="1" dirty="0" smtClean="0"/>
              <a:t>else</a:t>
            </a:r>
            <a:r>
              <a:rPr lang="en-IN" dirty="0" smtClean="0"/>
              <a:t> </a:t>
            </a:r>
            <a:r>
              <a:rPr lang="en-IN" b="1" dirty="0" smtClean="0"/>
              <a:t>if</a:t>
            </a:r>
            <a:r>
              <a:rPr lang="en-IN" dirty="0" smtClean="0"/>
              <a:t>(marks&gt;=80 &amp;&amp; marks&lt;100){  </a:t>
            </a:r>
          </a:p>
          <a:p>
            <a:r>
              <a:rPr lang="en-IN" dirty="0" smtClean="0"/>
              <a:t>        </a:t>
            </a:r>
            <a:r>
              <a:rPr lang="en-IN" dirty="0" err="1" smtClean="0"/>
              <a:t>System.out.println</a:t>
            </a:r>
            <a:r>
              <a:rPr lang="en-IN" dirty="0" smtClean="0"/>
              <a:t>("A grade");  </a:t>
            </a:r>
          </a:p>
          <a:p>
            <a:r>
              <a:rPr lang="en-IN" dirty="0" smtClean="0"/>
              <a:t>      }</a:t>
            </a:r>
            <a:r>
              <a:rPr lang="en-IN" b="1" dirty="0" smtClean="0"/>
              <a:t>else</a:t>
            </a:r>
            <a:r>
              <a:rPr lang="en-IN" dirty="0" smtClean="0"/>
              <a:t>{  </a:t>
            </a:r>
          </a:p>
          <a:p>
            <a:r>
              <a:rPr lang="en-IN" dirty="0" smtClean="0"/>
              <a:t>        </a:t>
            </a:r>
            <a:r>
              <a:rPr lang="en-IN" dirty="0" err="1" smtClean="0"/>
              <a:t>System.out.println</a:t>
            </a:r>
            <a:r>
              <a:rPr lang="en-IN" dirty="0" smtClean="0"/>
              <a:t>("Invalid!");  </a:t>
            </a:r>
          </a:p>
          <a:p>
            <a:r>
              <a:rPr lang="en-IN" dirty="0" smtClean="0"/>
              <a:t>    }  </a:t>
            </a:r>
          </a:p>
          <a:p>
            <a:r>
              <a:rPr lang="en-IN" dirty="0" smtClean="0"/>
              <a:t>}  </a:t>
            </a:r>
          </a:p>
          <a:p>
            <a:r>
              <a:rPr lang="en-IN" dirty="0" smtClean="0"/>
              <a:t>}</a:t>
            </a:r>
            <a:endParaRPr lang="en-IN"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0"/>
            <a:ext cx="8229600" cy="1143000"/>
          </a:xfrm>
        </p:spPr>
        <p:txBody>
          <a:bodyPr/>
          <a:lstStyle/>
          <a:p>
            <a:r>
              <a:rPr lang="en-IN" dirty="0" smtClean="0"/>
              <a:t>Switch Case</a:t>
            </a:r>
            <a:endParaRPr lang="en-IN" dirty="0"/>
          </a:p>
        </p:txBody>
      </p:sp>
      <p:pic>
        <p:nvPicPr>
          <p:cNvPr id="45058" name="Picture 2" descr="Image result for switch case images in java"/>
          <p:cNvPicPr>
            <a:picLocks noChangeAspect="1" noChangeArrowheads="1"/>
          </p:cNvPicPr>
          <p:nvPr/>
        </p:nvPicPr>
        <p:blipFill>
          <a:blip r:embed="rId2" cstate="print"/>
          <a:srcRect/>
          <a:stretch>
            <a:fillRect/>
          </a:stretch>
        </p:blipFill>
        <p:spPr bwMode="auto">
          <a:xfrm>
            <a:off x="0" y="980728"/>
            <a:ext cx="4355976" cy="5544616"/>
          </a:xfrm>
          <a:prstGeom prst="rect">
            <a:avLst/>
          </a:prstGeom>
          <a:noFill/>
        </p:spPr>
      </p:pic>
      <p:sp>
        <p:nvSpPr>
          <p:cNvPr id="6" name="Rectangle 5"/>
          <p:cNvSpPr/>
          <p:nvPr/>
        </p:nvSpPr>
        <p:spPr>
          <a:xfrm>
            <a:off x="4572000" y="1124744"/>
            <a:ext cx="4392488" cy="5472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IN" b="1" dirty="0" smtClean="0"/>
              <a:t>public</a:t>
            </a:r>
            <a:r>
              <a:rPr lang="en-IN" dirty="0" smtClean="0"/>
              <a:t> </a:t>
            </a:r>
            <a:r>
              <a:rPr lang="en-IN" b="1" dirty="0" smtClean="0"/>
              <a:t>class</a:t>
            </a:r>
            <a:r>
              <a:rPr lang="en-IN" dirty="0" smtClean="0"/>
              <a:t> </a:t>
            </a:r>
            <a:r>
              <a:rPr lang="en-IN" dirty="0" err="1" smtClean="0"/>
              <a:t>SwitchCaseExample</a:t>
            </a:r>
            <a:r>
              <a:rPr lang="en-IN" dirty="0" smtClean="0"/>
              <a:t> {  </a:t>
            </a:r>
          </a:p>
          <a:p>
            <a:pPr>
              <a:buNone/>
            </a:pPr>
            <a:r>
              <a:rPr lang="en-IN" b="1" dirty="0" smtClean="0"/>
              <a:t>public</a:t>
            </a:r>
            <a:r>
              <a:rPr lang="en-IN" dirty="0" smtClean="0"/>
              <a:t> </a:t>
            </a:r>
            <a:r>
              <a:rPr lang="en-IN" b="1" dirty="0" smtClean="0"/>
              <a:t>static</a:t>
            </a:r>
            <a:r>
              <a:rPr lang="en-IN" dirty="0" smtClean="0"/>
              <a:t> </a:t>
            </a:r>
            <a:r>
              <a:rPr lang="en-IN" b="1" dirty="0" smtClean="0"/>
              <a:t>void</a:t>
            </a:r>
            <a:r>
              <a:rPr lang="en-IN" dirty="0" smtClean="0"/>
              <a:t> main(String[] </a:t>
            </a:r>
            <a:r>
              <a:rPr lang="en-IN" dirty="0" err="1" smtClean="0"/>
              <a:t>args</a:t>
            </a:r>
            <a:r>
              <a:rPr lang="en-IN" dirty="0" smtClean="0"/>
              <a:t>) {  </a:t>
            </a:r>
          </a:p>
          <a:p>
            <a:pPr>
              <a:buNone/>
            </a:pPr>
            <a:r>
              <a:rPr lang="en-IN" dirty="0" smtClean="0"/>
              <a:t>    </a:t>
            </a:r>
            <a:r>
              <a:rPr lang="en-IN" b="1" dirty="0" smtClean="0"/>
              <a:t>String</a:t>
            </a:r>
            <a:r>
              <a:rPr lang="en-IN" dirty="0" smtClean="0"/>
              <a:t> Case=Sunday;  </a:t>
            </a:r>
          </a:p>
          <a:p>
            <a:pPr>
              <a:buNone/>
            </a:pPr>
            <a:r>
              <a:rPr lang="en-IN" dirty="0" smtClean="0"/>
              <a:t>    </a:t>
            </a:r>
            <a:r>
              <a:rPr lang="en-IN" b="1" dirty="0" smtClean="0"/>
              <a:t>switch</a:t>
            </a:r>
            <a:r>
              <a:rPr lang="en-IN" dirty="0" smtClean="0"/>
              <a:t>(Case){  </a:t>
            </a:r>
          </a:p>
          <a:p>
            <a:pPr>
              <a:buNone/>
            </a:pPr>
            <a:r>
              <a:rPr lang="en-IN" dirty="0" smtClean="0"/>
              <a:t>    </a:t>
            </a:r>
            <a:r>
              <a:rPr lang="en-IN" b="1" dirty="0" smtClean="0"/>
              <a:t>case</a:t>
            </a:r>
            <a:r>
              <a:rPr lang="en-IN" dirty="0" smtClean="0"/>
              <a:t> ”Sunday”:</a:t>
            </a:r>
          </a:p>
          <a:p>
            <a:pPr>
              <a:buNone/>
            </a:pPr>
            <a:r>
              <a:rPr lang="en-IN" dirty="0" smtClean="0"/>
              <a:t>	 </a:t>
            </a:r>
            <a:r>
              <a:rPr lang="en-IN" dirty="0" err="1" smtClean="0"/>
              <a:t>System.out.println</a:t>
            </a:r>
            <a:r>
              <a:rPr lang="en-IN" dirty="0" smtClean="0"/>
              <a:t>(“Holiday");</a:t>
            </a:r>
          </a:p>
          <a:p>
            <a:pPr>
              <a:buNone/>
            </a:pPr>
            <a:r>
              <a:rPr lang="en-IN" b="1" dirty="0" smtClean="0"/>
              <a:t>	break</a:t>
            </a:r>
            <a:r>
              <a:rPr lang="en-IN" dirty="0" smtClean="0"/>
              <a:t>;  </a:t>
            </a:r>
          </a:p>
          <a:p>
            <a:pPr>
              <a:buNone/>
            </a:pPr>
            <a:r>
              <a:rPr lang="en-IN" dirty="0" smtClean="0"/>
              <a:t>    </a:t>
            </a:r>
            <a:r>
              <a:rPr lang="en-IN" b="1" dirty="0" smtClean="0"/>
              <a:t>case</a:t>
            </a:r>
            <a:r>
              <a:rPr lang="en-IN" dirty="0" smtClean="0"/>
              <a:t> ”</a:t>
            </a:r>
            <a:r>
              <a:rPr lang="en-IN" dirty="0" err="1" smtClean="0"/>
              <a:t>Satuarday</a:t>
            </a:r>
            <a:r>
              <a:rPr lang="en-IN" dirty="0" smtClean="0"/>
              <a:t>”: </a:t>
            </a:r>
          </a:p>
          <a:p>
            <a:pPr>
              <a:buNone/>
            </a:pPr>
            <a:r>
              <a:rPr lang="en-IN" dirty="0" smtClean="0"/>
              <a:t>	 </a:t>
            </a:r>
            <a:r>
              <a:rPr lang="en-IN" dirty="0" err="1" smtClean="0"/>
              <a:t>System.out.println</a:t>
            </a:r>
            <a:r>
              <a:rPr lang="en-IN" dirty="0" smtClean="0"/>
              <a:t>(“Holiday");</a:t>
            </a:r>
          </a:p>
          <a:p>
            <a:pPr>
              <a:buNone/>
            </a:pPr>
            <a:r>
              <a:rPr lang="en-IN" b="1" dirty="0" smtClean="0"/>
              <a:t>	break</a:t>
            </a:r>
            <a:r>
              <a:rPr lang="en-IN" dirty="0" smtClean="0"/>
              <a:t>;  </a:t>
            </a:r>
          </a:p>
          <a:p>
            <a:pPr>
              <a:buNone/>
            </a:pPr>
            <a:r>
              <a:rPr lang="en-IN" dirty="0" smtClean="0"/>
              <a:t>    </a:t>
            </a:r>
            <a:r>
              <a:rPr lang="en-IN" b="1" dirty="0" smtClean="0"/>
              <a:t>default</a:t>
            </a:r>
            <a:r>
              <a:rPr lang="en-IN" dirty="0" smtClean="0"/>
              <a:t>:</a:t>
            </a:r>
          </a:p>
          <a:p>
            <a:pPr>
              <a:buNone/>
            </a:pPr>
            <a:r>
              <a:rPr lang="en-IN" dirty="0" smtClean="0"/>
              <a:t>	</a:t>
            </a:r>
            <a:r>
              <a:rPr lang="en-IN" dirty="0" err="1" smtClean="0"/>
              <a:t>System.out.println</a:t>
            </a:r>
            <a:r>
              <a:rPr lang="en-IN" dirty="0" smtClean="0"/>
              <a:t>(“</a:t>
            </a:r>
            <a:r>
              <a:rPr lang="en-IN" dirty="0" err="1" smtClean="0"/>
              <a:t>WorkingDay</a:t>
            </a:r>
            <a:r>
              <a:rPr lang="en-IN" dirty="0" smtClean="0"/>
              <a:t>");  </a:t>
            </a:r>
          </a:p>
          <a:p>
            <a:pPr>
              <a:buNone/>
            </a:pPr>
            <a:r>
              <a:rPr lang="en-IN" dirty="0" smtClean="0"/>
              <a:t>    }  </a:t>
            </a:r>
          </a:p>
          <a:p>
            <a:pPr>
              <a:buNone/>
            </a:pPr>
            <a:r>
              <a:rPr lang="en-IN" dirty="0" smtClean="0"/>
              <a:t>}  </a:t>
            </a:r>
          </a:p>
          <a:p>
            <a:pPr>
              <a:buNone/>
            </a:pPr>
            <a:r>
              <a:rPr lang="en-IN" dirty="0" smtClean="0"/>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LOOPS</a:t>
            </a:r>
            <a:endParaRPr lang="en-IN" dirty="0"/>
          </a:p>
        </p:txBody>
      </p:sp>
      <p:sp>
        <p:nvSpPr>
          <p:cNvPr id="3" name="Content Placeholder 2"/>
          <p:cNvSpPr>
            <a:spLocks noGrp="1"/>
          </p:cNvSpPr>
          <p:nvPr>
            <p:ph idx="1"/>
          </p:nvPr>
        </p:nvSpPr>
        <p:spPr>
          <a:xfrm>
            <a:off x="251520" y="1196752"/>
            <a:ext cx="8640960" cy="5112568"/>
          </a:xfrm>
        </p:spPr>
        <p:txBody>
          <a:bodyPr/>
          <a:lstStyle/>
          <a:p>
            <a:r>
              <a:rPr lang="en-IN" b="1" dirty="0" smtClean="0"/>
              <a:t>loops</a:t>
            </a:r>
            <a:r>
              <a:rPr lang="en-IN" dirty="0" smtClean="0"/>
              <a:t> in java is used to iterate any set of statements several times.  The below are the different loops available in java. </a:t>
            </a:r>
          </a:p>
          <a:p>
            <a:pPr lvl="1"/>
            <a:r>
              <a:rPr lang="en-IN" dirty="0" smtClean="0"/>
              <a:t>For Loop </a:t>
            </a:r>
          </a:p>
          <a:p>
            <a:pPr lvl="2"/>
            <a:r>
              <a:rPr lang="en-IN" dirty="0" smtClean="0"/>
              <a:t>Normal for loop</a:t>
            </a:r>
          </a:p>
          <a:p>
            <a:pPr lvl="2"/>
            <a:r>
              <a:rPr lang="en-IN" dirty="0" smtClean="0"/>
              <a:t>Labeled for loop</a:t>
            </a:r>
          </a:p>
          <a:p>
            <a:pPr lvl="2"/>
            <a:r>
              <a:rPr lang="en-IN" dirty="0" smtClean="0"/>
              <a:t>For each loop</a:t>
            </a:r>
          </a:p>
          <a:p>
            <a:pPr lvl="1"/>
            <a:r>
              <a:rPr lang="en-IN" dirty="0" smtClean="0"/>
              <a:t>While Loop</a:t>
            </a:r>
          </a:p>
          <a:p>
            <a:pPr lvl="1"/>
            <a:r>
              <a:rPr lang="en-IN" dirty="0" smtClean="0"/>
              <a:t>Do While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For Loop</a:t>
            </a:r>
            <a:endParaRPr lang="en-IN" dirty="0"/>
          </a:p>
        </p:txBody>
      </p:sp>
      <p:pic>
        <p:nvPicPr>
          <p:cNvPr id="4" name="Content Placeholder 3" descr="java-for-loop-image1.png"/>
          <p:cNvPicPr>
            <a:picLocks noGrp="1" noChangeAspect="1"/>
          </p:cNvPicPr>
          <p:nvPr>
            <p:ph idx="1"/>
          </p:nvPr>
        </p:nvPicPr>
        <p:blipFill>
          <a:blip r:embed="rId2" cstate="print"/>
          <a:stretch>
            <a:fillRect/>
          </a:stretch>
        </p:blipFill>
        <p:spPr>
          <a:xfrm>
            <a:off x="5220072" y="1412776"/>
            <a:ext cx="3419872" cy="4320480"/>
          </a:xfrm>
        </p:spPr>
      </p:pic>
      <p:sp>
        <p:nvSpPr>
          <p:cNvPr id="5" name="Title 1"/>
          <p:cNvSpPr txBox="1">
            <a:spLocks/>
          </p:cNvSpPr>
          <p:nvPr/>
        </p:nvSpPr>
        <p:spPr>
          <a:xfrm>
            <a:off x="4499992" y="1124744"/>
            <a:ext cx="4464496" cy="547260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IN"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6" name="TextBox 5"/>
          <p:cNvSpPr txBox="1"/>
          <p:nvPr/>
        </p:nvSpPr>
        <p:spPr>
          <a:xfrm>
            <a:off x="323528" y="1412776"/>
            <a:ext cx="4392488" cy="4801314"/>
          </a:xfrm>
          <a:prstGeom prst="rect">
            <a:avLst/>
          </a:prstGeom>
          <a:noFill/>
        </p:spPr>
        <p:txBody>
          <a:bodyPr wrap="square" rtlCol="0">
            <a:spAutoFit/>
          </a:bodyPr>
          <a:lstStyle/>
          <a:p>
            <a:r>
              <a:rPr lang="en-IN" sz="3200" dirty="0" smtClean="0"/>
              <a:t>If the number of iterations are fixed, it is recommended to use for loop.</a:t>
            </a:r>
          </a:p>
          <a:p>
            <a:r>
              <a:rPr lang="en-IN" sz="3200" dirty="0" smtClean="0"/>
              <a:t>There are three types of for loop in java.</a:t>
            </a:r>
          </a:p>
          <a:p>
            <a:pPr lvl="1"/>
            <a:r>
              <a:rPr lang="en-IN" sz="3200" dirty="0" smtClean="0"/>
              <a:t>For Loop</a:t>
            </a:r>
          </a:p>
          <a:p>
            <a:pPr lvl="1"/>
            <a:r>
              <a:rPr lang="en-IN" sz="3200" dirty="0" smtClean="0"/>
              <a:t>Labeled For Loop</a:t>
            </a:r>
          </a:p>
          <a:p>
            <a:pPr lvl="1"/>
            <a:r>
              <a:rPr lang="en-IN" sz="3200" dirty="0" smtClean="0"/>
              <a:t>For-each</a:t>
            </a:r>
          </a:p>
          <a:p>
            <a:endParaRPr lang="en-IN"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Eg</a:t>
            </a:r>
            <a:r>
              <a:rPr lang="en-IN" dirty="0" smtClean="0"/>
              <a:t> </a:t>
            </a:r>
            <a:r>
              <a:rPr lang="en-IN" b="1" dirty="0" smtClean="0"/>
              <a:t>For</a:t>
            </a:r>
            <a:r>
              <a:rPr lang="en-IN" dirty="0" smtClean="0"/>
              <a:t> </a:t>
            </a:r>
            <a:r>
              <a:rPr lang="en-IN" b="1" dirty="0" smtClean="0"/>
              <a:t>Loop</a:t>
            </a:r>
            <a:r>
              <a:rPr lang="en-IN" dirty="0" smtClean="0"/>
              <a:t> </a:t>
            </a:r>
            <a:endParaRPr lang="en-IN" dirty="0"/>
          </a:p>
        </p:txBody>
      </p:sp>
      <p:sp>
        <p:nvSpPr>
          <p:cNvPr id="3" name="Content Placeholder 2"/>
          <p:cNvSpPr>
            <a:spLocks noGrp="1"/>
          </p:cNvSpPr>
          <p:nvPr>
            <p:ph idx="1"/>
          </p:nvPr>
        </p:nvSpPr>
        <p:spPr>
          <a:xfrm>
            <a:off x="611560" y="1484785"/>
            <a:ext cx="8229600" cy="1512168"/>
          </a:xfrm>
        </p:spPr>
        <p:txBody>
          <a:bodyPr>
            <a:normAutofit fontScale="92500" lnSpcReduction="10000"/>
          </a:bodyPr>
          <a:lstStyle/>
          <a:p>
            <a:pPr>
              <a:buNone/>
            </a:pPr>
            <a:r>
              <a:rPr lang="en-IN" dirty="0" smtClean="0"/>
              <a:t>for(</a:t>
            </a:r>
            <a:r>
              <a:rPr lang="en-IN" u="sng" dirty="0" err="1" smtClean="0"/>
              <a:t>int</a:t>
            </a:r>
            <a:r>
              <a:rPr lang="en-IN" u="sng" dirty="0" smtClean="0"/>
              <a:t> </a:t>
            </a:r>
            <a:r>
              <a:rPr lang="en-IN" u="sng" dirty="0" err="1" smtClean="0"/>
              <a:t>i</a:t>
            </a:r>
            <a:r>
              <a:rPr lang="en-IN" u="sng" dirty="0" smtClean="0"/>
              <a:t>=1; </a:t>
            </a:r>
            <a:r>
              <a:rPr lang="en-IN" u="sng" dirty="0" err="1" smtClean="0"/>
              <a:t>i</a:t>
            </a:r>
            <a:r>
              <a:rPr lang="en-IN" u="sng" dirty="0" smtClean="0"/>
              <a:t>&lt;=10;i++){</a:t>
            </a:r>
          </a:p>
          <a:p>
            <a:pPr>
              <a:buNone/>
            </a:pPr>
            <a:r>
              <a:rPr lang="en-IN" dirty="0" smtClean="0"/>
              <a:t>	</a:t>
            </a:r>
            <a:r>
              <a:rPr lang="en-IN" dirty="0" err="1" smtClean="0"/>
              <a:t>System.out.println</a:t>
            </a:r>
            <a:r>
              <a:rPr lang="en-IN" dirty="0" smtClean="0"/>
              <a:t>(</a:t>
            </a:r>
            <a:r>
              <a:rPr lang="en-IN" dirty="0" err="1" smtClean="0"/>
              <a:t>i</a:t>
            </a:r>
            <a:r>
              <a:rPr lang="en-IN" dirty="0" smtClean="0"/>
              <a:t>);</a:t>
            </a:r>
          </a:p>
          <a:p>
            <a:pPr>
              <a:buNone/>
            </a:pPr>
            <a:r>
              <a:rPr lang="en-IN" dirty="0" smtClean="0"/>
              <a:t>}</a:t>
            </a:r>
          </a:p>
          <a:p>
            <a:pPr>
              <a:buNone/>
            </a:pPr>
            <a:endParaRPr lang="en-IN" dirty="0" smtClean="0"/>
          </a:p>
          <a:p>
            <a:pPr>
              <a:buNone/>
            </a:pPr>
            <a:endParaRPr lang="en-IN" dirty="0" smtClean="0"/>
          </a:p>
        </p:txBody>
      </p:sp>
      <p:sp>
        <p:nvSpPr>
          <p:cNvPr id="4" name="Rectangle 3"/>
          <p:cNvSpPr/>
          <p:nvPr/>
        </p:nvSpPr>
        <p:spPr>
          <a:xfrm>
            <a:off x="5004048" y="4365104"/>
            <a:ext cx="3888432" cy="1754326"/>
          </a:xfrm>
          <a:prstGeom prst="rect">
            <a:avLst/>
          </a:prstGeom>
        </p:spPr>
        <p:txBody>
          <a:bodyPr wrap="square">
            <a:spAutoFit/>
          </a:bodyPr>
          <a:lstStyle/>
          <a:p>
            <a:pPr>
              <a:buNone/>
            </a:pPr>
            <a:r>
              <a:rPr lang="en-IN" dirty="0" smtClean="0"/>
              <a:t>for(</a:t>
            </a:r>
            <a:r>
              <a:rPr lang="en-IN" u="sng" dirty="0" err="1" smtClean="0"/>
              <a:t>int</a:t>
            </a:r>
            <a:r>
              <a:rPr lang="en-IN" u="sng" dirty="0" smtClean="0"/>
              <a:t> </a:t>
            </a:r>
            <a:r>
              <a:rPr lang="en-IN" u="sng" dirty="0" err="1" smtClean="0"/>
              <a:t>i</a:t>
            </a:r>
            <a:r>
              <a:rPr lang="en-IN" u="sng" dirty="0" smtClean="0"/>
              <a:t>=1; </a:t>
            </a:r>
            <a:r>
              <a:rPr lang="en-IN" u="sng" dirty="0" err="1" smtClean="0"/>
              <a:t>i</a:t>
            </a:r>
            <a:r>
              <a:rPr lang="en-IN" u="sng" dirty="0" smtClean="0"/>
              <a:t>&lt;=10;i++){</a:t>
            </a:r>
          </a:p>
          <a:p>
            <a:pPr lvl="1">
              <a:buNone/>
            </a:pPr>
            <a:r>
              <a:rPr lang="en-IN" dirty="0" smtClean="0"/>
              <a:t>if(</a:t>
            </a:r>
            <a:r>
              <a:rPr lang="en-IN" dirty="0" err="1" smtClean="0"/>
              <a:t>i</a:t>
            </a:r>
            <a:r>
              <a:rPr lang="en-IN" dirty="0" smtClean="0"/>
              <a:t>==5){</a:t>
            </a:r>
          </a:p>
          <a:p>
            <a:pPr lvl="1">
              <a:buNone/>
            </a:pPr>
            <a:r>
              <a:rPr lang="en-IN" dirty="0" smtClean="0"/>
              <a:t>	break;</a:t>
            </a:r>
          </a:p>
          <a:p>
            <a:pPr lvl="1">
              <a:buNone/>
            </a:pPr>
            <a:r>
              <a:rPr lang="en-IN" dirty="0" smtClean="0"/>
              <a:t>}</a:t>
            </a:r>
          </a:p>
          <a:p>
            <a:pPr lvl="1">
              <a:buNone/>
            </a:pPr>
            <a:r>
              <a:rPr lang="en-IN" dirty="0" err="1" smtClean="0"/>
              <a:t>System.out.println</a:t>
            </a:r>
            <a:r>
              <a:rPr lang="en-IN" dirty="0" smtClean="0"/>
              <a:t>(</a:t>
            </a:r>
            <a:r>
              <a:rPr lang="en-IN" dirty="0" err="1" smtClean="0"/>
              <a:t>i</a:t>
            </a:r>
            <a:r>
              <a:rPr lang="en-IN" dirty="0" smtClean="0"/>
              <a:t>);</a:t>
            </a:r>
          </a:p>
          <a:p>
            <a:pPr>
              <a:buNone/>
            </a:pPr>
            <a:r>
              <a:rPr lang="en-IN" dirty="0" smtClean="0"/>
              <a:t>}</a:t>
            </a:r>
            <a:endParaRPr lang="en-IN" dirty="0"/>
          </a:p>
        </p:txBody>
      </p:sp>
      <p:sp>
        <p:nvSpPr>
          <p:cNvPr id="5" name="Title 1"/>
          <p:cNvSpPr txBox="1">
            <a:spLocks/>
          </p:cNvSpPr>
          <p:nvPr/>
        </p:nvSpPr>
        <p:spPr>
          <a:xfrm>
            <a:off x="395536" y="306896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4400" b="0" i="0" u="none" strike="noStrike" kern="1200" cap="none" spc="0" normalizeH="0" baseline="0" noProof="0" dirty="0" smtClean="0">
                <a:ln>
                  <a:noFill/>
                </a:ln>
                <a:solidFill>
                  <a:schemeClr val="tx1"/>
                </a:solidFill>
                <a:effectLst/>
                <a:uLnTx/>
                <a:uFillTx/>
                <a:latin typeface="+mj-lt"/>
                <a:ea typeface="+mj-ea"/>
                <a:cs typeface="+mj-cs"/>
              </a:rPr>
              <a:t>Break Keyword</a:t>
            </a:r>
            <a:endParaRPr kumimoji="0" lang="en-IN"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6" name="Rectangle 5"/>
          <p:cNvSpPr/>
          <p:nvPr/>
        </p:nvSpPr>
        <p:spPr>
          <a:xfrm>
            <a:off x="251520" y="4581128"/>
            <a:ext cx="4572000" cy="1200329"/>
          </a:xfrm>
          <a:prstGeom prst="rect">
            <a:avLst/>
          </a:prstGeom>
        </p:spPr>
        <p:txBody>
          <a:bodyPr wrap="square">
            <a:spAutoFit/>
          </a:bodyPr>
          <a:lstStyle/>
          <a:p>
            <a:r>
              <a:rPr lang="en-IN" dirty="0" smtClean="0"/>
              <a:t>In Java </a:t>
            </a:r>
            <a:r>
              <a:rPr lang="en-IN" b="1" dirty="0" smtClean="0"/>
              <a:t>break</a:t>
            </a:r>
            <a:r>
              <a:rPr lang="en-IN" dirty="0" smtClean="0"/>
              <a:t> is a keyword used to exit from the loop or switch statement. It breaks the flow of the program. In case of nested loop, it breaks only inner loop.</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932040" y="2276872"/>
            <a:ext cx="3888432" cy="1754326"/>
          </a:xfrm>
          <a:prstGeom prst="rect">
            <a:avLst/>
          </a:prstGeom>
        </p:spPr>
        <p:txBody>
          <a:bodyPr wrap="square">
            <a:spAutoFit/>
          </a:bodyPr>
          <a:lstStyle/>
          <a:p>
            <a:pPr>
              <a:buNone/>
            </a:pPr>
            <a:r>
              <a:rPr lang="en-IN" dirty="0" smtClean="0"/>
              <a:t>for(</a:t>
            </a:r>
            <a:r>
              <a:rPr lang="en-IN" u="sng" dirty="0" err="1" smtClean="0"/>
              <a:t>int</a:t>
            </a:r>
            <a:r>
              <a:rPr lang="en-IN" u="sng" dirty="0" smtClean="0"/>
              <a:t> </a:t>
            </a:r>
            <a:r>
              <a:rPr lang="en-IN" u="sng" dirty="0" err="1" smtClean="0"/>
              <a:t>i</a:t>
            </a:r>
            <a:r>
              <a:rPr lang="en-IN" u="sng" dirty="0" smtClean="0"/>
              <a:t>=1; </a:t>
            </a:r>
            <a:r>
              <a:rPr lang="en-IN" u="sng" dirty="0" err="1" smtClean="0"/>
              <a:t>i</a:t>
            </a:r>
            <a:r>
              <a:rPr lang="en-IN" u="sng" dirty="0" smtClean="0"/>
              <a:t>&lt;=10;i++){</a:t>
            </a:r>
          </a:p>
          <a:p>
            <a:pPr lvl="1">
              <a:buNone/>
            </a:pPr>
            <a:r>
              <a:rPr lang="en-IN" dirty="0" smtClean="0"/>
              <a:t>if(</a:t>
            </a:r>
            <a:r>
              <a:rPr lang="en-IN" dirty="0" err="1" smtClean="0"/>
              <a:t>i</a:t>
            </a:r>
            <a:r>
              <a:rPr lang="en-IN" dirty="0" smtClean="0"/>
              <a:t>==5){</a:t>
            </a:r>
          </a:p>
          <a:p>
            <a:pPr lvl="1">
              <a:buNone/>
            </a:pPr>
            <a:r>
              <a:rPr lang="en-IN" dirty="0" smtClean="0"/>
              <a:t>	continue;</a:t>
            </a:r>
          </a:p>
          <a:p>
            <a:pPr lvl="1">
              <a:buNone/>
            </a:pPr>
            <a:r>
              <a:rPr lang="en-IN" dirty="0" smtClean="0"/>
              <a:t>}</a:t>
            </a:r>
          </a:p>
          <a:p>
            <a:pPr lvl="1">
              <a:buNone/>
            </a:pPr>
            <a:r>
              <a:rPr lang="en-IN" dirty="0" err="1" smtClean="0"/>
              <a:t>System.out.println</a:t>
            </a:r>
            <a:r>
              <a:rPr lang="en-IN" dirty="0" smtClean="0"/>
              <a:t>(</a:t>
            </a:r>
            <a:r>
              <a:rPr lang="en-IN" dirty="0" err="1" smtClean="0"/>
              <a:t>i</a:t>
            </a:r>
            <a:r>
              <a:rPr lang="en-IN" dirty="0" smtClean="0"/>
              <a:t>);</a:t>
            </a:r>
          </a:p>
          <a:p>
            <a:pPr>
              <a:buNone/>
            </a:pPr>
            <a:r>
              <a:rPr lang="en-IN" dirty="0" smtClean="0"/>
              <a:t>}</a:t>
            </a:r>
            <a:endParaRPr lang="en-IN" dirty="0"/>
          </a:p>
        </p:txBody>
      </p:sp>
      <p:sp>
        <p:nvSpPr>
          <p:cNvPr id="5" name="Title 1"/>
          <p:cNvSpPr txBox="1">
            <a:spLocks/>
          </p:cNvSpPr>
          <p:nvPr/>
        </p:nvSpPr>
        <p:spPr>
          <a:xfrm>
            <a:off x="323528" y="764704"/>
            <a:ext cx="8229600" cy="1143000"/>
          </a:xfrm>
          <a:prstGeom prst="rect">
            <a:avLst/>
          </a:prstGeom>
        </p:spPr>
        <p:txBody>
          <a:bodyPr vert="horz" lIns="91440" tIns="45720" rIns="91440" bIns="45720" rtlCol="0" anchor="ctr">
            <a:normAutofit/>
          </a:bodyPr>
          <a:lstStyle/>
          <a:p>
            <a:pPr algn="ctr">
              <a:spcBef>
                <a:spcPct val="0"/>
              </a:spcBef>
            </a:pPr>
            <a:r>
              <a:rPr lang="en-IN" sz="4400" dirty="0" smtClean="0"/>
              <a:t>Continue </a:t>
            </a:r>
            <a:r>
              <a:rPr kumimoji="0" lang="en-IN" sz="4400" b="0" i="0" u="none" strike="noStrike" kern="1200" cap="none" spc="0" normalizeH="0" baseline="0" noProof="0" dirty="0" smtClean="0">
                <a:ln>
                  <a:noFill/>
                </a:ln>
                <a:solidFill>
                  <a:schemeClr val="tx1"/>
                </a:solidFill>
                <a:effectLst/>
                <a:uLnTx/>
                <a:uFillTx/>
                <a:latin typeface="+mj-lt"/>
                <a:ea typeface="+mj-ea"/>
                <a:cs typeface="+mj-cs"/>
              </a:rPr>
              <a:t>Keyword</a:t>
            </a:r>
            <a:endParaRPr kumimoji="0" lang="en-IN"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6" name="Rectangle 5"/>
          <p:cNvSpPr/>
          <p:nvPr/>
        </p:nvSpPr>
        <p:spPr>
          <a:xfrm>
            <a:off x="395536" y="2564904"/>
            <a:ext cx="4572000" cy="646331"/>
          </a:xfrm>
          <a:prstGeom prst="rect">
            <a:avLst/>
          </a:prstGeom>
        </p:spPr>
        <p:txBody>
          <a:bodyPr wrap="square">
            <a:spAutoFit/>
          </a:bodyPr>
          <a:lstStyle/>
          <a:p>
            <a:r>
              <a:rPr lang="en-IN" dirty="0" smtClean="0"/>
              <a:t>In Java continue is a keyword used to skip from the step and continue the loop</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Labeled</a:t>
            </a:r>
            <a:r>
              <a:rPr lang="en-IN" dirty="0" smtClean="0"/>
              <a:t> For Loop</a:t>
            </a:r>
            <a:endParaRPr lang="en-IN" dirty="0"/>
          </a:p>
        </p:txBody>
      </p:sp>
      <p:sp>
        <p:nvSpPr>
          <p:cNvPr id="3" name="Content Placeholder 2"/>
          <p:cNvSpPr>
            <a:spLocks noGrp="1"/>
          </p:cNvSpPr>
          <p:nvPr>
            <p:ph idx="1"/>
          </p:nvPr>
        </p:nvSpPr>
        <p:spPr>
          <a:xfrm>
            <a:off x="251520" y="1556792"/>
            <a:ext cx="4392488" cy="4925143"/>
          </a:xfrm>
        </p:spPr>
        <p:txBody>
          <a:bodyPr>
            <a:normAutofit/>
          </a:bodyPr>
          <a:lstStyle/>
          <a:p>
            <a:r>
              <a:rPr lang="en-IN" sz="2400" dirty="0" smtClean="0"/>
              <a:t>We can have name of each for loop. To do so, we use label before the for loop. It is useful if we have nested for loop so that we can break/continue specific for loop.</a:t>
            </a:r>
          </a:p>
          <a:p>
            <a:r>
              <a:rPr lang="en-IN" sz="2400" dirty="0" smtClean="0"/>
              <a:t>Normally, break and continue keywords breaks/continues the inner most for loop only.</a:t>
            </a:r>
          </a:p>
          <a:p>
            <a:pPr>
              <a:buNone/>
            </a:pPr>
            <a:endParaRPr lang="en-IN" sz="2400" dirty="0"/>
          </a:p>
        </p:txBody>
      </p:sp>
      <p:sp>
        <p:nvSpPr>
          <p:cNvPr id="4" name="Rectangle 3"/>
          <p:cNvSpPr/>
          <p:nvPr/>
        </p:nvSpPr>
        <p:spPr>
          <a:xfrm>
            <a:off x="4860032" y="1607889"/>
            <a:ext cx="4572000" cy="3693319"/>
          </a:xfrm>
          <a:prstGeom prst="rect">
            <a:avLst/>
          </a:prstGeom>
        </p:spPr>
        <p:txBody>
          <a:bodyPr wrap="square">
            <a:spAutoFit/>
          </a:bodyPr>
          <a:lstStyle/>
          <a:p>
            <a:r>
              <a:rPr lang="en-IN" dirty="0" err="1" smtClean="0"/>
              <a:t>FirstLoop</a:t>
            </a:r>
            <a:r>
              <a:rPr lang="en-IN" dirty="0" smtClean="0"/>
              <a:t>:  </a:t>
            </a:r>
          </a:p>
          <a:p>
            <a:r>
              <a:rPr lang="en-IN" dirty="0" smtClean="0"/>
              <a:t>        for(</a:t>
            </a:r>
            <a:r>
              <a:rPr lang="en-IN" u="sng" dirty="0" err="1" smtClean="0"/>
              <a:t>int</a:t>
            </a:r>
            <a:r>
              <a:rPr lang="en-IN" u="sng" dirty="0" smtClean="0"/>
              <a:t> </a:t>
            </a:r>
            <a:r>
              <a:rPr lang="en-IN" u="sng" dirty="0" err="1" smtClean="0"/>
              <a:t>i</a:t>
            </a:r>
            <a:r>
              <a:rPr lang="en-IN" u="sng" dirty="0" smtClean="0"/>
              <a:t>=1;i&lt;=3;i++){  </a:t>
            </a:r>
          </a:p>
          <a:p>
            <a:r>
              <a:rPr lang="en-IN" dirty="0" smtClean="0"/>
              <a:t>        </a:t>
            </a:r>
          </a:p>
          <a:p>
            <a:r>
              <a:rPr lang="en-IN" dirty="0" smtClean="0"/>
              <a:t>            </a:t>
            </a:r>
            <a:r>
              <a:rPr lang="en-IN" dirty="0" err="1" smtClean="0"/>
              <a:t>SecondLoop</a:t>
            </a:r>
            <a:r>
              <a:rPr lang="en-IN" dirty="0" smtClean="0"/>
              <a:t>:  </a:t>
            </a:r>
          </a:p>
          <a:p>
            <a:r>
              <a:rPr lang="en-IN" dirty="0" smtClean="0"/>
              <a:t>                for(</a:t>
            </a:r>
            <a:r>
              <a:rPr lang="en-IN" u="sng" dirty="0" err="1" smtClean="0"/>
              <a:t>int</a:t>
            </a:r>
            <a:r>
              <a:rPr lang="en-IN" u="sng" dirty="0" smtClean="0"/>
              <a:t> j=1;j&lt;=3;j++){ </a:t>
            </a:r>
          </a:p>
          <a:p>
            <a:r>
              <a:rPr lang="en-IN" dirty="0" smtClean="0"/>
              <a:t>                </a:t>
            </a:r>
          </a:p>
          <a:p>
            <a:r>
              <a:rPr lang="en-IN" dirty="0" smtClean="0"/>
              <a:t>                   if(</a:t>
            </a:r>
            <a:r>
              <a:rPr lang="en-IN" dirty="0" err="1" smtClean="0"/>
              <a:t>i</a:t>
            </a:r>
            <a:r>
              <a:rPr lang="en-IN" dirty="0" smtClean="0"/>
              <a:t>==2&amp;</a:t>
            </a:r>
            <a:r>
              <a:rPr lang="en-IN" u="sng" dirty="0" smtClean="0"/>
              <a:t>&amp;j==2){  </a:t>
            </a:r>
          </a:p>
          <a:p>
            <a:r>
              <a:rPr lang="en-IN" dirty="0" smtClean="0"/>
              <a:t>                        break </a:t>
            </a:r>
            <a:r>
              <a:rPr lang="en-IN" dirty="0" err="1" smtClean="0"/>
              <a:t>FirstLoop</a:t>
            </a:r>
            <a:r>
              <a:rPr lang="en-IN" dirty="0" smtClean="0"/>
              <a:t>;  </a:t>
            </a:r>
          </a:p>
          <a:p>
            <a:r>
              <a:rPr lang="en-IN" dirty="0" smtClean="0"/>
              <a:t>                    }</a:t>
            </a:r>
          </a:p>
          <a:p>
            <a:r>
              <a:rPr lang="en-IN" dirty="0" smtClean="0"/>
              <a:t>                   </a:t>
            </a:r>
          </a:p>
          <a:p>
            <a:r>
              <a:rPr lang="en-IN" dirty="0" smtClean="0"/>
              <a:t>                    </a:t>
            </a:r>
            <a:r>
              <a:rPr lang="en-IN" dirty="0" err="1" smtClean="0"/>
              <a:t>System.out.println</a:t>
            </a:r>
            <a:r>
              <a:rPr lang="en-IN" dirty="0" smtClean="0"/>
              <a:t>(</a:t>
            </a:r>
            <a:r>
              <a:rPr lang="en-IN" dirty="0" err="1" smtClean="0"/>
              <a:t>i</a:t>
            </a:r>
            <a:r>
              <a:rPr lang="en-IN" dirty="0" smtClean="0"/>
              <a:t>+" "+j);  </a:t>
            </a:r>
          </a:p>
          <a:p>
            <a:r>
              <a:rPr lang="en-IN" dirty="0" smtClean="0"/>
              <a:t>                }  </a:t>
            </a:r>
          </a:p>
          <a:p>
            <a:r>
              <a:rPr lang="en-IN" dirty="0" smtClean="0"/>
              <a:t>        } </a:t>
            </a:r>
            <a:endParaRPr lang="en-IN"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For Each Loop</a:t>
            </a:r>
            <a:endParaRPr lang="en-IN" dirty="0"/>
          </a:p>
        </p:txBody>
      </p:sp>
      <p:sp>
        <p:nvSpPr>
          <p:cNvPr id="3" name="Content Placeholder 2"/>
          <p:cNvSpPr>
            <a:spLocks noGrp="1"/>
          </p:cNvSpPr>
          <p:nvPr>
            <p:ph idx="1"/>
          </p:nvPr>
        </p:nvSpPr>
        <p:spPr>
          <a:xfrm>
            <a:off x="467544" y="1196752"/>
            <a:ext cx="3682752" cy="5184576"/>
          </a:xfrm>
        </p:spPr>
        <p:txBody>
          <a:bodyPr>
            <a:normAutofit/>
          </a:bodyPr>
          <a:lstStyle/>
          <a:p>
            <a:r>
              <a:rPr lang="en-IN" sz="2400" dirty="0" smtClean="0"/>
              <a:t>The for-each loop is used to traverse array or collection in java. It is easier to use than simple for loop because we don't need to increment value and use subscript notation.</a:t>
            </a:r>
          </a:p>
          <a:p>
            <a:r>
              <a:rPr lang="en-IN" sz="2400" dirty="0" smtClean="0"/>
              <a:t>It works on elements basis not index. It returns element one by one in the defined variable.</a:t>
            </a:r>
            <a:endParaRPr lang="en-IN" sz="2400" dirty="0"/>
          </a:p>
        </p:txBody>
      </p:sp>
      <p:sp>
        <p:nvSpPr>
          <p:cNvPr id="4" name="Content Placeholder 2"/>
          <p:cNvSpPr txBox="1">
            <a:spLocks/>
          </p:cNvSpPr>
          <p:nvPr/>
        </p:nvSpPr>
        <p:spPr>
          <a:xfrm>
            <a:off x="4705672" y="1268760"/>
            <a:ext cx="3682752" cy="5184576"/>
          </a:xfrm>
          <a:prstGeom prst="rect">
            <a:avLst/>
          </a:prstGeom>
        </p:spPr>
        <p:txBody>
          <a:bodyPr vert="horz" lIns="91440" tIns="45720" rIns="91440" bIns="45720" rtlCol="0">
            <a:normAutofit/>
          </a:bodyPr>
          <a:lstStyle/>
          <a:p>
            <a:endParaRPr lang="en-IN" sz="2000" b="1" u="sng" dirty="0" smtClean="0"/>
          </a:p>
          <a:p>
            <a:r>
              <a:rPr lang="en-IN" sz="2000" b="1" u="sng" dirty="0" err="1" smtClean="0"/>
              <a:t>int</a:t>
            </a:r>
            <a:r>
              <a:rPr lang="en-IN" sz="2000" b="1" u="sng" dirty="0" smtClean="0"/>
              <a:t> a[] = {1,2,4,5,6,7,8}; </a:t>
            </a:r>
          </a:p>
          <a:p>
            <a:endParaRPr lang="en-IN" sz="2000" b="1" dirty="0" smtClean="0"/>
          </a:p>
          <a:p>
            <a:r>
              <a:rPr lang="en-IN" sz="2000" b="1" dirty="0" smtClean="0"/>
              <a:t>for(</a:t>
            </a:r>
            <a:r>
              <a:rPr lang="en-IN" sz="2000" b="1" u="sng" dirty="0" err="1" smtClean="0"/>
              <a:t>int</a:t>
            </a:r>
            <a:r>
              <a:rPr lang="en-IN" sz="2000" b="1" u="sng" dirty="0" smtClean="0"/>
              <a:t> i:a){</a:t>
            </a:r>
          </a:p>
          <a:p>
            <a:r>
              <a:rPr lang="en-IN" sz="2000" b="1" dirty="0" smtClean="0"/>
              <a:t>	</a:t>
            </a:r>
            <a:r>
              <a:rPr lang="en-IN" sz="2000" b="1" dirty="0" err="1" smtClean="0"/>
              <a:t>System.out.println</a:t>
            </a:r>
            <a:r>
              <a:rPr lang="en-IN" sz="2000" b="1" dirty="0" smtClean="0"/>
              <a:t>(</a:t>
            </a:r>
            <a:r>
              <a:rPr lang="en-IN" sz="2000" b="1" dirty="0" err="1" smtClean="0"/>
              <a:t>i</a:t>
            </a:r>
            <a:r>
              <a:rPr lang="en-IN" sz="2000" b="1" dirty="0" smtClean="0"/>
              <a:t>);</a:t>
            </a:r>
          </a:p>
          <a:p>
            <a:r>
              <a:rPr lang="en-IN" sz="2000" b="1" dirty="0" smtClean="0"/>
              <a:t>}</a:t>
            </a:r>
          </a:p>
          <a:p>
            <a:endParaRPr kumimoji="0" lang="en-IN" sz="2000" b="0" i="0" u="none" strike="noStrike" kern="1200" cap="none" spc="0" normalizeH="0" baseline="0" noProof="0" dirty="0" smtClean="0">
              <a:ln>
                <a:noFill/>
              </a:ln>
              <a:solidFill>
                <a:schemeClr val="tx1"/>
              </a:solidFill>
              <a:effectLst/>
              <a:uLnTx/>
              <a:uFillTx/>
              <a:latin typeface="+mn-lt"/>
              <a:ea typeface="+mn-ea"/>
              <a:cs typeface="+mn-cs"/>
            </a:endParaRPr>
          </a:p>
          <a:p>
            <a:endParaRPr kumimoji="0" lang="en-IN"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Do While Loop</a:t>
            </a:r>
            <a:endParaRPr lang="en-IN" dirty="0"/>
          </a:p>
        </p:txBody>
      </p:sp>
      <p:sp>
        <p:nvSpPr>
          <p:cNvPr id="3" name="Content Placeholder 2"/>
          <p:cNvSpPr>
            <a:spLocks noGrp="1"/>
          </p:cNvSpPr>
          <p:nvPr>
            <p:ph idx="1"/>
          </p:nvPr>
        </p:nvSpPr>
        <p:spPr>
          <a:xfrm>
            <a:off x="457200" y="1600200"/>
            <a:ext cx="4618856" cy="4525963"/>
          </a:xfrm>
        </p:spPr>
        <p:txBody>
          <a:bodyPr>
            <a:normAutofit/>
          </a:bodyPr>
          <a:lstStyle/>
          <a:p>
            <a:r>
              <a:rPr lang="en-IN" sz="2400" dirty="0" smtClean="0"/>
              <a:t> </a:t>
            </a:r>
            <a:r>
              <a:rPr lang="en-IN" sz="2400" b="1" dirty="0" smtClean="0"/>
              <a:t>do-while </a:t>
            </a:r>
            <a:r>
              <a:rPr lang="en-IN" sz="2400" dirty="0" smtClean="0"/>
              <a:t>loop is used to iterate a set of statements several times. If the you have to execute the loop at least once and want to  continue the iteration till it satisfies some condition, it is recommended to use do-while loop. </a:t>
            </a:r>
            <a:r>
              <a:rPr lang="en-IN" sz="2400" b="1" dirty="0" smtClean="0"/>
              <a:t>do-while</a:t>
            </a:r>
            <a:r>
              <a:rPr lang="en-IN" sz="2400" i="1" dirty="0" smtClean="0"/>
              <a:t> </a:t>
            </a:r>
            <a:r>
              <a:rPr lang="en-IN" sz="2400" dirty="0" smtClean="0"/>
              <a:t>loop is executed at least once because condition is checked after loop body</a:t>
            </a:r>
          </a:p>
          <a:p>
            <a:endParaRPr lang="en-IN" dirty="0"/>
          </a:p>
        </p:txBody>
      </p:sp>
      <p:sp>
        <p:nvSpPr>
          <p:cNvPr id="4" name="Content Placeholder 2"/>
          <p:cNvSpPr txBox="1">
            <a:spLocks/>
          </p:cNvSpPr>
          <p:nvPr/>
        </p:nvSpPr>
        <p:spPr>
          <a:xfrm>
            <a:off x="4849688" y="1628800"/>
            <a:ext cx="4114800"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Rectangle 4"/>
          <p:cNvSpPr/>
          <p:nvPr/>
        </p:nvSpPr>
        <p:spPr>
          <a:xfrm>
            <a:off x="5220072" y="1628800"/>
            <a:ext cx="4572000" cy="2677656"/>
          </a:xfrm>
          <a:prstGeom prst="rect">
            <a:avLst/>
          </a:prstGeom>
        </p:spPr>
        <p:txBody>
          <a:bodyPr wrap="square">
            <a:spAutoFit/>
          </a:bodyPr>
          <a:lstStyle/>
          <a:p>
            <a:r>
              <a:rPr lang="nn-NO" sz="2800" b="1" dirty="0" smtClean="0"/>
              <a:t>    int i=1;  </a:t>
            </a:r>
          </a:p>
          <a:p>
            <a:r>
              <a:rPr lang="nn-NO" sz="2800" b="1" dirty="0" smtClean="0"/>
              <a:t>    do{  </a:t>
            </a:r>
          </a:p>
          <a:p>
            <a:r>
              <a:rPr lang="nn-NO" sz="2800" b="1" dirty="0" smtClean="0"/>
              <a:t>        System.out.println(i);  </a:t>
            </a:r>
          </a:p>
          <a:p>
            <a:r>
              <a:rPr lang="nn-NO" sz="2800" b="1" dirty="0" smtClean="0"/>
              <a:t>        i++;  </a:t>
            </a:r>
          </a:p>
          <a:p>
            <a:r>
              <a:rPr lang="nn-NO" sz="2800" b="1" dirty="0" smtClean="0"/>
              <a:t>    }while(i&lt;=10);  </a:t>
            </a:r>
          </a:p>
          <a:p>
            <a:r>
              <a:rPr lang="nn-NO" sz="2800" b="1" dirty="0" smtClean="0"/>
              <a:t>}</a:t>
            </a:r>
            <a:endParaRPr lang="nn-NO" sz="28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1600" y="1484784"/>
            <a:ext cx="6400800" cy="3960440"/>
          </a:xfrm>
        </p:spPr>
        <p:txBody>
          <a:bodyPr/>
          <a:lstStyle/>
          <a:p>
            <a:pPr marL="514350" lvl="0" indent="-514350" algn="l">
              <a:buFont typeface="+mj-lt"/>
              <a:buAutoNum type="arabicPeriod"/>
            </a:pPr>
            <a:r>
              <a:rPr lang="en-IN" dirty="0"/>
              <a:t>What is Java </a:t>
            </a:r>
          </a:p>
          <a:p>
            <a:pPr marL="514350" lvl="0" indent="-514350" algn="l">
              <a:buFont typeface="+mj-lt"/>
              <a:buAutoNum type="arabicPeriod"/>
            </a:pPr>
            <a:r>
              <a:rPr lang="en-IN" dirty="0"/>
              <a:t>Installing </a:t>
            </a:r>
            <a:r>
              <a:rPr lang="en-IN" dirty="0" smtClean="0"/>
              <a:t>Java</a:t>
            </a:r>
          </a:p>
          <a:p>
            <a:pPr marL="514350" lvl="0" indent="-514350" algn="l">
              <a:buFont typeface="+mj-lt"/>
              <a:buAutoNum type="arabicPeriod"/>
            </a:pPr>
            <a:r>
              <a:rPr lang="en-IN" dirty="0" smtClean="0"/>
              <a:t>Data </a:t>
            </a:r>
            <a:r>
              <a:rPr lang="en-IN" dirty="0"/>
              <a:t>types </a:t>
            </a:r>
            <a:r>
              <a:rPr lang="en-IN" dirty="0" smtClean="0"/>
              <a:t>&amp; Variables</a:t>
            </a:r>
          </a:p>
          <a:p>
            <a:endParaRPr lang="en-IN"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While Loop</a:t>
            </a:r>
            <a:endParaRPr lang="en-IN" dirty="0"/>
          </a:p>
        </p:txBody>
      </p:sp>
      <p:sp>
        <p:nvSpPr>
          <p:cNvPr id="3" name="Content Placeholder 2"/>
          <p:cNvSpPr>
            <a:spLocks noGrp="1"/>
          </p:cNvSpPr>
          <p:nvPr>
            <p:ph idx="1"/>
          </p:nvPr>
        </p:nvSpPr>
        <p:spPr>
          <a:xfrm>
            <a:off x="457200" y="1600200"/>
            <a:ext cx="3322712" cy="4525963"/>
          </a:xfrm>
        </p:spPr>
        <p:txBody>
          <a:bodyPr>
            <a:normAutofit/>
          </a:bodyPr>
          <a:lstStyle/>
          <a:p>
            <a:r>
              <a:rPr lang="en-IN" sz="2400" b="1" dirty="0" smtClean="0"/>
              <a:t>while loop</a:t>
            </a:r>
            <a:r>
              <a:rPr lang="en-IN" sz="2400" dirty="0" smtClean="0"/>
              <a:t>  is used to iterate a set of statements several times. If the number of iteration is not fixed, it is recommended to use while loop.</a:t>
            </a:r>
            <a:endParaRPr lang="en-IN" sz="2400" dirty="0"/>
          </a:p>
        </p:txBody>
      </p:sp>
      <p:sp>
        <p:nvSpPr>
          <p:cNvPr id="4" name="Content Placeholder 2"/>
          <p:cNvSpPr txBox="1">
            <a:spLocks/>
          </p:cNvSpPr>
          <p:nvPr/>
        </p:nvSpPr>
        <p:spPr>
          <a:xfrm>
            <a:off x="4849688" y="1556792"/>
            <a:ext cx="3322712" cy="4525963"/>
          </a:xfrm>
          <a:prstGeom prst="rect">
            <a:avLst/>
          </a:prstGeom>
        </p:spPr>
        <p:txBody>
          <a:bodyPr vert="horz" lIns="91440" tIns="45720" rIns="91440" bIns="45720" rtlCol="0">
            <a:normAutofit/>
          </a:bodyPr>
          <a:lstStyle/>
          <a:p>
            <a:r>
              <a:rPr lang="nn-NO" sz="2400" b="1" dirty="0" smtClean="0"/>
              <a:t>   int i=1;  </a:t>
            </a:r>
          </a:p>
          <a:p>
            <a:r>
              <a:rPr lang="nn-NO" sz="2400" b="1" dirty="0" smtClean="0"/>
              <a:t>    while(i&lt;=10){  </a:t>
            </a:r>
          </a:p>
          <a:p>
            <a:r>
              <a:rPr lang="nn-NO" sz="2400" b="1" dirty="0" smtClean="0"/>
              <a:t>      System.out.println(i);</a:t>
            </a:r>
          </a:p>
          <a:p>
            <a:r>
              <a:rPr lang="nn-NO" sz="2400" b="1" dirty="0" smtClean="0"/>
              <a:t>    	i=i+1;  </a:t>
            </a:r>
          </a:p>
          <a:p>
            <a:r>
              <a:rPr lang="nn-NO" sz="2400" b="1" dirty="0" smtClean="0"/>
              <a:t>    } </a:t>
            </a: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IN" sz="2400" b="1"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332656"/>
            <a:ext cx="7772400" cy="1470025"/>
          </a:xfrm>
        </p:spPr>
        <p:txBody>
          <a:bodyPr/>
          <a:lstStyle/>
          <a:p>
            <a:r>
              <a:rPr lang="en-IN" dirty="0" smtClean="0"/>
              <a:t>String </a:t>
            </a:r>
            <a:endParaRPr lang="en-IN" dirty="0"/>
          </a:p>
        </p:txBody>
      </p:sp>
      <p:sp>
        <p:nvSpPr>
          <p:cNvPr id="3" name="Subtitle 2"/>
          <p:cNvSpPr>
            <a:spLocks noGrp="1"/>
          </p:cNvSpPr>
          <p:nvPr>
            <p:ph type="subTitle" idx="1"/>
          </p:nvPr>
        </p:nvSpPr>
        <p:spPr>
          <a:xfrm>
            <a:off x="251520" y="1700808"/>
            <a:ext cx="8640960" cy="2880320"/>
          </a:xfrm>
        </p:spPr>
        <p:txBody>
          <a:bodyPr>
            <a:normAutofit fontScale="92500" lnSpcReduction="10000"/>
          </a:bodyPr>
          <a:lstStyle/>
          <a:p>
            <a:pPr algn="l">
              <a:buFont typeface="Arial" pitchFamily="34" charset="0"/>
              <a:buChar char="•"/>
            </a:pPr>
            <a:r>
              <a:rPr lang="en-IN" dirty="0" smtClean="0">
                <a:solidFill>
                  <a:schemeClr val="tx1"/>
                </a:solidFill>
              </a:rPr>
              <a:t> </a:t>
            </a:r>
            <a:r>
              <a:rPr lang="en-IN" sz="3300" dirty="0" smtClean="0">
                <a:solidFill>
                  <a:schemeClr val="tx1"/>
                </a:solidFill>
              </a:rPr>
              <a:t>String is basically an object that represents sequence of char values. String class </a:t>
            </a:r>
            <a:r>
              <a:rPr lang="en-IN" sz="3300" dirty="0" err="1" smtClean="0">
                <a:solidFill>
                  <a:schemeClr val="tx1"/>
                </a:solidFill>
              </a:rPr>
              <a:t>class</a:t>
            </a:r>
            <a:r>
              <a:rPr lang="en-IN" sz="3300" dirty="0" smtClean="0">
                <a:solidFill>
                  <a:schemeClr val="tx1"/>
                </a:solidFill>
              </a:rPr>
              <a:t> provides a lot of methods to perform operations on string such as split(), length(), substring()..etc </a:t>
            </a:r>
          </a:p>
          <a:p>
            <a:pPr algn="l"/>
            <a:r>
              <a:rPr lang="en-IN" dirty="0" smtClean="0"/>
              <a:t/>
            </a:r>
            <a:br>
              <a:rPr lang="en-IN" dirty="0" smtClean="0"/>
            </a:br>
            <a:endParaRPr lang="en-IN" dirty="0"/>
          </a:p>
        </p:txBody>
      </p:sp>
      <p:sp>
        <p:nvSpPr>
          <p:cNvPr id="4" name="Subtitle 2"/>
          <p:cNvSpPr txBox="1">
            <a:spLocks/>
          </p:cNvSpPr>
          <p:nvPr/>
        </p:nvSpPr>
        <p:spPr>
          <a:xfrm>
            <a:off x="251520" y="3573016"/>
            <a:ext cx="8640960" cy="468052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tabLst/>
              <a:defRPr/>
            </a:pPr>
            <a:endParaRPr lang="en-IN" sz="3200" dirty="0" smtClean="0"/>
          </a:p>
          <a:p>
            <a:pPr marL="0" marR="0" lvl="0" indent="0" algn="l" defTabSz="914400" rtl="0" eaLnBrk="1" fontAlgn="auto" latinLnBrk="0" hangingPunct="1">
              <a:lnSpc>
                <a:spcPct val="100000"/>
              </a:lnSpc>
              <a:spcBef>
                <a:spcPct val="20000"/>
              </a:spcBef>
              <a:spcAft>
                <a:spcPts val="0"/>
              </a:spcAft>
              <a:buClrTx/>
              <a:buSzTx/>
              <a:tabLst/>
              <a:defRPr/>
            </a:pPr>
            <a:r>
              <a:rPr kumimoji="0" lang="en-IN" sz="3200" b="0" i="0" u="none" strike="noStrike" kern="1200" cap="none" spc="0" normalizeH="0" baseline="0" noProof="0" dirty="0" smtClean="0">
                <a:ln>
                  <a:noFill/>
                </a:ln>
                <a:solidFill>
                  <a:schemeClr val="tx1"/>
                </a:solidFill>
                <a:effectLst/>
                <a:uLnTx/>
                <a:uFillTx/>
                <a:latin typeface="+mn-lt"/>
                <a:ea typeface="+mn-ea"/>
                <a:cs typeface="+mn-cs"/>
              </a:rPr>
              <a:t>String</a:t>
            </a:r>
            <a:r>
              <a:rPr kumimoji="0" lang="en-IN" sz="3200" b="0" i="0" u="none" strike="noStrike" kern="1200" cap="none" spc="0" normalizeH="0" noProof="0" dirty="0" smtClean="0">
                <a:ln>
                  <a:noFill/>
                </a:ln>
                <a:solidFill>
                  <a:schemeClr val="tx1"/>
                </a:solidFill>
                <a:effectLst/>
                <a:uLnTx/>
                <a:uFillTx/>
                <a:latin typeface="+mn-lt"/>
                <a:ea typeface="+mn-ea"/>
                <a:cs typeface="+mn-cs"/>
              </a:rPr>
              <a:t> </a:t>
            </a:r>
            <a:r>
              <a:rPr kumimoji="0" lang="en-IN" sz="3200" b="0" i="0" u="none" strike="noStrike" kern="1200" cap="none" spc="0" normalizeH="0" noProof="0" dirty="0" err="1" smtClean="0">
                <a:ln>
                  <a:noFill/>
                </a:ln>
                <a:solidFill>
                  <a:schemeClr val="tx1"/>
                </a:solidFill>
                <a:effectLst/>
                <a:uLnTx/>
                <a:uFillTx/>
                <a:latin typeface="+mn-lt"/>
                <a:ea typeface="+mn-ea"/>
                <a:cs typeface="+mn-cs"/>
              </a:rPr>
              <a:t>str</a:t>
            </a:r>
            <a:r>
              <a:rPr kumimoji="0" lang="en-IN" sz="3200" b="0" i="0" u="none" strike="noStrike" kern="1200" cap="none" spc="0" normalizeH="0" noProof="0" dirty="0" smtClean="0">
                <a:ln>
                  <a:noFill/>
                </a:ln>
                <a:solidFill>
                  <a:schemeClr val="tx1"/>
                </a:solidFill>
                <a:effectLst/>
                <a:uLnTx/>
                <a:uFillTx/>
                <a:latin typeface="+mn-lt"/>
                <a:ea typeface="+mn-ea"/>
                <a:cs typeface="+mn-cs"/>
              </a:rPr>
              <a:t> = “JAVA”;</a:t>
            </a:r>
          </a:p>
          <a:p>
            <a:pPr marL="0" marR="0" lvl="0" indent="0" algn="l" defTabSz="914400" rtl="0" eaLnBrk="1" fontAlgn="auto" latinLnBrk="0" hangingPunct="1">
              <a:lnSpc>
                <a:spcPct val="100000"/>
              </a:lnSpc>
              <a:spcBef>
                <a:spcPct val="20000"/>
              </a:spcBef>
              <a:spcAft>
                <a:spcPts val="0"/>
              </a:spcAft>
              <a:buClrTx/>
              <a:buSzTx/>
              <a:tabLst/>
              <a:defRPr/>
            </a:pPr>
            <a:r>
              <a:rPr kumimoji="0" lang="en-IN" sz="3300" b="0" i="0" u="none" strike="noStrike" kern="1200" cap="none" spc="0" normalizeH="0" baseline="0" noProof="0" dirty="0" smtClean="0">
                <a:ln>
                  <a:noFill/>
                </a:ln>
                <a:solidFill>
                  <a:schemeClr val="tx1"/>
                </a:solidFill>
                <a:effectLst/>
                <a:uLnTx/>
                <a:uFillTx/>
                <a:latin typeface="+mn-lt"/>
                <a:ea typeface="+mn-ea"/>
                <a:cs typeface="+mn-cs"/>
              </a:rPr>
              <a:t> </a:t>
            </a:r>
            <a:r>
              <a:rPr lang="en-IN" sz="3300" dirty="0" err="1" smtClean="0"/>
              <a:t>system.out.println</a:t>
            </a:r>
            <a:r>
              <a:rPr kumimoji="0" lang="en-IN" sz="3300" b="0" i="0" u="none" strike="noStrike" kern="1200" cap="none" spc="0" normalizeH="0" baseline="0" noProof="0" dirty="0" smtClean="0">
                <a:ln>
                  <a:noFill/>
                </a:ln>
                <a:solidFill>
                  <a:schemeClr val="tx1"/>
                </a:solidFill>
                <a:effectLst/>
                <a:uLnTx/>
                <a:uFillTx/>
                <a:latin typeface="+mn-lt"/>
                <a:ea typeface="+mn-ea"/>
                <a:cs typeface="+mn-cs"/>
              </a:rPr>
              <a:t>(</a:t>
            </a:r>
            <a:r>
              <a:rPr kumimoji="0" lang="en-IN" sz="3300" b="0" i="0" u="none" strike="noStrike" kern="1200" cap="none" spc="0" normalizeH="0" baseline="0" noProof="0" dirty="0" err="1" smtClean="0">
                <a:ln>
                  <a:noFill/>
                </a:ln>
                <a:solidFill>
                  <a:schemeClr val="tx1"/>
                </a:solidFill>
                <a:effectLst/>
                <a:uLnTx/>
                <a:uFillTx/>
                <a:latin typeface="+mn-lt"/>
                <a:ea typeface="+mn-ea"/>
                <a:cs typeface="+mn-cs"/>
              </a:rPr>
              <a:t>str</a:t>
            </a:r>
            <a:r>
              <a:rPr lang="en-IN" sz="3300" dirty="0" smtClean="0"/>
              <a:t>.length());</a:t>
            </a:r>
            <a:r>
              <a:rPr kumimoji="0" lang="en-IN" sz="3200" b="0" i="0" u="none" strike="noStrike" kern="1200" cap="none" spc="0" normalizeH="0" baseline="0" noProof="0" dirty="0" smtClean="0">
                <a:ln>
                  <a:noFill/>
                </a:ln>
                <a:solidFill>
                  <a:schemeClr val="tx1">
                    <a:tint val="75000"/>
                  </a:schemeClr>
                </a:solidFill>
                <a:effectLst/>
                <a:uLnTx/>
                <a:uFillTx/>
                <a:latin typeface="+mn-lt"/>
                <a:ea typeface="+mn-ea"/>
                <a:cs typeface="+mn-cs"/>
              </a:rPr>
              <a:t/>
            </a:r>
            <a:br>
              <a:rPr kumimoji="0" lang="en-IN" sz="3200" b="0" i="0" u="none" strike="noStrike" kern="1200" cap="none" spc="0" normalizeH="0" baseline="0" noProof="0" dirty="0" smtClean="0">
                <a:ln>
                  <a:noFill/>
                </a:ln>
                <a:solidFill>
                  <a:schemeClr val="tx1">
                    <a:tint val="75000"/>
                  </a:schemeClr>
                </a:solidFill>
                <a:effectLst/>
                <a:uLnTx/>
                <a:uFillTx/>
                <a:latin typeface="+mn-lt"/>
                <a:ea typeface="+mn-ea"/>
                <a:cs typeface="+mn-cs"/>
              </a:rPr>
            </a:br>
            <a:r>
              <a:rPr kumimoji="0" lang="en-IN" sz="3200" b="0" i="0" u="none" strike="noStrike" kern="1200" cap="none" spc="0" normalizeH="0" baseline="0" noProof="0" dirty="0" err="1" smtClean="0">
                <a:ln>
                  <a:noFill/>
                </a:ln>
                <a:solidFill>
                  <a:schemeClr val="tx1">
                    <a:tint val="75000"/>
                  </a:schemeClr>
                </a:solidFill>
                <a:effectLst/>
                <a:uLnTx/>
                <a:uFillTx/>
                <a:latin typeface="+mn-lt"/>
                <a:ea typeface="+mn-ea"/>
                <a:cs typeface="+mn-cs"/>
              </a:rPr>
              <a:t>OutPut</a:t>
            </a:r>
            <a:r>
              <a:rPr kumimoji="0" lang="en-IN" sz="3200" b="0" i="0" u="none" strike="noStrike" kern="1200" cap="none" spc="0" normalizeH="0" baseline="0" noProof="0" dirty="0" smtClean="0">
                <a:ln>
                  <a:noFill/>
                </a:ln>
                <a:solidFill>
                  <a:schemeClr val="tx1">
                    <a:tint val="75000"/>
                  </a:schemeClr>
                </a:solidFill>
                <a:effectLst/>
                <a:uLnTx/>
                <a:uFillTx/>
                <a:latin typeface="+mn-lt"/>
                <a:ea typeface="+mn-ea"/>
                <a:cs typeface="+mn-cs"/>
              </a:rPr>
              <a:t>:</a:t>
            </a:r>
          </a:p>
          <a:p>
            <a:pPr marL="0" marR="0" lvl="0" indent="0" algn="l" defTabSz="914400" rtl="0" eaLnBrk="1" fontAlgn="auto" latinLnBrk="0" hangingPunct="1">
              <a:lnSpc>
                <a:spcPct val="100000"/>
              </a:lnSpc>
              <a:spcBef>
                <a:spcPct val="20000"/>
              </a:spcBef>
              <a:spcAft>
                <a:spcPts val="0"/>
              </a:spcAft>
              <a:buClrTx/>
              <a:buSzTx/>
              <a:tabLst/>
              <a:defRPr/>
            </a:pPr>
            <a:r>
              <a:rPr lang="en-IN" sz="3200" dirty="0" smtClean="0">
                <a:solidFill>
                  <a:schemeClr val="tx1">
                    <a:tint val="75000"/>
                  </a:schemeClr>
                </a:solidFill>
              </a:rPr>
              <a:t>JAVA</a:t>
            </a:r>
            <a:endParaRPr kumimoji="0" lang="en-IN"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String Methods</a:t>
            </a:r>
            <a:endParaRPr lang="en-IN" dirty="0"/>
          </a:p>
        </p:txBody>
      </p:sp>
      <p:sp>
        <p:nvSpPr>
          <p:cNvPr id="3" name="Content Placeholder 2"/>
          <p:cNvSpPr>
            <a:spLocks noGrp="1"/>
          </p:cNvSpPr>
          <p:nvPr>
            <p:ph idx="1"/>
          </p:nvPr>
        </p:nvSpPr>
        <p:spPr>
          <a:xfrm>
            <a:off x="395536" y="1628800"/>
            <a:ext cx="8229600" cy="4525963"/>
          </a:xfrm>
        </p:spPr>
        <p:txBody>
          <a:bodyPr>
            <a:normAutofit/>
          </a:bodyPr>
          <a:lstStyle/>
          <a:p>
            <a:r>
              <a:rPr lang="en-IN" sz="2400" dirty="0" smtClean="0"/>
              <a:t>Here are the list of the methods available in the Java String class. These methods are explained in the separate tutorials with the help of examples. Links to the tutorials are provided below:</a:t>
            </a:r>
          </a:p>
          <a:p>
            <a:r>
              <a:rPr lang="en-IN" sz="2400" b="1" dirty="0" err="1" smtClean="0">
                <a:hlinkClick r:id="rId2"/>
              </a:rPr>
              <a:t>int</a:t>
            </a:r>
            <a:r>
              <a:rPr lang="en-IN" sz="2400" b="1" dirty="0" smtClean="0">
                <a:hlinkClick r:id="rId2"/>
              </a:rPr>
              <a:t> length()</a:t>
            </a:r>
            <a:r>
              <a:rPr lang="en-IN" sz="2400" dirty="0" smtClean="0"/>
              <a:t>: It returns the length of a String.</a:t>
            </a:r>
          </a:p>
          <a:p>
            <a:r>
              <a:rPr lang="en-IN" sz="2400" b="1" dirty="0" smtClean="0">
                <a:hlinkClick r:id="rId3"/>
              </a:rPr>
              <a:t>String substring(</a:t>
            </a:r>
            <a:r>
              <a:rPr lang="en-IN" sz="2400" b="1" dirty="0" err="1" smtClean="0">
                <a:hlinkClick r:id="rId3"/>
              </a:rPr>
              <a:t>int</a:t>
            </a:r>
            <a:r>
              <a:rPr lang="en-IN" sz="2400" b="1" dirty="0" smtClean="0">
                <a:hlinkClick r:id="rId3"/>
              </a:rPr>
              <a:t> </a:t>
            </a:r>
            <a:r>
              <a:rPr lang="en-IN" sz="2400" b="1" dirty="0" err="1" smtClean="0">
                <a:hlinkClick r:id="rId3"/>
              </a:rPr>
              <a:t>beginIndex</a:t>
            </a:r>
            <a:r>
              <a:rPr lang="en-IN" sz="2400" b="1" dirty="0" smtClean="0">
                <a:hlinkClick r:id="rId3"/>
              </a:rPr>
              <a:t>)</a:t>
            </a:r>
            <a:r>
              <a:rPr lang="en-IN" sz="2400" dirty="0" smtClean="0"/>
              <a:t>: It returns the substring of the string. The substring starts with the character at the specified index.</a:t>
            </a:r>
          </a:p>
          <a:p>
            <a:r>
              <a:rPr lang="en-IN" sz="2400" b="1" dirty="0" smtClean="0">
                <a:hlinkClick r:id="rId3"/>
              </a:rPr>
              <a:t>String substring(</a:t>
            </a:r>
            <a:r>
              <a:rPr lang="en-IN" sz="2400" b="1" dirty="0" err="1" smtClean="0">
                <a:hlinkClick r:id="rId3"/>
              </a:rPr>
              <a:t>int</a:t>
            </a:r>
            <a:r>
              <a:rPr lang="en-IN" sz="2400" b="1" dirty="0" smtClean="0">
                <a:hlinkClick r:id="rId3"/>
              </a:rPr>
              <a:t> </a:t>
            </a:r>
            <a:r>
              <a:rPr lang="en-IN" sz="2400" b="1" dirty="0" err="1" smtClean="0">
                <a:hlinkClick r:id="rId3"/>
              </a:rPr>
              <a:t>beginIndex</a:t>
            </a:r>
            <a:r>
              <a:rPr lang="en-IN" sz="2400" b="1" dirty="0" smtClean="0">
                <a:hlinkClick r:id="rId3"/>
              </a:rPr>
              <a:t>, </a:t>
            </a:r>
            <a:r>
              <a:rPr lang="en-IN" sz="2400" b="1" dirty="0" err="1" smtClean="0">
                <a:hlinkClick r:id="rId3"/>
              </a:rPr>
              <a:t>int</a:t>
            </a:r>
            <a:r>
              <a:rPr lang="en-IN" sz="2400" b="1" dirty="0" smtClean="0">
                <a:hlinkClick r:id="rId3"/>
              </a:rPr>
              <a:t> </a:t>
            </a:r>
            <a:r>
              <a:rPr lang="en-IN" sz="2400" b="1" dirty="0" err="1" smtClean="0">
                <a:hlinkClick r:id="rId3"/>
              </a:rPr>
              <a:t>endIndex</a:t>
            </a:r>
            <a:r>
              <a:rPr lang="en-IN" sz="2400" b="1" dirty="0" smtClean="0">
                <a:hlinkClick r:id="rId3"/>
              </a:rPr>
              <a:t>)</a:t>
            </a:r>
            <a:r>
              <a:rPr lang="en-IN" sz="2400" dirty="0" smtClean="0"/>
              <a:t>: Returns the substring. The substring starts with character at </a:t>
            </a:r>
            <a:r>
              <a:rPr lang="en-IN" sz="2400" dirty="0" err="1" smtClean="0"/>
              <a:t>beginIndex</a:t>
            </a:r>
            <a:r>
              <a:rPr lang="en-IN" sz="2400" dirty="0" smtClean="0"/>
              <a:t> and ends with the character at </a:t>
            </a:r>
            <a:r>
              <a:rPr lang="en-IN" sz="2400" dirty="0" err="1" smtClean="0"/>
              <a:t>endIndex</a:t>
            </a:r>
            <a:r>
              <a:rPr lang="en-IN" sz="2400" dirty="0" smtClean="0"/>
              <a:t>.</a:t>
            </a:r>
          </a:p>
          <a:p>
            <a:endParaRPr lang="en-IN"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395536" y="188640"/>
            <a:ext cx="8229600" cy="5966123"/>
          </a:xfrm>
          <a:prstGeom prst="rect">
            <a:avLst/>
          </a:prstGeom>
        </p:spPr>
        <p:txBody>
          <a:bodyPr>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3" name="Content Placeholder 2"/>
          <p:cNvSpPr txBox="1">
            <a:spLocks/>
          </p:cNvSpPr>
          <p:nvPr/>
        </p:nvSpPr>
        <p:spPr>
          <a:xfrm>
            <a:off x="395536" y="908720"/>
            <a:ext cx="8229600" cy="5246043"/>
          </a:xfrm>
          <a:prstGeom prst="rect">
            <a:avLst/>
          </a:prstGeom>
        </p:spPr>
        <p:txBody>
          <a:bodyPr>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400" b="1" i="0" u="none" strike="noStrike" kern="1200" cap="none" spc="0" normalizeH="0" baseline="0" noProof="0" dirty="0" smtClean="0">
                <a:ln>
                  <a:noFill/>
                </a:ln>
                <a:solidFill>
                  <a:schemeClr val="tx1"/>
                </a:solidFill>
                <a:effectLst/>
                <a:uLnTx/>
                <a:uFillTx/>
                <a:latin typeface="+mn-lt"/>
                <a:ea typeface="+mn-ea"/>
                <a:cs typeface="+mn-cs"/>
                <a:hlinkClick r:id="rId2"/>
              </a:rPr>
              <a:t>String[] Split()</a:t>
            </a:r>
            <a:r>
              <a:rPr kumimoji="0" lang="en-IN" sz="2400" b="0" i="0" u="none" strike="noStrike" kern="1200" cap="none" spc="0" normalizeH="0" baseline="0" noProof="0" dirty="0" smtClean="0">
                <a:ln>
                  <a:noFill/>
                </a:ln>
                <a:solidFill>
                  <a:schemeClr val="tx1"/>
                </a:solidFill>
                <a:effectLst/>
                <a:uLnTx/>
                <a:uFillTx/>
                <a:latin typeface="+mn-lt"/>
                <a:ea typeface="+mn-ea"/>
                <a:cs typeface="+mn-cs"/>
              </a:rPr>
              <a:t>: It will</a:t>
            </a:r>
            <a:r>
              <a:rPr kumimoji="0" lang="en-IN" sz="2400" b="0" i="0" u="none" strike="noStrike" kern="1200" cap="none" spc="0" normalizeH="0" noProof="0" dirty="0" smtClean="0">
                <a:ln>
                  <a:noFill/>
                </a:ln>
                <a:solidFill>
                  <a:schemeClr val="tx1"/>
                </a:solidFill>
                <a:effectLst/>
                <a:uLnTx/>
                <a:uFillTx/>
                <a:latin typeface="+mn-lt"/>
                <a:ea typeface="+mn-ea"/>
                <a:cs typeface="+mn-cs"/>
              </a:rPr>
              <a:t> split the string and return the array.</a:t>
            </a: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400" b="1" i="0" u="none" strike="noStrike" kern="1200" cap="none" spc="0" normalizeH="0" baseline="0" noProof="0" dirty="0" smtClean="0">
                <a:ln>
                  <a:noFill/>
                </a:ln>
                <a:solidFill>
                  <a:schemeClr val="tx1"/>
                </a:solidFill>
                <a:effectLst/>
                <a:uLnTx/>
                <a:uFillTx/>
                <a:latin typeface="+mn-lt"/>
                <a:ea typeface="+mn-ea"/>
                <a:cs typeface="+mn-cs"/>
                <a:hlinkClick r:id="rId3"/>
              </a:rPr>
              <a:t>String </a:t>
            </a:r>
            <a:r>
              <a:rPr kumimoji="0" lang="en-IN" sz="2400" b="1" i="0" u="none" strike="noStrike" kern="1200" cap="none" spc="0" normalizeH="0" baseline="0" noProof="0" dirty="0" err="1" smtClean="0">
                <a:ln>
                  <a:noFill/>
                </a:ln>
                <a:solidFill>
                  <a:schemeClr val="tx1"/>
                </a:solidFill>
                <a:effectLst/>
                <a:uLnTx/>
                <a:uFillTx/>
                <a:latin typeface="+mn-lt"/>
                <a:ea typeface="+mn-ea"/>
                <a:cs typeface="+mn-cs"/>
                <a:hlinkClick r:id="rId3"/>
              </a:rPr>
              <a:t>toLowerCase</a:t>
            </a:r>
            <a:r>
              <a:rPr kumimoji="0" lang="en-IN" sz="2400" b="1" i="0" u="none" strike="noStrike" kern="1200" cap="none" spc="0" normalizeH="0" baseline="0" noProof="0" dirty="0" smtClean="0">
                <a:ln>
                  <a:noFill/>
                </a:ln>
                <a:solidFill>
                  <a:schemeClr val="tx1"/>
                </a:solidFill>
                <a:effectLst/>
                <a:uLnTx/>
                <a:uFillTx/>
                <a:latin typeface="+mn-lt"/>
                <a:ea typeface="+mn-ea"/>
                <a:cs typeface="+mn-cs"/>
                <a:hlinkClick r:id="rId3"/>
              </a:rPr>
              <a:t>()</a:t>
            </a:r>
            <a:r>
              <a:rPr kumimoji="0" lang="en-IN" sz="2400" b="0" i="0" u="none" strike="noStrike" kern="1200" cap="none" spc="0" normalizeH="0" baseline="0" noProof="0" dirty="0" smtClean="0">
                <a:ln>
                  <a:noFill/>
                </a:ln>
                <a:solidFill>
                  <a:schemeClr val="tx1"/>
                </a:solidFill>
                <a:effectLst/>
                <a:uLnTx/>
                <a:uFillTx/>
                <a:latin typeface="+mn-lt"/>
                <a:ea typeface="+mn-ea"/>
                <a:cs typeface="+mn-cs"/>
              </a:rPr>
              <a:t>: It converts</a:t>
            </a:r>
            <a:r>
              <a:rPr kumimoji="0" lang="en-IN" sz="2400" b="0" i="0" u="none" strike="noStrike" kern="1200" cap="none" spc="0" normalizeH="0" noProof="0" dirty="0" smtClean="0">
                <a:ln>
                  <a:noFill/>
                </a:ln>
                <a:solidFill>
                  <a:schemeClr val="tx1"/>
                </a:solidFill>
                <a:effectLst/>
                <a:uLnTx/>
                <a:uFillTx/>
                <a:latin typeface="+mn-lt"/>
                <a:ea typeface="+mn-ea"/>
                <a:cs typeface="+mn-cs"/>
              </a:rPr>
              <a:t> string into lower case</a:t>
            </a:r>
            <a:r>
              <a:rPr kumimoji="0" lang="en-IN" sz="2400" b="0" i="0" u="none" strike="noStrike" kern="1200" cap="none" spc="0" normalizeH="0" baseline="0" noProof="0" dirty="0" smtClean="0">
                <a:ln>
                  <a:noFill/>
                </a:ln>
                <a:solidFill>
                  <a:schemeClr val="tx1"/>
                </a:solidFill>
                <a:effectLst/>
                <a:uLnTx/>
                <a:uFillTx/>
                <a:latin typeface="+mn-lt"/>
                <a:ea typeface="+mn-ea"/>
                <a:cs typeface="+mn-cs"/>
              </a:rPr>
              <a:t>.</a:t>
            </a:r>
          </a:p>
          <a:p>
            <a:pPr marL="342900" lvl="0" indent="-342900">
              <a:spcBef>
                <a:spcPct val="20000"/>
              </a:spcBef>
              <a:buFont typeface="Arial" pitchFamily="34" charset="0"/>
              <a:buChar char="•"/>
              <a:defRPr/>
            </a:pPr>
            <a:r>
              <a:rPr lang="en-IN" sz="2400" b="1" dirty="0" smtClean="0">
                <a:hlinkClick r:id="rId3"/>
              </a:rPr>
              <a:t>String </a:t>
            </a:r>
            <a:r>
              <a:rPr lang="en-IN" sz="2400" b="1" dirty="0" err="1" smtClean="0">
                <a:hlinkClick r:id="rId3"/>
              </a:rPr>
              <a:t>toUpperCase</a:t>
            </a:r>
            <a:r>
              <a:rPr lang="en-IN" sz="2400" b="1" dirty="0" smtClean="0">
                <a:hlinkClick r:id="rId3"/>
              </a:rPr>
              <a:t>()</a:t>
            </a:r>
            <a:r>
              <a:rPr lang="en-IN" sz="2400" dirty="0" smtClean="0"/>
              <a:t>: It converts string into upper case</a:t>
            </a: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400" b="1" i="0" u="none" strike="noStrike" kern="1200" cap="none" spc="0" normalizeH="0" baseline="0" noProof="0" dirty="0" smtClean="0">
                <a:ln>
                  <a:noFill/>
                </a:ln>
                <a:solidFill>
                  <a:schemeClr val="tx1"/>
                </a:solidFill>
                <a:effectLst/>
                <a:uLnTx/>
                <a:uFillTx/>
                <a:latin typeface="+mn-lt"/>
                <a:ea typeface="+mn-ea"/>
                <a:cs typeface="+mn-cs"/>
                <a:hlinkClick r:id="rId3"/>
              </a:rPr>
              <a:t>String Replace(</a:t>
            </a:r>
            <a:r>
              <a:rPr lang="en-IN" sz="2400" b="1" dirty="0" smtClean="0">
                <a:hlinkClick r:id="rId3"/>
              </a:rPr>
              <a:t>String </a:t>
            </a:r>
            <a:r>
              <a:rPr kumimoji="0" lang="en-IN" sz="2400" b="1" i="0" u="none" strike="noStrike" kern="1200" cap="none" spc="0" normalizeH="0" baseline="0" noProof="0" dirty="0" smtClean="0">
                <a:ln>
                  <a:noFill/>
                </a:ln>
                <a:solidFill>
                  <a:schemeClr val="tx1"/>
                </a:solidFill>
                <a:effectLst/>
                <a:uLnTx/>
                <a:uFillTx/>
                <a:latin typeface="+mn-lt"/>
                <a:ea typeface="+mn-ea"/>
                <a:cs typeface="+mn-cs"/>
                <a:hlinkClick r:id="rId3"/>
              </a:rPr>
              <a:t>begin, </a:t>
            </a:r>
            <a:r>
              <a:rPr kumimoji="0" lang="en-IN" sz="2400" b="1" i="0" u="none" strike="noStrike" kern="1200" cap="none" spc="0" normalizeH="0" baseline="0" noProof="0" dirty="0" err="1" smtClean="0">
                <a:ln>
                  <a:noFill/>
                </a:ln>
                <a:solidFill>
                  <a:schemeClr val="tx1"/>
                </a:solidFill>
                <a:effectLst/>
                <a:uLnTx/>
                <a:uFillTx/>
                <a:latin typeface="+mn-lt"/>
                <a:ea typeface="+mn-ea"/>
                <a:cs typeface="+mn-cs"/>
                <a:hlinkClick r:id="rId3"/>
              </a:rPr>
              <a:t>int</a:t>
            </a:r>
            <a:r>
              <a:rPr kumimoji="0" lang="en-IN" sz="2400" b="1" i="0" u="none" strike="noStrike" kern="1200" cap="none" spc="0" normalizeH="0" baseline="0" noProof="0" dirty="0" smtClean="0">
                <a:ln>
                  <a:noFill/>
                </a:ln>
                <a:solidFill>
                  <a:schemeClr val="tx1"/>
                </a:solidFill>
                <a:effectLst/>
                <a:uLnTx/>
                <a:uFillTx/>
                <a:latin typeface="+mn-lt"/>
                <a:ea typeface="+mn-ea"/>
                <a:cs typeface="+mn-cs"/>
                <a:hlinkClick r:id="rId3"/>
              </a:rPr>
              <a:t> </a:t>
            </a:r>
            <a:r>
              <a:rPr kumimoji="0" lang="en-IN" sz="2400" b="1" i="0" u="none" strike="noStrike" kern="1200" cap="none" spc="0" normalizeH="0" baseline="0" noProof="0" dirty="0" err="1" smtClean="0">
                <a:ln>
                  <a:noFill/>
                </a:ln>
                <a:solidFill>
                  <a:schemeClr val="tx1"/>
                </a:solidFill>
                <a:effectLst/>
                <a:uLnTx/>
                <a:uFillTx/>
                <a:latin typeface="+mn-lt"/>
                <a:ea typeface="+mn-ea"/>
                <a:cs typeface="+mn-cs"/>
                <a:hlinkClick r:id="rId3"/>
              </a:rPr>
              <a:t>endIndex</a:t>
            </a:r>
            <a:r>
              <a:rPr kumimoji="0" lang="en-IN" sz="2400" b="1" i="0" u="none" strike="noStrike" kern="1200" cap="none" spc="0" normalizeH="0" baseline="0" noProof="0" dirty="0" smtClean="0">
                <a:ln>
                  <a:noFill/>
                </a:ln>
                <a:solidFill>
                  <a:schemeClr val="tx1"/>
                </a:solidFill>
                <a:effectLst/>
                <a:uLnTx/>
                <a:uFillTx/>
                <a:latin typeface="+mn-lt"/>
                <a:ea typeface="+mn-ea"/>
                <a:cs typeface="+mn-cs"/>
                <a:hlinkClick r:id="rId3"/>
              </a:rPr>
              <a:t>)</a:t>
            </a:r>
            <a:r>
              <a:rPr kumimoji="0" lang="en-IN" sz="2400" b="0" i="0" u="none" strike="noStrike" kern="1200" cap="none" spc="0" normalizeH="0" baseline="0" noProof="0" dirty="0" smtClean="0">
                <a:ln>
                  <a:noFill/>
                </a:ln>
                <a:solidFill>
                  <a:schemeClr val="tx1"/>
                </a:solidFill>
                <a:effectLst/>
                <a:uLnTx/>
                <a:uFillTx/>
                <a:latin typeface="+mn-lt"/>
                <a:ea typeface="+mn-ea"/>
                <a:cs typeface="+mn-cs"/>
              </a:rPr>
              <a:t>: Returns the substring. The substring starts with character at </a:t>
            </a:r>
            <a:r>
              <a:rPr kumimoji="0" lang="en-IN" sz="2400" b="0" i="0" u="none" strike="noStrike" kern="1200" cap="none" spc="0" normalizeH="0" baseline="0" noProof="0" dirty="0" err="1" smtClean="0">
                <a:ln>
                  <a:noFill/>
                </a:ln>
                <a:solidFill>
                  <a:schemeClr val="tx1"/>
                </a:solidFill>
                <a:effectLst/>
                <a:uLnTx/>
                <a:uFillTx/>
                <a:latin typeface="+mn-lt"/>
                <a:ea typeface="+mn-ea"/>
                <a:cs typeface="+mn-cs"/>
              </a:rPr>
              <a:t>beginIndex</a:t>
            </a:r>
            <a:r>
              <a:rPr kumimoji="0" lang="en-IN" sz="2400" b="0" i="0" u="none" strike="noStrike" kern="1200" cap="none" spc="0" normalizeH="0" baseline="0" noProof="0" dirty="0" smtClean="0">
                <a:ln>
                  <a:noFill/>
                </a:ln>
                <a:solidFill>
                  <a:schemeClr val="tx1"/>
                </a:solidFill>
                <a:effectLst/>
                <a:uLnTx/>
                <a:uFillTx/>
                <a:latin typeface="+mn-lt"/>
                <a:ea typeface="+mn-ea"/>
                <a:cs typeface="+mn-cs"/>
              </a:rPr>
              <a:t> and ends with the character at </a:t>
            </a:r>
            <a:r>
              <a:rPr kumimoji="0" lang="en-IN" sz="2400" b="0" i="0" u="none" strike="noStrike" kern="1200" cap="none" spc="0" normalizeH="0" baseline="0" noProof="0" dirty="0" err="1" smtClean="0">
                <a:ln>
                  <a:noFill/>
                </a:ln>
                <a:solidFill>
                  <a:schemeClr val="tx1"/>
                </a:solidFill>
                <a:effectLst/>
                <a:uLnTx/>
                <a:uFillTx/>
                <a:latin typeface="+mn-lt"/>
                <a:ea typeface="+mn-ea"/>
                <a:cs typeface="+mn-cs"/>
              </a:rPr>
              <a:t>endIndex</a:t>
            </a:r>
            <a:r>
              <a:rPr kumimoji="0" lang="en-IN" sz="2400" b="0" i="0" u="none" strike="noStrike" kern="1200" cap="none" spc="0" normalizeH="0" baseline="0" noProof="0" dirty="0" smtClean="0">
                <a:ln>
                  <a:noFill/>
                </a:ln>
                <a:solidFill>
                  <a:schemeClr val="tx1"/>
                </a:solidFill>
                <a:effectLst/>
                <a:uLnTx/>
                <a:uFillTx/>
                <a:latin typeface="+mn-lt"/>
                <a:ea typeface="+mn-ea"/>
                <a:cs typeface="+mn-cs"/>
              </a:rPr>
              <a:t>.</a:t>
            </a:r>
          </a:p>
          <a:p>
            <a:pPr marL="342900" indent="-342900">
              <a:spcBef>
                <a:spcPct val="20000"/>
              </a:spcBef>
              <a:buFont typeface="Arial" pitchFamily="34" charset="0"/>
              <a:buChar char="•"/>
              <a:defRPr/>
            </a:pPr>
            <a:r>
              <a:rPr lang="en-IN" sz="2400" b="1" dirty="0" err="1" smtClean="0">
                <a:hlinkClick r:id="rId4"/>
              </a:rPr>
              <a:t>boolean</a:t>
            </a:r>
            <a:r>
              <a:rPr lang="en-IN" sz="2400" b="1" dirty="0" smtClean="0">
                <a:hlinkClick r:id="rId4"/>
              </a:rPr>
              <a:t> </a:t>
            </a:r>
            <a:r>
              <a:rPr lang="en-IN" sz="2400" b="1" dirty="0" err="1" smtClean="0">
                <a:hlinkClick r:id="rId4"/>
              </a:rPr>
              <a:t>startsWith</a:t>
            </a:r>
            <a:r>
              <a:rPr lang="en-IN" sz="2400" b="1" dirty="0" smtClean="0">
                <a:hlinkClick r:id="rId4"/>
              </a:rPr>
              <a:t>(String prefix, </a:t>
            </a:r>
            <a:r>
              <a:rPr lang="en-IN" sz="2400" b="1" dirty="0" err="1" smtClean="0">
                <a:hlinkClick r:id="rId4"/>
              </a:rPr>
              <a:t>int</a:t>
            </a:r>
            <a:r>
              <a:rPr lang="en-IN" sz="2400" b="1" dirty="0" smtClean="0">
                <a:hlinkClick r:id="rId4"/>
              </a:rPr>
              <a:t> offset)</a:t>
            </a:r>
            <a:r>
              <a:rPr lang="en-IN" sz="2400" dirty="0" smtClean="0"/>
              <a:t>: It checks whether the substring (starting from the specified offset index) is having the specified prefix or not.</a:t>
            </a:r>
          </a:p>
          <a:p>
            <a:pPr marL="342900" indent="-342900">
              <a:spcBef>
                <a:spcPct val="20000"/>
              </a:spcBef>
              <a:buFont typeface="Arial" pitchFamily="34" charset="0"/>
              <a:buChar char="•"/>
              <a:defRPr/>
            </a:pPr>
            <a:r>
              <a:rPr lang="en-IN" sz="2400" b="1" dirty="0" err="1" smtClean="0">
                <a:hlinkClick r:id="rId5"/>
              </a:rPr>
              <a:t>boolean</a:t>
            </a:r>
            <a:r>
              <a:rPr lang="en-IN" sz="2400" b="1" dirty="0" smtClean="0">
                <a:hlinkClick r:id="rId5"/>
              </a:rPr>
              <a:t> contains(</a:t>
            </a:r>
            <a:r>
              <a:rPr lang="en-IN" sz="2400" b="1" dirty="0" err="1" smtClean="0">
                <a:hlinkClick r:id="rId5"/>
              </a:rPr>
              <a:t>CharSequence</a:t>
            </a:r>
            <a:r>
              <a:rPr lang="en-IN" sz="2400" b="1" dirty="0" smtClean="0">
                <a:hlinkClick r:id="rId5"/>
              </a:rPr>
              <a:t> s)</a:t>
            </a:r>
            <a:r>
              <a:rPr lang="en-IN" sz="2400" dirty="0" smtClean="0"/>
              <a:t>: It checks whether the string contains the specified sequence of char values. If yes then it returns true else false. It throws </a:t>
            </a:r>
            <a:r>
              <a:rPr lang="en-IN" sz="2400" dirty="0" err="1" smtClean="0"/>
              <a:t>NullPointerException</a:t>
            </a:r>
            <a:r>
              <a:rPr lang="en-IN" sz="2400" dirty="0" smtClean="0"/>
              <a:t> of ‘s’ is null.</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sz="24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395536" y="188640"/>
            <a:ext cx="8229600" cy="5966123"/>
          </a:xfrm>
          <a:prstGeom prst="rect">
            <a:avLst/>
          </a:prstGeom>
        </p:spPr>
        <p:txBody>
          <a:bodyPr>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3" name="Content Placeholder 2"/>
          <p:cNvSpPr txBox="1">
            <a:spLocks/>
          </p:cNvSpPr>
          <p:nvPr/>
        </p:nvSpPr>
        <p:spPr>
          <a:xfrm>
            <a:off x="395536" y="991269"/>
            <a:ext cx="8229600" cy="5246043"/>
          </a:xfrm>
          <a:prstGeom prst="rect">
            <a:avLst/>
          </a:prstGeom>
        </p:spPr>
        <p:txBody>
          <a:bodyPr>
            <a:normAutofit/>
          </a:bodyPr>
          <a:lstStyle/>
          <a:p>
            <a:r>
              <a:rPr lang="en-IN" sz="2400" b="1" dirty="0" smtClean="0">
                <a:hlinkClick r:id="rId2" tooltip="CharAt"/>
              </a:rPr>
              <a:t>char </a:t>
            </a:r>
            <a:r>
              <a:rPr lang="en-IN" sz="2400" b="1" dirty="0" err="1" smtClean="0">
                <a:hlinkClick r:id="rId2" tooltip="CharAt"/>
              </a:rPr>
              <a:t>charAt</a:t>
            </a:r>
            <a:r>
              <a:rPr lang="en-IN" sz="2400" b="1" dirty="0" smtClean="0">
                <a:hlinkClick r:id="rId2" tooltip="CharAt"/>
              </a:rPr>
              <a:t>(</a:t>
            </a:r>
            <a:r>
              <a:rPr lang="en-IN" sz="2400" b="1" dirty="0" err="1" smtClean="0">
                <a:hlinkClick r:id="rId2" tooltip="CharAt"/>
              </a:rPr>
              <a:t>int</a:t>
            </a:r>
            <a:r>
              <a:rPr lang="en-IN" sz="2400" b="1" dirty="0" smtClean="0">
                <a:hlinkClick r:id="rId2" tooltip="CharAt"/>
              </a:rPr>
              <a:t> index)</a:t>
            </a:r>
            <a:r>
              <a:rPr lang="en-IN" sz="2400" dirty="0" smtClean="0"/>
              <a:t>: It returns the character at the specified index. Specified index value should be between 0 to length() -1 both inclusive. It throws </a:t>
            </a:r>
            <a:r>
              <a:rPr lang="en-IN" sz="2400" dirty="0" err="1" smtClean="0"/>
              <a:t>IndexOutOfBoundsException</a:t>
            </a:r>
            <a:r>
              <a:rPr lang="en-IN" sz="2400" dirty="0" smtClean="0"/>
              <a:t> if index&lt;0||&gt;= length of String.</a:t>
            </a:r>
          </a:p>
          <a:p>
            <a:r>
              <a:rPr lang="en-IN" sz="2400" b="1" dirty="0" err="1" smtClean="0">
                <a:hlinkClick r:id="rId3"/>
              </a:rPr>
              <a:t>boolean</a:t>
            </a:r>
            <a:r>
              <a:rPr lang="en-IN" sz="2400" b="1" dirty="0" smtClean="0">
                <a:hlinkClick r:id="rId3"/>
              </a:rPr>
              <a:t> equals(Object </a:t>
            </a:r>
            <a:r>
              <a:rPr lang="en-IN" sz="2400" b="1" dirty="0" err="1" smtClean="0">
                <a:hlinkClick r:id="rId3"/>
              </a:rPr>
              <a:t>obj</a:t>
            </a:r>
            <a:r>
              <a:rPr lang="en-IN" sz="2400" b="1" dirty="0" smtClean="0">
                <a:hlinkClick r:id="rId3"/>
              </a:rPr>
              <a:t>)</a:t>
            </a:r>
            <a:r>
              <a:rPr lang="en-IN" sz="2400" dirty="0" smtClean="0"/>
              <a:t>: Compares the string with the specified string and returns true if both matches else false.</a:t>
            </a:r>
          </a:p>
          <a:p>
            <a:r>
              <a:rPr lang="en-IN" sz="2400" b="1" dirty="0" err="1" smtClean="0">
                <a:hlinkClick r:id="rId3"/>
              </a:rPr>
              <a:t>boolean</a:t>
            </a:r>
            <a:r>
              <a:rPr lang="en-IN" sz="2400" b="1" dirty="0" smtClean="0">
                <a:hlinkClick r:id="rId3"/>
              </a:rPr>
              <a:t> </a:t>
            </a:r>
            <a:r>
              <a:rPr lang="en-IN" sz="2400" b="1" dirty="0" err="1" smtClean="0">
                <a:hlinkClick r:id="rId3"/>
              </a:rPr>
              <a:t>equalsIgnoreCase</a:t>
            </a:r>
            <a:r>
              <a:rPr lang="en-IN" sz="2400" b="1" dirty="0" smtClean="0">
                <a:hlinkClick r:id="rId3"/>
              </a:rPr>
              <a:t>(String </a:t>
            </a:r>
            <a:r>
              <a:rPr lang="en-IN" sz="2400" b="1" dirty="0" err="1" smtClean="0">
                <a:hlinkClick r:id="rId3"/>
              </a:rPr>
              <a:t>string</a:t>
            </a:r>
            <a:r>
              <a:rPr lang="en-IN" sz="2400" b="1" dirty="0" smtClean="0">
                <a:hlinkClick r:id="rId3"/>
              </a:rPr>
              <a:t>)</a:t>
            </a:r>
            <a:r>
              <a:rPr lang="en-IN" sz="2400" dirty="0" smtClean="0"/>
              <a:t>: It works same as equals method but it doesn’t consider the case while comparing strings. It does a case insensitive comparison.</a:t>
            </a:r>
          </a:p>
          <a:p>
            <a:pPr marL="342900" indent="-342900">
              <a:spcBef>
                <a:spcPct val="20000"/>
              </a:spcBef>
              <a:buFont typeface="Arial" pitchFamily="34" charset="0"/>
              <a:buChar char="•"/>
              <a:defRPr/>
            </a:pPr>
            <a:r>
              <a:rPr lang="en-IN" sz="2400" b="1" dirty="0" err="1" smtClean="0">
                <a:hlinkClick r:id="rId4" tooltip="endsWith"/>
              </a:rPr>
              <a:t>boolean</a:t>
            </a:r>
            <a:r>
              <a:rPr lang="en-IN" sz="2400" b="1" dirty="0" smtClean="0">
                <a:hlinkClick r:id="rId4" tooltip="endsWith"/>
              </a:rPr>
              <a:t> </a:t>
            </a:r>
            <a:r>
              <a:rPr lang="en-IN" sz="2400" b="1" dirty="0" err="1" smtClean="0">
                <a:hlinkClick r:id="rId4" tooltip="endsWith"/>
              </a:rPr>
              <a:t>endsWith</a:t>
            </a:r>
            <a:r>
              <a:rPr lang="en-IN" sz="2400" b="1" dirty="0" smtClean="0">
                <a:hlinkClick r:id="rId4" tooltip="endsWith"/>
              </a:rPr>
              <a:t>(String suffix)</a:t>
            </a:r>
            <a:r>
              <a:rPr lang="en-IN" sz="2400" dirty="0" smtClean="0"/>
              <a:t>: Checks whether the string ends with the specified suffix.</a:t>
            </a:r>
          </a:p>
          <a:p>
            <a:pPr marL="342900" indent="-342900">
              <a:spcBef>
                <a:spcPct val="20000"/>
              </a:spcBef>
              <a:buFont typeface="Arial" pitchFamily="34" charset="0"/>
              <a:buChar char="•"/>
              <a:defRPr/>
            </a:pPr>
            <a:r>
              <a:rPr lang="en-IN" sz="2400" b="1" dirty="0" err="1" smtClean="0">
                <a:hlinkClick r:id="rId5"/>
              </a:rPr>
              <a:t>int</a:t>
            </a:r>
            <a:r>
              <a:rPr lang="en-IN" sz="2400" b="1" dirty="0" smtClean="0">
                <a:hlinkClick r:id="rId5"/>
              </a:rPr>
              <a:t> </a:t>
            </a:r>
            <a:r>
              <a:rPr lang="en-IN" sz="2400" b="1" dirty="0" err="1" smtClean="0">
                <a:hlinkClick r:id="rId5"/>
              </a:rPr>
              <a:t>indexOf</a:t>
            </a:r>
            <a:r>
              <a:rPr lang="en-IN" sz="2400" b="1" dirty="0" smtClean="0">
                <a:hlinkClick r:id="rId5"/>
              </a:rPr>
              <a:t>(</a:t>
            </a:r>
            <a:r>
              <a:rPr lang="en-IN" sz="2400" b="1" dirty="0" err="1" smtClean="0">
                <a:hlinkClick r:id="rId5"/>
              </a:rPr>
              <a:t>int</a:t>
            </a:r>
            <a:r>
              <a:rPr lang="en-IN" sz="2400" b="1" dirty="0" smtClean="0">
                <a:hlinkClick r:id="rId5"/>
              </a:rPr>
              <a:t> </a:t>
            </a:r>
            <a:r>
              <a:rPr lang="en-IN" sz="2400" b="1" dirty="0" err="1" smtClean="0">
                <a:hlinkClick r:id="rId5"/>
              </a:rPr>
              <a:t>ch</a:t>
            </a:r>
            <a:r>
              <a:rPr lang="en-IN" sz="2400" b="1" dirty="0" smtClean="0">
                <a:hlinkClick r:id="rId5"/>
              </a:rPr>
              <a:t>)</a:t>
            </a:r>
            <a:r>
              <a:rPr lang="en-IN" sz="2400" dirty="0" smtClean="0"/>
              <a:t>: Returns the index of first occurrence of the specified character </a:t>
            </a:r>
            <a:r>
              <a:rPr lang="en-IN" sz="2400" dirty="0" err="1" smtClean="0"/>
              <a:t>ch</a:t>
            </a:r>
            <a:r>
              <a:rPr lang="en-IN" sz="2400" dirty="0" smtClean="0"/>
              <a:t> in the string.</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sz="24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260648"/>
            <a:ext cx="7772400" cy="1470025"/>
          </a:xfrm>
        </p:spPr>
        <p:txBody>
          <a:bodyPr/>
          <a:lstStyle/>
          <a:p>
            <a:r>
              <a:rPr lang="en-IN" dirty="0" smtClean="0"/>
              <a:t>Arrays</a:t>
            </a:r>
            <a:endParaRPr lang="en-IN" dirty="0"/>
          </a:p>
        </p:txBody>
      </p:sp>
      <p:sp>
        <p:nvSpPr>
          <p:cNvPr id="3" name="Subtitle 2"/>
          <p:cNvSpPr>
            <a:spLocks noGrp="1"/>
          </p:cNvSpPr>
          <p:nvPr>
            <p:ph type="subTitle" idx="1"/>
          </p:nvPr>
        </p:nvSpPr>
        <p:spPr>
          <a:xfrm>
            <a:off x="251520" y="1556792"/>
            <a:ext cx="8892480" cy="4464496"/>
          </a:xfrm>
        </p:spPr>
        <p:txBody>
          <a:bodyPr>
            <a:normAutofit/>
          </a:bodyPr>
          <a:lstStyle/>
          <a:p>
            <a:pPr algn="l"/>
            <a:r>
              <a:rPr lang="en-IN" dirty="0" smtClean="0">
                <a:solidFill>
                  <a:schemeClr val="tx1"/>
                </a:solidFill>
              </a:rPr>
              <a:t>Normally, array is a collection of similar type of elements that have contiguous memory location.</a:t>
            </a:r>
          </a:p>
          <a:p>
            <a:pPr algn="l"/>
            <a:r>
              <a:rPr lang="en-IN" dirty="0" smtClean="0">
                <a:solidFill>
                  <a:schemeClr val="tx1"/>
                </a:solidFill>
              </a:rPr>
              <a:t>It is a data structure where we store similar elements. We can store only fixed set of elements in a java array.</a:t>
            </a:r>
          </a:p>
          <a:p>
            <a:pPr algn="l"/>
            <a:r>
              <a:rPr lang="en-IN" dirty="0" smtClean="0">
                <a:solidFill>
                  <a:schemeClr val="tx1"/>
                </a:solidFill>
              </a:rPr>
              <a:t>Array in java is index based, first element of the array is stored at 0 index</a:t>
            </a:r>
          </a:p>
          <a:p>
            <a:endParaRPr lang="en-IN"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5536" y="260648"/>
            <a:ext cx="7772400" cy="1470025"/>
          </a:xfrm>
        </p:spPr>
        <p:txBody>
          <a:bodyPr/>
          <a:lstStyle/>
          <a:p>
            <a:r>
              <a:rPr lang="en-IN" dirty="0" smtClean="0"/>
              <a:t>Types of Array in java</a:t>
            </a:r>
            <a:br>
              <a:rPr lang="en-IN" dirty="0" smtClean="0"/>
            </a:br>
            <a:endParaRPr lang="en-IN" dirty="0"/>
          </a:p>
        </p:txBody>
      </p:sp>
      <p:sp>
        <p:nvSpPr>
          <p:cNvPr id="3" name="Subtitle 2"/>
          <p:cNvSpPr>
            <a:spLocks noGrp="1"/>
          </p:cNvSpPr>
          <p:nvPr>
            <p:ph type="subTitle" idx="1"/>
          </p:nvPr>
        </p:nvSpPr>
        <p:spPr>
          <a:xfrm>
            <a:off x="323528" y="1340768"/>
            <a:ext cx="8640960" cy="5256584"/>
          </a:xfrm>
        </p:spPr>
        <p:txBody>
          <a:bodyPr>
            <a:normAutofit/>
          </a:bodyPr>
          <a:lstStyle/>
          <a:p>
            <a:pPr algn="l"/>
            <a:r>
              <a:rPr lang="en-IN" dirty="0" smtClean="0">
                <a:solidFill>
                  <a:schemeClr val="tx1"/>
                </a:solidFill>
              </a:rPr>
              <a:t>There are two types of array.</a:t>
            </a:r>
          </a:p>
          <a:p>
            <a:pPr lvl="1" algn="l"/>
            <a:r>
              <a:rPr lang="en-IN" dirty="0" smtClean="0">
                <a:solidFill>
                  <a:schemeClr val="tx1"/>
                </a:solidFill>
              </a:rPr>
              <a:t>Single Dimensional Array</a:t>
            </a:r>
          </a:p>
          <a:p>
            <a:pPr lvl="1" algn="l"/>
            <a:r>
              <a:rPr lang="en-IN" dirty="0" smtClean="0">
                <a:solidFill>
                  <a:schemeClr val="tx1"/>
                </a:solidFill>
              </a:rPr>
              <a:t>	Syntax: </a:t>
            </a:r>
            <a:r>
              <a:rPr lang="en-IN" dirty="0" err="1" smtClean="0">
                <a:solidFill>
                  <a:schemeClr val="tx1"/>
                </a:solidFill>
              </a:rPr>
              <a:t>dataType</a:t>
            </a:r>
            <a:r>
              <a:rPr lang="en-IN" dirty="0" smtClean="0">
                <a:solidFill>
                  <a:schemeClr val="tx1"/>
                </a:solidFill>
              </a:rPr>
              <a:t> </a:t>
            </a:r>
            <a:r>
              <a:rPr lang="en-IN" dirty="0" err="1" smtClean="0">
                <a:solidFill>
                  <a:schemeClr val="tx1"/>
                </a:solidFill>
              </a:rPr>
              <a:t>arr</a:t>
            </a:r>
            <a:r>
              <a:rPr lang="en-IN" dirty="0" smtClean="0">
                <a:solidFill>
                  <a:schemeClr val="tx1"/>
                </a:solidFill>
              </a:rPr>
              <a:t>[];</a:t>
            </a:r>
          </a:p>
          <a:p>
            <a:pPr lvl="1" algn="l"/>
            <a:r>
              <a:rPr lang="en-IN" dirty="0" smtClean="0">
                <a:solidFill>
                  <a:schemeClr val="tx1"/>
                </a:solidFill>
              </a:rPr>
              <a:t> </a:t>
            </a:r>
          </a:p>
          <a:p>
            <a:pPr lvl="1" algn="l"/>
            <a:r>
              <a:rPr lang="en-IN" dirty="0" smtClean="0">
                <a:solidFill>
                  <a:schemeClr val="tx1"/>
                </a:solidFill>
              </a:rPr>
              <a:t>Multidimensional Array</a:t>
            </a:r>
          </a:p>
          <a:p>
            <a:pPr lvl="1" algn="l"/>
            <a:r>
              <a:rPr lang="en-IN" dirty="0" smtClean="0">
                <a:solidFill>
                  <a:schemeClr val="tx1"/>
                </a:solidFill>
              </a:rPr>
              <a:t>	Syntax: </a:t>
            </a:r>
            <a:r>
              <a:rPr lang="en-IN" dirty="0" err="1" smtClean="0">
                <a:solidFill>
                  <a:schemeClr val="tx1"/>
                </a:solidFill>
              </a:rPr>
              <a:t>dataType</a:t>
            </a:r>
            <a:r>
              <a:rPr lang="en-IN" dirty="0" smtClean="0">
                <a:solidFill>
                  <a:schemeClr val="tx1"/>
                </a:solidFill>
              </a:rPr>
              <a:t> </a:t>
            </a:r>
            <a:r>
              <a:rPr lang="en-IN" dirty="0" err="1" smtClean="0">
                <a:solidFill>
                  <a:schemeClr val="tx1"/>
                </a:solidFill>
              </a:rPr>
              <a:t>arr</a:t>
            </a:r>
            <a:r>
              <a:rPr lang="en-IN" dirty="0" smtClean="0">
                <a:solidFill>
                  <a:schemeClr val="tx1"/>
                </a:solidFill>
              </a:rPr>
              <a:t>[][]; </a:t>
            </a:r>
          </a:p>
          <a:p>
            <a:pPr lvl="1" algn="l"/>
            <a:endParaRPr lang="en-IN" dirty="0" smtClean="0">
              <a:solidFill>
                <a:schemeClr val="tx1"/>
              </a:solidFill>
            </a:endParaRPr>
          </a:p>
          <a:p>
            <a:pPr lvl="1" algn="l"/>
            <a:r>
              <a:rPr lang="en-IN" dirty="0" smtClean="0">
                <a:solidFill>
                  <a:schemeClr val="tx1"/>
                </a:solidFill>
              </a:rPr>
              <a:t>Instantiation of an Array in java</a:t>
            </a:r>
          </a:p>
          <a:p>
            <a:pPr lvl="1" algn="l"/>
            <a:r>
              <a:rPr lang="en-IN" b="1" dirty="0" smtClean="0">
                <a:solidFill>
                  <a:schemeClr val="tx1"/>
                </a:solidFill>
              </a:rPr>
              <a:t>	</a:t>
            </a:r>
            <a:r>
              <a:rPr lang="en-IN" dirty="0" smtClean="0">
                <a:solidFill>
                  <a:schemeClr val="tx1"/>
                </a:solidFill>
              </a:rPr>
              <a:t>Syntax : </a:t>
            </a:r>
            <a:r>
              <a:rPr lang="en-IN" dirty="0" err="1" smtClean="0">
                <a:solidFill>
                  <a:schemeClr val="tx1"/>
                </a:solidFill>
              </a:rPr>
              <a:t>datatype</a:t>
            </a:r>
            <a:r>
              <a:rPr lang="en-IN" dirty="0" smtClean="0">
                <a:solidFill>
                  <a:schemeClr val="tx1"/>
                </a:solidFill>
              </a:rPr>
              <a:t> array=</a:t>
            </a:r>
            <a:r>
              <a:rPr lang="en-IN" b="1" dirty="0" smtClean="0">
                <a:solidFill>
                  <a:schemeClr val="tx1"/>
                </a:solidFill>
              </a:rPr>
              <a:t>new</a:t>
            </a:r>
            <a:r>
              <a:rPr lang="en-IN" dirty="0" smtClean="0">
                <a:solidFill>
                  <a:schemeClr val="tx1"/>
                </a:solidFill>
              </a:rPr>
              <a:t> </a:t>
            </a:r>
            <a:r>
              <a:rPr lang="en-IN" dirty="0" err="1" smtClean="0">
                <a:solidFill>
                  <a:schemeClr val="tx1"/>
                </a:solidFill>
              </a:rPr>
              <a:t>datatype</a:t>
            </a:r>
            <a:r>
              <a:rPr lang="en-IN" dirty="0" smtClean="0">
                <a:solidFill>
                  <a:schemeClr val="tx1"/>
                </a:solidFill>
              </a:rPr>
              <a:t>[size];  </a:t>
            </a:r>
          </a:p>
          <a:p>
            <a:pPr lvl="1" algn="l"/>
            <a:r>
              <a:rPr lang="en-IN" dirty="0" smtClean="0">
                <a:solidFill>
                  <a:schemeClr val="tx1"/>
                </a:solidFill>
              </a:rPr>
              <a:t>		   </a:t>
            </a:r>
            <a:r>
              <a:rPr lang="en-IN" dirty="0" err="1" smtClean="0">
                <a:solidFill>
                  <a:schemeClr val="tx1"/>
                </a:solidFill>
              </a:rPr>
              <a:t>datatype</a:t>
            </a:r>
            <a:r>
              <a:rPr lang="en-IN" dirty="0" smtClean="0">
                <a:solidFill>
                  <a:schemeClr val="tx1"/>
                </a:solidFill>
              </a:rPr>
              <a:t> array=</a:t>
            </a:r>
            <a:r>
              <a:rPr lang="en-IN" b="1" dirty="0" smtClean="0">
                <a:solidFill>
                  <a:schemeClr val="tx1"/>
                </a:solidFill>
              </a:rPr>
              <a:t>new</a:t>
            </a:r>
            <a:r>
              <a:rPr lang="en-IN" dirty="0" smtClean="0">
                <a:solidFill>
                  <a:schemeClr val="tx1"/>
                </a:solidFill>
              </a:rPr>
              <a:t> </a:t>
            </a:r>
            <a:r>
              <a:rPr lang="en-IN" dirty="0" err="1" smtClean="0">
                <a:solidFill>
                  <a:schemeClr val="tx1"/>
                </a:solidFill>
              </a:rPr>
              <a:t>datatype</a:t>
            </a:r>
            <a:r>
              <a:rPr lang="en-IN" dirty="0" smtClean="0">
                <a:solidFill>
                  <a:schemeClr val="tx1"/>
                </a:solidFill>
              </a:rPr>
              <a:t>[size][size]; </a:t>
            </a:r>
            <a:r>
              <a:rPr lang="en-IN" dirty="0" smtClean="0"/>
              <a:t> </a:t>
            </a:r>
            <a:endParaRPr lang="en-IN" b="1" dirty="0" smtClean="0"/>
          </a:p>
          <a:p>
            <a:pPr lvl="1" algn="l"/>
            <a:endParaRPr lang="en-IN" b="1" dirty="0" smtClean="0"/>
          </a:p>
          <a:p>
            <a:pPr lvl="1" algn="l"/>
            <a:endParaRPr lang="en-IN" b="1" dirty="0" smtClean="0"/>
          </a:p>
          <a:p>
            <a:pPr algn="l"/>
            <a:endParaRPr lang="en-IN"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0"/>
            <a:ext cx="7772400" cy="1470025"/>
          </a:xfrm>
        </p:spPr>
        <p:txBody>
          <a:bodyPr/>
          <a:lstStyle/>
          <a:p>
            <a:r>
              <a:rPr lang="en-IN" dirty="0" smtClean="0"/>
              <a:t>Java static keyword</a:t>
            </a:r>
            <a:br>
              <a:rPr lang="en-IN" dirty="0" smtClean="0"/>
            </a:br>
            <a:endParaRPr lang="en-IN" dirty="0"/>
          </a:p>
        </p:txBody>
      </p:sp>
      <p:sp>
        <p:nvSpPr>
          <p:cNvPr id="3" name="Subtitle 2"/>
          <p:cNvSpPr>
            <a:spLocks noGrp="1"/>
          </p:cNvSpPr>
          <p:nvPr>
            <p:ph type="subTitle" idx="1"/>
          </p:nvPr>
        </p:nvSpPr>
        <p:spPr>
          <a:xfrm>
            <a:off x="539552" y="1412776"/>
            <a:ext cx="7992888" cy="4968552"/>
          </a:xfrm>
        </p:spPr>
        <p:txBody>
          <a:bodyPr>
            <a:normAutofit/>
          </a:bodyPr>
          <a:lstStyle/>
          <a:p>
            <a:pPr algn="l"/>
            <a:r>
              <a:rPr lang="en-IN" b="1" dirty="0" smtClean="0">
                <a:solidFill>
                  <a:schemeClr val="tx1"/>
                </a:solidFill>
              </a:rPr>
              <a:t>static keyword</a:t>
            </a:r>
            <a:r>
              <a:rPr lang="en-IN" dirty="0" smtClean="0">
                <a:solidFill>
                  <a:schemeClr val="tx1"/>
                </a:solidFill>
              </a:rPr>
              <a:t> in java is used for memory management mainly. We can apply java static keyword with variables, methods, blocks and nested class.</a:t>
            </a:r>
          </a:p>
          <a:p>
            <a:pPr algn="l"/>
            <a:r>
              <a:rPr lang="en-IN" dirty="0" smtClean="0">
                <a:solidFill>
                  <a:schemeClr val="tx1"/>
                </a:solidFill>
              </a:rPr>
              <a:t>Static can be used at below levels:</a:t>
            </a:r>
          </a:p>
          <a:p>
            <a:pPr algn="l"/>
            <a:r>
              <a:rPr lang="en-IN" dirty="0" smtClean="0">
                <a:solidFill>
                  <a:schemeClr val="tx1"/>
                </a:solidFill>
              </a:rPr>
              <a:t>variable</a:t>
            </a:r>
          </a:p>
          <a:p>
            <a:pPr algn="l"/>
            <a:r>
              <a:rPr lang="en-IN" dirty="0" smtClean="0">
                <a:solidFill>
                  <a:schemeClr val="tx1"/>
                </a:solidFill>
              </a:rPr>
              <a:t>method</a:t>
            </a:r>
          </a:p>
          <a:p>
            <a:pPr algn="l"/>
            <a:r>
              <a:rPr lang="en-IN" dirty="0" smtClean="0">
                <a:solidFill>
                  <a:schemeClr val="tx1"/>
                </a:solidFill>
              </a:rPr>
              <a:t>block</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0"/>
            <a:ext cx="8132440" cy="1268759"/>
          </a:xfrm>
        </p:spPr>
        <p:txBody>
          <a:bodyPr>
            <a:normAutofit fontScale="90000"/>
          </a:bodyPr>
          <a:lstStyle/>
          <a:p>
            <a:r>
              <a:rPr lang="en-IN" dirty="0" smtClean="0"/>
              <a:t>static at variable level</a:t>
            </a:r>
            <a:br>
              <a:rPr lang="en-IN" dirty="0" smtClean="0"/>
            </a:br>
            <a:endParaRPr lang="en-IN" dirty="0"/>
          </a:p>
        </p:txBody>
      </p:sp>
      <p:sp>
        <p:nvSpPr>
          <p:cNvPr id="3" name="Subtitle 2"/>
          <p:cNvSpPr>
            <a:spLocks noGrp="1"/>
          </p:cNvSpPr>
          <p:nvPr>
            <p:ph type="subTitle" idx="1"/>
          </p:nvPr>
        </p:nvSpPr>
        <p:spPr>
          <a:xfrm>
            <a:off x="251520" y="836712"/>
            <a:ext cx="8568952" cy="5616624"/>
          </a:xfrm>
        </p:spPr>
        <p:txBody>
          <a:bodyPr>
            <a:normAutofit/>
          </a:bodyPr>
          <a:lstStyle/>
          <a:p>
            <a:pPr algn="l">
              <a:buFont typeface="Arial" pitchFamily="34" charset="0"/>
              <a:buChar char="•"/>
            </a:pPr>
            <a:r>
              <a:rPr lang="en-IN" dirty="0" smtClean="0">
                <a:solidFill>
                  <a:schemeClr val="tx1"/>
                </a:solidFill>
              </a:rPr>
              <a:t> Any variable which is declared as static, it is known static variable. </a:t>
            </a:r>
          </a:p>
          <a:p>
            <a:pPr lvl="1" algn="l">
              <a:buFont typeface="Arial" pitchFamily="34" charset="0"/>
              <a:buChar char="•"/>
            </a:pPr>
            <a:r>
              <a:rPr lang="en-IN" dirty="0" err="1" smtClean="0">
                <a:solidFill>
                  <a:schemeClr val="tx1"/>
                </a:solidFill>
              </a:rPr>
              <a:t>Eg</a:t>
            </a:r>
            <a:r>
              <a:rPr lang="en-IN" dirty="0" smtClean="0">
                <a:solidFill>
                  <a:schemeClr val="tx1"/>
                </a:solidFill>
              </a:rPr>
              <a:t>: static </a:t>
            </a:r>
            <a:r>
              <a:rPr lang="en-IN" dirty="0" err="1" smtClean="0">
                <a:solidFill>
                  <a:schemeClr val="tx1"/>
                </a:solidFill>
              </a:rPr>
              <a:t>int</a:t>
            </a:r>
            <a:r>
              <a:rPr lang="en-IN" dirty="0" smtClean="0">
                <a:solidFill>
                  <a:schemeClr val="tx1"/>
                </a:solidFill>
              </a:rPr>
              <a:t> a;</a:t>
            </a:r>
          </a:p>
          <a:p>
            <a:pPr algn="l">
              <a:buFont typeface="Arial" pitchFamily="34" charset="0"/>
              <a:buChar char="•"/>
            </a:pPr>
            <a:r>
              <a:rPr lang="en-IN" dirty="0" smtClean="0">
                <a:solidFill>
                  <a:schemeClr val="tx1"/>
                </a:solidFill>
              </a:rPr>
              <a:t>Memory for this variable will be allocated only once at time of loading the class. The static variable can be used to refer the common property of all objects</a:t>
            </a:r>
          </a:p>
          <a:p>
            <a:pPr lvl="1" algn="l">
              <a:buFont typeface="Arial" pitchFamily="34" charset="0"/>
              <a:buChar char="•"/>
            </a:pPr>
            <a:r>
              <a:rPr lang="en-IN" dirty="0" err="1" smtClean="0">
                <a:solidFill>
                  <a:schemeClr val="tx1"/>
                </a:solidFill>
              </a:rPr>
              <a:t>Eg</a:t>
            </a:r>
            <a:r>
              <a:rPr lang="en-IN" dirty="0" smtClean="0">
                <a:solidFill>
                  <a:schemeClr val="tx1"/>
                </a:solidFill>
              </a:rPr>
              <a:t>: static String </a:t>
            </a:r>
            <a:r>
              <a:rPr lang="en-IN" dirty="0" err="1" smtClean="0">
                <a:solidFill>
                  <a:schemeClr val="tx1"/>
                </a:solidFill>
              </a:rPr>
              <a:t>schoolName</a:t>
            </a:r>
            <a:r>
              <a:rPr lang="en-IN" dirty="0" smtClean="0">
                <a:solidFill>
                  <a:schemeClr val="tx1"/>
                </a:solidFill>
              </a:rPr>
              <a:t>; (As school name will be same for all the students)</a:t>
            </a:r>
          </a:p>
          <a:p>
            <a:pPr lvl="1" algn="l">
              <a:buFont typeface="Arial" pitchFamily="34" charset="0"/>
              <a:buChar char="•"/>
            </a:pPr>
            <a:r>
              <a:rPr lang="en-IN" dirty="0" err="1" smtClean="0">
                <a:solidFill>
                  <a:schemeClr val="tx1"/>
                </a:solidFill>
              </a:rPr>
              <a:t>Eg</a:t>
            </a:r>
            <a:r>
              <a:rPr lang="en-IN" dirty="0" smtClean="0">
                <a:solidFill>
                  <a:schemeClr val="tx1"/>
                </a:solidFill>
              </a:rPr>
              <a:t>: </a:t>
            </a:r>
            <a:r>
              <a:rPr lang="en-IN" dirty="0" err="1" smtClean="0">
                <a:solidFill>
                  <a:schemeClr val="tx1"/>
                </a:solidFill>
              </a:rPr>
              <a:t>int</a:t>
            </a:r>
            <a:r>
              <a:rPr lang="en-IN" dirty="0" smtClean="0">
                <a:solidFill>
                  <a:schemeClr val="tx1"/>
                </a:solidFill>
              </a:rPr>
              <a:t> </a:t>
            </a:r>
            <a:r>
              <a:rPr lang="en-IN" dirty="0" err="1" smtClean="0">
                <a:solidFill>
                  <a:schemeClr val="tx1"/>
                </a:solidFill>
              </a:rPr>
              <a:t>rollNo</a:t>
            </a:r>
            <a:r>
              <a:rPr lang="en-IN" dirty="0" smtClean="0">
                <a:solidFill>
                  <a:schemeClr val="tx1"/>
                </a:solidFill>
              </a:rPr>
              <a:t>; (roll no can not be same for all the students)</a:t>
            </a:r>
          </a:p>
          <a:p>
            <a:pPr algn="l"/>
            <a:endParaRPr lang="en-IN" dirty="0" smtClean="0">
              <a:solidFill>
                <a:schemeClr val="tx1"/>
              </a:solidFill>
            </a:endParaRPr>
          </a:p>
          <a:p>
            <a:endParaRPr lang="en-IN"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95536" y="908720"/>
            <a:ext cx="8352928" cy="5400600"/>
          </a:xfrm>
        </p:spPr>
        <p:txBody>
          <a:bodyPr>
            <a:normAutofit fontScale="40000" lnSpcReduction="20000"/>
          </a:bodyPr>
          <a:lstStyle/>
          <a:p>
            <a:pPr algn="l"/>
            <a:r>
              <a:rPr lang="en-IN" sz="4000" b="1" dirty="0" smtClean="0">
                <a:solidFill>
                  <a:schemeClr val="tx1"/>
                </a:solidFill>
              </a:rPr>
              <a:t>class</a:t>
            </a:r>
            <a:r>
              <a:rPr lang="en-IN" sz="4000" dirty="0" smtClean="0">
                <a:solidFill>
                  <a:schemeClr val="tx1"/>
                </a:solidFill>
              </a:rPr>
              <a:t> TC1{  </a:t>
            </a:r>
          </a:p>
          <a:p>
            <a:pPr algn="l"/>
            <a:r>
              <a:rPr lang="en-IN" sz="4000" dirty="0" smtClean="0">
                <a:solidFill>
                  <a:schemeClr val="tx1"/>
                </a:solidFill>
              </a:rPr>
              <a:t>   </a:t>
            </a:r>
            <a:r>
              <a:rPr lang="en-IN" sz="4000" b="1" dirty="0" smtClean="0">
                <a:solidFill>
                  <a:schemeClr val="tx1"/>
                </a:solidFill>
              </a:rPr>
              <a:t> static</a:t>
            </a:r>
            <a:r>
              <a:rPr lang="en-IN" sz="4000" dirty="0" smtClean="0">
                <a:solidFill>
                  <a:schemeClr val="tx1"/>
                </a:solidFill>
              </a:rPr>
              <a:t> String college =“xyz";</a:t>
            </a:r>
          </a:p>
          <a:p>
            <a:pPr algn="l"/>
            <a:r>
              <a:rPr lang="en-IN" sz="4000" b="1" dirty="0" smtClean="0">
                <a:solidFill>
                  <a:schemeClr val="tx1"/>
                </a:solidFill>
              </a:rPr>
              <a:t>    </a:t>
            </a:r>
            <a:r>
              <a:rPr lang="en-IN" sz="4000" b="1" dirty="0" err="1" smtClean="0">
                <a:solidFill>
                  <a:schemeClr val="tx1"/>
                </a:solidFill>
              </a:rPr>
              <a:t>int</a:t>
            </a:r>
            <a:r>
              <a:rPr lang="en-IN" sz="4000" dirty="0" smtClean="0">
                <a:solidFill>
                  <a:schemeClr val="tx1"/>
                </a:solidFill>
              </a:rPr>
              <a:t> </a:t>
            </a:r>
            <a:r>
              <a:rPr lang="en-IN" sz="4000" dirty="0" err="1" smtClean="0">
                <a:solidFill>
                  <a:schemeClr val="tx1"/>
                </a:solidFill>
              </a:rPr>
              <a:t>rollno</a:t>
            </a:r>
            <a:r>
              <a:rPr lang="en-IN" sz="4000" dirty="0" smtClean="0">
                <a:solidFill>
                  <a:schemeClr val="tx1"/>
                </a:solidFill>
              </a:rPr>
              <a:t>;  </a:t>
            </a:r>
          </a:p>
          <a:p>
            <a:pPr algn="l"/>
            <a:r>
              <a:rPr lang="en-IN" sz="4000" dirty="0" smtClean="0">
                <a:solidFill>
                  <a:schemeClr val="tx1"/>
                </a:solidFill>
              </a:rPr>
              <a:t>    String name;  </a:t>
            </a:r>
          </a:p>
          <a:p>
            <a:pPr algn="l"/>
            <a:r>
              <a:rPr lang="en-IN" sz="4000" dirty="0" smtClean="0">
                <a:solidFill>
                  <a:schemeClr val="tx1"/>
                </a:solidFill>
              </a:rPr>
              <a:t>         </a:t>
            </a:r>
          </a:p>
          <a:p>
            <a:pPr algn="l"/>
            <a:r>
              <a:rPr lang="en-IN" sz="4000" dirty="0" smtClean="0">
                <a:solidFill>
                  <a:schemeClr val="tx1"/>
                </a:solidFill>
              </a:rPr>
              <a:t>  Student (</a:t>
            </a:r>
            <a:r>
              <a:rPr lang="en-IN" sz="4000" b="1" dirty="0" err="1" smtClean="0">
                <a:solidFill>
                  <a:schemeClr val="tx1"/>
                </a:solidFill>
              </a:rPr>
              <a:t>int</a:t>
            </a:r>
            <a:r>
              <a:rPr lang="en-IN" sz="4000" dirty="0" smtClean="0">
                <a:solidFill>
                  <a:schemeClr val="tx1"/>
                </a:solidFill>
              </a:rPr>
              <a:t> </a:t>
            </a:r>
            <a:r>
              <a:rPr lang="en-IN" sz="4000" dirty="0" err="1" smtClean="0">
                <a:solidFill>
                  <a:schemeClr val="tx1"/>
                </a:solidFill>
              </a:rPr>
              <a:t>r,String</a:t>
            </a:r>
            <a:r>
              <a:rPr lang="en-IN" sz="4000" dirty="0" smtClean="0">
                <a:solidFill>
                  <a:schemeClr val="tx1"/>
                </a:solidFill>
              </a:rPr>
              <a:t> n){  </a:t>
            </a:r>
          </a:p>
          <a:p>
            <a:pPr algn="l"/>
            <a:r>
              <a:rPr lang="en-IN" sz="4000" dirty="0" smtClean="0">
                <a:solidFill>
                  <a:schemeClr val="tx1"/>
                </a:solidFill>
              </a:rPr>
              <a:t>   </a:t>
            </a:r>
            <a:r>
              <a:rPr lang="en-IN" sz="4000" dirty="0" err="1" smtClean="0">
                <a:solidFill>
                  <a:schemeClr val="tx1"/>
                </a:solidFill>
              </a:rPr>
              <a:t>rollno</a:t>
            </a:r>
            <a:r>
              <a:rPr lang="en-IN" sz="4000" dirty="0" smtClean="0">
                <a:solidFill>
                  <a:schemeClr val="tx1"/>
                </a:solidFill>
              </a:rPr>
              <a:t> = r;  </a:t>
            </a:r>
          </a:p>
          <a:p>
            <a:pPr algn="l"/>
            <a:r>
              <a:rPr lang="en-IN" sz="4000" dirty="0" smtClean="0">
                <a:solidFill>
                  <a:schemeClr val="tx1"/>
                </a:solidFill>
              </a:rPr>
              <a:t>   name = n;  </a:t>
            </a:r>
          </a:p>
          <a:p>
            <a:pPr algn="l"/>
            <a:r>
              <a:rPr lang="en-IN" sz="4000" dirty="0" smtClean="0">
                <a:solidFill>
                  <a:schemeClr val="tx1"/>
                </a:solidFill>
              </a:rPr>
              <a:t>   }  </a:t>
            </a:r>
          </a:p>
          <a:p>
            <a:pPr algn="l"/>
            <a:r>
              <a:rPr lang="en-IN" sz="4000" dirty="0" smtClean="0">
                <a:solidFill>
                  <a:schemeClr val="tx1"/>
                </a:solidFill>
              </a:rPr>
              <a:t> </a:t>
            </a:r>
            <a:r>
              <a:rPr lang="en-IN" sz="4000" b="1" dirty="0" smtClean="0">
                <a:solidFill>
                  <a:schemeClr val="tx1"/>
                </a:solidFill>
              </a:rPr>
              <a:t>void</a:t>
            </a:r>
            <a:r>
              <a:rPr lang="en-IN" sz="4000" dirty="0" smtClean="0">
                <a:solidFill>
                  <a:schemeClr val="tx1"/>
                </a:solidFill>
              </a:rPr>
              <a:t> display (){</a:t>
            </a:r>
          </a:p>
          <a:p>
            <a:pPr algn="l"/>
            <a:r>
              <a:rPr lang="en-IN" sz="4000" dirty="0" err="1" smtClean="0">
                <a:solidFill>
                  <a:schemeClr val="tx1"/>
                </a:solidFill>
              </a:rPr>
              <a:t>System.out.println</a:t>
            </a:r>
            <a:r>
              <a:rPr lang="en-IN" sz="4000" dirty="0" smtClean="0">
                <a:solidFill>
                  <a:schemeClr val="tx1"/>
                </a:solidFill>
              </a:rPr>
              <a:t>(</a:t>
            </a:r>
            <a:r>
              <a:rPr lang="en-IN" sz="4000" dirty="0" err="1" smtClean="0">
                <a:solidFill>
                  <a:schemeClr val="tx1"/>
                </a:solidFill>
              </a:rPr>
              <a:t>rollno</a:t>
            </a:r>
            <a:r>
              <a:rPr lang="en-IN" sz="4000" dirty="0" smtClean="0">
                <a:solidFill>
                  <a:schemeClr val="tx1"/>
                </a:solidFill>
              </a:rPr>
              <a:t>+" "+name+" "+college);</a:t>
            </a:r>
          </a:p>
          <a:p>
            <a:pPr algn="l"/>
            <a:r>
              <a:rPr lang="en-IN" sz="4000" dirty="0" smtClean="0">
                <a:solidFill>
                  <a:schemeClr val="tx1"/>
                </a:solidFill>
              </a:rPr>
              <a:t>}  </a:t>
            </a:r>
          </a:p>
          <a:p>
            <a:pPr algn="l"/>
            <a:r>
              <a:rPr lang="en-IN" sz="4000" dirty="0" smtClean="0">
                <a:solidFill>
                  <a:schemeClr val="tx1"/>
                </a:solidFill>
              </a:rPr>
              <a:t>  </a:t>
            </a:r>
          </a:p>
          <a:p>
            <a:pPr algn="l"/>
            <a:r>
              <a:rPr lang="en-IN" sz="4000" dirty="0" smtClean="0">
                <a:solidFill>
                  <a:schemeClr val="tx1"/>
                </a:solidFill>
              </a:rPr>
              <a:t> </a:t>
            </a:r>
            <a:r>
              <a:rPr lang="en-IN" sz="4000" b="1" dirty="0" smtClean="0">
                <a:solidFill>
                  <a:schemeClr val="tx1"/>
                </a:solidFill>
              </a:rPr>
              <a:t>public</a:t>
            </a:r>
            <a:r>
              <a:rPr lang="en-IN" sz="4000" dirty="0" smtClean="0">
                <a:solidFill>
                  <a:schemeClr val="tx1"/>
                </a:solidFill>
              </a:rPr>
              <a:t> </a:t>
            </a:r>
            <a:r>
              <a:rPr lang="en-IN" sz="4000" b="1" dirty="0" smtClean="0">
                <a:solidFill>
                  <a:schemeClr val="tx1"/>
                </a:solidFill>
              </a:rPr>
              <a:t>static</a:t>
            </a:r>
            <a:r>
              <a:rPr lang="en-IN" sz="4000" dirty="0" smtClean="0">
                <a:solidFill>
                  <a:schemeClr val="tx1"/>
                </a:solidFill>
              </a:rPr>
              <a:t> </a:t>
            </a:r>
            <a:r>
              <a:rPr lang="en-IN" sz="4000" b="1" dirty="0" smtClean="0">
                <a:solidFill>
                  <a:schemeClr val="tx1"/>
                </a:solidFill>
              </a:rPr>
              <a:t>void</a:t>
            </a:r>
            <a:r>
              <a:rPr lang="en-IN" sz="4000" dirty="0" smtClean="0">
                <a:solidFill>
                  <a:schemeClr val="tx1"/>
                </a:solidFill>
              </a:rPr>
              <a:t> main(String </a:t>
            </a:r>
            <a:r>
              <a:rPr lang="en-IN" sz="4000" dirty="0" err="1" smtClean="0">
                <a:solidFill>
                  <a:schemeClr val="tx1"/>
                </a:solidFill>
              </a:rPr>
              <a:t>args</a:t>
            </a:r>
            <a:r>
              <a:rPr lang="en-IN" sz="4000" dirty="0" smtClean="0">
                <a:solidFill>
                  <a:schemeClr val="tx1"/>
                </a:solidFill>
              </a:rPr>
              <a:t>[]){  </a:t>
            </a:r>
          </a:p>
          <a:p>
            <a:pPr algn="l"/>
            <a:r>
              <a:rPr lang="en-IN" sz="4000" dirty="0" smtClean="0">
                <a:solidFill>
                  <a:schemeClr val="tx1"/>
                </a:solidFill>
              </a:rPr>
              <a:t> TC1 s1 = </a:t>
            </a:r>
            <a:r>
              <a:rPr lang="en-IN" sz="4000" b="1" dirty="0" smtClean="0">
                <a:solidFill>
                  <a:schemeClr val="tx1"/>
                </a:solidFill>
              </a:rPr>
              <a:t>new</a:t>
            </a:r>
            <a:r>
              <a:rPr lang="en-IN" sz="4000" dirty="0" smtClean="0">
                <a:solidFill>
                  <a:schemeClr val="tx1"/>
                </a:solidFill>
              </a:rPr>
              <a:t>  TC1(1,“A");  </a:t>
            </a:r>
          </a:p>
          <a:p>
            <a:pPr algn="l"/>
            <a:r>
              <a:rPr lang="en-IN" sz="4000" dirty="0" smtClean="0">
                <a:solidFill>
                  <a:schemeClr val="tx1"/>
                </a:solidFill>
              </a:rPr>
              <a:t>  TC1  s2 = </a:t>
            </a:r>
            <a:r>
              <a:rPr lang="en-IN" sz="4000" b="1" dirty="0" smtClean="0">
                <a:solidFill>
                  <a:schemeClr val="tx1"/>
                </a:solidFill>
              </a:rPr>
              <a:t>new</a:t>
            </a:r>
            <a:r>
              <a:rPr lang="en-IN" sz="4000" dirty="0" smtClean="0">
                <a:solidFill>
                  <a:schemeClr val="tx1"/>
                </a:solidFill>
              </a:rPr>
              <a:t>  TC1(2,“B");  </a:t>
            </a:r>
          </a:p>
          <a:p>
            <a:pPr algn="l"/>
            <a:r>
              <a:rPr lang="en-IN" sz="4000" dirty="0" smtClean="0">
                <a:solidFill>
                  <a:schemeClr val="tx1"/>
                </a:solidFill>
              </a:rPr>
              <a:t>   </a:t>
            </a:r>
          </a:p>
          <a:p>
            <a:pPr algn="l"/>
            <a:r>
              <a:rPr lang="en-IN" sz="4000" dirty="0" smtClean="0">
                <a:solidFill>
                  <a:schemeClr val="tx1"/>
                </a:solidFill>
              </a:rPr>
              <a:t> s1.display();  </a:t>
            </a:r>
          </a:p>
          <a:p>
            <a:pPr algn="l"/>
            <a:r>
              <a:rPr lang="en-IN" sz="4000" dirty="0" smtClean="0">
                <a:solidFill>
                  <a:schemeClr val="tx1"/>
                </a:solidFill>
              </a:rPr>
              <a:t> s2.display();  </a:t>
            </a:r>
          </a:p>
          <a:p>
            <a:pPr algn="l"/>
            <a:r>
              <a:rPr lang="en-IN" sz="4000" dirty="0" smtClean="0">
                <a:solidFill>
                  <a:schemeClr val="tx1"/>
                </a:solidFill>
              </a:rPr>
              <a:t> }  </a:t>
            </a:r>
          </a:p>
          <a:p>
            <a:r>
              <a:rPr lang="en-IN" dirty="0" smtClean="0"/>
              <a:t>}  </a:t>
            </a:r>
          </a:p>
          <a:p>
            <a:endParaRPr lang="en-IN" dirty="0"/>
          </a:p>
        </p:txBody>
      </p:sp>
      <p:sp>
        <p:nvSpPr>
          <p:cNvPr id="5" name="Title 1"/>
          <p:cNvSpPr txBox="1">
            <a:spLocks/>
          </p:cNvSpPr>
          <p:nvPr/>
        </p:nvSpPr>
        <p:spPr>
          <a:xfrm>
            <a:off x="467544" y="260649"/>
            <a:ext cx="7772400" cy="108012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4400" b="0" i="0" u="none" strike="noStrike" kern="1200" cap="none" spc="0" normalizeH="0" baseline="0" noProof="0" dirty="0" smtClean="0">
                <a:ln>
                  <a:noFill/>
                </a:ln>
                <a:solidFill>
                  <a:schemeClr val="tx1"/>
                </a:solidFill>
                <a:effectLst/>
                <a:uLnTx/>
                <a:uFillTx/>
                <a:latin typeface="+mj-lt"/>
                <a:ea typeface="+mj-ea"/>
                <a:cs typeface="+mj-cs"/>
              </a:rPr>
              <a:t>Sample Program</a:t>
            </a:r>
            <a:endParaRPr kumimoji="0" lang="en-IN"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315416"/>
            <a:ext cx="7772400" cy="1470025"/>
          </a:xfrm>
        </p:spPr>
        <p:txBody>
          <a:bodyPr/>
          <a:lstStyle/>
          <a:p>
            <a:pPr marL="514350" lvl="0" indent="-514350"/>
            <a:r>
              <a:rPr lang="en-IN" dirty="0" smtClean="0"/>
              <a:t>What is Java </a:t>
            </a:r>
            <a:endParaRPr lang="en-IN" dirty="0"/>
          </a:p>
        </p:txBody>
      </p:sp>
      <p:sp>
        <p:nvSpPr>
          <p:cNvPr id="3" name="Subtitle 2"/>
          <p:cNvSpPr>
            <a:spLocks noGrp="1"/>
          </p:cNvSpPr>
          <p:nvPr>
            <p:ph type="subTitle" idx="1"/>
          </p:nvPr>
        </p:nvSpPr>
        <p:spPr>
          <a:xfrm>
            <a:off x="971600" y="1484784"/>
            <a:ext cx="6400800" cy="3960440"/>
          </a:xfrm>
        </p:spPr>
        <p:txBody>
          <a:bodyPr/>
          <a:lstStyle/>
          <a:p>
            <a:pPr algn="l">
              <a:buFont typeface="Arial" pitchFamily="34" charset="0"/>
              <a:buChar char="•"/>
            </a:pPr>
            <a:r>
              <a:rPr lang="en-US" dirty="0" smtClean="0"/>
              <a:t>Java is a high-level programming language was originally developed by Sun Microsystems which was initiated by James Gosling and released in 1995.</a:t>
            </a:r>
          </a:p>
          <a:p>
            <a:pPr algn="l"/>
            <a:endParaRPr lang="en-US" dirty="0" smtClean="0"/>
          </a:p>
          <a:p>
            <a:endParaRPr lang="en-IN"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67544" y="764704"/>
            <a:ext cx="3024336" cy="4824536"/>
          </a:xfrm>
        </p:spPr>
        <p:txBody>
          <a:bodyPr>
            <a:noAutofit/>
          </a:bodyPr>
          <a:lstStyle/>
          <a:p>
            <a:pPr algn="l"/>
            <a:r>
              <a:rPr lang="en-IN" sz="1800" b="1" dirty="0" smtClean="0"/>
              <a:t>public class TC2 {</a:t>
            </a:r>
          </a:p>
          <a:p>
            <a:pPr algn="l"/>
            <a:r>
              <a:rPr lang="en-IN" sz="1800" b="1" dirty="0" smtClean="0"/>
              <a:t>static </a:t>
            </a:r>
            <a:r>
              <a:rPr lang="en-IN" sz="1800" b="1" dirty="0" err="1" smtClean="0"/>
              <a:t>int</a:t>
            </a:r>
            <a:r>
              <a:rPr lang="en-IN" sz="1800" b="1" dirty="0" smtClean="0"/>
              <a:t> </a:t>
            </a:r>
            <a:r>
              <a:rPr lang="en-IN" sz="1800" b="1" i="1" dirty="0" smtClean="0"/>
              <a:t>a;</a:t>
            </a:r>
          </a:p>
          <a:p>
            <a:pPr algn="l"/>
            <a:r>
              <a:rPr lang="en-IN" sz="1800" b="1" dirty="0" err="1" smtClean="0"/>
              <a:t>int</a:t>
            </a:r>
            <a:r>
              <a:rPr lang="en-IN" sz="1800" b="1" dirty="0" smtClean="0"/>
              <a:t> b;</a:t>
            </a:r>
          </a:p>
          <a:p>
            <a:pPr algn="l"/>
            <a:endParaRPr lang="en-IN" sz="1800" dirty="0" smtClean="0"/>
          </a:p>
          <a:p>
            <a:pPr algn="l"/>
            <a:r>
              <a:rPr lang="en-IN" sz="1800" b="1" dirty="0" smtClean="0"/>
              <a:t>void method1(){</a:t>
            </a:r>
          </a:p>
          <a:p>
            <a:pPr algn="l"/>
            <a:r>
              <a:rPr lang="en-IN" sz="1800" dirty="0" err="1" smtClean="0"/>
              <a:t>System.</a:t>
            </a:r>
            <a:r>
              <a:rPr lang="en-IN" sz="1800" b="1" i="1" dirty="0" err="1" smtClean="0"/>
              <a:t>out.println</a:t>
            </a:r>
            <a:r>
              <a:rPr lang="en-IN" sz="1800" b="1" i="1" dirty="0" smtClean="0"/>
              <a:t>(a);</a:t>
            </a:r>
          </a:p>
          <a:p>
            <a:pPr algn="l"/>
            <a:r>
              <a:rPr lang="en-IN" sz="1800" i="1" dirty="0" smtClean="0"/>
              <a:t>a=a+1;</a:t>
            </a:r>
          </a:p>
          <a:p>
            <a:pPr algn="l"/>
            <a:r>
              <a:rPr lang="en-IN" sz="1800" dirty="0" smtClean="0"/>
              <a:t>}</a:t>
            </a:r>
          </a:p>
          <a:p>
            <a:pPr algn="l"/>
            <a:endParaRPr lang="en-IN" sz="1800" dirty="0" smtClean="0"/>
          </a:p>
          <a:p>
            <a:pPr algn="l"/>
            <a:r>
              <a:rPr lang="en-IN" sz="1800" b="1" dirty="0" smtClean="0"/>
              <a:t>void method2(){</a:t>
            </a:r>
          </a:p>
          <a:p>
            <a:pPr algn="l"/>
            <a:r>
              <a:rPr lang="en-IN" sz="1800" dirty="0" err="1" smtClean="0"/>
              <a:t>System.</a:t>
            </a:r>
            <a:r>
              <a:rPr lang="en-IN" sz="1800" b="1" i="1" dirty="0" err="1" smtClean="0"/>
              <a:t>out.println</a:t>
            </a:r>
            <a:r>
              <a:rPr lang="en-IN" sz="1800" b="1" i="1" dirty="0" smtClean="0"/>
              <a:t>(b);</a:t>
            </a:r>
          </a:p>
          <a:p>
            <a:pPr algn="l"/>
            <a:r>
              <a:rPr lang="en-IN" sz="1800" dirty="0" smtClean="0"/>
              <a:t>b=b+1;</a:t>
            </a:r>
          </a:p>
          <a:p>
            <a:pPr algn="l"/>
            <a:r>
              <a:rPr lang="en-IN" sz="1800" dirty="0" smtClean="0"/>
              <a:t>}</a:t>
            </a:r>
          </a:p>
          <a:p>
            <a:pPr algn="l"/>
            <a:endParaRPr lang="en-IN" sz="1100" dirty="0" smtClean="0"/>
          </a:p>
        </p:txBody>
      </p:sp>
      <p:sp>
        <p:nvSpPr>
          <p:cNvPr id="5" name="Rectangle 4"/>
          <p:cNvSpPr/>
          <p:nvPr/>
        </p:nvSpPr>
        <p:spPr>
          <a:xfrm>
            <a:off x="4355976" y="620688"/>
            <a:ext cx="5818909" cy="4524315"/>
          </a:xfrm>
          <a:prstGeom prst="rect">
            <a:avLst/>
          </a:prstGeom>
        </p:spPr>
        <p:txBody>
          <a:bodyPr wrap="square">
            <a:spAutoFit/>
          </a:bodyPr>
          <a:lstStyle/>
          <a:p>
            <a:r>
              <a:rPr lang="en-IN" b="1" dirty="0" smtClean="0"/>
              <a:t>public static void main(String[] </a:t>
            </a:r>
            <a:r>
              <a:rPr lang="en-IN" b="1" dirty="0" err="1" smtClean="0"/>
              <a:t>args</a:t>
            </a:r>
            <a:r>
              <a:rPr lang="en-IN" b="1" dirty="0" smtClean="0"/>
              <a:t>) {</a:t>
            </a:r>
          </a:p>
          <a:p>
            <a:r>
              <a:rPr lang="en-IN" dirty="0" smtClean="0"/>
              <a:t>TC2 </a:t>
            </a:r>
            <a:r>
              <a:rPr lang="en-IN" dirty="0" err="1" smtClean="0"/>
              <a:t>obj</a:t>
            </a:r>
            <a:r>
              <a:rPr lang="en-IN" dirty="0" smtClean="0"/>
              <a:t> = </a:t>
            </a:r>
            <a:r>
              <a:rPr lang="en-IN" b="1" dirty="0" smtClean="0"/>
              <a:t>new TC2();</a:t>
            </a:r>
          </a:p>
          <a:p>
            <a:r>
              <a:rPr lang="en-IN" dirty="0" smtClean="0"/>
              <a:t>obj.method1();</a:t>
            </a:r>
          </a:p>
          <a:p>
            <a:r>
              <a:rPr lang="en-IN" dirty="0" err="1" smtClean="0"/>
              <a:t>System.</a:t>
            </a:r>
            <a:r>
              <a:rPr lang="en-IN" b="1" i="1" dirty="0" err="1" smtClean="0"/>
              <a:t>out.println</a:t>
            </a:r>
            <a:r>
              <a:rPr lang="en-IN" b="1" i="1" dirty="0" smtClean="0"/>
              <a:t>(a);</a:t>
            </a:r>
          </a:p>
          <a:p>
            <a:endParaRPr lang="en-IN" dirty="0" smtClean="0"/>
          </a:p>
          <a:p>
            <a:r>
              <a:rPr lang="en-IN" dirty="0" smtClean="0"/>
              <a:t>TC2 obj1 = </a:t>
            </a:r>
            <a:r>
              <a:rPr lang="en-IN" b="1" dirty="0" smtClean="0"/>
              <a:t>new TC2();</a:t>
            </a:r>
          </a:p>
          <a:p>
            <a:r>
              <a:rPr lang="en-IN" dirty="0" smtClean="0"/>
              <a:t>obj1.method1();</a:t>
            </a:r>
          </a:p>
          <a:p>
            <a:r>
              <a:rPr lang="en-IN" dirty="0" err="1" smtClean="0"/>
              <a:t>System.</a:t>
            </a:r>
            <a:r>
              <a:rPr lang="en-IN" b="1" i="1" dirty="0" err="1" smtClean="0"/>
              <a:t>out.println</a:t>
            </a:r>
            <a:r>
              <a:rPr lang="en-IN" b="1" i="1" dirty="0" smtClean="0"/>
              <a:t>(a);</a:t>
            </a:r>
          </a:p>
          <a:p>
            <a:endParaRPr lang="en-IN" dirty="0" smtClean="0"/>
          </a:p>
          <a:p>
            <a:r>
              <a:rPr lang="en-IN" dirty="0" smtClean="0"/>
              <a:t>obj.method2();</a:t>
            </a:r>
          </a:p>
          <a:p>
            <a:r>
              <a:rPr lang="en-IN" dirty="0" err="1" smtClean="0"/>
              <a:t>System.</a:t>
            </a:r>
            <a:r>
              <a:rPr lang="en-IN" b="1" i="1" dirty="0" err="1" smtClean="0"/>
              <a:t>out.println</a:t>
            </a:r>
            <a:r>
              <a:rPr lang="en-IN" b="1" i="1" dirty="0" smtClean="0"/>
              <a:t>(</a:t>
            </a:r>
            <a:r>
              <a:rPr lang="en-IN" b="1" i="1" dirty="0" err="1" smtClean="0"/>
              <a:t>obj.b</a:t>
            </a:r>
            <a:r>
              <a:rPr lang="en-IN" b="1" i="1" dirty="0" smtClean="0"/>
              <a:t>);</a:t>
            </a:r>
          </a:p>
          <a:p>
            <a:endParaRPr lang="en-IN" dirty="0" smtClean="0"/>
          </a:p>
          <a:p>
            <a:r>
              <a:rPr lang="en-IN" dirty="0" smtClean="0"/>
              <a:t>obj1.method2();</a:t>
            </a:r>
          </a:p>
          <a:p>
            <a:r>
              <a:rPr lang="en-IN" dirty="0" err="1" smtClean="0"/>
              <a:t>System.</a:t>
            </a:r>
            <a:r>
              <a:rPr lang="en-IN" b="1" i="1" dirty="0" err="1" smtClean="0"/>
              <a:t>out.println</a:t>
            </a:r>
            <a:r>
              <a:rPr lang="en-IN" b="1" i="1" dirty="0" smtClean="0"/>
              <a:t>(</a:t>
            </a:r>
            <a:r>
              <a:rPr lang="en-IN" b="1" i="1" dirty="0" err="1" smtClean="0"/>
              <a:t>obj.b</a:t>
            </a:r>
            <a:r>
              <a:rPr lang="en-IN" b="1" i="1" dirty="0" smtClean="0"/>
              <a:t>);</a:t>
            </a:r>
          </a:p>
          <a:p>
            <a:endParaRPr lang="en-IN" dirty="0" smtClean="0"/>
          </a:p>
          <a:p>
            <a:r>
              <a:rPr lang="en-IN" dirty="0" smtClean="0"/>
              <a:t>}</a:t>
            </a:r>
            <a:endParaRPr lang="en-IN"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95536" y="1844824"/>
            <a:ext cx="2376264" cy="3600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cxnSp>
        <p:nvCxnSpPr>
          <p:cNvPr id="5" name="Straight Connector 4"/>
          <p:cNvCxnSpPr/>
          <p:nvPr/>
        </p:nvCxnSpPr>
        <p:spPr>
          <a:xfrm>
            <a:off x="395536" y="4797152"/>
            <a:ext cx="23762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95536" y="4221088"/>
            <a:ext cx="2376264"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971600" y="4941168"/>
            <a:ext cx="720080" cy="369332"/>
          </a:xfrm>
          <a:prstGeom prst="rect">
            <a:avLst/>
          </a:prstGeom>
          <a:noFill/>
        </p:spPr>
        <p:txBody>
          <a:bodyPr wrap="square" rtlCol="0">
            <a:spAutoFit/>
          </a:bodyPr>
          <a:lstStyle/>
          <a:p>
            <a:r>
              <a:rPr lang="en-IN" dirty="0" smtClean="0"/>
              <a:t>s1</a:t>
            </a:r>
            <a:endParaRPr lang="en-IN" dirty="0"/>
          </a:p>
        </p:txBody>
      </p:sp>
      <p:sp>
        <p:nvSpPr>
          <p:cNvPr id="9" name="TextBox 8"/>
          <p:cNvSpPr txBox="1"/>
          <p:nvPr/>
        </p:nvSpPr>
        <p:spPr>
          <a:xfrm>
            <a:off x="971600" y="4365104"/>
            <a:ext cx="720080" cy="369332"/>
          </a:xfrm>
          <a:prstGeom prst="rect">
            <a:avLst/>
          </a:prstGeom>
          <a:noFill/>
        </p:spPr>
        <p:txBody>
          <a:bodyPr wrap="square" rtlCol="0">
            <a:spAutoFit/>
          </a:bodyPr>
          <a:lstStyle/>
          <a:p>
            <a:r>
              <a:rPr lang="en-IN" dirty="0" smtClean="0"/>
              <a:t>s2</a:t>
            </a:r>
            <a:endParaRPr lang="en-IN" dirty="0"/>
          </a:p>
        </p:txBody>
      </p:sp>
      <p:sp>
        <p:nvSpPr>
          <p:cNvPr id="10" name="Oval 9"/>
          <p:cNvSpPr/>
          <p:nvPr/>
        </p:nvSpPr>
        <p:spPr>
          <a:xfrm>
            <a:off x="4211960" y="1772816"/>
            <a:ext cx="4032448" cy="36004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11" name="TextBox 10"/>
          <p:cNvSpPr txBox="1"/>
          <p:nvPr/>
        </p:nvSpPr>
        <p:spPr>
          <a:xfrm>
            <a:off x="755576" y="5661248"/>
            <a:ext cx="1728192" cy="369332"/>
          </a:xfrm>
          <a:prstGeom prst="rect">
            <a:avLst/>
          </a:prstGeom>
          <a:noFill/>
        </p:spPr>
        <p:txBody>
          <a:bodyPr wrap="square" rtlCol="0">
            <a:spAutoFit/>
          </a:bodyPr>
          <a:lstStyle/>
          <a:p>
            <a:r>
              <a:rPr lang="en-IN" dirty="0" smtClean="0"/>
              <a:t>Stack Memory</a:t>
            </a:r>
            <a:endParaRPr lang="en-IN" dirty="0"/>
          </a:p>
        </p:txBody>
      </p:sp>
      <p:sp>
        <p:nvSpPr>
          <p:cNvPr id="12" name="TextBox 11"/>
          <p:cNvSpPr txBox="1"/>
          <p:nvPr/>
        </p:nvSpPr>
        <p:spPr>
          <a:xfrm>
            <a:off x="5076056" y="5589240"/>
            <a:ext cx="1728192" cy="369332"/>
          </a:xfrm>
          <a:prstGeom prst="rect">
            <a:avLst/>
          </a:prstGeom>
          <a:noFill/>
        </p:spPr>
        <p:txBody>
          <a:bodyPr wrap="square" rtlCol="0">
            <a:spAutoFit/>
          </a:bodyPr>
          <a:lstStyle/>
          <a:p>
            <a:r>
              <a:rPr lang="en-IN" dirty="0" smtClean="0"/>
              <a:t>Heap Memory</a:t>
            </a:r>
            <a:endParaRPr lang="en-IN" dirty="0"/>
          </a:p>
        </p:txBody>
      </p:sp>
      <p:sp>
        <p:nvSpPr>
          <p:cNvPr id="13" name="Rounded Rectangle 12"/>
          <p:cNvSpPr/>
          <p:nvPr/>
        </p:nvSpPr>
        <p:spPr>
          <a:xfrm>
            <a:off x="5292080" y="1988840"/>
            <a:ext cx="1440160" cy="648072"/>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sz="1400" dirty="0" smtClean="0"/>
              <a:t>Roll = 1;</a:t>
            </a:r>
          </a:p>
          <a:p>
            <a:pPr algn="ctr"/>
            <a:r>
              <a:rPr lang="en-IN" sz="1400" dirty="0" smtClean="0"/>
              <a:t>Name=A;</a:t>
            </a:r>
          </a:p>
          <a:p>
            <a:pPr algn="ctr"/>
            <a:endParaRPr lang="en-IN" dirty="0"/>
          </a:p>
        </p:txBody>
      </p:sp>
      <p:sp>
        <p:nvSpPr>
          <p:cNvPr id="15" name="Rounded Rectangle 14"/>
          <p:cNvSpPr/>
          <p:nvPr/>
        </p:nvSpPr>
        <p:spPr>
          <a:xfrm>
            <a:off x="5292080" y="3212976"/>
            <a:ext cx="1440160" cy="648072"/>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sz="1400" dirty="0" smtClean="0"/>
              <a:t>Roll = 2;</a:t>
            </a:r>
          </a:p>
          <a:p>
            <a:pPr algn="ctr"/>
            <a:r>
              <a:rPr lang="en-IN" sz="1400" dirty="0" smtClean="0"/>
              <a:t>Name=B;</a:t>
            </a:r>
          </a:p>
          <a:p>
            <a:pPr algn="ctr"/>
            <a:endParaRPr lang="en-IN" dirty="0"/>
          </a:p>
        </p:txBody>
      </p:sp>
      <p:sp>
        <p:nvSpPr>
          <p:cNvPr id="16" name="Oval 15"/>
          <p:cNvSpPr/>
          <p:nvPr/>
        </p:nvSpPr>
        <p:spPr>
          <a:xfrm>
            <a:off x="5724128" y="260648"/>
            <a:ext cx="2664296" cy="79208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i="1" dirty="0" smtClean="0"/>
              <a:t>School=xyz;</a:t>
            </a:r>
            <a:endParaRPr lang="en-IN" dirty="0"/>
          </a:p>
        </p:txBody>
      </p:sp>
      <p:cxnSp>
        <p:nvCxnSpPr>
          <p:cNvPr id="18" name="Straight Arrow Connector 17"/>
          <p:cNvCxnSpPr/>
          <p:nvPr/>
        </p:nvCxnSpPr>
        <p:spPr>
          <a:xfrm flipV="1">
            <a:off x="2627784" y="3789040"/>
            <a:ext cx="2592288"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2699792" y="2780928"/>
            <a:ext cx="2808312" cy="22322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6444208" y="1052736"/>
            <a:ext cx="360040" cy="10081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6300192" y="1052736"/>
            <a:ext cx="504056" cy="21602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67544" y="3789040"/>
            <a:ext cx="2232248"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899592" y="3861048"/>
            <a:ext cx="720080" cy="369332"/>
          </a:xfrm>
          <a:prstGeom prst="rect">
            <a:avLst/>
          </a:prstGeom>
          <a:noFill/>
        </p:spPr>
        <p:txBody>
          <a:bodyPr wrap="square" rtlCol="0">
            <a:spAutoFit/>
          </a:bodyPr>
          <a:lstStyle/>
          <a:p>
            <a:r>
              <a:rPr lang="en-IN" dirty="0" smtClean="0"/>
              <a:t>s3</a:t>
            </a:r>
            <a:endParaRPr lang="en-IN" dirty="0"/>
          </a:p>
        </p:txBody>
      </p:sp>
      <p:sp>
        <p:nvSpPr>
          <p:cNvPr id="25" name="Rounded Rectangle 24"/>
          <p:cNvSpPr/>
          <p:nvPr/>
        </p:nvSpPr>
        <p:spPr>
          <a:xfrm>
            <a:off x="5364088" y="4221088"/>
            <a:ext cx="1440160" cy="648072"/>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sz="1400" dirty="0" smtClean="0"/>
              <a:t>Roll = 1;</a:t>
            </a:r>
          </a:p>
          <a:p>
            <a:pPr algn="ctr"/>
            <a:r>
              <a:rPr lang="en-IN" sz="1400" dirty="0" smtClean="0"/>
              <a:t>Name=A;</a:t>
            </a:r>
          </a:p>
          <a:p>
            <a:pPr algn="ctr"/>
            <a:endParaRPr lang="en-IN" dirty="0"/>
          </a:p>
        </p:txBody>
      </p:sp>
      <p:cxnSp>
        <p:nvCxnSpPr>
          <p:cNvPr id="27" name="Straight Arrow Connector 26"/>
          <p:cNvCxnSpPr/>
          <p:nvPr/>
        </p:nvCxnSpPr>
        <p:spPr>
          <a:xfrm>
            <a:off x="2771800" y="4005064"/>
            <a:ext cx="2520280"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88640"/>
            <a:ext cx="7772400" cy="1470025"/>
          </a:xfrm>
        </p:spPr>
        <p:txBody>
          <a:bodyPr/>
          <a:lstStyle/>
          <a:p>
            <a:r>
              <a:rPr lang="en-IN" dirty="0" smtClean="0"/>
              <a:t>static method level</a:t>
            </a:r>
            <a:br>
              <a:rPr lang="en-IN" dirty="0" smtClean="0"/>
            </a:br>
            <a:r>
              <a:rPr lang="en-IN" dirty="0" smtClean="0"/>
              <a:t> </a:t>
            </a:r>
            <a:endParaRPr lang="en-IN" dirty="0"/>
          </a:p>
        </p:txBody>
      </p:sp>
      <p:sp>
        <p:nvSpPr>
          <p:cNvPr id="3" name="Subtitle 2"/>
          <p:cNvSpPr>
            <a:spLocks noGrp="1"/>
          </p:cNvSpPr>
          <p:nvPr>
            <p:ph type="subTitle" idx="1"/>
          </p:nvPr>
        </p:nvSpPr>
        <p:spPr>
          <a:xfrm>
            <a:off x="755576" y="1196752"/>
            <a:ext cx="7920880" cy="4392488"/>
          </a:xfrm>
        </p:spPr>
        <p:txBody>
          <a:bodyPr/>
          <a:lstStyle/>
          <a:p>
            <a:pPr algn="l"/>
            <a:r>
              <a:rPr lang="en-IN" dirty="0" smtClean="0">
                <a:solidFill>
                  <a:schemeClr val="tx1"/>
                </a:solidFill>
              </a:rPr>
              <a:t>Any method which is declared as static, it is known static method</a:t>
            </a:r>
          </a:p>
          <a:p>
            <a:pPr lvl="1" algn="l">
              <a:buFont typeface="Arial" pitchFamily="34" charset="0"/>
              <a:buChar char="•"/>
            </a:pPr>
            <a:r>
              <a:rPr lang="en-IN" dirty="0" smtClean="0">
                <a:solidFill>
                  <a:schemeClr val="tx1"/>
                </a:solidFill>
              </a:rPr>
              <a:t>static method belongs to the class rather than object of a class.</a:t>
            </a:r>
          </a:p>
          <a:p>
            <a:pPr lvl="1" algn="l">
              <a:buFont typeface="Arial" pitchFamily="34" charset="0"/>
              <a:buChar char="•"/>
            </a:pPr>
            <a:r>
              <a:rPr lang="en-IN" dirty="0" smtClean="0">
                <a:solidFill>
                  <a:schemeClr val="tx1"/>
                </a:solidFill>
              </a:rPr>
              <a:t>A static method can be invoked without the need for creating an instance of a class.</a:t>
            </a:r>
          </a:p>
          <a:p>
            <a:pPr lvl="1" algn="l">
              <a:buFont typeface="Arial" pitchFamily="34" charset="0"/>
              <a:buChar char="•"/>
            </a:pPr>
            <a:r>
              <a:rPr lang="en-IN" dirty="0" smtClean="0">
                <a:solidFill>
                  <a:schemeClr val="tx1"/>
                </a:solidFill>
              </a:rPr>
              <a:t>static method can access static data member and can change the value of it.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260648"/>
            <a:ext cx="7772400" cy="1470025"/>
          </a:xfrm>
        </p:spPr>
        <p:txBody>
          <a:bodyPr/>
          <a:lstStyle/>
          <a:p>
            <a:r>
              <a:rPr lang="en-IN" dirty="0" smtClean="0"/>
              <a:t> static method restrictions </a:t>
            </a:r>
            <a:br>
              <a:rPr lang="en-IN" dirty="0" smtClean="0"/>
            </a:br>
            <a:endParaRPr lang="en-IN" dirty="0"/>
          </a:p>
        </p:txBody>
      </p:sp>
      <p:sp>
        <p:nvSpPr>
          <p:cNvPr id="3" name="Subtitle 2"/>
          <p:cNvSpPr>
            <a:spLocks noGrp="1"/>
          </p:cNvSpPr>
          <p:nvPr>
            <p:ph type="subTitle" idx="1"/>
          </p:nvPr>
        </p:nvSpPr>
        <p:spPr>
          <a:xfrm>
            <a:off x="179512" y="1196752"/>
            <a:ext cx="4032448" cy="4896544"/>
          </a:xfrm>
        </p:spPr>
        <p:txBody>
          <a:bodyPr>
            <a:normAutofit/>
          </a:bodyPr>
          <a:lstStyle/>
          <a:p>
            <a:pPr algn="l">
              <a:buFont typeface="Arial" pitchFamily="34" charset="0"/>
              <a:buChar char="•"/>
            </a:pPr>
            <a:r>
              <a:rPr lang="en-IN" dirty="0" smtClean="0"/>
              <a:t>static methods can not use non static data member or call non-static method directly.</a:t>
            </a:r>
          </a:p>
          <a:p>
            <a:pPr algn="l">
              <a:buFont typeface="Arial" pitchFamily="34" charset="0"/>
              <a:buChar char="•"/>
            </a:pPr>
            <a:r>
              <a:rPr lang="en-IN" dirty="0" smtClean="0"/>
              <a:t>this and super cannot be used in static context.</a:t>
            </a:r>
          </a:p>
          <a:p>
            <a:endParaRPr lang="en-IN" dirty="0"/>
          </a:p>
        </p:txBody>
      </p:sp>
      <p:sp>
        <p:nvSpPr>
          <p:cNvPr id="4" name="Subtitle 2"/>
          <p:cNvSpPr txBox="1">
            <a:spLocks/>
          </p:cNvSpPr>
          <p:nvPr/>
        </p:nvSpPr>
        <p:spPr>
          <a:xfrm>
            <a:off x="4644008" y="1340768"/>
            <a:ext cx="4032448" cy="4896544"/>
          </a:xfrm>
          <a:prstGeom prst="rect">
            <a:avLst/>
          </a:prstGeom>
        </p:spPr>
        <p:txBody>
          <a:bodyPr vert="horz" lIns="91440" tIns="45720" rIns="91440" bIns="45720" rtlCol="0">
            <a:normAutofit lnSpcReduction="10000"/>
          </a:bodyPr>
          <a:lstStyle/>
          <a:p>
            <a:r>
              <a:rPr lang="en-IN" sz="3200" b="1" dirty="0" smtClean="0"/>
              <a:t>class</a:t>
            </a:r>
            <a:r>
              <a:rPr lang="en-IN" sz="3200" dirty="0" smtClean="0"/>
              <a:t> A{  </a:t>
            </a:r>
          </a:p>
          <a:p>
            <a:r>
              <a:rPr lang="en-IN" sz="3200" dirty="0" smtClean="0"/>
              <a:t> </a:t>
            </a:r>
            <a:r>
              <a:rPr lang="en-IN" sz="3200" b="1" dirty="0" err="1" smtClean="0"/>
              <a:t>int</a:t>
            </a:r>
            <a:r>
              <a:rPr lang="en-IN" sz="3200" dirty="0" smtClean="0"/>
              <a:t> a=40;//non static  </a:t>
            </a:r>
          </a:p>
          <a:p>
            <a:r>
              <a:rPr lang="en-IN" sz="3200" dirty="0" smtClean="0"/>
              <a:t>   </a:t>
            </a:r>
          </a:p>
          <a:p>
            <a:r>
              <a:rPr lang="en-IN" sz="3200" dirty="0" smtClean="0"/>
              <a:t> </a:t>
            </a:r>
            <a:r>
              <a:rPr lang="en-IN" sz="3200" b="1" dirty="0" smtClean="0"/>
              <a:t>public</a:t>
            </a:r>
            <a:r>
              <a:rPr lang="en-IN" sz="3200" dirty="0" smtClean="0"/>
              <a:t> </a:t>
            </a:r>
            <a:r>
              <a:rPr lang="en-IN" sz="3200" b="1" dirty="0" smtClean="0"/>
              <a:t>static</a:t>
            </a:r>
            <a:r>
              <a:rPr lang="en-IN" sz="3200" dirty="0" smtClean="0"/>
              <a:t> </a:t>
            </a:r>
            <a:r>
              <a:rPr lang="en-IN" sz="3200" b="1" dirty="0" smtClean="0"/>
              <a:t>void</a:t>
            </a:r>
            <a:r>
              <a:rPr lang="en-IN" sz="3200" dirty="0" smtClean="0"/>
              <a:t> main(String </a:t>
            </a:r>
            <a:r>
              <a:rPr lang="en-IN" sz="3200" dirty="0" err="1" smtClean="0"/>
              <a:t>args</a:t>
            </a:r>
            <a:r>
              <a:rPr lang="en-IN" sz="3200" dirty="0" smtClean="0"/>
              <a:t>[]){  </a:t>
            </a:r>
          </a:p>
          <a:p>
            <a:r>
              <a:rPr lang="en-IN" sz="3200" dirty="0" smtClean="0"/>
              <a:t>  </a:t>
            </a:r>
            <a:r>
              <a:rPr lang="en-IN" sz="3200" dirty="0" err="1" smtClean="0"/>
              <a:t>System.out.println</a:t>
            </a:r>
            <a:r>
              <a:rPr lang="en-IN" sz="3200" dirty="0" smtClean="0"/>
              <a:t>(a);</a:t>
            </a:r>
          </a:p>
          <a:p>
            <a:r>
              <a:rPr lang="en-IN" sz="3200" dirty="0" smtClean="0"/>
              <a:t> }  </a:t>
            </a:r>
          </a:p>
          <a:p>
            <a:r>
              <a:rPr lang="en-IN" sz="3200" dirty="0" smtClean="0"/>
              <a:t>}  </a:t>
            </a:r>
            <a:endParaRPr lang="en-IN" sz="3200" dirty="0">
              <a:solidFill>
                <a:schemeClr val="tx1">
                  <a:tint val="75000"/>
                </a:schemeClr>
              </a:solidFill>
            </a:endParaRPr>
          </a:p>
          <a:p>
            <a:r>
              <a:rPr lang="en-IN" sz="3200" dirty="0" smtClean="0">
                <a:solidFill>
                  <a:schemeClr val="tx1">
                    <a:tint val="75000"/>
                  </a:schemeClr>
                </a:solidFill>
              </a:rPr>
              <a:t>O/P: compile </a:t>
            </a:r>
            <a:r>
              <a:rPr lang="en-IN" sz="3200" dirty="0" err="1" smtClean="0">
                <a:solidFill>
                  <a:schemeClr val="tx1">
                    <a:tint val="75000"/>
                  </a:schemeClr>
                </a:solidFill>
              </a:rPr>
              <a:t>teim</a:t>
            </a:r>
            <a:r>
              <a:rPr lang="en-IN" sz="3200" dirty="0" smtClean="0">
                <a:solidFill>
                  <a:schemeClr val="tx1">
                    <a:tint val="75000"/>
                  </a:schemeClr>
                </a:solidFill>
              </a:rPr>
              <a:t> error</a:t>
            </a:r>
            <a:endParaRPr lang="en-IN" sz="3200" dirty="0" smtClean="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260648"/>
            <a:ext cx="7772400" cy="1470025"/>
          </a:xfrm>
        </p:spPr>
        <p:txBody>
          <a:bodyPr/>
          <a:lstStyle/>
          <a:p>
            <a:r>
              <a:rPr lang="en-IN" dirty="0" smtClean="0"/>
              <a:t>Static at block level</a:t>
            </a:r>
            <a:endParaRPr lang="en-IN" dirty="0"/>
          </a:p>
        </p:txBody>
      </p:sp>
      <p:sp>
        <p:nvSpPr>
          <p:cNvPr id="3" name="Subtitle 2"/>
          <p:cNvSpPr>
            <a:spLocks noGrp="1"/>
          </p:cNvSpPr>
          <p:nvPr>
            <p:ph type="subTitle" idx="1"/>
          </p:nvPr>
        </p:nvSpPr>
        <p:spPr>
          <a:xfrm>
            <a:off x="467544" y="1772816"/>
            <a:ext cx="3384376" cy="4248472"/>
          </a:xfrm>
        </p:spPr>
        <p:txBody>
          <a:bodyPr>
            <a:normAutofit fontScale="92500" lnSpcReduction="20000"/>
          </a:bodyPr>
          <a:lstStyle/>
          <a:p>
            <a:pPr algn="l">
              <a:buFont typeface="Arial" pitchFamily="34" charset="0"/>
              <a:buChar char="•"/>
            </a:pPr>
            <a:r>
              <a:rPr lang="en-IN" dirty="0" smtClean="0">
                <a:solidFill>
                  <a:schemeClr val="tx1"/>
                </a:solidFill>
              </a:rPr>
              <a:t>Static block will be executed before the main method, at the time of loading the class</a:t>
            </a:r>
          </a:p>
          <a:p>
            <a:pPr algn="l">
              <a:buFont typeface="Arial" pitchFamily="34" charset="0"/>
              <a:buChar char="•"/>
            </a:pPr>
            <a:endParaRPr lang="en-IN" dirty="0" smtClean="0">
              <a:solidFill>
                <a:schemeClr val="tx1"/>
              </a:solidFill>
            </a:endParaRPr>
          </a:p>
          <a:p>
            <a:pPr algn="l">
              <a:buFont typeface="Arial" pitchFamily="34" charset="0"/>
              <a:buChar char="•"/>
            </a:pPr>
            <a:r>
              <a:rPr lang="en-IN" dirty="0" smtClean="0">
                <a:solidFill>
                  <a:schemeClr val="tx1"/>
                </a:solidFill>
              </a:rPr>
              <a:t>Static  blocks will be used to initialize the static data member.</a:t>
            </a:r>
          </a:p>
          <a:p>
            <a:endParaRPr lang="en-IN" dirty="0"/>
          </a:p>
        </p:txBody>
      </p:sp>
      <p:sp>
        <p:nvSpPr>
          <p:cNvPr id="4" name="Subtitle 2"/>
          <p:cNvSpPr txBox="1">
            <a:spLocks/>
          </p:cNvSpPr>
          <p:nvPr/>
        </p:nvSpPr>
        <p:spPr>
          <a:xfrm>
            <a:off x="4499992" y="1772816"/>
            <a:ext cx="3384376" cy="4248472"/>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Rectangle 4"/>
          <p:cNvSpPr/>
          <p:nvPr/>
        </p:nvSpPr>
        <p:spPr>
          <a:xfrm>
            <a:off x="3995936" y="1628800"/>
            <a:ext cx="4572000" cy="2585323"/>
          </a:xfrm>
          <a:prstGeom prst="rect">
            <a:avLst/>
          </a:prstGeom>
        </p:spPr>
        <p:txBody>
          <a:bodyPr wrap="square">
            <a:spAutoFit/>
          </a:bodyPr>
          <a:lstStyle/>
          <a:p>
            <a:r>
              <a:rPr lang="en-IN" b="1" dirty="0" smtClean="0"/>
              <a:t>public class </a:t>
            </a:r>
            <a:r>
              <a:rPr lang="en-IN" b="1" dirty="0" err="1" smtClean="0"/>
              <a:t>staticblock</a:t>
            </a:r>
            <a:r>
              <a:rPr lang="en-IN" b="1" dirty="0" smtClean="0"/>
              <a:t> {</a:t>
            </a:r>
          </a:p>
          <a:p>
            <a:r>
              <a:rPr lang="en-IN" b="1" dirty="0" smtClean="0"/>
              <a:t>static {</a:t>
            </a:r>
          </a:p>
          <a:p>
            <a:r>
              <a:rPr lang="en-IN" dirty="0" err="1" smtClean="0"/>
              <a:t>System.</a:t>
            </a:r>
            <a:r>
              <a:rPr lang="en-IN" b="1" i="1" dirty="0" err="1" smtClean="0"/>
              <a:t>out.println</a:t>
            </a:r>
            <a:r>
              <a:rPr lang="en-IN" b="1" i="1" dirty="0" smtClean="0"/>
              <a:t>("static block is invoked");</a:t>
            </a:r>
          </a:p>
          <a:p>
            <a:r>
              <a:rPr lang="en-IN" dirty="0" smtClean="0"/>
              <a:t>}</a:t>
            </a:r>
          </a:p>
          <a:p>
            <a:endParaRPr lang="en-IN" dirty="0" smtClean="0"/>
          </a:p>
          <a:p>
            <a:r>
              <a:rPr lang="en-IN" b="1" dirty="0" smtClean="0"/>
              <a:t>public static void main(String[] </a:t>
            </a:r>
            <a:r>
              <a:rPr lang="en-IN" b="1" dirty="0" err="1" smtClean="0"/>
              <a:t>args</a:t>
            </a:r>
            <a:r>
              <a:rPr lang="en-IN" b="1" dirty="0" smtClean="0"/>
              <a:t>) {</a:t>
            </a:r>
          </a:p>
          <a:p>
            <a:r>
              <a:rPr lang="en-IN" dirty="0" smtClean="0"/>
              <a:t>// </a:t>
            </a:r>
            <a:r>
              <a:rPr lang="en-IN" b="1" dirty="0" smtClean="0"/>
              <a:t>TODO Auto-generated method stub</a:t>
            </a:r>
          </a:p>
          <a:p>
            <a:r>
              <a:rPr lang="en-IN" dirty="0" smtClean="0"/>
              <a:t>}</a:t>
            </a:r>
          </a:p>
          <a:p>
            <a:r>
              <a:rPr lang="en-IN" dirty="0" smtClean="0"/>
              <a: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Class</a:t>
            </a:r>
            <a:endParaRPr lang="en-IN" dirty="0"/>
          </a:p>
        </p:txBody>
      </p:sp>
      <p:sp>
        <p:nvSpPr>
          <p:cNvPr id="3" name="Content Placeholder 2"/>
          <p:cNvSpPr>
            <a:spLocks noGrp="1"/>
          </p:cNvSpPr>
          <p:nvPr>
            <p:ph idx="1"/>
          </p:nvPr>
        </p:nvSpPr>
        <p:spPr>
          <a:xfrm>
            <a:off x="179512" y="2852936"/>
            <a:ext cx="5256584" cy="4525963"/>
          </a:xfrm>
        </p:spPr>
        <p:txBody>
          <a:bodyPr>
            <a:normAutofit/>
          </a:bodyPr>
          <a:lstStyle/>
          <a:p>
            <a:r>
              <a:rPr lang="en-IN" dirty="0" smtClean="0"/>
              <a:t>A class in Java can contain:</a:t>
            </a:r>
          </a:p>
          <a:p>
            <a:r>
              <a:rPr lang="en-IN" b="1" dirty="0" smtClean="0"/>
              <a:t>data members</a:t>
            </a:r>
            <a:endParaRPr lang="en-IN" dirty="0" smtClean="0"/>
          </a:p>
          <a:p>
            <a:r>
              <a:rPr lang="en-IN" b="1" dirty="0" smtClean="0"/>
              <a:t>methods</a:t>
            </a:r>
            <a:endParaRPr lang="en-IN" dirty="0" smtClean="0"/>
          </a:p>
          <a:p>
            <a:r>
              <a:rPr lang="en-IN" b="1" dirty="0" smtClean="0"/>
              <a:t>constructors</a:t>
            </a:r>
            <a:endParaRPr lang="en-IN" dirty="0" smtClean="0"/>
          </a:p>
          <a:p>
            <a:r>
              <a:rPr lang="en-IN" b="1" dirty="0" smtClean="0"/>
              <a:t>blocks</a:t>
            </a:r>
            <a:endParaRPr lang="en-IN" dirty="0" smtClean="0"/>
          </a:p>
          <a:p>
            <a:r>
              <a:rPr lang="en-IN" b="1" dirty="0" smtClean="0"/>
              <a:t>interface</a:t>
            </a:r>
            <a:endParaRPr lang="en-IN" dirty="0" smtClean="0"/>
          </a:p>
          <a:p>
            <a:endParaRPr lang="en-IN" dirty="0"/>
          </a:p>
        </p:txBody>
      </p:sp>
      <p:sp>
        <p:nvSpPr>
          <p:cNvPr id="5" name="Content Placeholder 2"/>
          <p:cNvSpPr txBox="1">
            <a:spLocks/>
          </p:cNvSpPr>
          <p:nvPr/>
        </p:nvSpPr>
        <p:spPr>
          <a:xfrm>
            <a:off x="5580112" y="1556792"/>
            <a:ext cx="3816424"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IN"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Content Placeholder 2"/>
          <p:cNvSpPr txBox="1">
            <a:spLocks/>
          </p:cNvSpPr>
          <p:nvPr/>
        </p:nvSpPr>
        <p:spPr>
          <a:xfrm>
            <a:off x="323528" y="1124745"/>
            <a:ext cx="8820472" cy="1656184"/>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3200" b="0" i="0" u="none" strike="noStrike" kern="1200" cap="none" spc="0" normalizeH="0" baseline="0" noProof="0" dirty="0" smtClean="0">
                <a:ln>
                  <a:noFill/>
                </a:ln>
                <a:solidFill>
                  <a:schemeClr val="tx1"/>
                </a:solidFill>
                <a:effectLst/>
                <a:uLnTx/>
                <a:uFillTx/>
                <a:latin typeface="+mn-lt"/>
                <a:ea typeface="+mn-ea"/>
                <a:cs typeface="+mn-cs"/>
              </a:rPr>
              <a:t>A class can be defined as a template or blueprint from which objects are created. It is a logical entity. It can't be physical.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Content Placeholder 2"/>
          <p:cNvSpPr txBox="1">
            <a:spLocks/>
          </p:cNvSpPr>
          <p:nvPr/>
        </p:nvSpPr>
        <p:spPr>
          <a:xfrm>
            <a:off x="5615608" y="2924944"/>
            <a:ext cx="3528392" cy="3600400"/>
          </a:xfrm>
          <a:prstGeom prst="rect">
            <a:avLst/>
          </a:prstGeom>
        </p:spPr>
        <p:txBody>
          <a:bodyPr vert="horz" lIns="91440" tIns="45720" rIns="91440" bIns="45720" rtlCol="0">
            <a:normAutofit/>
          </a:bodyPr>
          <a:lstStyle/>
          <a:p>
            <a:pPr lvl="0" fontAlgn="base">
              <a:spcBef>
                <a:spcPct val="0"/>
              </a:spcBef>
              <a:spcAft>
                <a:spcPct val="0"/>
              </a:spcAft>
            </a:pPr>
            <a:r>
              <a:rPr lang="en-US" sz="2400" dirty="0" smtClean="0">
                <a:solidFill>
                  <a:srgbClr val="000000"/>
                </a:solidFill>
                <a:latin typeface="Arial Unicode MS" pitchFamily="34" charset="-128"/>
                <a:cs typeface="Arial" pitchFamily="34" charset="0"/>
              </a:rPr>
              <a:t>Simple Class Syntax:</a:t>
            </a:r>
          </a:p>
          <a:p>
            <a:pPr lvl="0" fontAlgn="base">
              <a:spcBef>
                <a:spcPct val="0"/>
              </a:spcBef>
              <a:spcAft>
                <a:spcPct val="0"/>
              </a:spcAft>
            </a:pPr>
            <a:endParaRPr lang="en-US" sz="2400" dirty="0" smtClean="0">
              <a:solidFill>
                <a:srgbClr val="000000"/>
              </a:solidFill>
              <a:latin typeface="Arial Unicode MS" pitchFamily="34" charset="-128"/>
              <a:cs typeface="Arial" pitchFamily="34" charset="0"/>
            </a:endParaRPr>
          </a:p>
          <a:p>
            <a:pPr lvl="0" fontAlgn="base">
              <a:spcBef>
                <a:spcPct val="0"/>
              </a:spcBef>
              <a:spcAft>
                <a:spcPct val="0"/>
              </a:spcAft>
            </a:pPr>
            <a:r>
              <a:rPr lang="en-US" sz="2400" dirty="0" smtClean="0">
                <a:solidFill>
                  <a:srgbClr val="000000"/>
                </a:solidFill>
                <a:latin typeface="Arial Unicode MS" pitchFamily="34" charset="-128"/>
                <a:cs typeface="Arial" pitchFamily="34" charset="0"/>
              </a:rPr>
              <a:t>class </a:t>
            </a:r>
            <a:r>
              <a:rPr lang="en-US" sz="2400" i="1" dirty="0" smtClean="0">
                <a:solidFill>
                  <a:srgbClr val="000000"/>
                </a:solidFill>
                <a:latin typeface="Arial Unicode MS" pitchFamily="34" charset="-128"/>
                <a:cs typeface="Arial" pitchFamily="34" charset="0"/>
              </a:rPr>
              <a:t>MyClass</a:t>
            </a:r>
            <a:r>
              <a:rPr lang="en-US" sz="2400" dirty="0" smtClean="0">
                <a:solidFill>
                  <a:srgbClr val="000000"/>
                </a:solidFill>
                <a:latin typeface="Arial Unicode MS" pitchFamily="34" charset="-128"/>
                <a:cs typeface="Arial" pitchFamily="34" charset="0"/>
              </a:rPr>
              <a:t> </a:t>
            </a:r>
          </a:p>
          <a:p>
            <a:pPr lvl="0" fontAlgn="base">
              <a:spcBef>
                <a:spcPct val="0"/>
              </a:spcBef>
              <a:spcAft>
                <a:spcPct val="0"/>
              </a:spcAft>
            </a:pPr>
            <a:r>
              <a:rPr lang="en-US" sz="2400" dirty="0" smtClean="0">
                <a:solidFill>
                  <a:srgbClr val="000000"/>
                </a:solidFill>
                <a:latin typeface="Arial Unicode MS" pitchFamily="34" charset="-128"/>
                <a:cs typeface="Arial" pitchFamily="34" charset="0"/>
              </a:rPr>
              <a:t>{ </a:t>
            </a:r>
          </a:p>
          <a:p>
            <a:pPr lvl="0" fontAlgn="base">
              <a:spcBef>
                <a:spcPct val="0"/>
              </a:spcBef>
              <a:spcAft>
                <a:spcPct val="0"/>
              </a:spcAft>
            </a:pPr>
            <a:r>
              <a:rPr lang="en-US" sz="2400" dirty="0" smtClean="0">
                <a:solidFill>
                  <a:srgbClr val="000000"/>
                </a:solidFill>
                <a:latin typeface="Arial Unicode MS" pitchFamily="34" charset="-128"/>
                <a:cs typeface="Arial" pitchFamily="34" charset="0"/>
              </a:rPr>
              <a:t>// field, constructor, and </a:t>
            </a:r>
          </a:p>
          <a:p>
            <a:pPr lvl="0" fontAlgn="base">
              <a:spcBef>
                <a:spcPct val="0"/>
              </a:spcBef>
              <a:spcAft>
                <a:spcPct val="0"/>
              </a:spcAft>
            </a:pPr>
            <a:r>
              <a:rPr lang="en-US" sz="2400" dirty="0" smtClean="0">
                <a:solidFill>
                  <a:srgbClr val="000000"/>
                </a:solidFill>
                <a:latin typeface="Arial Unicode MS" pitchFamily="34" charset="-128"/>
                <a:cs typeface="Arial" pitchFamily="34" charset="0"/>
              </a:rPr>
              <a:t>// method declarations </a:t>
            </a:r>
          </a:p>
          <a:p>
            <a:pPr lvl="0" fontAlgn="base">
              <a:spcBef>
                <a:spcPct val="0"/>
              </a:spcBef>
              <a:spcAft>
                <a:spcPct val="0"/>
              </a:spcAft>
            </a:pPr>
            <a:r>
              <a:rPr lang="en-US" sz="2400" dirty="0" smtClean="0">
                <a:solidFill>
                  <a:srgbClr val="000000"/>
                </a:solidFill>
                <a:latin typeface="Arial Unicode MS" pitchFamily="34" charset="-128"/>
                <a:cs typeface="Arial" pitchFamily="34" charset="0"/>
              </a:rPr>
              <a:t>}</a:t>
            </a:r>
            <a:r>
              <a:rPr lang="en-US" sz="2000" dirty="0" smtClean="0">
                <a:latin typeface="Arial" pitchFamily="34" charset="0"/>
                <a:cs typeface="Arial" pitchFamily="34" charset="0"/>
              </a:rPr>
              <a:t> </a:t>
            </a:r>
            <a:endParaRPr lang="en-US" sz="540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Additional info about class</a:t>
            </a:r>
            <a:endParaRPr lang="en-IN" dirty="0"/>
          </a:p>
        </p:txBody>
      </p:sp>
      <p:sp>
        <p:nvSpPr>
          <p:cNvPr id="5" name="Content Placeholder 2"/>
          <p:cNvSpPr txBox="1">
            <a:spLocks/>
          </p:cNvSpPr>
          <p:nvPr/>
        </p:nvSpPr>
        <p:spPr>
          <a:xfrm>
            <a:off x="5580112" y="1556792"/>
            <a:ext cx="3816424"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IN"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Content Placeholder 2"/>
          <p:cNvSpPr txBox="1">
            <a:spLocks/>
          </p:cNvSpPr>
          <p:nvPr/>
        </p:nvSpPr>
        <p:spPr>
          <a:xfrm>
            <a:off x="179512" y="1529409"/>
            <a:ext cx="8568952" cy="4851919"/>
          </a:xfrm>
          <a:prstGeom prst="rect">
            <a:avLst/>
          </a:prstGeom>
        </p:spPr>
        <p:txBody>
          <a:bodyPr vert="horz" lIns="91440" tIns="45720" rIns="91440" bIns="45720" rtlCol="0">
            <a:normAutofit/>
          </a:bodyPr>
          <a:lstStyle/>
          <a:p>
            <a:pPr marL="342900" lvl="0" indent="-342900">
              <a:spcBef>
                <a:spcPct val="20000"/>
              </a:spcBef>
              <a:buFont typeface="Arial" pitchFamily="34" charset="0"/>
              <a:buChar char="•"/>
            </a:pPr>
            <a:r>
              <a:rPr lang="en-IN" b="1" dirty="0" smtClean="0"/>
              <a:t>A class is a logical entity.</a:t>
            </a:r>
          </a:p>
          <a:p>
            <a:pPr marL="342900" lvl="0" indent="-342900">
              <a:spcBef>
                <a:spcPct val="20000"/>
              </a:spcBef>
              <a:buFont typeface="Arial" pitchFamily="34" charset="0"/>
              <a:buChar char="•"/>
            </a:pPr>
            <a:endParaRPr lang="en-IN" b="1" dirty="0" smtClean="0"/>
          </a:p>
          <a:p>
            <a:pPr marL="342900" indent="-342900">
              <a:spcBef>
                <a:spcPct val="20000"/>
              </a:spcBef>
              <a:buFont typeface="Arial" pitchFamily="34" charset="0"/>
              <a:buChar char="•"/>
            </a:pPr>
            <a:r>
              <a:rPr lang="en-IN" b="1" dirty="0" smtClean="0"/>
              <a:t>Class body surrounded by flower braces </a:t>
            </a:r>
            <a:r>
              <a:rPr lang="en-IN" b="1" dirty="0" err="1" smtClean="0"/>
              <a:t>i.e</a:t>
            </a:r>
            <a:r>
              <a:rPr lang="en-IN" b="1" dirty="0" smtClean="0"/>
              <a:t>, {}.</a:t>
            </a:r>
          </a:p>
          <a:p>
            <a:pPr marL="342900" lvl="0" indent="-342900">
              <a:spcBef>
                <a:spcPct val="20000"/>
              </a:spcBef>
              <a:buFont typeface="Arial" pitchFamily="34" charset="0"/>
              <a:buChar char="•"/>
            </a:pPr>
            <a:endParaRPr lang="en-IN" b="1" dirty="0" smtClean="0"/>
          </a:p>
          <a:p>
            <a:pPr marL="342900" lvl="0" indent="-342900">
              <a:spcBef>
                <a:spcPct val="20000"/>
              </a:spcBef>
              <a:buFont typeface="Arial" pitchFamily="34" charset="0"/>
              <a:buChar char="•"/>
            </a:pPr>
            <a:r>
              <a:rPr lang="en-IN" b="1" dirty="0" smtClean="0"/>
              <a:t>Class body contains all the code that provides for the life cycle of the objects created from the class.</a:t>
            </a:r>
            <a:endParaRPr kumimoji="0" lang="en-IN" b="1" u="none" strike="noStrike" kern="1200" cap="none" spc="0" normalizeH="0" baseline="0" noProof="0" dirty="0" smtClean="0">
              <a:ln>
                <a:noFill/>
              </a:ln>
              <a:solidFill>
                <a:schemeClr val="tx1"/>
              </a:solidFill>
              <a:effectLst/>
              <a:uLnTx/>
              <a:uFillTx/>
              <a:latin typeface="+mn-lt"/>
              <a:ea typeface="+mn-ea"/>
              <a:cs typeface="+mn-cs"/>
            </a:endParaRPr>
          </a:p>
          <a:p>
            <a:pPr marL="342900" indent="-342900">
              <a:spcBef>
                <a:spcPct val="20000"/>
              </a:spcBef>
              <a:buFont typeface="Arial" pitchFamily="34" charset="0"/>
              <a:buChar char="•"/>
            </a:pPr>
            <a:endParaRPr lang="en-IN" b="1" dirty="0" smtClean="0"/>
          </a:p>
          <a:p>
            <a:pPr marL="342900" indent="-342900">
              <a:spcBef>
                <a:spcPct val="20000"/>
              </a:spcBef>
              <a:buFont typeface="Arial" pitchFamily="34" charset="0"/>
              <a:buChar char="•"/>
            </a:pPr>
            <a:r>
              <a:rPr lang="en-IN" b="1" dirty="0" smtClean="0"/>
              <a:t>Modifiers such as public, private will restrict the class usage.</a:t>
            </a:r>
          </a:p>
          <a:p>
            <a:pPr marL="342900" indent="-342900">
              <a:spcBef>
                <a:spcPct val="20000"/>
              </a:spcBef>
            </a:pPr>
            <a:endParaRPr lang="en-IN" b="1" dirty="0" smtClean="0"/>
          </a:p>
          <a:p>
            <a:pPr marL="342900" indent="-342900">
              <a:spcBef>
                <a:spcPct val="20000"/>
              </a:spcBef>
              <a:buFont typeface="Arial" pitchFamily="34" charset="0"/>
              <a:buChar char="•"/>
            </a:pPr>
            <a:r>
              <a:rPr lang="en-IN" b="1" dirty="0" smtClean="0"/>
              <a:t>The class name, with the initial letter capitalized by convention.</a:t>
            </a:r>
          </a:p>
          <a:p>
            <a:pPr marL="342900" indent="-342900">
              <a:spcBef>
                <a:spcPct val="20000"/>
              </a:spcBef>
              <a:buFont typeface="Arial" pitchFamily="34" charset="0"/>
              <a:buChar char="•"/>
            </a:pPr>
            <a:endParaRPr lang="en-IN" sz="2400" b="1" dirty="0" smtClean="0"/>
          </a:p>
          <a:p>
            <a:pPr marL="342900" lvl="0" indent="-342900">
              <a:spcBef>
                <a:spcPct val="20000"/>
              </a:spcBef>
              <a:buFont typeface="Arial" pitchFamily="34" charset="0"/>
              <a:buChar char="•"/>
            </a:pPr>
            <a:endParaRPr kumimoji="0" lang="en-IN"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Object</a:t>
            </a:r>
            <a:endParaRPr lang="en-IN" dirty="0"/>
          </a:p>
        </p:txBody>
      </p:sp>
      <p:sp>
        <p:nvSpPr>
          <p:cNvPr id="3" name="Content Placeholder 2"/>
          <p:cNvSpPr>
            <a:spLocks noGrp="1"/>
          </p:cNvSpPr>
          <p:nvPr>
            <p:ph idx="1"/>
          </p:nvPr>
        </p:nvSpPr>
        <p:spPr>
          <a:xfrm>
            <a:off x="0" y="2393504"/>
            <a:ext cx="5256584" cy="4464496"/>
          </a:xfrm>
        </p:spPr>
        <p:txBody>
          <a:bodyPr>
            <a:normAutofit fontScale="77500" lnSpcReduction="20000"/>
          </a:bodyPr>
          <a:lstStyle/>
          <a:p>
            <a:r>
              <a:rPr lang="en-IN" dirty="0" smtClean="0"/>
              <a:t>An object has three characteristics:</a:t>
            </a:r>
          </a:p>
          <a:p>
            <a:r>
              <a:rPr lang="en-IN" dirty="0" smtClean="0"/>
              <a:t>state: represents data (value) of an object.</a:t>
            </a:r>
          </a:p>
          <a:p>
            <a:r>
              <a:rPr lang="en-IN" dirty="0" smtClean="0"/>
              <a:t>behaviour: represents the (functionality) of an object such as deposit, withdraw etc.</a:t>
            </a:r>
          </a:p>
          <a:p>
            <a:r>
              <a:rPr lang="en-IN" dirty="0" smtClean="0"/>
              <a:t>identity: Object identity is typically implemented via a unique ID. The value of the ID is not visible to the external user. But, it is used internally by the JVM to identify each object uniquely.</a:t>
            </a:r>
          </a:p>
          <a:p>
            <a:endParaRPr lang="en-IN" dirty="0"/>
          </a:p>
        </p:txBody>
      </p:sp>
      <p:sp>
        <p:nvSpPr>
          <p:cNvPr id="5" name="Content Placeholder 2"/>
          <p:cNvSpPr txBox="1">
            <a:spLocks/>
          </p:cNvSpPr>
          <p:nvPr/>
        </p:nvSpPr>
        <p:spPr>
          <a:xfrm>
            <a:off x="5580112" y="1556792"/>
            <a:ext cx="3816424"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IN"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Content Placeholder 2"/>
          <p:cNvSpPr txBox="1">
            <a:spLocks/>
          </p:cNvSpPr>
          <p:nvPr/>
        </p:nvSpPr>
        <p:spPr>
          <a:xfrm>
            <a:off x="323528" y="1124745"/>
            <a:ext cx="8820472" cy="1656184"/>
          </a:xfrm>
          <a:prstGeom prst="rect">
            <a:avLst/>
          </a:prstGeom>
        </p:spPr>
        <p:txBody>
          <a:bodyPr vert="horz" lIns="91440" tIns="45720" rIns="91440" bIns="45720" rtlCol="0">
            <a:normAutofit/>
          </a:bodyPr>
          <a:lstStyle/>
          <a:p>
            <a:pPr marL="342900" lvl="0" indent="-342900">
              <a:spcBef>
                <a:spcPct val="20000"/>
              </a:spcBef>
              <a:buFont typeface="Arial" pitchFamily="34" charset="0"/>
              <a:buChar char="•"/>
            </a:pPr>
            <a:r>
              <a:rPr lang="en-IN" sz="3200" dirty="0" smtClean="0"/>
              <a:t>A object is an instance of class. Object will have state and behaviour. </a:t>
            </a:r>
            <a:endParaRPr kumimoji="0" lang="en-IN"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Content Placeholder 2"/>
          <p:cNvSpPr txBox="1">
            <a:spLocks/>
          </p:cNvSpPr>
          <p:nvPr/>
        </p:nvSpPr>
        <p:spPr>
          <a:xfrm>
            <a:off x="5436096" y="2924944"/>
            <a:ext cx="3707904" cy="3600400"/>
          </a:xfrm>
          <a:prstGeom prst="rect">
            <a:avLst/>
          </a:prstGeom>
        </p:spPr>
        <p:txBody>
          <a:bodyPr vert="horz" lIns="91440" tIns="45720" rIns="91440" bIns="45720" rtlCol="0">
            <a:normAutofit fontScale="92500" lnSpcReduction="10000"/>
          </a:bodyPr>
          <a:lstStyle/>
          <a:p>
            <a:pPr lvl="0" fontAlgn="base">
              <a:spcBef>
                <a:spcPct val="0"/>
              </a:spcBef>
              <a:spcAft>
                <a:spcPct val="0"/>
              </a:spcAft>
            </a:pPr>
            <a:r>
              <a:rPr lang="en-US" sz="2400" dirty="0" smtClean="0">
                <a:solidFill>
                  <a:srgbClr val="000000"/>
                </a:solidFill>
                <a:latin typeface="Arial Unicode MS" pitchFamily="34" charset="-128"/>
                <a:cs typeface="Arial" pitchFamily="34" charset="0"/>
              </a:rPr>
              <a:t>Simple Class Syntax:</a:t>
            </a:r>
          </a:p>
          <a:p>
            <a:pPr lvl="0" fontAlgn="base">
              <a:spcBef>
                <a:spcPct val="0"/>
              </a:spcBef>
              <a:spcAft>
                <a:spcPct val="0"/>
              </a:spcAft>
            </a:pPr>
            <a:endParaRPr lang="en-US" sz="2400" dirty="0" smtClean="0">
              <a:solidFill>
                <a:srgbClr val="000000"/>
              </a:solidFill>
              <a:latin typeface="Arial Unicode MS" pitchFamily="34" charset="-128"/>
              <a:cs typeface="Arial" pitchFamily="34" charset="0"/>
            </a:endParaRPr>
          </a:p>
          <a:p>
            <a:pPr lvl="0" fontAlgn="base">
              <a:spcBef>
                <a:spcPct val="0"/>
              </a:spcBef>
              <a:spcAft>
                <a:spcPct val="0"/>
              </a:spcAft>
            </a:pPr>
            <a:r>
              <a:rPr lang="en-US" sz="2400" dirty="0" smtClean="0">
                <a:solidFill>
                  <a:srgbClr val="000000"/>
                </a:solidFill>
                <a:latin typeface="Arial Unicode MS" pitchFamily="34" charset="-128"/>
                <a:cs typeface="Arial" pitchFamily="34" charset="0"/>
              </a:rPr>
              <a:t>class </a:t>
            </a:r>
            <a:r>
              <a:rPr lang="en-US" sz="2400" i="1" dirty="0" smtClean="0">
                <a:solidFill>
                  <a:srgbClr val="000000"/>
                </a:solidFill>
                <a:latin typeface="Arial Unicode MS" pitchFamily="34" charset="-128"/>
                <a:cs typeface="Arial" pitchFamily="34" charset="0"/>
              </a:rPr>
              <a:t>MyClass</a:t>
            </a:r>
            <a:r>
              <a:rPr lang="en-US" sz="2400" dirty="0" smtClean="0">
                <a:solidFill>
                  <a:srgbClr val="000000"/>
                </a:solidFill>
                <a:latin typeface="Arial Unicode MS" pitchFamily="34" charset="-128"/>
                <a:cs typeface="Arial" pitchFamily="34" charset="0"/>
              </a:rPr>
              <a:t> </a:t>
            </a:r>
          </a:p>
          <a:p>
            <a:pPr lvl="0" fontAlgn="base">
              <a:spcBef>
                <a:spcPct val="0"/>
              </a:spcBef>
              <a:spcAft>
                <a:spcPct val="0"/>
              </a:spcAft>
            </a:pPr>
            <a:r>
              <a:rPr lang="en-US" sz="2400" dirty="0" smtClean="0">
                <a:solidFill>
                  <a:srgbClr val="000000"/>
                </a:solidFill>
                <a:latin typeface="Arial Unicode MS" pitchFamily="34" charset="-128"/>
                <a:cs typeface="Arial" pitchFamily="34" charset="0"/>
              </a:rPr>
              <a:t>{ </a:t>
            </a:r>
          </a:p>
          <a:p>
            <a:pPr lvl="0" fontAlgn="base">
              <a:spcBef>
                <a:spcPct val="0"/>
              </a:spcBef>
              <a:spcAft>
                <a:spcPct val="0"/>
              </a:spcAft>
            </a:pPr>
            <a:r>
              <a:rPr lang="en-US" sz="2400" dirty="0" smtClean="0">
                <a:solidFill>
                  <a:srgbClr val="000000"/>
                </a:solidFill>
                <a:latin typeface="Arial Unicode MS" pitchFamily="34" charset="-128"/>
                <a:cs typeface="Arial" pitchFamily="34" charset="0"/>
              </a:rPr>
              <a:t>// field, constructor, and </a:t>
            </a:r>
          </a:p>
          <a:p>
            <a:pPr lvl="0" fontAlgn="base">
              <a:spcBef>
                <a:spcPct val="0"/>
              </a:spcBef>
              <a:spcAft>
                <a:spcPct val="0"/>
              </a:spcAft>
            </a:pPr>
            <a:r>
              <a:rPr lang="en-US" sz="2400" dirty="0" smtClean="0">
                <a:solidFill>
                  <a:srgbClr val="000000"/>
                </a:solidFill>
                <a:latin typeface="Arial Unicode MS" pitchFamily="34" charset="-128"/>
                <a:cs typeface="Arial" pitchFamily="34" charset="0"/>
              </a:rPr>
              <a:t>// method declarations </a:t>
            </a:r>
          </a:p>
          <a:p>
            <a:pPr lvl="0" fontAlgn="base">
              <a:spcBef>
                <a:spcPct val="0"/>
              </a:spcBef>
              <a:spcAft>
                <a:spcPct val="0"/>
              </a:spcAft>
            </a:pPr>
            <a:r>
              <a:rPr lang="en-US" sz="2400" dirty="0" smtClean="0">
                <a:solidFill>
                  <a:srgbClr val="000000"/>
                </a:solidFill>
                <a:latin typeface="Arial Unicode MS" pitchFamily="34" charset="-128"/>
                <a:cs typeface="Arial" pitchFamily="34" charset="0"/>
              </a:rPr>
              <a:t>Public static void main(String[] </a:t>
            </a:r>
            <a:r>
              <a:rPr lang="en-US" sz="2400" dirty="0" err="1" smtClean="0">
                <a:solidFill>
                  <a:srgbClr val="000000"/>
                </a:solidFill>
                <a:latin typeface="Arial Unicode MS" pitchFamily="34" charset="-128"/>
                <a:cs typeface="Arial" pitchFamily="34" charset="0"/>
              </a:rPr>
              <a:t>args</a:t>
            </a:r>
            <a:r>
              <a:rPr lang="en-US" sz="2400" dirty="0" smtClean="0">
                <a:solidFill>
                  <a:srgbClr val="000000"/>
                </a:solidFill>
                <a:latin typeface="Arial Unicode MS" pitchFamily="34" charset="-128"/>
                <a:cs typeface="Arial" pitchFamily="34" charset="0"/>
              </a:rPr>
              <a:t>){</a:t>
            </a:r>
          </a:p>
          <a:p>
            <a:pPr lvl="0" fontAlgn="base">
              <a:spcBef>
                <a:spcPct val="0"/>
              </a:spcBef>
              <a:spcAft>
                <a:spcPct val="0"/>
              </a:spcAft>
            </a:pPr>
            <a:r>
              <a:rPr lang="en-US" sz="2400" dirty="0" smtClean="0">
                <a:solidFill>
                  <a:srgbClr val="000000"/>
                </a:solidFill>
                <a:latin typeface="Arial Unicode MS" pitchFamily="34" charset="-128"/>
                <a:cs typeface="Arial" pitchFamily="34" charset="0"/>
              </a:rPr>
              <a:t>MyClass obj = new MyClass();</a:t>
            </a:r>
          </a:p>
          <a:p>
            <a:pPr lvl="0" fontAlgn="base">
              <a:spcBef>
                <a:spcPct val="0"/>
              </a:spcBef>
              <a:spcAft>
                <a:spcPct val="0"/>
              </a:spcAft>
            </a:pPr>
            <a:r>
              <a:rPr lang="en-US" sz="2400" dirty="0" smtClean="0">
                <a:solidFill>
                  <a:srgbClr val="000000"/>
                </a:solidFill>
                <a:latin typeface="Arial Unicode MS" pitchFamily="34" charset="-128"/>
                <a:cs typeface="Arial" pitchFamily="34" charset="0"/>
              </a:rPr>
              <a:t>}</a:t>
            </a:r>
            <a:r>
              <a:rPr lang="en-US" sz="2000" dirty="0" smtClean="0">
                <a:latin typeface="Arial" pitchFamily="34" charset="0"/>
                <a:cs typeface="Arial" pitchFamily="34" charset="0"/>
              </a:rPr>
              <a:t> </a:t>
            </a:r>
            <a:endParaRPr lang="en-US" sz="540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Object and Class Example</a:t>
            </a:r>
            <a:endParaRPr lang="en-IN" dirty="0"/>
          </a:p>
        </p:txBody>
      </p:sp>
      <p:sp>
        <p:nvSpPr>
          <p:cNvPr id="3" name="Content Placeholder 2"/>
          <p:cNvSpPr>
            <a:spLocks noGrp="1"/>
          </p:cNvSpPr>
          <p:nvPr>
            <p:ph idx="1"/>
          </p:nvPr>
        </p:nvSpPr>
        <p:spPr/>
        <p:txBody>
          <a:bodyPr>
            <a:normAutofit fontScale="70000" lnSpcReduction="20000"/>
          </a:bodyPr>
          <a:lstStyle/>
          <a:p>
            <a:pPr>
              <a:buNone/>
            </a:pPr>
            <a:r>
              <a:rPr lang="en-IN" b="1" dirty="0" smtClean="0"/>
              <a:t>class</a:t>
            </a:r>
            <a:r>
              <a:rPr lang="en-IN" dirty="0" smtClean="0"/>
              <a:t> </a:t>
            </a:r>
            <a:r>
              <a:rPr lang="en-IN" dirty="0" err="1" smtClean="0"/>
              <a:t>Myclass</a:t>
            </a:r>
            <a:r>
              <a:rPr lang="en-IN" dirty="0" smtClean="0"/>
              <a:t>{  </a:t>
            </a:r>
          </a:p>
          <a:p>
            <a:pPr lvl="1">
              <a:buNone/>
            </a:pPr>
            <a:r>
              <a:rPr lang="en-IN" dirty="0" smtClean="0"/>
              <a:t> </a:t>
            </a:r>
            <a:r>
              <a:rPr lang="en-IN" b="1" dirty="0" err="1" smtClean="0"/>
              <a:t>int</a:t>
            </a:r>
            <a:r>
              <a:rPr lang="en-IN" dirty="0" smtClean="0"/>
              <a:t> a=10; // data member  </a:t>
            </a:r>
          </a:p>
          <a:p>
            <a:pPr lvl="1">
              <a:buNone/>
            </a:pPr>
            <a:r>
              <a:rPr lang="en-IN" dirty="0" smtClean="0"/>
              <a:t> </a:t>
            </a:r>
          </a:p>
          <a:p>
            <a:pPr lvl="1">
              <a:buNone/>
            </a:pPr>
            <a:r>
              <a:rPr lang="en-IN" dirty="0" smtClean="0"/>
              <a:t>void </a:t>
            </a:r>
            <a:r>
              <a:rPr lang="en-IN" dirty="0" err="1" smtClean="0"/>
              <a:t>method_First</a:t>
            </a:r>
            <a:r>
              <a:rPr lang="en-IN" dirty="0" smtClean="0"/>
              <a:t>(){</a:t>
            </a:r>
          </a:p>
          <a:p>
            <a:pPr lvl="1">
              <a:buNone/>
            </a:pPr>
            <a:r>
              <a:rPr lang="en-IN" dirty="0" smtClean="0"/>
              <a:t>	</a:t>
            </a:r>
            <a:r>
              <a:rPr lang="en-IN" dirty="0" err="1" smtClean="0"/>
              <a:t>System.out.println</a:t>
            </a:r>
            <a:r>
              <a:rPr lang="en-IN" dirty="0" smtClean="0"/>
              <a:t>(“Am in method”);</a:t>
            </a:r>
          </a:p>
          <a:p>
            <a:pPr lvl="1">
              <a:buNone/>
            </a:pPr>
            <a:r>
              <a:rPr lang="en-IN" dirty="0" smtClean="0"/>
              <a:t>}  </a:t>
            </a:r>
          </a:p>
          <a:p>
            <a:pPr lvl="1">
              <a:buNone/>
            </a:pPr>
            <a:r>
              <a:rPr lang="en-IN" dirty="0" smtClean="0"/>
              <a:t>	 </a:t>
            </a:r>
            <a:r>
              <a:rPr lang="en-IN" b="1" dirty="0" smtClean="0"/>
              <a:t>public</a:t>
            </a:r>
            <a:r>
              <a:rPr lang="en-IN" dirty="0" smtClean="0"/>
              <a:t> </a:t>
            </a:r>
            <a:r>
              <a:rPr lang="en-IN" b="1" dirty="0" smtClean="0"/>
              <a:t>static</a:t>
            </a:r>
            <a:r>
              <a:rPr lang="en-IN" dirty="0" smtClean="0"/>
              <a:t> </a:t>
            </a:r>
            <a:r>
              <a:rPr lang="en-IN" b="1" dirty="0" smtClean="0"/>
              <a:t>void</a:t>
            </a:r>
            <a:r>
              <a:rPr lang="en-IN" dirty="0" smtClean="0"/>
              <a:t> main(String[] </a:t>
            </a:r>
            <a:r>
              <a:rPr lang="en-IN" dirty="0" err="1" smtClean="0"/>
              <a:t>args</a:t>
            </a:r>
            <a:r>
              <a:rPr lang="en-IN" dirty="0" smtClean="0"/>
              <a:t>){  </a:t>
            </a:r>
          </a:p>
          <a:p>
            <a:pPr lvl="2">
              <a:buNone/>
            </a:pPr>
            <a:r>
              <a:rPr lang="en-IN" dirty="0" smtClean="0"/>
              <a:t> </a:t>
            </a:r>
            <a:r>
              <a:rPr lang="en-IN" dirty="0" err="1" smtClean="0"/>
              <a:t>Myclass</a:t>
            </a:r>
            <a:r>
              <a:rPr lang="en-IN" dirty="0" smtClean="0"/>
              <a:t>  o1=</a:t>
            </a:r>
            <a:r>
              <a:rPr lang="en-IN" b="1" dirty="0" smtClean="0"/>
              <a:t>new</a:t>
            </a:r>
            <a:r>
              <a:rPr lang="en-IN" dirty="0" smtClean="0"/>
              <a:t>  </a:t>
            </a:r>
            <a:r>
              <a:rPr lang="en-IN" dirty="0" err="1" smtClean="0"/>
              <a:t>Myclass</a:t>
            </a:r>
            <a:r>
              <a:rPr lang="en-IN" dirty="0" smtClean="0"/>
              <a:t>();//creating an object  </a:t>
            </a:r>
          </a:p>
          <a:p>
            <a:pPr lvl="2">
              <a:buNone/>
            </a:pPr>
            <a:r>
              <a:rPr lang="en-IN" dirty="0" err="1" smtClean="0"/>
              <a:t>System.out.println</a:t>
            </a:r>
            <a:r>
              <a:rPr lang="en-IN" dirty="0" smtClean="0"/>
              <a:t>(o1.id);//accessing member through reference variable   </a:t>
            </a:r>
          </a:p>
          <a:p>
            <a:pPr lvl="2">
              <a:buNone/>
            </a:pPr>
            <a:r>
              <a:rPr lang="en-IN" dirty="0" smtClean="0"/>
              <a:t>o1.method_First();</a:t>
            </a:r>
          </a:p>
          <a:p>
            <a:pPr lvl="2">
              <a:buNone/>
            </a:pPr>
            <a:r>
              <a:rPr lang="en-IN" dirty="0" err="1" smtClean="0"/>
              <a:t>Myclass</a:t>
            </a:r>
            <a:r>
              <a:rPr lang="en-IN" dirty="0" smtClean="0"/>
              <a:t>  o2=</a:t>
            </a:r>
            <a:r>
              <a:rPr lang="en-IN" b="1" dirty="0" smtClean="0"/>
              <a:t>new</a:t>
            </a:r>
            <a:r>
              <a:rPr lang="en-IN" dirty="0" smtClean="0"/>
              <a:t>  </a:t>
            </a:r>
            <a:r>
              <a:rPr lang="en-IN" dirty="0" err="1" smtClean="0"/>
              <a:t>Myclass</a:t>
            </a:r>
            <a:r>
              <a:rPr lang="en-IN" dirty="0" smtClean="0"/>
              <a:t>();//creating an object</a:t>
            </a:r>
          </a:p>
          <a:p>
            <a:pPr lvl="2">
              <a:buNone/>
            </a:pPr>
            <a:r>
              <a:rPr lang="en-IN" dirty="0" smtClean="0"/>
              <a:t>o2.method_First();</a:t>
            </a:r>
          </a:p>
          <a:p>
            <a:pPr lvl="2">
              <a:buNone/>
            </a:pPr>
            <a:endParaRPr lang="en-IN" b="1" dirty="0" smtClean="0"/>
          </a:p>
          <a:p>
            <a:pPr lvl="1">
              <a:buNone/>
            </a:pPr>
            <a:r>
              <a:rPr lang="en-IN" dirty="0" smtClean="0"/>
              <a:t> }  </a:t>
            </a:r>
          </a:p>
          <a:p>
            <a:pPr>
              <a:buNone/>
            </a:pPr>
            <a:r>
              <a:rPr lang="en-IN" dirty="0" smtClean="0"/>
              <a:t>}</a:t>
            </a:r>
          </a:p>
          <a:p>
            <a:endParaRPr lang="en-IN"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67544" y="1844824"/>
            <a:ext cx="2376264" cy="3600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cxnSp>
        <p:nvCxnSpPr>
          <p:cNvPr id="5" name="Straight Connector 4"/>
          <p:cNvCxnSpPr/>
          <p:nvPr/>
        </p:nvCxnSpPr>
        <p:spPr>
          <a:xfrm>
            <a:off x="467544" y="4869160"/>
            <a:ext cx="2376264"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043608" y="4941168"/>
            <a:ext cx="720080" cy="369332"/>
          </a:xfrm>
          <a:prstGeom prst="rect">
            <a:avLst/>
          </a:prstGeom>
          <a:noFill/>
        </p:spPr>
        <p:txBody>
          <a:bodyPr wrap="square" rtlCol="0">
            <a:spAutoFit/>
          </a:bodyPr>
          <a:lstStyle/>
          <a:p>
            <a:r>
              <a:rPr lang="en-IN" dirty="0" smtClean="0"/>
              <a:t>o1</a:t>
            </a:r>
            <a:endParaRPr lang="en-IN" dirty="0"/>
          </a:p>
        </p:txBody>
      </p:sp>
      <p:sp>
        <p:nvSpPr>
          <p:cNvPr id="9" name="TextBox 8"/>
          <p:cNvSpPr txBox="1"/>
          <p:nvPr/>
        </p:nvSpPr>
        <p:spPr>
          <a:xfrm>
            <a:off x="971600" y="4365104"/>
            <a:ext cx="720080" cy="369332"/>
          </a:xfrm>
          <a:prstGeom prst="rect">
            <a:avLst/>
          </a:prstGeom>
          <a:noFill/>
        </p:spPr>
        <p:txBody>
          <a:bodyPr wrap="square" rtlCol="0">
            <a:spAutoFit/>
          </a:bodyPr>
          <a:lstStyle/>
          <a:p>
            <a:r>
              <a:rPr lang="en-IN" dirty="0" smtClean="0"/>
              <a:t>o2</a:t>
            </a:r>
            <a:endParaRPr lang="en-IN" dirty="0"/>
          </a:p>
        </p:txBody>
      </p:sp>
      <p:sp>
        <p:nvSpPr>
          <p:cNvPr id="10" name="Oval 9"/>
          <p:cNvSpPr/>
          <p:nvPr/>
        </p:nvSpPr>
        <p:spPr>
          <a:xfrm>
            <a:off x="3995936" y="1844824"/>
            <a:ext cx="4032448" cy="36004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11" name="TextBox 10"/>
          <p:cNvSpPr txBox="1"/>
          <p:nvPr/>
        </p:nvSpPr>
        <p:spPr>
          <a:xfrm>
            <a:off x="755576" y="5661248"/>
            <a:ext cx="1728192" cy="369332"/>
          </a:xfrm>
          <a:prstGeom prst="rect">
            <a:avLst/>
          </a:prstGeom>
          <a:noFill/>
        </p:spPr>
        <p:txBody>
          <a:bodyPr wrap="square" rtlCol="0">
            <a:spAutoFit/>
          </a:bodyPr>
          <a:lstStyle/>
          <a:p>
            <a:r>
              <a:rPr lang="en-IN" dirty="0" smtClean="0"/>
              <a:t>Stack Memory</a:t>
            </a:r>
            <a:endParaRPr lang="en-IN" dirty="0"/>
          </a:p>
        </p:txBody>
      </p:sp>
      <p:sp>
        <p:nvSpPr>
          <p:cNvPr id="12" name="TextBox 11"/>
          <p:cNvSpPr txBox="1"/>
          <p:nvPr/>
        </p:nvSpPr>
        <p:spPr>
          <a:xfrm>
            <a:off x="5076056" y="5589240"/>
            <a:ext cx="1728192" cy="369332"/>
          </a:xfrm>
          <a:prstGeom prst="rect">
            <a:avLst/>
          </a:prstGeom>
          <a:noFill/>
        </p:spPr>
        <p:txBody>
          <a:bodyPr wrap="square" rtlCol="0">
            <a:spAutoFit/>
          </a:bodyPr>
          <a:lstStyle/>
          <a:p>
            <a:r>
              <a:rPr lang="en-IN" dirty="0" smtClean="0"/>
              <a:t>Heap Memory</a:t>
            </a:r>
            <a:endParaRPr lang="en-IN" dirty="0"/>
          </a:p>
        </p:txBody>
      </p:sp>
      <p:sp>
        <p:nvSpPr>
          <p:cNvPr id="15" name="Rounded Rectangle 14"/>
          <p:cNvSpPr/>
          <p:nvPr/>
        </p:nvSpPr>
        <p:spPr>
          <a:xfrm>
            <a:off x="5292080" y="3212976"/>
            <a:ext cx="1440160" cy="648072"/>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sz="1400" dirty="0" smtClean="0"/>
              <a:t>a=10</a:t>
            </a:r>
            <a:endParaRPr lang="en-IN" dirty="0"/>
          </a:p>
        </p:txBody>
      </p:sp>
      <p:cxnSp>
        <p:nvCxnSpPr>
          <p:cNvPr id="18" name="Straight Arrow Connector 17"/>
          <p:cNvCxnSpPr/>
          <p:nvPr/>
        </p:nvCxnSpPr>
        <p:spPr>
          <a:xfrm flipV="1">
            <a:off x="2843808" y="4509120"/>
            <a:ext cx="2520280"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5364088" y="4221088"/>
            <a:ext cx="1440160" cy="648072"/>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sz="1400" dirty="0" smtClean="0"/>
              <a:t>a=10</a:t>
            </a:r>
            <a:endParaRPr lang="en-IN" dirty="0"/>
          </a:p>
        </p:txBody>
      </p:sp>
      <p:cxnSp>
        <p:nvCxnSpPr>
          <p:cNvPr id="27" name="Straight Arrow Connector 26"/>
          <p:cNvCxnSpPr>
            <a:endCxn id="15" idx="1"/>
          </p:cNvCxnSpPr>
          <p:nvPr/>
        </p:nvCxnSpPr>
        <p:spPr>
          <a:xfrm flipV="1">
            <a:off x="2843808" y="3537012"/>
            <a:ext cx="2448272" cy="900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67544" y="4293096"/>
            <a:ext cx="2376264"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315416"/>
            <a:ext cx="7772400" cy="1470025"/>
          </a:xfrm>
        </p:spPr>
        <p:txBody>
          <a:bodyPr/>
          <a:lstStyle/>
          <a:p>
            <a:pPr marL="514350" lvl="0" indent="-514350"/>
            <a:r>
              <a:rPr lang="en-US" dirty="0" smtClean="0"/>
              <a:t>Where java is used?</a:t>
            </a:r>
            <a:endParaRPr lang="en-IN" dirty="0"/>
          </a:p>
        </p:txBody>
      </p:sp>
      <p:sp>
        <p:nvSpPr>
          <p:cNvPr id="3" name="Subtitle 2"/>
          <p:cNvSpPr>
            <a:spLocks noGrp="1"/>
          </p:cNvSpPr>
          <p:nvPr>
            <p:ph type="subTitle" idx="1"/>
          </p:nvPr>
        </p:nvSpPr>
        <p:spPr>
          <a:xfrm>
            <a:off x="395536" y="1124744"/>
            <a:ext cx="8424936" cy="5616624"/>
          </a:xfrm>
        </p:spPr>
        <p:txBody>
          <a:bodyPr>
            <a:normAutofit/>
          </a:bodyPr>
          <a:lstStyle/>
          <a:p>
            <a:pPr algn="l">
              <a:buFont typeface="Arial" pitchFamily="34" charset="0"/>
              <a:buChar char="•"/>
            </a:pPr>
            <a:r>
              <a:rPr lang="en-IN" sz="2800" dirty="0" smtClean="0">
                <a:solidFill>
                  <a:schemeClr val="tx1"/>
                </a:solidFill>
              </a:rPr>
              <a:t>Java is basically used to develop the Software Applications. Below are types of applications</a:t>
            </a:r>
          </a:p>
          <a:p>
            <a:pPr lvl="1" algn="l"/>
            <a:r>
              <a:rPr lang="en-IN" dirty="0">
                <a:solidFill>
                  <a:schemeClr val="tx1"/>
                </a:solidFill>
              </a:rPr>
              <a:t>1) Standalone Application</a:t>
            </a:r>
          </a:p>
          <a:p>
            <a:pPr lvl="1" algn="l"/>
            <a:r>
              <a:rPr lang="en-IN" dirty="0"/>
              <a:t>It is also known as desktop application or window-based application. An application that we need to install on every machine such as media player, antivirus etc. </a:t>
            </a:r>
          </a:p>
          <a:p>
            <a:pPr lvl="1" algn="l"/>
            <a:r>
              <a:rPr lang="en-IN" dirty="0">
                <a:solidFill>
                  <a:schemeClr val="tx1"/>
                </a:solidFill>
              </a:rPr>
              <a:t>2) Web Application</a:t>
            </a:r>
          </a:p>
          <a:p>
            <a:pPr lvl="1" algn="l"/>
            <a:r>
              <a:rPr lang="en-IN" dirty="0"/>
              <a:t>An application that runs on the server side and creates dynamic page, is called web application. Currently, servlet, jsp, struts, jsf etc. technologies are used for creating web applications in java.</a:t>
            </a:r>
          </a:p>
          <a:p>
            <a:pPr lvl="1" algn="l">
              <a:buFont typeface="Arial" pitchFamily="34" charset="0"/>
              <a:buChar char="•"/>
            </a:pPr>
            <a:endParaRPr lang="en-IN" dirty="0" smtClean="0"/>
          </a:p>
          <a:p>
            <a:pPr algn="l"/>
            <a:endParaRPr lang="en-US" dirty="0" smtClean="0"/>
          </a:p>
        </p:txBody>
      </p:sp>
      <p:sp>
        <p:nvSpPr>
          <p:cNvPr id="4" name="Subtitle 2"/>
          <p:cNvSpPr txBox="1">
            <a:spLocks/>
          </p:cNvSpPr>
          <p:nvPr/>
        </p:nvSpPr>
        <p:spPr>
          <a:xfrm>
            <a:off x="1124000" y="1637184"/>
            <a:ext cx="6400800" cy="396044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smtClean="0">
              <a:ln>
                <a:noFill/>
              </a:ln>
              <a:solidFill>
                <a:schemeClr val="tx1">
                  <a:tint val="75000"/>
                </a:schemeClr>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3200" b="0" i="0" u="none" strike="noStrike" kern="1200" cap="none" spc="0" normalizeH="0" baseline="0" noProof="0" dirty="0" smtClean="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980728"/>
          </a:xfrm>
        </p:spPr>
        <p:txBody>
          <a:bodyPr>
            <a:normAutofit/>
          </a:bodyPr>
          <a:lstStyle/>
          <a:p>
            <a:r>
              <a:rPr lang="en-IN" dirty="0" smtClean="0"/>
              <a:t>Constructor</a:t>
            </a:r>
            <a:endParaRPr lang="en-IN" dirty="0"/>
          </a:p>
        </p:txBody>
      </p:sp>
      <p:sp>
        <p:nvSpPr>
          <p:cNvPr id="5" name="Content Placeholder 2"/>
          <p:cNvSpPr txBox="1">
            <a:spLocks/>
          </p:cNvSpPr>
          <p:nvPr/>
        </p:nvSpPr>
        <p:spPr>
          <a:xfrm>
            <a:off x="5580112" y="1556792"/>
            <a:ext cx="3816424"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IN"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Content Placeholder 2"/>
          <p:cNvSpPr txBox="1">
            <a:spLocks/>
          </p:cNvSpPr>
          <p:nvPr/>
        </p:nvSpPr>
        <p:spPr>
          <a:xfrm>
            <a:off x="323528" y="1196752"/>
            <a:ext cx="8820472" cy="5328592"/>
          </a:xfrm>
          <a:prstGeom prst="rect">
            <a:avLst/>
          </a:prstGeom>
        </p:spPr>
        <p:txBody>
          <a:bodyPr vert="horz" lIns="91440" tIns="45720" rIns="91440" bIns="45720" rtlCol="0">
            <a:normAutofit/>
          </a:bodyPr>
          <a:lstStyle/>
          <a:p>
            <a:pPr marL="342900" lvl="0" indent="-342900">
              <a:spcBef>
                <a:spcPct val="20000"/>
              </a:spcBef>
              <a:buFont typeface="Arial" pitchFamily="34" charset="0"/>
              <a:buChar char="•"/>
            </a:pPr>
            <a:r>
              <a:rPr lang="en-IN" sz="2400" dirty="0" smtClean="0"/>
              <a:t>Constructors in java will be used to initialize the object. It is a block of code and it is similar to method. It is called when an instance of object is created and memory is allocated for the object.</a:t>
            </a:r>
          </a:p>
          <a:p>
            <a:pPr marL="342900" lvl="0" indent="-342900">
              <a:spcBef>
                <a:spcPct val="20000"/>
              </a:spcBef>
            </a:pPr>
            <a:endParaRPr lang="en-IN" sz="2400" dirty="0" smtClean="0"/>
          </a:p>
          <a:p>
            <a:pPr marL="342900" lvl="0" indent="-342900">
              <a:spcBef>
                <a:spcPct val="20000"/>
              </a:spcBef>
              <a:buFont typeface="Arial" pitchFamily="34" charset="0"/>
              <a:buChar char="•"/>
            </a:pPr>
            <a:r>
              <a:rPr lang="en-IN" sz="2400" dirty="0" smtClean="0"/>
              <a:t>It is not necessary to write a constructor for a class. It is because java compiler creates a default constructor if your class doesn't have any.</a:t>
            </a:r>
          </a:p>
          <a:p>
            <a:pPr marL="342900" lvl="0" indent="-342900">
              <a:spcBef>
                <a:spcPct val="20000"/>
              </a:spcBef>
            </a:pPr>
            <a:endParaRPr lang="en-IN" sz="2400" dirty="0" smtClean="0"/>
          </a:p>
          <a:p>
            <a:pPr marL="342900" lvl="0" indent="-342900">
              <a:spcBef>
                <a:spcPct val="20000"/>
              </a:spcBef>
              <a:buFont typeface="Arial" pitchFamily="34" charset="0"/>
              <a:buChar char="•"/>
            </a:pPr>
            <a:r>
              <a:rPr lang="en-IN" sz="2400" dirty="0" smtClean="0"/>
              <a:t>There are basically two rules defined for the constructor.</a:t>
            </a:r>
          </a:p>
          <a:p>
            <a:pPr lvl="2">
              <a:buFont typeface="Arial" pitchFamily="34" charset="0"/>
              <a:buChar char="•"/>
            </a:pPr>
            <a:r>
              <a:rPr lang="en-IN" sz="2400" dirty="0" smtClean="0"/>
              <a:t>Constructor name must be same as its class name</a:t>
            </a:r>
          </a:p>
          <a:p>
            <a:pPr lvl="2">
              <a:buFont typeface="Arial" pitchFamily="34" charset="0"/>
              <a:buChar char="•"/>
            </a:pPr>
            <a:r>
              <a:rPr lang="en-IN" sz="2400" dirty="0" smtClean="0"/>
              <a:t>Constructor must have no explicit return type</a:t>
            </a:r>
          </a:p>
          <a:p>
            <a:pPr marL="800100" lvl="1" indent="-342900">
              <a:spcBef>
                <a:spcPct val="20000"/>
              </a:spcBef>
              <a:buFont typeface="Arial" pitchFamily="34" charset="0"/>
              <a:buChar char="•"/>
            </a:pPr>
            <a:endParaRPr kumimoji="0" lang="en-IN"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Java constructors types</a:t>
            </a:r>
            <a:endParaRPr lang="en-IN" dirty="0"/>
          </a:p>
        </p:txBody>
      </p:sp>
      <p:sp>
        <p:nvSpPr>
          <p:cNvPr id="3" name="Content Placeholder 2"/>
          <p:cNvSpPr>
            <a:spLocks noGrp="1"/>
          </p:cNvSpPr>
          <p:nvPr>
            <p:ph idx="1"/>
          </p:nvPr>
        </p:nvSpPr>
        <p:spPr/>
        <p:txBody>
          <a:bodyPr>
            <a:normAutofit/>
          </a:bodyPr>
          <a:lstStyle/>
          <a:p>
            <a:r>
              <a:rPr lang="en-IN" dirty="0" smtClean="0"/>
              <a:t>There are two types of constructors in java:</a:t>
            </a:r>
          </a:p>
          <a:p>
            <a:pPr lvl="1"/>
            <a:r>
              <a:rPr lang="en-IN" dirty="0" smtClean="0"/>
              <a:t>Default constructor</a:t>
            </a:r>
          </a:p>
          <a:p>
            <a:pPr lvl="2"/>
            <a:r>
              <a:rPr lang="en-IN" dirty="0" smtClean="0"/>
              <a:t>A constructor is called "Default Constructor" when it doesn't have any parameter. These constructors will be  used to provide the default values to the object like 0, null etc. depending on the type.</a:t>
            </a:r>
          </a:p>
          <a:p>
            <a:pPr lvl="1"/>
            <a:r>
              <a:rPr lang="en-IN" dirty="0" smtClean="0"/>
              <a:t>Parameterized constructor</a:t>
            </a:r>
          </a:p>
          <a:p>
            <a:pPr lvl="2"/>
            <a:r>
              <a:rPr lang="en-IN" dirty="0" smtClean="0"/>
              <a:t>A constructor which has a specific number of parameters is called parameterized constructor. It is used to provide different values to the distinct objects.</a:t>
            </a:r>
          </a:p>
          <a:p>
            <a:endParaRPr lang="en-IN"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Example of default constructor</a:t>
            </a:r>
            <a:endParaRPr lang="en-IN" dirty="0"/>
          </a:p>
        </p:txBody>
      </p:sp>
      <p:sp>
        <p:nvSpPr>
          <p:cNvPr id="3" name="Content Placeholder 2"/>
          <p:cNvSpPr>
            <a:spLocks noGrp="1"/>
          </p:cNvSpPr>
          <p:nvPr>
            <p:ph idx="1"/>
          </p:nvPr>
        </p:nvSpPr>
        <p:spPr>
          <a:xfrm>
            <a:off x="395536" y="1340768"/>
            <a:ext cx="8229600" cy="4896544"/>
          </a:xfrm>
        </p:spPr>
        <p:txBody>
          <a:bodyPr>
            <a:normAutofit fontScale="62500" lnSpcReduction="20000"/>
          </a:bodyPr>
          <a:lstStyle/>
          <a:p>
            <a:pPr>
              <a:buNone/>
            </a:pPr>
            <a:r>
              <a:rPr lang="en-IN" b="1" dirty="0" smtClean="0"/>
              <a:t>class</a:t>
            </a:r>
            <a:r>
              <a:rPr lang="en-IN" dirty="0" smtClean="0"/>
              <a:t> </a:t>
            </a:r>
            <a:r>
              <a:rPr lang="en-IN" dirty="0" err="1" smtClean="0"/>
              <a:t>Default_Constructor</a:t>
            </a:r>
            <a:r>
              <a:rPr lang="en-IN" dirty="0" smtClean="0"/>
              <a:t>{  </a:t>
            </a:r>
          </a:p>
          <a:p>
            <a:pPr>
              <a:buNone/>
            </a:pPr>
            <a:r>
              <a:rPr lang="en-IN" dirty="0" err="1" smtClean="0"/>
              <a:t>int</a:t>
            </a:r>
            <a:r>
              <a:rPr lang="en-IN" dirty="0" smtClean="0"/>
              <a:t> a;  </a:t>
            </a:r>
          </a:p>
          <a:p>
            <a:pPr>
              <a:buNone/>
            </a:pPr>
            <a:r>
              <a:rPr lang="en-IN" dirty="0" smtClean="0"/>
              <a:t>String </a:t>
            </a:r>
            <a:r>
              <a:rPr lang="en-IN" dirty="0" err="1" smtClean="0"/>
              <a:t>str</a:t>
            </a:r>
            <a:r>
              <a:rPr lang="en-IN" dirty="0" smtClean="0"/>
              <a:t>;  </a:t>
            </a:r>
          </a:p>
          <a:p>
            <a:pPr>
              <a:buNone/>
            </a:pPr>
            <a:r>
              <a:rPr lang="en-IN" dirty="0" smtClean="0"/>
              <a:t>  </a:t>
            </a:r>
          </a:p>
          <a:p>
            <a:pPr>
              <a:buNone/>
            </a:pPr>
            <a:r>
              <a:rPr lang="en-IN" b="1" dirty="0" smtClean="0"/>
              <a:t>	void</a:t>
            </a:r>
            <a:r>
              <a:rPr lang="en-IN" dirty="0" smtClean="0"/>
              <a:t> display()</a:t>
            </a:r>
          </a:p>
          <a:p>
            <a:pPr>
              <a:buNone/>
            </a:pPr>
            <a:r>
              <a:rPr lang="en-IN" dirty="0" smtClean="0"/>
              <a:t>	{</a:t>
            </a:r>
          </a:p>
          <a:p>
            <a:pPr>
              <a:buNone/>
            </a:pPr>
            <a:r>
              <a:rPr lang="en-IN" dirty="0" smtClean="0"/>
              <a:t>		</a:t>
            </a:r>
            <a:r>
              <a:rPr lang="en-IN" dirty="0" err="1" smtClean="0"/>
              <a:t>System.out.println</a:t>
            </a:r>
            <a:r>
              <a:rPr lang="en-IN" dirty="0" smtClean="0"/>
              <a:t>(a+" "+</a:t>
            </a:r>
            <a:r>
              <a:rPr lang="en-IN" dirty="0" err="1" smtClean="0"/>
              <a:t>str</a:t>
            </a:r>
            <a:r>
              <a:rPr lang="en-IN" dirty="0" smtClean="0"/>
              <a:t>);</a:t>
            </a:r>
          </a:p>
          <a:p>
            <a:pPr>
              <a:buNone/>
            </a:pPr>
            <a:r>
              <a:rPr lang="en-IN" dirty="0" smtClean="0"/>
              <a:t>	}  </a:t>
            </a:r>
          </a:p>
          <a:p>
            <a:pPr>
              <a:buNone/>
            </a:pPr>
            <a:r>
              <a:rPr lang="en-IN" dirty="0" smtClean="0"/>
              <a:t>  </a:t>
            </a:r>
          </a:p>
          <a:p>
            <a:pPr lvl="1">
              <a:buNone/>
            </a:pPr>
            <a:r>
              <a:rPr lang="en-IN" b="1" dirty="0" smtClean="0"/>
              <a:t>public</a:t>
            </a:r>
            <a:r>
              <a:rPr lang="en-IN" dirty="0" smtClean="0"/>
              <a:t> </a:t>
            </a:r>
            <a:r>
              <a:rPr lang="en-IN" b="1" dirty="0" smtClean="0"/>
              <a:t>static</a:t>
            </a:r>
            <a:r>
              <a:rPr lang="en-IN" dirty="0" smtClean="0"/>
              <a:t> </a:t>
            </a:r>
            <a:r>
              <a:rPr lang="en-IN" b="1" dirty="0" smtClean="0"/>
              <a:t>void</a:t>
            </a:r>
            <a:r>
              <a:rPr lang="en-IN" dirty="0" smtClean="0"/>
              <a:t> main(String </a:t>
            </a:r>
            <a:r>
              <a:rPr lang="en-IN" dirty="0" err="1" smtClean="0"/>
              <a:t>args</a:t>
            </a:r>
            <a:r>
              <a:rPr lang="en-IN" dirty="0" smtClean="0"/>
              <a:t>[]){  </a:t>
            </a:r>
          </a:p>
          <a:p>
            <a:pPr lvl="1">
              <a:buNone/>
            </a:pPr>
            <a:r>
              <a:rPr lang="en-IN" dirty="0" err="1" smtClean="0"/>
              <a:t>Default_Constructor</a:t>
            </a:r>
            <a:r>
              <a:rPr lang="en-IN" dirty="0" smtClean="0"/>
              <a:t>  o1=</a:t>
            </a:r>
            <a:r>
              <a:rPr lang="en-IN" b="1" dirty="0" smtClean="0"/>
              <a:t>new</a:t>
            </a:r>
            <a:r>
              <a:rPr lang="en-IN" dirty="0" smtClean="0"/>
              <a:t>  </a:t>
            </a:r>
            <a:r>
              <a:rPr lang="en-IN" dirty="0" err="1" smtClean="0"/>
              <a:t>Default_Constructor</a:t>
            </a:r>
            <a:r>
              <a:rPr lang="en-IN" dirty="0" smtClean="0"/>
              <a:t>();  </a:t>
            </a:r>
          </a:p>
          <a:p>
            <a:pPr lvl="1">
              <a:buNone/>
            </a:pPr>
            <a:r>
              <a:rPr lang="en-IN" dirty="0" err="1" smtClean="0"/>
              <a:t>Default_Constructor</a:t>
            </a:r>
            <a:r>
              <a:rPr lang="en-IN" dirty="0" smtClean="0"/>
              <a:t>  o2=</a:t>
            </a:r>
            <a:r>
              <a:rPr lang="en-IN" b="1" dirty="0" smtClean="0"/>
              <a:t>new</a:t>
            </a:r>
            <a:r>
              <a:rPr lang="en-IN" dirty="0" smtClean="0"/>
              <a:t>  </a:t>
            </a:r>
            <a:r>
              <a:rPr lang="en-IN" dirty="0" err="1" smtClean="0"/>
              <a:t>Default_Constructor</a:t>
            </a:r>
            <a:r>
              <a:rPr lang="en-IN" dirty="0" smtClean="0"/>
              <a:t>();  </a:t>
            </a:r>
          </a:p>
          <a:p>
            <a:pPr lvl="1">
              <a:buNone/>
            </a:pPr>
            <a:r>
              <a:rPr lang="en-IN" dirty="0" smtClean="0"/>
              <a:t>s1.display();  </a:t>
            </a:r>
          </a:p>
          <a:p>
            <a:pPr lvl="1">
              <a:buNone/>
            </a:pPr>
            <a:r>
              <a:rPr lang="en-IN" dirty="0" smtClean="0"/>
              <a:t>s2.display();  </a:t>
            </a:r>
          </a:p>
          <a:p>
            <a:pPr lvl="1">
              <a:buNone/>
            </a:pPr>
            <a:r>
              <a:rPr lang="en-IN" dirty="0" smtClean="0"/>
              <a:t>}  </a:t>
            </a:r>
          </a:p>
          <a:p>
            <a:pPr>
              <a:buNone/>
            </a:pPr>
            <a:r>
              <a:rPr lang="en-IN" dirty="0" smtClean="0"/>
              <a:t>} </a:t>
            </a:r>
          </a:p>
          <a:p>
            <a:endParaRPr lang="en-IN"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60648"/>
            <a:ext cx="8712968" cy="1143000"/>
          </a:xfrm>
        </p:spPr>
        <p:txBody>
          <a:bodyPr>
            <a:normAutofit fontScale="90000"/>
          </a:bodyPr>
          <a:lstStyle/>
          <a:p>
            <a:r>
              <a:rPr lang="en-IN" dirty="0" smtClean="0"/>
              <a:t>Example of parameterized </a:t>
            </a:r>
            <a:br>
              <a:rPr lang="en-IN" dirty="0" smtClean="0"/>
            </a:br>
            <a:r>
              <a:rPr lang="en-IN" dirty="0" smtClean="0"/>
              <a:t>constructor</a:t>
            </a:r>
            <a:endParaRPr lang="en-IN" dirty="0"/>
          </a:p>
        </p:txBody>
      </p:sp>
      <p:sp>
        <p:nvSpPr>
          <p:cNvPr id="3" name="Content Placeholder 2"/>
          <p:cNvSpPr>
            <a:spLocks noGrp="1"/>
          </p:cNvSpPr>
          <p:nvPr>
            <p:ph idx="1"/>
          </p:nvPr>
        </p:nvSpPr>
        <p:spPr>
          <a:xfrm>
            <a:off x="395536" y="1340768"/>
            <a:ext cx="8229600" cy="4896544"/>
          </a:xfrm>
        </p:spPr>
        <p:txBody>
          <a:bodyPr>
            <a:normAutofit fontScale="55000" lnSpcReduction="20000"/>
          </a:bodyPr>
          <a:lstStyle/>
          <a:p>
            <a:pPr>
              <a:buNone/>
            </a:pPr>
            <a:r>
              <a:rPr lang="en-IN" b="1" dirty="0" smtClean="0"/>
              <a:t>class</a:t>
            </a:r>
            <a:r>
              <a:rPr lang="en-IN" dirty="0" smtClean="0"/>
              <a:t> </a:t>
            </a:r>
            <a:r>
              <a:rPr lang="en-IN" dirty="0" err="1" smtClean="0"/>
              <a:t>Parame_Constructor</a:t>
            </a:r>
            <a:r>
              <a:rPr lang="en-IN" dirty="0" smtClean="0"/>
              <a:t>{ </a:t>
            </a:r>
          </a:p>
          <a:p>
            <a:pPr>
              <a:buNone/>
            </a:pPr>
            <a:r>
              <a:rPr lang="en-IN" dirty="0" smtClean="0"/>
              <a:t>    </a:t>
            </a:r>
            <a:r>
              <a:rPr lang="en-IN" b="1" dirty="0" err="1" smtClean="0"/>
              <a:t>int</a:t>
            </a:r>
            <a:r>
              <a:rPr lang="en-IN" dirty="0" smtClean="0"/>
              <a:t> a;  </a:t>
            </a:r>
          </a:p>
          <a:p>
            <a:pPr>
              <a:buNone/>
            </a:pPr>
            <a:r>
              <a:rPr lang="en-IN" dirty="0" smtClean="0"/>
              <a:t>    String </a:t>
            </a:r>
            <a:r>
              <a:rPr lang="en-IN" dirty="0" err="1" smtClean="0"/>
              <a:t>str</a:t>
            </a:r>
            <a:r>
              <a:rPr lang="en-IN" dirty="0" smtClean="0"/>
              <a:t>;  </a:t>
            </a:r>
          </a:p>
          <a:p>
            <a:pPr>
              <a:buNone/>
            </a:pPr>
            <a:r>
              <a:rPr lang="en-IN" dirty="0" smtClean="0"/>
              <a:t>      </a:t>
            </a:r>
          </a:p>
          <a:p>
            <a:pPr lvl="1">
              <a:buNone/>
            </a:pPr>
            <a:r>
              <a:rPr lang="en-IN" dirty="0" smtClean="0"/>
              <a:t>     </a:t>
            </a:r>
            <a:r>
              <a:rPr lang="en-IN" dirty="0" err="1" smtClean="0"/>
              <a:t>Parame_Constructor</a:t>
            </a:r>
            <a:r>
              <a:rPr lang="en-IN" dirty="0" smtClean="0"/>
              <a:t> (</a:t>
            </a:r>
            <a:r>
              <a:rPr lang="en-IN" b="1" dirty="0" err="1" smtClean="0"/>
              <a:t>int</a:t>
            </a:r>
            <a:r>
              <a:rPr lang="en-IN" dirty="0" smtClean="0"/>
              <a:t> </a:t>
            </a:r>
            <a:r>
              <a:rPr lang="en-IN" dirty="0" err="1" smtClean="0"/>
              <a:t>i</a:t>
            </a:r>
            <a:r>
              <a:rPr lang="en-IN" dirty="0" smtClean="0"/>
              <a:t>, String n){  </a:t>
            </a:r>
          </a:p>
          <a:p>
            <a:pPr lvl="1">
              <a:buNone/>
            </a:pPr>
            <a:r>
              <a:rPr lang="en-IN" dirty="0" smtClean="0"/>
              <a:t>    a = </a:t>
            </a:r>
            <a:r>
              <a:rPr lang="en-IN" dirty="0" err="1" smtClean="0"/>
              <a:t>i</a:t>
            </a:r>
            <a:r>
              <a:rPr lang="en-IN" dirty="0" smtClean="0"/>
              <a:t>;  </a:t>
            </a:r>
          </a:p>
          <a:p>
            <a:pPr lvl="1">
              <a:buNone/>
            </a:pPr>
            <a:r>
              <a:rPr lang="en-IN" dirty="0" smtClean="0"/>
              <a:t>    </a:t>
            </a:r>
            <a:r>
              <a:rPr lang="en-IN" dirty="0" err="1" smtClean="0"/>
              <a:t>str</a:t>
            </a:r>
            <a:r>
              <a:rPr lang="en-IN" dirty="0" smtClean="0"/>
              <a:t> = n;  </a:t>
            </a:r>
          </a:p>
          <a:p>
            <a:pPr lvl="1">
              <a:buNone/>
            </a:pPr>
            <a:r>
              <a:rPr lang="en-IN" dirty="0" smtClean="0"/>
              <a:t>    }  </a:t>
            </a:r>
          </a:p>
          <a:p>
            <a:pPr lvl="1">
              <a:buNone/>
            </a:pPr>
            <a:r>
              <a:rPr lang="en-IN" dirty="0" smtClean="0"/>
              <a:t>    </a:t>
            </a:r>
            <a:r>
              <a:rPr lang="en-IN" b="1" dirty="0" smtClean="0"/>
              <a:t>void</a:t>
            </a:r>
            <a:r>
              <a:rPr lang="en-IN" dirty="0" smtClean="0"/>
              <a:t> display(){</a:t>
            </a:r>
          </a:p>
          <a:p>
            <a:pPr lvl="1">
              <a:buNone/>
            </a:pPr>
            <a:r>
              <a:rPr lang="en-IN" dirty="0" smtClean="0"/>
              <a:t>	</a:t>
            </a:r>
            <a:r>
              <a:rPr lang="en-IN" dirty="0" err="1" smtClean="0"/>
              <a:t>System.out.println</a:t>
            </a:r>
            <a:r>
              <a:rPr lang="en-IN" dirty="0" smtClean="0"/>
              <a:t>(a+" "+</a:t>
            </a:r>
            <a:r>
              <a:rPr lang="en-IN" dirty="0" err="1" smtClean="0"/>
              <a:t>str</a:t>
            </a:r>
            <a:r>
              <a:rPr lang="en-IN" dirty="0" smtClean="0"/>
              <a:t>);</a:t>
            </a:r>
          </a:p>
          <a:p>
            <a:pPr lvl="1">
              <a:buNone/>
            </a:pPr>
            <a:r>
              <a:rPr lang="en-IN" dirty="0" smtClean="0"/>
              <a:t>	}	  </a:t>
            </a:r>
          </a:p>
          <a:p>
            <a:pPr lvl="1">
              <a:buNone/>
            </a:pPr>
            <a:r>
              <a:rPr lang="en-IN" dirty="0" smtClean="0"/>
              <a:t>   </a:t>
            </a:r>
          </a:p>
          <a:p>
            <a:pPr lvl="1">
              <a:buNone/>
            </a:pPr>
            <a:r>
              <a:rPr lang="en-IN" dirty="0" smtClean="0"/>
              <a:t>    </a:t>
            </a:r>
            <a:r>
              <a:rPr lang="en-IN" b="1" dirty="0" smtClean="0"/>
              <a:t>public</a:t>
            </a:r>
            <a:r>
              <a:rPr lang="en-IN" dirty="0" smtClean="0"/>
              <a:t> </a:t>
            </a:r>
            <a:r>
              <a:rPr lang="en-IN" b="1" dirty="0" smtClean="0"/>
              <a:t>static</a:t>
            </a:r>
            <a:r>
              <a:rPr lang="en-IN" dirty="0" smtClean="0"/>
              <a:t> </a:t>
            </a:r>
            <a:r>
              <a:rPr lang="en-IN" b="1" dirty="0" smtClean="0"/>
              <a:t>void</a:t>
            </a:r>
            <a:r>
              <a:rPr lang="en-IN" dirty="0" smtClean="0"/>
              <a:t> main(String </a:t>
            </a:r>
            <a:r>
              <a:rPr lang="en-IN" dirty="0" err="1" smtClean="0"/>
              <a:t>args</a:t>
            </a:r>
            <a:r>
              <a:rPr lang="en-IN" dirty="0" smtClean="0"/>
              <a:t>[]){  </a:t>
            </a:r>
          </a:p>
          <a:p>
            <a:pPr lvl="1">
              <a:buNone/>
            </a:pPr>
            <a:r>
              <a:rPr lang="en-IN" dirty="0" smtClean="0"/>
              <a:t>    	 </a:t>
            </a:r>
            <a:r>
              <a:rPr lang="en-IN" dirty="0" err="1" smtClean="0"/>
              <a:t>Parame_Constructor</a:t>
            </a:r>
            <a:r>
              <a:rPr lang="en-IN" dirty="0" smtClean="0"/>
              <a:t>  o1 = </a:t>
            </a:r>
            <a:r>
              <a:rPr lang="en-IN" b="1" dirty="0" smtClean="0"/>
              <a:t>new</a:t>
            </a:r>
            <a:r>
              <a:rPr lang="en-IN" dirty="0" smtClean="0"/>
              <a:t>  </a:t>
            </a:r>
            <a:r>
              <a:rPr lang="en-IN" dirty="0" err="1" smtClean="0"/>
              <a:t>Parame_Constructor</a:t>
            </a:r>
            <a:r>
              <a:rPr lang="en-IN" dirty="0" smtClean="0"/>
              <a:t>(123,“string1");  </a:t>
            </a:r>
          </a:p>
          <a:p>
            <a:pPr lvl="1">
              <a:buNone/>
            </a:pPr>
            <a:r>
              <a:rPr lang="en-IN" dirty="0" smtClean="0"/>
              <a:t>    	 </a:t>
            </a:r>
            <a:r>
              <a:rPr lang="en-IN" dirty="0" err="1" smtClean="0"/>
              <a:t>Parame_Constructor</a:t>
            </a:r>
            <a:r>
              <a:rPr lang="en-IN" dirty="0" smtClean="0"/>
              <a:t>  o2 = </a:t>
            </a:r>
            <a:r>
              <a:rPr lang="en-IN" b="1" dirty="0" smtClean="0"/>
              <a:t>new</a:t>
            </a:r>
            <a:r>
              <a:rPr lang="en-IN" dirty="0" smtClean="0"/>
              <a:t>  </a:t>
            </a:r>
            <a:r>
              <a:rPr lang="en-IN" dirty="0" err="1" smtClean="0"/>
              <a:t>Parame_Constructor</a:t>
            </a:r>
            <a:r>
              <a:rPr lang="en-IN" dirty="0" smtClean="0"/>
              <a:t>(234," string2");  </a:t>
            </a:r>
          </a:p>
          <a:p>
            <a:pPr lvl="1">
              <a:buNone/>
            </a:pPr>
            <a:r>
              <a:rPr lang="en-IN" dirty="0" smtClean="0"/>
              <a:t>    	o1.display();  </a:t>
            </a:r>
          </a:p>
          <a:p>
            <a:pPr lvl="1">
              <a:buNone/>
            </a:pPr>
            <a:r>
              <a:rPr lang="en-IN" dirty="0" smtClean="0"/>
              <a:t>    	o2.display();  </a:t>
            </a:r>
          </a:p>
          <a:p>
            <a:pPr lvl="1">
              <a:buNone/>
            </a:pPr>
            <a:r>
              <a:rPr lang="en-IN" dirty="0" smtClean="0"/>
              <a:t>   }  </a:t>
            </a:r>
          </a:p>
          <a:p>
            <a:pPr>
              <a:buNone/>
            </a:pPr>
            <a:r>
              <a:rPr lang="en-IN" dirty="0" smtClean="0"/>
              <a:t>}</a:t>
            </a:r>
          </a:p>
          <a:p>
            <a:endParaRPr lang="en-IN"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980728"/>
          </a:xfrm>
        </p:spPr>
        <p:txBody>
          <a:bodyPr>
            <a:normAutofit/>
          </a:bodyPr>
          <a:lstStyle/>
          <a:p>
            <a:r>
              <a:rPr lang="en-IN" dirty="0" smtClean="0"/>
              <a:t>Polymorphism</a:t>
            </a:r>
            <a:endParaRPr lang="en-IN" b="1" dirty="0"/>
          </a:p>
        </p:txBody>
      </p:sp>
      <p:sp>
        <p:nvSpPr>
          <p:cNvPr id="5" name="Content Placeholder 2"/>
          <p:cNvSpPr txBox="1">
            <a:spLocks/>
          </p:cNvSpPr>
          <p:nvPr/>
        </p:nvSpPr>
        <p:spPr>
          <a:xfrm>
            <a:off x="5580112" y="1556792"/>
            <a:ext cx="3816424"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IN"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Content Placeholder 2"/>
          <p:cNvSpPr txBox="1">
            <a:spLocks/>
          </p:cNvSpPr>
          <p:nvPr/>
        </p:nvSpPr>
        <p:spPr>
          <a:xfrm>
            <a:off x="323528" y="1196752"/>
            <a:ext cx="8820472" cy="5328592"/>
          </a:xfrm>
          <a:prstGeom prst="rect">
            <a:avLst/>
          </a:prstGeom>
        </p:spPr>
        <p:txBody>
          <a:bodyPr vert="horz" lIns="91440" tIns="45720" rIns="91440" bIns="45720" rtlCol="0">
            <a:normAutofit/>
          </a:bodyPr>
          <a:lstStyle/>
          <a:p>
            <a:pPr marL="342900" lvl="0" indent="-342900">
              <a:spcBef>
                <a:spcPct val="20000"/>
              </a:spcBef>
              <a:buFont typeface="Arial" pitchFamily="34" charset="0"/>
              <a:buChar char="•"/>
            </a:pPr>
            <a:r>
              <a:rPr lang="en-IN" sz="2400" dirty="0" smtClean="0"/>
              <a:t>It is a concept by which we can perform a single action by different ways.  We can perform polymorphism in java by method overloading and method overriding.</a:t>
            </a:r>
          </a:p>
          <a:p>
            <a:pPr marL="342900" lvl="0" indent="-342900">
              <a:spcBef>
                <a:spcPct val="20000"/>
              </a:spcBef>
              <a:buFont typeface="Arial" pitchFamily="34" charset="0"/>
              <a:buChar char="•"/>
            </a:pPr>
            <a:r>
              <a:rPr lang="en-IN" sz="2400" b="1" dirty="0" smtClean="0"/>
              <a:t>Method Overloading</a:t>
            </a:r>
            <a:r>
              <a:rPr lang="en-IN" sz="2400" dirty="0" smtClean="0"/>
              <a:t>: Class has multiple methods having same name but different in parameters</a:t>
            </a:r>
          </a:p>
          <a:p>
            <a:r>
              <a:rPr lang="en-IN" sz="2400" dirty="0" smtClean="0"/>
              <a:t>Suppose you have to perform addition of the given numbers but there can be any number of arguments, if you write the method such as a(</a:t>
            </a:r>
            <a:r>
              <a:rPr lang="en-IN" sz="2400" dirty="0" err="1" smtClean="0"/>
              <a:t>int,int</a:t>
            </a:r>
            <a:r>
              <a:rPr lang="en-IN" sz="2400" dirty="0" smtClean="0"/>
              <a:t>) for two parameters, and b(</a:t>
            </a:r>
            <a:r>
              <a:rPr lang="en-IN" sz="2400" dirty="0" err="1" smtClean="0"/>
              <a:t>int</a:t>
            </a:r>
            <a:r>
              <a:rPr lang="en-IN" sz="2400" dirty="0" smtClean="0"/>
              <a:t>, </a:t>
            </a:r>
            <a:r>
              <a:rPr lang="en-IN" sz="2400" dirty="0" err="1" smtClean="0"/>
              <a:t>int,int</a:t>
            </a:r>
            <a:r>
              <a:rPr lang="en-IN" sz="2400" dirty="0" smtClean="0"/>
              <a:t>) for three parameters then it may be difficult for you as well as other programmers to understand the behaviour of the method because its name differs.</a:t>
            </a:r>
            <a:r>
              <a:rPr lang="en-IN" dirty="0" smtClean="0"/>
              <a:t> </a:t>
            </a:r>
            <a:r>
              <a:rPr lang="en-IN" b="1" dirty="0" smtClean="0"/>
              <a:t>Method Overloading </a:t>
            </a:r>
            <a:r>
              <a:rPr lang="en-IN" dirty="0" smtClean="0"/>
              <a:t>is used for compile time polymorphism</a:t>
            </a:r>
            <a:endParaRPr lang="en-IN" sz="2400" dirty="0" smtClean="0"/>
          </a:p>
          <a:p>
            <a:pPr marL="800100" lvl="1" indent="-342900">
              <a:spcBef>
                <a:spcPct val="20000"/>
              </a:spcBef>
            </a:pPr>
            <a:r>
              <a:rPr lang="en-IN" b="1" dirty="0" smtClean="0"/>
              <a:t>Note</a:t>
            </a:r>
            <a:r>
              <a:rPr lang="en-IN" dirty="0" smtClean="0"/>
              <a:t>: Two ways to overload the method in java</a:t>
            </a:r>
          </a:p>
          <a:p>
            <a:pPr lvl="1"/>
            <a:r>
              <a:rPr lang="en-IN" dirty="0" smtClean="0"/>
              <a:t>		Changing no of arguments</a:t>
            </a:r>
          </a:p>
          <a:p>
            <a:pPr lvl="1"/>
            <a:r>
              <a:rPr lang="en-IN" dirty="0" smtClean="0"/>
              <a:t>		Changing the data type</a:t>
            </a:r>
          </a:p>
          <a:p>
            <a:pPr marL="800100" lvl="1" indent="-342900">
              <a:spcBef>
                <a:spcPct val="20000"/>
              </a:spcBef>
              <a:buFont typeface="Arial" pitchFamily="34" charset="0"/>
              <a:buChar char="•"/>
            </a:pPr>
            <a:endParaRPr lang="en-IN" sz="2400" dirty="0" smtClean="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980728"/>
          </a:xfrm>
        </p:spPr>
        <p:txBody>
          <a:bodyPr>
            <a:normAutofit/>
          </a:bodyPr>
          <a:lstStyle/>
          <a:p>
            <a:r>
              <a:rPr lang="en-IN" dirty="0" smtClean="0"/>
              <a:t>Method Overloading</a:t>
            </a:r>
            <a:endParaRPr lang="en-IN" dirty="0"/>
          </a:p>
        </p:txBody>
      </p:sp>
      <p:sp>
        <p:nvSpPr>
          <p:cNvPr id="5" name="Content Placeholder 2"/>
          <p:cNvSpPr txBox="1">
            <a:spLocks/>
          </p:cNvSpPr>
          <p:nvPr/>
        </p:nvSpPr>
        <p:spPr>
          <a:xfrm>
            <a:off x="5580112" y="1556792"/>
            <a:ext cx="3816424"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IN"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Content Placeholder 2"/>
          <p:cNvSpPr txBox="1">
            <a:spLocks/>
          </p:cNvSpPr>
          <p:nvPr/>
        </p:nvSpPr>
        <p:spPr>
          <a:xfrm>
            <a:off x="323528" y="1196752"/>
            <a:ext cx="8820472" cy="5328592"/>
          </a:xfrm>
          <a:prstGeom prst="rect">
            <a:avLst/>
          </a:prstGeom>
        </p:spPr>
        <p:txBody>
          <a:bodyPr vert="horz" lIns="91440" tIns="45720" rIns="91440" bIns="45720" rtlCol="0">
            <a:normAutofit/>
          </a:bodyPr>
          <a:lstStyle/>
          <a:p>
            <a:r>
              <a:rPr lang="en-IN" b="1" dirty="0" smtClean="0"/>
              <a:t>class</a:t>
            </a:r>
            <a:r>
              <a:rPr lang="en-IN" dirty="0" smtClean="0"/>
              <a:t> Addition {  </a:t>
            </a:r>
          </a:p>
          <a:p>
            <a:endParaRPr lang="en-IN" b="1" dirty="0" smtClean="0"/>
          </a:p>
          <a:p>
            <a:pPr lvl="1"/>
            <a:r>
              <a:rPr lang="en-IN" b="1" dirty="0" smtClean="0"/>
              <a:t>void</a:t>
            </a:r>
            <a:r>
              <a:rPr lang="en-IN" dirty="0" smtClean="0"/>
              <a:t> add(</a:t>
            </a:r>
            <a:r>
              <a:rPr lang="en-IN" b="1" dirty="0" err="1" smtClean="0"/>
              <a:t>int</a:t>
            </a:r>
            <a:r>
              <a:rPr lang="en-IN" dirty="0" smtClean="0"/>
              <a:t> a, </a:t>
            </a:r>
            <a:r>
              <a:rPr lang="en-IN" b="1" dirty="0" err="1" smtClean="0"/>
              <a:t>int</a:t>
            </a:r>
            <a:r>
              <a:rPr lang="en-IN" dirty="0" smtClean="0"/>
              <a:t> b)</a:t>
            </a:r>
          </a:p>
          <a:p>
            <a:pPr lvl="1"/>
            <a:r>
              <a:rPr lang="en-IN" dirty="0" smtClean="0"/>
              <a:t>{</a:t>
            </a:r>
          </a:p>
          <a:p>
            <a:pPr lvl="1"/>
            <a:r>
              <a:rPr lang="en-IN" dirty="0" err="1" smtClean="0"/>
              <a:t>System.out.println</a:t>
            </a:r>
            <a:r>
              <a:rPr lang="en-IN" dirty="0" smtClean="0"/>
              <a:t>(</a:t>
            </a:r>
            <a:r>
              <a:rPr lang="en-IN" dirty="0" err="1" smtClean="0"/>
              <a:t>a+b</a:t>
            </a:r>
            <a:r>
              <a:rPr lang="en-IN" dirty="0" smtClean="0"/>
              <a:t>) ;</a:t>
            </a:r>
          </a:p>
          <a:p>
            <a:pPr lvl="1"/>
            <a:r>
              <a:rPr lang="en-IN" dirty="0" smtClean="0"/>
              <a:t>} </a:t>
            </a:r>
          </a:p>
          <a:p>
            <a:pPr lvl="1"/>
            <a:r>
              <a:rPr lang="en-IN" b="1" dirty="0" err="1" smtClean="0"/>
              <a:t>int</a:t>
            </a:r>
            <a:r>
              <a:rPr lang="en-IN" dirty="0" smtClean="0"/>
              <a:t> add(</a:t>
            </a:r>
            <a:r>
              <a:rPr lang="en-IN" b="1" dirty="0" err="1" smtClean="0"/>
              <a:t>int</a:t>
            </a:r>
            <a:r>
              <a:rPr lang="en-IN" dirty="0" smtClean="0"/>
              <a:t> </a:t>
            </a:r>
            <a:r>
              <a:rPr lang="en-IN" dirty="0" err="1" smtClean="0"/>
              <a:t>a,</a:t>
            </a:r>
            <a:r>
              <a:rPr lang="en-IN" b="1" dirty="0" err="1" smtClean="0"/>
              <a:t>int</a:t>
            </a:r>
            <a:r>
              <a:rPr lang="en-IN" dirty="0" smtClean="0"/>
              <a:t> b){ //</a:t>
            </a:r>
            <a:r>
              <a:rPr lang="en-IN" b="1" dirty="0" smtClean="0">
                <a:solidFill>
                  <a:srgbClr val="FF0000"/>
                </a:solidFill>
              </a:rPr>
              <a:t>Invalid </a:t>
            </a:r>
          </a:p>
          <a:p>
            <a:pPr lvl="1"/>
            <a:r>
              <a:rPr lang="en-IN" b="1" dirty="0" smtClean="0"/>
              <a:t>return</a:t>
            </a:r>
            <a:r>
              <a:rPr lang="en-IN" dirty="0" smtClean="0"/>
              <a:t> </a:t>
            </a:r>
            <a:r>
              <a:rPr lang="en-IN" dirty="0" err="1" smtClean="0"/>
              <a:t>a+b+c</a:t>
            </a:r>
            <a:r>
              <a:rPr lang="en-IN" dirty="0" smtClean="0"/>
              <a:t>;</a:t>
            </a:r>
          </a:p>
          <a:p>
            <a:pPr lvl="1"/>
            <a:r>
              <a:rPr lang="en-IN" dirty="0" smtClean="0"/>
              <a:t>}  </a:t>
            </a:r>
          </a:p>
          <a:p>
            <a:pPr lvl="1"/>
            <a:r>
              <a:rPr lang="en-IN" b="1" dirty="0" err="1" smtClean="0"/>
              <a:t>int</a:t>
            </a:r>
            <a:r>
              <a:rPr lang="en-IN" dirty="0" smtClean="0"/>
              <a:t> add(</a:t>
            </a:r>
            <a:r>
              <a:rPr lang="en-IN" b="1" dirty="0" err="1" smtClean="0"/>
              <a:t>int</a:t>
            </a:r>
            <a:r>
              <a:rPr lang="en-IN" dirty="0" smtClean="0"/>
              <a:t> </a:t>
            </a:r>
            <a:r>
              <a:rPr lang="en-IN" dirty="0" err="1" smtClean="0"/>
              <a:t>a,</a:t>
            </a:r>
            <a:r>
              <a:rPr lang="en-IN" b="1" dirty="0" err="1" smtClean="0"/>
              <a:t>int</a:t>
            </a:r>
            <a:r>
              <a:rPr lang="en-IN" dirty="0" smtClean="0"/>
              <a:t> </a:t>
            </a:r>
            <a:r>
              <a:rPr lang="en-IN" dirty="0" err="1" smtClean="0"/>
              <a:t>b,int</a:t>
            </a:r>
            <a:r>
              <a:rPr lang="en-IN" dirty="0" smtClean="0"/>
              <a:t> c){ //valid </a:t>
            </a:r>
          </a:p>
          <a:p>
            <a:pPr lvl="1"/>
            <a:r>
              <a:rPr lang="en-IN" b="1" dirty="0" smtClean="0"/>
              <a:t>return</a:t>
            </a:r>
            <a:r>
              <a:rPr lang="en-IN" dirty="0" smtClean="0"/>
              <a:t> </a:t>
            </a:r>
            <a:r>
              <a:rPr lang="en-IN" dirty="0" err="1" smtClean="0"/>
              <a:t>a+b+c</a:t>
            </a:r>
            <a:r>
              <a:rPr lang="en-IN" dirty="0" smtClean="0"/>
              <a:t>;</a:t>
            </a:r>
          </a:p>
          <a:p>
            <a:pPr lvl="1"/>
            <a:r>
              <a:rPr lang="en-IN" dirty="0" smtClean="0"/>
              <a:t>}   </a:t>
            </a:r>
          </a:p>
          <a:p>
            <a:pPr lvl="1"/>
            <a:r>
              <a:rPr lang="en-IN" b="1" dirty="0" smtClean="0"/>
              <a:t>public</a:t>
            </a:r>
            <a:r>
              <a:rPr lang="en-IN" dirty="0" smtClean="0"/>
              <a:t> </a:t>
            </a:r>
            <a:r>
              <a:rPr lang="en-IN" b="1" dirty="0" smtClean="0"/>
              <a:t>static</a:t>
            </a:r>
            <a:r>
              <a:rPr lang="en-IN" dirty="0" smtClean="0"/>
              <a:t> </a:t>
            </a:r>
            <a:r>
              <a:rPr lang="en-IN" b="1" dirty="0" smtClean="0"/>
              <a:t>void</a:t>
            </a:r>
            <a:r>
              <a:rPr lang="en-IN" dirty="0" smtClean="0"/>
              <a:t> main(String[] </a:t>
            </a:r>
            <a:r>
              <a:rPr lang="en-IN" dirty="0" err="1" smtClean="0"/>
              <a:t>args</a:t>
            </a:r>
            <a:r>
              <a:rPr lang="en-IN" dirty="0" smtClean="0"/>
              <a:t>){  </a:t>
            </a:r>
          </a:p>
          <a:p>
            <a:pPr lvl="1"/>
            <a:r>
              <a:rPr lang="en-IN" dirty="0" smtClean="0"/>
              <a:t>	Addition </a:t>
            </a:r>
            <a:r>
              <a:rPr lang="en-IN" dirty="0" err="1" smtClean="0"/>
              <a:t>obj</a:t>
            </a:r>
            <a:r>
              <a:rPr lang="en-IN" dirty="0" smtClean="0"/>
              <a:t> = new Addition();</a:t>
            </a:r>
          </a:p>
          <a:p>
            <a:pPr lvl="1"/>
            <a:r>
              <a:rPr lang="en-IN" dirty="0" smtClean="0"/>
              <a:t>	</a:t>
            </a:r>
            <a:r>
              <a:rPr lang="en-IN" dirty="0" err="1" smtClean="0"/>
              <a:t>System.out.println</a:t>
            </a:r>
            <a:r>
              <a:rPr lang="en-IN" dirty="0" smtClean="0"/>
              <a:t>(</a:t>
            </a:r>
            <a:r>
              <a:rPr lang="en-IN" dirty="0" err="1" smtClean="0"/>
              <a:t>obj.add</a:t>
            </a:r>
            <a:r>
              <a:rPr lang="en-IN" dirty="0" smtClean="0"/>
              <a:t>(10,20));  </a:t>
            </a:r>
          </a:p>
          <a:p>
            <a:pPr lvl="1"/>
            <a:r>
              <a:rPr lang="en-IN" dirty="0" smtClean="0"/>
              <a:t>	</a:t>
            </a:r>
            <a:r>
              <a:rPr lang="en-IN" dirty="0" err="1" smtClean="0"/>
              <a:t>System.out.println</a:t>
            </a:r>
            <a:r>
              <a:rPr lang="en-IN" dirty="0" smtClean="0"/>
              <a:t>(</a:t>
            </a:r>
            <a:r>
              <a:rPr lang="en-IN" dirty="0" err="1" smtClean="0"/>
              <a:t>obj.add</a:t>
            </a:r>
            <a:r>
              <a:rPr lang="en-IN" dirty="0" smtClean="0"/>
              <a:t>(10,20,30));</a:t>
            </a:r>
          </a:p>
          <a:p>
            <a:pPr lvl="1"/>
            <a:r>
              <a:rPr lang="en-IN" dirty="0" smtClean="0"/>
              <a:t>}</a:t>
            </a:r>
          </a:p>
          <a:p>
            <a:r>
              <a:rPr lang="en-IN" dirty="0" smtClean="0"/>
              <a:t>} </a:t>
            </a:r>
          </a:p>
          <a:p>
            <a:pPr marL="342900" lvl="0" indent="-342900">
              <a:spcBef>
                <a:spcPct val="20000"/>
              </a:spcBef>
              <a:buFont typeface="Arial" pitchFamily="34" charset="0"/>
              <a:buChar char="•"/>
            </a:pPr>
            <a:endParaRPr lang="en-IN" dirty="0" smtClean="0"/>
          </a:p>
          <a:p>
            <a:pPr marL="800100" lvl="1" indent="-342900">
              <a:spcBef>
                <a:spcPct val="20000"/>
              </a:spcBef>
              <a:buFont typeface="Arial" pitchFamily="34" charset="0"/>
              <a:buChar char="•"/>
            </a:pPr>
            <a:endParaRPr lang="en-IN" sz="2400" dirty="0" smtClean="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5580112" y="1556792"/>
            <a:ext cx="3816424"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IN"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Content Placeholder 2"/>
          <p:cNvSpPr txBox="1">
            <a:spLocks/>
          </p:cNvSpPr>
          <p:nvPr/>
        </p:nvSpPr>
        <p:spPr>
          <a:xfrm>
            <a:off x="395536" y="620688"/>
            <a:ext cx="8424936" cy="5112568"/>
          </a:xfrm>
          <a:prstGeom prst="rect">
            <a:avLst/>
          </a:prstGeom>
        </p:spPr>
        <p:txBody>
          <a:bodyPr vert="horz" lIns="91440" tIns="45720" rIns="91440" bIns="45720" rtlCol="0">
            <a:normAutofit lnSpcReduction="10000"/>
          </a:bodyPr>
          <a:lstStyle/>
          <a:p>
            <a:r>
              <a:rPr lang="en-IN" sz="2400" b="1" dirty="0" smtClean="0"/>
              <a:t>Method Overriding</a:t>
            </a:r>
            <a:r>
              <a:rPr lang="en-IN" sz="2400" dirty="0" smtClean="0"/>
              <a:t> :</a:t>
            </a:r>
          </a:p>
          <a:p>
            <a:endParaRPr lang="en-IN" dirty="0" smtClean="0"/>
          </a:p>
          <a:p>
            <a:pPr>
              <a:buFont typeface="Arial" pitchFamily="34" charset="0"/>
              <a:buChar char="•"/>
            </a:pPr>
            <a:r>
              <a:rPr lang="en-IN" dirty="0" smtClean="0"/>
              <a:t>If subclass (child class) has the same method as declared in the parent class, it is known as </a:t>
            </a:r>
            <a:r>
              <a:rPr lang="en-IN" b="1" dirty="0" smtClean="0"/>
              <a:t>method overriding in java</a:t>
            </a:r>
            <a:r>
              <a:rPr lang="en-IN" dirty="0" smtClean="0"/>
              <a:t>.</a:t>
            </a:r>
          </a:p>
          <a:p>
            <a:pPr>
              <a:buFont typeface="Arial" pitchFamily="34" charset="0"/>
              <a:buChar char="•"/>
            </a:pPr>
            <a:endParaRPr lang="en-IN" dirty="0" smtClean="0"/>
          </a:p>
          <a:p>
            <a:pPr>
              <a:buFont typeface="Arial" pitchFamily="34" charset="0"/>
              <a:buChar char="•"/>
            </a:pPr>
            <a:r>
              <a:rPr lang="en-IN" dirty="0" smtClean="0"/>
              <a:t>In other words, If subclass provides the specific implementation of the method that has been provided by one of its parent class, it is known as method overriding.</a:t>
            </a:r>
          </a:p>
          <a:p>
            <a:pPr>
              <a:buFont typeface="Arial" pitchFamily="34" charset="0"/>
              <a:buChar char="•"/>
            </a:pPr>
            <a:endParaRPr lang="en-IN" dirty="0" smtClean="0"/>
          </a:p>
          <a:p>
            <a:pPr>
              <a:buFont typeface="Arial" pitchFamily="34" charset="0"/>
              <a:buChar char="•"/>
            </a:pPr>
            <a:r>
              <a:rPr lang="en-IN" dirty="0" smtClean="0"/>
              <a:t>Method overriding is used to provide specific implementation of a method that is already provided by its super class.</a:t>
            </a:r>
          </a:p>
          <a:p>
            <a:pPr>
              <a:buFont typeface="Arial" pitchFamily="34" charset="0"/>
              <a:buChar char="•"/>
            </a:pPr>
            <a:endParaRPr lang="en-IN" dirty="0" smtClean="0"/>
          </a:p>
          <a:p>
            <a:pPr>
              <a:buFont typeface="Arial" pitchFamily="34" charset="0"/>
              <a:buChar char="•"/>
            </a:pPr>
            <a:r>
              <a:rPr lang="en-IN" dirty="0" smtClean="0"/>
              <a:t>Method overriding is used for runtime polymorphism</a:t>
            </a:r>
          </a:p>
          <a:p>
            <a:pPr>
              <a:buFont typeface="Arial" pitchFamily="34" charset="0"/>
              <a:buChar char="•"/>
            </a:pPr>
            <a:endParaRPr lang="en-IN" dirty="0" smtClean="0"/>
          </a:p>
          <a:p>
            <a:pPr>
              <a:buFont typeface="Arial" pitchFamily="34" charset="0"/>
              <a:buChar char="•"/>
            </a:pPr>
            <a:r>
              <a:rPr lang="en-IN" dirty="0" smtClean="0"/>
              <a:t>Method must have same name as in the parent class</a:t>
            </a:r>
          </a:p>
          <a:p>
            <a:pPr>
              <a:buFont typeface="Arial" pitchFamily="34" charset="0"/>
              <a:buChar char="•"/>
            </a:pPr>
            <a:endParaRPr lang="en-IN" dirty="0" smtClean="0"/>
          </a:p>
          <a:p>
            <a:pPr>
              <a:buFont typeface="Arial" pitchFamily="34" charset="0"/>
              <a:buChar char="•"/>
            </a:pPr>
            <a:r>
              <a:rPr lang="en-IN" dirty="0" smtClean="0"/>
              <a:t>Method must have same parameter as in the parent class.</a:t>
            </a:r>
          </a:p>
          <a:p>
            <a:pPr>
              <a:buFont typeface="Arial" pitchFamily="34" charset="0"/>
              <a:buChar char="•"/>
            </a:pPr>
            <a:endParaRPr lang="en-IN" dirty="0" smtClean="0"/>
          </a:p>
          <a:p>
            <a:pPr>
              <a:buFont typeface="Arial" pitchFamily="34" charset="0"/>
              <a:buChar char="•"/>
            </a:pPr>
            <a:r>
              <a:rPr lang="en-IN" dirty="0" smtClean="0"/>
              <a:t>We cannot override static method</a:t>
            </a:r>
          </a:p>
          <a:p>
            <a:pPr>
              <a:buFont typeface="Arial" pitchFamily="34" charset="0"/>
              <a:buChar char="•"/>
            </a:pPr>
            <a:endParaRPr lang="en-IN" dirty="0" smtClean="0"/>
          </a:p>
          <a:p>
            <a:pPr>
              <a:buFont typeface="Arial" pitchFamily="34" charset="0"/>
              <a:buChar char="•"/>
            </a:pPr>
            <a:endParaRPr lang="en-IN" dirty="0" smtClean="0"/>
          </a:p>
          <a:p>
            <a:pPr>
              <a:buFont typeface="Arial" pitchFamily="34" charset="0"/>
              <a:buChar char="•"/>
            </a:pPr>
            <a:endParaRPr lang="en-IN" dirty="0" smtClean="0"/>
          </a:p>
          <a:p>
            <a:endParaRPr lang="en-IN" dirty="0" smtClean="0"/>
          </a:p>
          <a:p>
            <a:endParaRPr lang="en-IN" dirty="0" smtClean="0"/>
          </a:p>
          <a:p>
            <a:pPr marL="342900" indent="-342900">
              <a:spcBef>
                <a:spcPct val="20000"/>
              </a:spcBef>
              <a:buFont typeface="Arial" pitchFamily="34" charset="0"/>
              <a:buChar char="•"/>
            </a:pPr>
            <a:endParaRPr lang="en-IN" dirty="0" smtClean="0"/>
          </a:p>
          <a:p>
            <a:pPr marL="800100" lvl="1" indent="-342900">
              <a:spcBef>
                <a:spcPct val="20000"/>
              </a:spcBef>
              <a:buFont typeface="Arial" pitchFamily="34" charset="0"/>
              <a:buChar char="•"/>
            </a:pPr>
            <a:endParaRPr lang="en-IN" sz="2400" dirty="0" smtClean="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980728"/>
          </a:xfrm>
        </p:spPr>
        <p:txBody>
          <a:bodyPr>
            <a:normAutofit/>
          </a:bodyPr>
          <a:lstStyle/>
          <a:p>
            <a:r>
              <a:rPr lang="en-IN" dirty="0" smtClean="0"/>
              <a:t>Example of Method Overriding</a:t>
            </a:r>
            <a:endParaRPr lang="en-IN" dirty="0"/>
          </a:p>
        </p:txBody>
      </p:sp>
      <p:sp>
        <p:nvSpPr>
          <p:cNvPr id="5" name="Content Placeholder 2"/>
          <p:cNvSpPr txBox="1">
            <a:spLocks/>
          </p:cNvSpPr>
          <p:nvPr/>
        </p:nvSpPr>
        <p:spPr>
          <a:xfrm>
            <a:off x="5580112" y="1556792"/>
            <a:ext cx="3816424"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IN"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Content Placeholder 2"/>
          <p:cNvSpPr txBox="1">
            <a:spLocks/>
          </p:cNvSpPr>
          <p:nvPr/>
        </p:nvSpPr>
        <p:spPr>
          <a:xfrm>
            <a:off x="323528" y="1529408"/>
            <a:ext cx="8136904" cy="5067944"/>
          </a:xfrm>
          <a:prstGeom prst="rect">
            <a:avLst/>
          </a:prstGeom>
        </p:spPr>
        <p:txBody>
          <a:bodyPr vert="horz" lIns="91440" tIns="45720" rIns="91440" bIns="45720" rtlCol="0">
            <a:normAutofit/>
          </a:bodyPr>
          <a:lstStyle/>
          <a:p>
            <a:r>
              <a:rPr lang="en-IN" sz="2000" b="1" dirty="0" smtClean="0"/>
              <a:t>class</a:t>
            </a:r>
            <a:r>
              <a:rPr lang="en-IN" sz="2000" dirty="0" smtClean="0"/>
              <a:t> Bank{  </a:t>
            </a:r>
          </a:p>
          <a:p>
            <a:r>
              <a:rPr lang="en-IN" sz="2000" dirty="0" smtClean="0"/>
              <a:t>	</a:t>
            </a:r>
          </a:p>
          <a:p>
            <a:r>
              <a:rPr lang="en-IN" sz="2000" b="1" dirty="0" smtClean="0"/>
              <a:t>           </a:t>
            </a:r>
            <a:r>
              <a:rPr lang="en-IN" sz="2000" b="1" dirty="0" err="1" smtClean="0"/>
              <a:t>int</a:t>
            </a:r>
            <a:r>
              <a:rPr lang="en-IN" sz="2000" dirty="0" smtClean="0"/>
              <a:t> </a:t>
            </a:r>
            <a:r>
              <a:rPr lang="en-IN" sz="2000" dirty="0" err="1" smtClean="0"/>
              <a:t>RateOfInterest</a:t>
            </a:r>
            <a:r>
              <a:rPr lang="en-IN" sz="2000" dirty="0" smtClean="0"/>
              <a:t>(){</a:t>
            </a:r>
          </a:p>
          <a:p>
            <a:r>
              <a:rPr lang="en-IN" sz="2000" b="1" dirty="0" smtClean="0"/>
              <a:t>	return</a:t>
            </a:r>
            <a:r>
              <a:rPr lang="en-IN" sz="2000" dirty="0" smtClean="0"/>
              <a:t> 0;</a:t>
            </a:r>
          </a:p>
          <a:p>
            <a:r>
              <a:rPr lang="en-IN" sz="2000" dirty="0" smtClean="0"/>
              <a:t>            }  </a:t>
            </a:r>
          </a:p>
          <a:p>
            <a:r>
              <a:rPr lang="en-IN" sz="2000" dirty="0" smtClean="0"/>
              <a:t>}  </a:t>
            </a:r>
          </a:p>
          <a:p>
            <a:r>
              <a:rPr lang="en-IN" sz="2000" dirty="0" smtClean="0"/>
              <a:t>   </a:t>
            </a:r>
          </a:p>
          <a:p>
            <a:r>
              <a:rPr lang="en-IN" sz="2000" b="1" dirty="0" smtClean="0"/>
              <a:t>class</a:t>
            </a:r>
            <a:r>
              <a:rPr lang="en-IN" sz="2000" dirty="0" smtClean="0"/>
              <a:t> IDBI </a:t>
            </a:r>
            <a:r>
              <a:rPr lang="en-IN" sz="2000" b="1" dirty="0" smtClean="0"/>
              <a:t>extends</a:t>
            </a:r>
            <a:r>
              <a:rPr lang="en-IN" sz="2000" dirty="0" smtClean="0"/>
              <a:t> Bank{  </a:t>
            </a:r>
          </a:p>
          <a:p>
            <a:r>
              <a:rPr lang="en-IN" sz="2000" b="1" dirty="0" smtClean="0"/>
              <a:t>            </a:t>
            </a:r>
            <a:r>
              <a:rPr lang="en-IN" sz="2000" b="1" dirty="0" err="1" smtClean="0"/>
              <a:t>int</a:t>
            </a:r>
            <a:r>
              <a:rPr lang="en-IN" sz="2000" dirty="0" smtClean="0"/>
              <a:t> </a:t>
            </a:r>
            <a:r>
              <a:rPr lang="en-IN" sz="2000" dirty="0" err="1" smtClean="0"/>
              <a:t>RateOfInterest</a:t>
            </a:r>
            <a:r>
              <a:rPr lang="en-IN" sz="2000" dirty="0" smtClean="0"/>
              <a:t>(){</a:t>
            </a:r>
          </a:p>
          <a:p>
            <a:r>
              <a:rPr lang="en-IN" sz="2000" b="1" dirty="0" smtClean="0"/>
              <a:t>	return</a:t>
            </a:r>
            <a:r>
              <a:rPr lang="en-IN" sz="2000" dirty="0" smtClean="0"/>
              <a:t> ;</a:t>
            </a:r>
          </a:p>
          <a:p>
            <a:r>
              <a:rPr lang="en-IN" sz="2000" dirty="0" smtClean="0"/>
              <a:t>             } </a:t>
            </a:r>
          </a:p>
          <a:p>
            <a:r>
              <a:rPr lang="en-IN" sz="2000" b="1" dirty="0" smtClean="0"/>
              <a:t>            public</a:t>
            </a:r>
            <a:r>
              <a:rPr lang="en-IN" sz="2000" dirty="0" smtClean="0"/>
              <a:t> </a:t>
            </a:r>
            <a:r>
              <a:rPr lang="en-IN" sz="2000" b="1" dirty="0" smtClean="0"/>
              <a:t>static</a:t>
            </a:r>
            <a:r>
              <a:rPr lang="en-IN" sz="2000" dirty="0" smtClean="0"/>
              <a:t> </a:t>
            </a:r>
            <a:r>
              <a:rPr lang="en-IN" sz="2000" b="1" dirty="0" smtClean="0"/>
              <a:t>void</a:t>
            </a:r>
            <a:r>
              <a:rPr lang="en-IN" sz="2000" dirty="0" smtClean="0"/>
              <a:t> main(String </a:t>
            </a:r>
            <a:r>
              <a:rPr lang="en-IN" sz="2000" dirty="0" err="1" smtClean="0"/>
              <a:t>args</a:t>
            </a:r>
            <a:r>
              <a:rPr lang="en-IN" sz="2000" dirty="0" smtClean="0"/>
              <a:t>[]){  </a:t>
            </a:r>
          </a:p>
          <a:p>
            <a:r>
              <a:rPr lang="en-IN" sz="2000" dirty="0" smtClean="0"/>
              <a:t>      	ICICI </a:t>
            </a:r>
            <a:r>
              <a:rPr lang="en-IN" sz="2000" dirty="0" err="1" smtClean="0"/>
              <a:t>i</a:t>
            </a:r>
            <a:r>
              <a:rPr lang="en-IN" sz="2000" dirty="0" smtClean="0"/>
              <a:t>=</a:t>
            </a:r>
            <a:r>
              <a:rPr lang="en-IN" sz="2000" b="1" dirty="0" smtClean="0"/>
              <a:t>new</a:t>
            </a:r>
            <a:r>
              <a:rPr lang="en-IN" sz="2000" dirty="0" smtClean="0"/>
              <a:t> ICICI();  </a:t>
            </a:r>
          </a:p>
          <a:p>
            <a:r>
              <a:rPr lang="en-IN" sz="2000" dirty="0" smtClean="0"/>
              <a:t>	</a:t>
            </a:r>
            <a:r>
              <a:rPr lang="en-IN" sz="2000" dirty="0" err="1" smtClean="0"/>
              <a:t>System.out.println</a:t>
            </a:r>
            <a:r>
              <a:rPr lang="en-IN" sz="2000" dirty="0" smtClean="0"/>
              <a:t>("ICICI Rate of Interest: "+</a:t>
            </a:r>
            <a:r>
              <a:rPr lang="en-IN" sz="2000" dirty="0" err="1" smtClean="0"/>
              <a:t>i.RateOfInterest</a:t>
            </a:r>
            <a:r>
              <a:rPr lang="en-IN" sz="2000" dirty="0" smtClean="0"/>
              <a:t>());  </a:t>
            </a:r>
          </a:p>
          <a:p>
            <a:r>
              <a:rPr lang="en-IN" sz="2000" dirty="0" smtClean="0"/>
              <a:t>           } </a:t>
            </a:r>
          </a:p>
          <a:p>
            <a:r>
              <a:rPr lang="en-IN" sz="2000" dirty="0" smtClean="0"/>
              <a:t>}  </a:t>
            </a:r>
          </a:p>
          <a:p>
            <a:pPr marL="342900" indent="-342900">
              <a:spcBef>
                <a:spcPct val="20000"/>
              </a:spcBef>
              <a:buFont typeface="Arial" pitchFamily="34" charset="0"/>
              <a:buChar char="•"/>
            </a:pPr>
            <a:endParaRPr lang="en-IN" sz="2400" dirty="0" smtClean="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23528" y="980728"/>
          <a:ext cx="8424936" cy="5389023"/>
        </p:xfrm>
        <a:graphic>
          <a:graphicData uri="http://schemas.openxmlformats.org/drawingml/2006/table">
            <a:tbl>
              <a:tblPr/>
              <a:tblGrid>
                <a:gridCol w="792089"/>
                <a:gridCol w="3384376"/>
                <a:gridCol w="4248471"/>
              </a:tblGrid>
              <a:tr h="280057">
                <a:tc>
                  <a:txBody>
                    <a:bodyPr/>
                    <a:lstStyle/>
                    <a:p>
                      <a:pPr algn="l" fontAlgn="t"/>
                      <a:r>
                        <a:rPr lang="en-IN" sz="1400" dirty="0">
                          <a:solidFill>
                            <a:srgbClr val="000000"/>
                          </a:solidFill>
                          <a:latin typeface="times new roman"/>
                        </a:rPr>
                        <a:t>No.</a:t>
                      </a:r>
                    </a:p>
                  </a:txBody>
                  <a:tcPr marL="48925" marR="48925" marT="48925" marB="48925">
                    <a:lnL w="9525" cap="flat" cmpd="sng" algn="ctr">
                      <a:solidFill>
                        <a:srgbClr val="30F43A"/>
                      </a:solidFill>
                      <a:prstDash val="solid"/>
                      <a:round/>
                      <a:headEnd type="none" w="med" len="med"/>
                      <a:tailEnd type="none" w="med" len="med"/>
                    </a:lnL>
                    <a:lnR w="9525" cap="flat" cmpd="sng" algn="ctr">
                      <a:solidFill>
                        <a:srgbClr val="30F43A"/>
                      </a:solidFill>
                      <a:prstDash val="solid"/>
                      <a:round/>
                      <a:headEnd type="none" w="med" len="med"/>
                      <a:tailEnd type="none" w="med" len="med"/>
                    </a:lnR>
                    <a:lnT w="9525" cap="flat" cmpd="sng" algn="ctr">
                      <a:solidFill>
                        <a:srgbClr val="30F43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400" dirty="0">
                          <a:solidFill>
                            <a:srgbClr val="000000"/>
                          </a:solidFill>
                          <a:latin typeface="times new roman"/>
                        </a:rPr>
                        <a:t>Method Overloading</a:t>
                      </a:r>
                    </a:p>
                  </a:txBody>
                  <a:tcPr marL="48925" marR="48925" marT="48925" marB="48925">
                    <a:lnL w="9525" cap="flat" cmpd="sng" algn="ctr">
                      <a:solidFill>
                        <a:srgbClr val="30F43A"/>
                      </a:solidFill>
                      <a:prstDash val="solid"/>
                      <a:round/>
                      <a:headEnd type="none" w="med" len="med"/>
                      <a:tailEnd type="none" w="med" len="med"/>
                    </a:lnL>
                    <a:lnR w="9525" cap="flat" cmpd="sng" algn="ctr">
                      <a:solidFill>
                        <a:srgbClr val="30F43A"/>
                      </a:solidFill>
                      <a:prstDash val="solid"/>
                      <a:round/>
                      <a:headEnd type="none" w="med" len="med"/>
                      <a:tailEnd type="none" w="med" len="med"/>
                    </a:lnR>
                    <a:lnT w="9525" cap="flat" cmpd="sng" algn="ctr">
                      <a:solidFill>
                        <a:srgbClr val="30F43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400">
                          <a:solidFill>
                            <a:srgbClr val="000000"/>
                          </a:solidFill>
                          <a:latin typeface="times new roman"/>
                        </a:rPr>
                        <a:t>Method Overriding</a:t>
                      </a:r>
                    </a:p>
                  </a:txBody>
                  <a:tcPr marL="48925" marR="48925" marT="48925" marB="48925">
                    <a:lnL w="9525" cap="flat" cmpd="sng" algn="ctr">
                      <a:solidFill>
                        <a:srgbClr val="30F43A"/>
                      </a:solidFill>
                      <a:prstDash val="solid"/>
                      <a:round/>
                      <a:headEnd type="none" w="med" len="med"/>
                      <a:tailEnd type="none" w="med" len="med"/>
                    </a:lnL>
                    <a:lnR w="9525" cap="flat" cmpd="sng" algn="ctr">
                      <a:solidFill>
                        <a:srgbClr val="30F43A"/>
                      </a:solidFill>
                      <a:prstDash val="solid"/>
                      <a:round/>
                      <a:headEnd type="none" w="med" len="med"/>
                      <a:tailEnd type="none" w="med" len="med"/>
                    </a:lnR>
                    <a:lnT w="9525" cap="flat" cmpd="sng" algn="ctr">
                      <a:solidFill>
                        <a:srgbClr val="30F43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1130532">
                <a:tc>
                  <a:txBody>
                    <a:bodyPr/>
                    <a:lstStyle/>
                    <a:p>
                      <a:pPr algn="just" fontAlgn="t"/>
                      <a:r>
                        <a:rPr lang="en-IN" sz="1400" b="0" i="0">
                          <a:solidFill>
                            <a:srgbClr val="000000"/>
                          </a:solidFill>
                          <a:latin typeface="verdana"/>
                        </a:rPr>
                        <a:t>1)</a:t>
                      </a:r>
                    </a:p>
                  </a:txBody>
                  <a:tcPr marL="32616" marR="32616" marT="32616" marB="326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400" b="0" i="0" dirty="0">
                          <a:solidFill>
                            <a:srgbClr val="000000"/>
                          </a:solidFill>
                          <a:latin typeface="verdana"/>
                        </a:rPr>
                        <a:t>Method overloading is used </a:t>
                      </a:r>
                      <a:r>
                        <a:rPr lang="en-IN" sz="1400" b="0" i="1" dirty="0">
                          <a:solidFill>
                            <a:srgbClr val="000000"/>
                          </a:solidFill>
                          <a:latin typeface="verdana"/>
                        </a:rPr>
                        <a:t>to increase the readability</a:t>
                      </a:r>
                      <a:r>
                        <a:rPr lang="en-IN" sz="1400" b="0" i="0" dirty="0">
                          <a:solidFill>
                            <a:srgbClr val="000000"/>
                          </a:solidFill>
                          <a:latin typeface="verdana"/>
                        </a:rPr>
                        <a:t> of the program.</a:t>
                      </a:r>
                    </a:p>
                  </a:txBody>
                  <a:tcPr marL="32616" marR="32616" marT="32616" marB="326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400" b="0" i="0" dirty="0">
                          <a:solidFill>
                            <a:srgbClr val="000000"/>
                          </a:solidFill>
                          <a:latin typeface="verdana"/>
                        </a:rPr>
                        <a:t>Method overriding is used </a:t>
                      </a:r>
                      <a:r>
                        <a:rPr lang="en-IN" sz="1400" b="0" i="1" dirty="0">
                          <a:solidFill>
                            <a:srgbClr val="000000"/>
                          </a:solidFill>
                          <a:latin typeface="verdana"/>
                        </a:rPr>
                        <a:t>to provide the specific implementation</a:t>
                      </a:r>
                      <a:r>
                        <a:rPr lang="en-IN" sz="1400" b="0" i="0" dirty="0">
                          <a:solidFill>
                            <a:srgbClr val="000000"/>
                          </a:solidFill>
                          <a:latin typeface="verdana"/>
                        </a:rPr>
                        <a:t> of the method that is already provided by its super class.</a:t>
                      </a:r>
                    </a:p>
                  </a:txBody>
                  <a:tcPr marL="32616" marR="32616" marT="32616" marB="326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831274">
                <a:tc>
                  <a:txBody>
                    <a:bodyPr/>
                    <a:lstStyle/>
                    <a:p>
                      <a:pPr algn="just" fontAlgn="t"/>
                      <a:r>
                        <a:rPr lang="en-IN" sz="1400" b="0" i="0">
                          <a:solidFill>
                            <a:srgbClr val="000000"/>
                          </a:solidFill>
                          <a:latin typeface="verdana"/>
                        </a:rPr>
                        <a:t>2)</a:t>
                      </a:r>
                    </a:p>
                  </a:txBody>
                  <a:tcPr marL="32616" marR="32616" marT="32616" marB="326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400" b="0" i="0" dirty="0">
                          <a:solidFill>
                            <a:srgbClr val="000000"/>
                          </a:solidFill>
                          <a:latin typeface="verdana"/>
                        </a:rPr>
                        <a:t>Method overloading is performed </a:t>
                      </a:r>
                      <a:r>
                        <a:rPr lang="en-IN" sz="1400" b="0" i="1" dirty="0">
                          <a:solidFill>
                            <a:srgbClr val="000000"/>
                          </a:solidFill>
                          <a:latin typeface="verdana"/>
                        </a:rPr>
                        <a:t>within class</a:t>
                      </a:r>
                      <a:r>
                        <a:rPr lang="en-IN" sz="1400" b="0" i="0" dirty="0">
                          <a:solidFill>
                            <a:srgbClr val="000000"/>
                          </a:solidFill>
                          <a:latin typeface="verdana"/>
                        </a:rPr>
                        <a:t>.</a:t>
                      </a:r>
                    </a:p>
                  </a:txBody>
                  <a:tcPr marL="32616" marR="32616" marT="32616" marB="326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400" b="0" i="0" dirty="0">
                          <a:solidFill>
                            <a:srgbClr val="000000"/>
                          </a:solidFill>
                          <a:latin typeface="verdana"/>
                        </a:rPr>
                        <a:t>Method overriding occurs </a:t>
                      </a:r>
                      <a:r>
                        <a:rPr lang="en-IN" sz="1400" b="0" i="1" dirty="0">
                          <a:solidFill>
                            <a:srgbClr val="000000"/>
                          </a:solidFill>
                          <a:latin typeface="verdana"/>
                        </a:rPr>
                        <a:t>in two classes</a:t>
                      </a:r>
                      <a:r>
                        <a:rPr lang="en-IN" sz="1400" b="0" i="0" dirty="0">
                          <a:solidFill>
                            <a:srgbClr val="000000"/>
                          </a:solidFill>
                          <a:latin typeface="verdana"/>
                        </a:rPr>
                        <a:t> that have IS-A (inheritance) relationship.</a:t>
                      </a:r>
                    </a:p>
                  </a:txBody>
                  <a:tcPr marL="32616" marR="32616" marT="32616" marB="326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532017">
                <a:tc>
                  <a:txBody>
                    <a:bodyPr/>
                    <a:lstStyle/>
                    <a:p>
                      <a:pPr algn="just" fontAlgn="t"/>
                      <a:r>
                        <a:rPr lang="en-IN" sz="1400" b="0" i="0">
                          <a:solidFill>
                            <a:srgbClr val="000000"/>
                          </a:solidFill>
                          <a:latin typeface="verdana"/>
                        </a:rPr>
                        <a:t>3)</a:t>
                      </a:r>
                    </a:p>
                  </a:txBody>
                  <a:tcPr marL="32616" marR="32616" marT="32616" marB="326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400" b="0" i="0" dirty="0">
                          <a:solidFill>
                            <a:srgbClr val="000000"/>
                          </a:solidFill>
                          <a:latin typeface="verdana"/>
                        </a:rPr>
                        <a:t>In case of method overloading, </a:t>
                      </a:r>
                      <a:r>
                        <a:rPr lang="en-IN" sz="1400" b="0" i="1" dirty="0">
                          <a:solidFill>
                            <a:srgbClr val="000000"/>
                          </a:solidFill>
                          <a:latin typeface="verdana"/>
                        </a:rPr>
                        <a:t>parameter must be different</a:t>
                      </a:r>
                      <a:r>
                        <a:rPr lang="en-IN" sz="1400" b="0" i="0" dirty="0">
                          <a:solidFill>
                            <a:srgbClr val="000000"/>
                          </a:solidFill>
                          <a:latin typeface="verdana"/>
                        </a:rPr>
                        <a:t>.</a:t>
                      </a:r>
                    </a:p>
                  </a:txBody>
                  <a:tcPr marL="32616" marR="32616" marT="32616" marB="326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400" b="0" i="0" dirty="0">
                          <a:solidFill>
                            <a:srgbClr val="000000"/>
                          </a:solidFill>
                          <a:latin typeface="verdana"/>
                        </a:rPr>
                        <a:t>In case of method overriding, </a:t>
                      </a:r>
                      <a:r>
                        <a:rPr lang="en-IN" sz="1400" b="0" i="1" dirty="0">
                          <a:solidFill>
                            <a:srgbClr val="000000"/>
                          </a:solidFill>
                          <a:latin typeface="verdana"/>
                        </a:rPr>
                        <a:t>parameter must be same</a:t>
                      </a:r>
                      <a:r>
                        <a:rPr lang="en-IN" sz="1400" b="0" i="0" dirty="0">
                          <a:solidFill>
                            <a:srgbClr val="000000"/>
                          </a:solidFill>
                          <a:latin typeface="verdana"/>
                        </a:rPr>
                        <a:t>.</a:t>
                      </a:r>
                    </a:p>
                  </a:txBody>
                  <a:tcPr marL="32616" marR="32616" marT="32616" marB="326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681644">
                <a:tc>
                  <a:txBody>
                    <a:bodyPr/>
                    <a:lstStyle/>
                    <a:p>
                      <a:pPr algn="just" fontAlgn="t"/>
                      <a:r>
                        <a:rPr lang="en-IN" sz="1400" b="0" i="0">
                          <a:solidFill>
                            <a:srgbClr val="000000"/>
                          </a:solidFill>
                          <a:latin typeface="verdana"/>
                        </a:rPr>
                        <a:t>4)</a:t>
                      </a:r>
                    </a:p>
                  </a:txBody>
                  <a:tcPr marL="32616" marR="32616" marT="32616" marB="326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400" b="0" i="0" dirty="0">
                          <a:solidFill>
                            <a:srgbClr val="000000"/>
                          </a:solidFill>
                          <a:latin typeface="verdana"/>
                        </a:rPr>
                        <a:t>Method overloading is the example of </a:t>
                      </a:r>
                      <a:r>
                        <a:rPr lang="en-IN" sz="1400" b="0" i="1" dirty="0">
                          <a:solidFill>
                            <a:srgbClr val="000000"/>
                          </a:solidFill>
                          <a:latin typeface="verdana"/>
                        </a:rPr>
                        <a:t>compile time polymorphism</a:t>
                      </a:r>
                      <a:r>
                        <a:rPr lang="en-IN" sz="1400" b="0" i="0" dirty="0">
                          <a:solidFill>
                            <a:srgbClr val="000000"/>
                          </a:solidFill>
                          <a:latin typeface="verdana"/>
                        </a:rPr>
                        <a:t>.</a:t>
                      </a:r>
                    </a:p>
                  </a:txBody>
                  <a:tcPr marL="32616" marR="32616" marT="32616" marB="326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400" b="0" i="0" dirty="0">
                          <a:solidFill>
                            <a:srgbClr val="000000"/>
                          </a:solidFill>
                          <a:latin typeface="verdana"/>
                        </a:rPr>
                        <a:t>Method overriding is the example of </a:t>
                      </a:r>
                      <a:r>
                        <a:rPr lang="en-IN" sz="1400" b="0" i="1" dirty="0">
                          <a:solidFill>
                            <a:srgbClr val="000000"/>
                          </a:solidFill>
                          <a:latin typeface="verdana"/>
                        </a:rPr>
                        <a:t>run time polymorphism</a:t>
                      </a:r>
                      <a:r>
                        <a:rPr lang="en-IN" sz="1400" b="0" i="0" dirty="0">
                          <a:solidFill>
                            <a:srgbClr val="000000"/>
                          </a:solidFill>
                          <a:latin typeface="verdana"/>
                        </a:rPr>
                        <a:t>.</a:t>
                      </a:r>
                    </a:p>
                  </a:txBody>
                  <a:tcPr marL="32616" marR="32616" marT="32616" marB="326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1729051">
                <a:tc>
                  <a:txBody>
                    <a:bodyPr/>
                    <a:lstStyle/>
                    <a:p>
                      <a:pPr algn="just" fontAlgn="t"/>
                      <a:r>
                        <a:rPr lang="en-IN" sz="1400" b="0" i="0" dirty="0">
                          <a:solidFill>
                            <a:srgbClr val="000000"/>
                          </a:solidFill>
                          <a:latin typeface="verdana"/>
                        </a:rPr>
                        <a:t>5)</a:t>
                      </a:r>
                    </a:p>
                  </a:txBody>
                  <a:tcPr marL="32616" marR="32616" marT="32616" marB="326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400" b="0" i="0" dirty="0">
                          <a:solidFill>
                            <a:srgbClr val="000000"/>
                          </a:solidFill>
                          <a:latin typeface="verdana"/>
                        </a:rPr>
                        <a:t>In java, method overloading can't be performed by changing return type of the method only. </a:t>
                      </a:r>
                      <a:r>
                        <a:rPr lang="en-IN" sz="1400" b="0" i="1" dirty="0">
                          <a:solidFill>
                            <a:srgbClr val="000000"/>
                          </a:solidFill>
                          <a:latin typeface="verdana"/>
                        </a:rPr>
                        <a:t>Return type can be same or different</a:t>
                      </a:r>
                      <a:r>
                        <a:rPr lang="en-IN" sz="1400" b="0" i="0" dirty="0">
                          <a:solidFill>
                            <a:srgbClr val="000000"/>
                          </a:solidFill>
                          <a:latin typeface="verdana"/>
                        </a:rPr>
                        <a:t> in method overloading. But you must have to change the parameter.</a:t>
                      </a:r>
                    </a:p>
                  </a:txBody>
                  <a:tcPr marL="32616" marR="32616" marT="32616" marB="326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400" b="0" i="1" dirty="0">
                          <a:solidFill>
                            <a:srgbClr val="000000"/>
                          </a:solidFill>
                          <a:latin typeface="verdana"/>
                        </a:rPr>
                        <a:t>Return type must be same or covariant</a:t>
                      </a:r>
                      <a:r>
                        <a:rPr lang="en-IN" sz="1400" b="0" i="0" dirty="0">
                          <a:solidFill>
                            <a:srgbClr val="000000"/>
                          </a:solidFill>
                          <a:latin typeface="verdana"/>
                        </a:rPr>
                        <a:t> in method overriding.</a:t>
                      </a:r>
                    </a:p>
                  </a:txBody>
                  <a:tcPr marL="32616" marR="32616" marT="32616" marB="326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
        <p:nvSpPr>
          <p:cNvPr id="3" name="Title 1"/>
          <p:cNvSpPr txBox="1">
            <a:spLocks/>
          </p:cNvSpPr>
          <p:nvPr/>
        </p:nvSpPr>
        <p:spPr>
          <a:xfrm>
            <a:off x="467544" y="288032"/>
            <a:ext cx="8229600" cy="980728"/>
          </a:xfrm>
          <a:prstGeom prst="rect">
            <a:avLst/>
          </a:prstGeom>
        </p:spPr>
        <p:txBody>
          <a:bodyPr>
            <a:noAutofit/>
          </a:bodyPr>
          <a:lstStyle/>
          <a:p>
            <a:r>
              <a:rPr lang="en-IN" sz="2400" dirty="0" smtClean="0"/>
              <a:t>Difference between method overloading and method overriding </a:t>
            </a:r>
            <a:endParaRPr lang="en-IN" sz="2400"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229600" cy="980728"/>
          </a:xfrm>
        </p:spPr>
        <p:txBody>
          <a:bodyPr>
            <a:normAutofit/>
          </a:bodyPr>
          <a:lstStyle/>
          <a:p>
            <a:r>
              <a:rPr lang="en-IN" dirty="0" smtClean="0"/>
              <a:t>Inheritance</a:t>
            </a:r>
            <a:endParaRPr lang="en-IN" dirty="0"/>
          </a:p>
        </p:txBody>
      </p:sp>
      <p:sp>
        <p:nvSpPr>
          <p:cNvPr id="5" name="Content Placeholder 2"/>
          <p:cNvSpPr txBox="1">
            <a:spLocks/>
          </p:cNvSpPr>
          <p:nvPr/>
        </p:nvSpPr>
        <p:spPr>
          <a:xfrm>
            <a:off x="5580112" y="1556792"/>
            <a:ext cx="3816424"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IN"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Content Placeholder 2"/>
          <p:cNvSpPr txBox="1">
            <a:spLocks/>
          </p:cNvSpPr>
          <p:nvPr/>
        </p:nvSpPr>
        <p:spPr>
          <a:xfrm>
            <a:off x="323528" y="1052736"/>
            <a:ext cx="8352928" cy="5544616"/>
          </a:xfrm>
          <a:prstGeom prst="rect">
            <a:avLst/>
          </a:prstGeom>
        </p:spPr>
        <p:txBody>
          <a:bodyPr vert="horz" lIns="91440" tIns="45720" rIns="91440" bIns="45720" rtlCol="0">
            <a:normAutofit fontScale="92500" lnSpcReduction="20000"/>
          </a:bodyPr>
          <a:lstStyle/>
          <a:p>
            <a:r>
              <a:rPr lang="en-IN" sz="2000" b="1" dirty="0" smtClean="0"/>
              <a:t>Inheritance in java</a:t>
            </a:r>
            <a:r>
              <a:rPr lang="en-IN" sz="2000" dirty="0" smtClean="0"/>
              <a:t> is a mechanism in which one object acquires all the properties and </a:t>
            </a:r>
            <a:r>
              <a:rPr lang="en-IN" sz="2000" dirty="0" err="1" smtClean="0"/>
              <a:t>behaviors</a:t>
            </a:r>
            <a:r>
              <a:rPr lang="en-IN" sz="2000" dirty="0" smtClean="0"/>
              <a:t> of parent object.</a:t>
            </a:r>
          </a:p>
          <a:p>
            <a:endParaRPr lang="en-IN" sz="2000" dirty="0" smtClean="0"/>
          </a:p>
          <a:p>
            <a:r>
              <a:rPr lang="en-IN" sz="2000" dirty="0" smtClean="0"/>
              <a:t>The idea behind inheritance in java is that you can create new classes that are built upon existing classes. When you inherit from an existing class, you can reuse methods and fields of parent class, and you can add new methods and fields also.</a:t>
            </a:r>
          </a:p>
          <a:p>
            <a:endParaRPr lang="en-IN" sz="2000" dirty="0" smtClean="0"/>
          </a:p>
          <a:p>
            <a:r>
              <a:rPr lang="en-IN" sz="2000" b="1" dirty="0" smtClean="0"/>
              <a:t>Why use inheritance in java?</a:t>
            </a:r>
          </a:p>
          <a:p>
            <a:r>
              <a:rPr lang="en-IN" sz="2000" dirty="0" smtClean="0"/>
              <a:t>For Method Overriding (so runtime polymorphism can be achieved).</a:t>
            </a:r>
          </a:p>
          <a:p>
            <a:r>
              <a:rPr lang="en-IN" sz="2000" dirty="0" smtClean="0"/>
              <a:t>For Code Reusability.</a:t>
            </a:r>
          </a:p>
          <a:p>
            <a:endParaRPr lang="en-IN" sz="2000" b="1" dirty="0" smtClean="0"/>
          </a:p>
          <a:p>
            <a:r>
              <a:rPr lang="en-IN" sz="2000" b="1" dirty="0" smtClean="0"/>
              <a:t>class</a:t>
            </a:r>
            <a:r>
              <a:rPr lang="en-IN" sz="2000" dirty="0" smtClean="0"/>
              <a:t> Subclass-name </a:t>
            </a:r>
            <a:r>
              <a:rPr lang="en-IN" sz="2000" b="1" dirty="0" smtClean="0"/>
              <a:t>extends</a:t>
            </a:r>
            <a:r>
              <a:rPr lang="en-IN" sz="2000" dirty="0" smtClean="0"/>
              <a:t> </a:t>
            </a:r>
            <a:r>
              <a:rPr lang="en-IN" sz="2000" dirty="0" err="1" smtClean="0"/>
              <a:t>Superclass</a:t>
            </a:r>
            <a:r>
              <a:rPr lang="en-IN" sz="2000" dirty="0" smtClean="0"/>
              <a:t>-name  </a:t>
            </a:r>
          </a:p>
          <a:p>
            <a:r>
              <a:rPr lang="en-IN" sz="2000" dirty="0" smtClean="0"/>
              <a:t>{  </a:t>
            </a:r>
          </a:p>
          <a:p>
            <a:r>
              <a:rPr lang="en-IN" sz="2000" dirty="0" smtClean="0"/>
              <a:t>   //methods and fields  </a:t>
            </a:r>
          </a:p>
          <a:p>
            <a:r>
              <a:rPr lang="en-IN" sz="2000" dirty="0" smtClean="0"/>
              <a:t>}  </a:t>
            </a:r>
          </a:p>
          <a:p>
            <a:endParaRPr lang="en-IN" sz="2000" dirty="0" smtClean="0"/>
          </a:p>
          <a:p>
            <a:r>
              <a:rPr lang="en-IN" sz="2000" dirty="0" smtClean="0"/>
              <a:t>The </a:t>
            </a:r>
            <a:r>
              <a:rPr lang="en-IN" sz="2000" b="1" dirty="0" smtClean="0"/>
              <a:t>extends keyword</a:t>
            </a:r>
            <a:r>
              <a:rPr lang="en-IN" sz="2000" dirty="0" smtClean="0"/>
              <a:t> indicates that you are making a new class that derives from an existing class. The meaning of "extends" is to increase the functionality.</a:t>
            </a:r>
          </a:p>
          <a:p>
            <a:endParaRPr lang="en-IN" sz="2000" dirty="0" smtClean="0"/>
          </a:p>
          <a:p>
            <a:r>
              <a:rPr lang="en-IN" sz="2000" dirty="0" smtClean="0"/>
              <a:t>In the terminology of Java, a class which is inherited is called parent or super class and the new class is called child or subclass</a:t>
            </a:r>
          </a:p>
          <a:p>
            <a:endParaRPr lang="en-IN" sz="2000" dirty="0" smtClean="0"/>
          </a:p>
          <a:p>
            <a:endParaRPr lang="en-IN" sz="2000" dirty="0" smtClean="0"/>
          </a:p>
          <a:p>
            <a:endParaRPr lang="en-IN" sz="2400" dirty="0" smtClean="0"/>
          </a:p>
          <a:p>
            <a:endParaRPr lang="en-IN" sz="2400"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95536" y="332656"/>
            <a:ext cx="8424936" cy="6336704"/>
          </a:xfrm>
        </p:spPr>
        <p:txBody>
          <a:bodyPr>
            <a:normAutofit/>
          </a:bodyPr>
          <a:lstStyle/>
          <a:p>
            <a:pPr algn="l"/>
            <a:r>
              <a:rPr lang="en-IN" dirty="0" smtClean="0">
                <a:solidFill>
                  <a:schemeClr val="tx1"/>
                </a:solidFill>
              </a:rPr>
              <a:t>3</a:t>
            </a:r>
            <a:r>
              <a:rPr lang="en-IN" dirty="0">
                <a:solidFill>
                  <a:schemeClr val="tx1"/>
                </a:solidFill>
              </a:rPr>
              <a:t>) Enterprise Application</a:t>
            </a:r>
          </a:p>
          <a:p>
            <a:pPr algn="l"/>
            <a:r>
              <a:rPr lang="en-IN" dirty="0"/>
              <a:t>An application that is distributed in nature, such as banking applications etc. It has the advantage of high level security, load balancing and clustering. In java, EJB is used for creating enterprise applications.</a:t>
            </a:r>
          </a:p>
          <a:p>
            <a:pPr algn="l"/>
            <a:endParaRPr lang="en-IN" dirty="0" smtClean="0"/>
          </a:p>
          <a:p>
            <a:pPr algn="l"/>
            <a:r>
              <a:rPr lang="en-IN" dirty="0" smtClean="0">
                <a:solidFill>
                  <a:schemeClr val="tx1"/>
                </a:solidFill>
              </a:rPr>
              <a:t>4</a:t>
            </a:r>
            <a:r>
              <a:rPr lang="en-IN" dirty="0">
                <a:solidFill>
                  <a:schemeClr val="tx1"/>
                </a:solidFill>
              </a:rPr>
              <a:t>) Mobile Application</a:t>
            </a:r>
          </a:p>
          <a:p>
            <a:pPr algn="l"/>
            <a:r>
              <a:rPr lang="en-IN" dirty="0"/>
              <a:t>An application that is created for mobile devices. Currently Android and Java ME are used for creating mobile applications.</a:t>
            </a:r>
          </a:p>
          <a:p>
            <a:pPr algn="l"/>
            <a:endParaRPr lang="en-US" dirty="0" smtClean="0"/>
          </a:p>
        </p:txBody>
      </p:sp>
      <p:sp>
        <p:nvSpPr>
          <p:cNvPr id="4" name="Subtitle 2"/>
          <p:cNvSpPr txBox="1">
            <a:spLocks/>
          </p:cNvSpPr>
          <p:nvPr/>
        </p:nvSpPr>
        <p:spPr>
          <a:xfrm>
            <a:off x="1124000" y="1637184"/>
            <a:ext cx="6400800" cy="396044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smtClean="0">
              <a:ln>
                <a:noFill/>
              </a:ln>
              <a:solidFill>
                <a:schemeClr val="tx1">
                  <a:tint val="75000"/>
                </a:schemeClr>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3200" b="0" i="0" u="none" strike="noStrike" kern="1200" cap="none" spc="0" normalizeH="0" baseline="0" noProof="0" dirty="0" smtClean="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Inheritance Example </a:t>
            </a:r>
            <a:endParaRPr lang="en-IN" dirty="0"/>
          </a:p>
        </p:txBody>
      </p:sp>
      <p:sp>
        <p:nvSpPr>
          <p:cNvPr id="3" name="Content Placeholder 2"/>
          <p:cNvSpPr>
            <a:spLocks noGrp="1"/>
          </p:cNvSpPr>
          <p:nvPr>
            <p:ph idx="1"/>
          </p:nvPr>
        </p:nvSpPr>
        <p:spPr/>
        <p:txBody>
          <a:bodyPr>
            <a:normAutofit fontScale="77500" lnSpcReduction="20000"/>
          </a:bodyPr>
          <a:lstStyle/>
          <a:p>
            <a:pPr>
              <a:buNone/>
            </a:pPr>
            <a:r>
              <a:rPr lang="en-IN" b="1" dirty="0" smtClean="0"/>
              <a:t>class</a:t>
            </a:r>
            <a:r>
              <a:rPr lang="en-IN" dirty="0" smtClean="0"/>
              <a:t> A{  </a:t>
            </a:r>
          </a:p>
          <a:p>
            <a:pPr>
              <a:buNone/>
            </a:pPr>
            <a:r>
              <a:rPr lang="en-IN" dirty="0" smtClean="0"/>
              <a:t> 	</a:t>
            </a:r>
            <a:r>
              <a:rPr lang="en-IN" b="1" dirty="0" err="1" smtClean="0"/>
              <a:t>int</a:t>
            </a:r>
            <a:r>
              <a:rPr lang="en-IN" dirty="0" smtClean="0"/>
              <a:t> </a:t>
            </a:r>
            <a:r>
              <a:rPr lang="en-IN" dirty="0" err="1" smtClean="0"/>
              <a:t>val_a</a:t>
            </a:r>
            <a:r>
              <a:rPr lang="en-IN" dirty="0" smtClean="0"/>
              <a:t> = 10;  </a:t>
            </a:r>
          </a:p>
          <a:p>
            <a:pPr>
              <a:buNone/>
            </a:pPr>
            <a:r>
              <a:rPr lang="en-IN" dirty="0" smtClean="0"/>
              <a:t>}  </a:t>
            </a:r>
          </a:p>
          <a:p>
            <a:pPr>
              <a:buNone/>
            </a:pPr>
            <a:endParaRPr lang="en-IN" b="1" dirty="0" smtClean="0"/>
          </a:p>
          <a:p>
            <a:pPr>
              <a:buNone/>
            </a:pPr>
            <a:r>
              <a:rPr lang="en-IN" b="1" dirty="0" smtClean="0"/>
              <a:t>class</a:t>
            </a:r>
            <a:r>
              <a:rPr lang="en-IN" dirty="0" smtClean="0"/>
              <a:t> B </a:t>
            </a:r>
            <a:r>
              <a:rPr lang="en-IN" b="1" dirty="0" smtClean="0"/>
              <a:t>extends</a:t>
            </a:r>
            <a:r>
              <a:rPr lang="en-IN" dirty="0" smtClean="0"/>
              <a:t> A{  </a:t>
            </a:r>
          </a:p>
          <a:p>
            <a:pPr lvl="1">
              <a:buNone/>
            </a:pPr>
            <a:r>
              <a:rPr lang="en-IN" dirty="0" smtClean="0"/>
              <a:t> </a:t>
            </a:r>
            <a:r>
              <a:rPr lang="en-IN" b="1" dirty="0" err="1" smtClean="0"/>
              <a:t>int</a:t>
            </a:r>
            <a:r>
              <a:rPr lang="en-IN" dirty="0" smtClean="0"/>
              <a:t> </a:t>
            </a:r>
            <a:r>
              <a:rPr lang="en-IN" dirty="0" err="1" smtClean="0"/>
              <a:t>val_b</a:t>
            </a:r>
            <a:r>
              <a:rPr lang="en-IN" dirty="0" smtClean="0"/>
              <a:t> =10000;  </a:t>
            </a:r>
          </a:p>
          <a:p>
            <a:pPr lvl="1">
              <a:buNone/>
            </a:pPr>
            <a:r>
              <a:rPr lang="en-IN" dirty="0" smtClean="0"/>
              <a:t> </a:t>
            </a:r>
            <a:r>
              <a:rPr lang="en-IN" b="1" dirty="0" smtClean="0"/>
              <a:t>public</a:t>
            </a:r>
            <a:r>
              <a:rPr lang="en-IN" dirty="0" smtClean="0"/>
              <a:t> </a:t>
            </a:r>
            <a:r>
              <a:rPr lang="en-IN" b="1" dirty="0" smtClean="0"/>
              <a:t>static</a:t>
            </a:r>
            <a:r>
              <a:rPr lang="en-IN" dirty="0" smtClean="0"/>
              <a:t> </a:t>
            </a:r>
            <a:r>
              <a:rPr lang="en-IN" b="1" dirty="0" smtClean="0"/>
              <a:t>void</a:t>
            </a:r>
            <a:r>
              <a:rPr lang="en-IN" dirty="0" smtClean="0"/>
              <a:t> main(String </a:t>
            </a:r>
            <a:r>
              <a:rPr lang="en-IN" dirty="0" err="1" smtClean="0"/>
              <a:t>args</a:t>
            </a:r>
            <a:r>
              <a:rPr lang="en-IN" dirty="0" smtClean="0"/>
              <a:t>[]){  </a:t>
            </a:r>
          </a:p>
          <a:p>
            <a:pPr lvl="1">
              <a:buNone/>
            </a:pPr>
            <a:r>
              <a:rPr lang="en-IN" dirty="0" smtClean="0"/>
              <a:t>   B o=</a:t>
            </a:r>
            <a:r>
              <a:rPr lang="en-IN" b="1" dirty="0" smtClean="0"/>
              <a:t>new</a:t>
            </a:r>
            <a:r>
              <a:rPr lang="en-IN" dirty="0" smtClean="0"/>
              <a:t> B();  </a:t>
            </a:r>
          </a:p>
          <a:p>
            <a:pPr lvl="1">
              <a:buNone/>
            </a:pPr>
            <a:r>
              <a:rPr lang="en-IN" dirty="0" smtClean="0"/>
              <a:t>   </a:t>
            </a:r>
            <a:r>
              <a:rPr lang="en-IN" dirty="0" err="1" smtClean="0"/>
              <a:t>System.out.println</a:t>
            </a:r>
            <a:r>
              <a:rPr lang="en-IN" dirty="0" smtClean="0"/>
              <a:t>(</a:t>
            </a:r>
            <a:r>
              <a:rPr lang="en-IN" dirty="0" err="1" smtClean="0"/>
              <a:t>o.val_b</a:t>
            </a:r>
            <a:r>
              <a:rPr lang="en-IN" dirty="0" smtClean="0"/>
              <a:t>);  </a:t>
            </a:r>
          </a:p>
          <a:p>
            <a:pPr lvl="1">
              <a:buNone/>
            </a:pPr>
            <a:r>
              <a:rPr lang="en-IN" dirty="0" smtClean="0"/>
              <a:t>   </a:t>
            </a:r>
            <a:r>
              <a:rPr lang="en-IN" dirty="0" err="1" smtClean="0"/>
              <a:t>System.out.println</a:t>
            </a:r>
            <a:r>
              <a:rPr lang="en-IN" dirty="0" smtClean="0"/>
              <a:t>(</a:t>
            </a:r>
            <a:r>
              <a:rPr lang="en-IN" dirty="0" err="1" smtClean="0"/>
              <a:t>o.val_b</a:t>
            </a:r>
            <a:r>
              <a:rPr lang="en-IN" dirty="0" smtClean="0"/>
              <a:t>);  </a:t>
            </a:r>
          </a:p>
          <a:p>
            <a:pPr lvl="1">
              <a:buNone/>
            </a:pPr>
            <a:r>
              <a:rPr lang="en-IN" dirty="0" smtClean="0"/>
              <a:t>}  </a:t>
            </a:r>
          </a:p>
          <a:p>
            <a:pPr>
              <a:buNone/>
            </a:pPr>
            <a:r>
              <a:rPr lang="en-IN" dirty="0" smtClean="0"/>
              <a:t>}  </a:t>
            </a:r>
          </a:p>
          <a:p>
            <a:pPr>
              <a:buNone/>
            </a:pPr>
            <a:endParaRPr lang="en-IN" dirty="0" smtClean="0"/>
          </a:p>
          <a:p>
            <a:endParaRPr lang="en-IN"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980728"/>
          </a:xfrm>
        </p:spPr>
        <p:txBody>
          <a:bodyPr>
            <a:normAutofit/>
          </a:bodyPr>
          <a:lstStyle/>
          <a:p>
            <a:r>
              <a:rPr lang="en-IN" dirty="0" smtClean="0"/>
              <a:t>Abstract class in Java</a:t>
            </a:r>
            <a:endParaRPr lang="en-IN" dirty="0"/>
          </a:p>
        </p:txBody>
      </p:sp>
      <p:sp>
        <p:nvSpPr>
          <p:cNvPr id="5" name="Content Placeholder 2"/>
          <p:cNvSpPr txBox="1">
            <a:spLocks/>
          </p:cNvSpPr>
          <p:nvPr/>
        </p:nvSpPr>
        <p:spPr>
          <a:xfrm>
            <a:off x="5580112" y="1556792"/>
            <a:ext cx="3816424"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IN"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Content Placeholder 2"/>
          <p:cNvSpPr txBox="1">
            <a:spLocks/>
          </p:cNvSpPr>
          <p:nvPr/>
        </p:nvSpPr>
        <p:spPr>
          <a:xfrm>
            <a:off x="323528" y="1529408"/>
            <a:ext cx="8136904" cy="5067944"/>
          </a:xfrm>
          <a:prstGeom prst="rect">
            <a:avLst/>
          </a:prstGeom>
        </p:spPr>
        <p:txBody>
          <a:bodyPr vert="horz" lIns="91440" tIns="45720" rIns="91440" bIns="45720" rtlCol="0">
            <a:normAutofit/>
          </a:bodyPr>
          <a:lstStyle/>
          <a:p>
            <a:pPr>
              <a:buFont typeface="Arial" pitchFamily="34" charset="0"/>
              <a:buChar char="•"/>
            </a:pPr>
            <a:r>
              <a:rPr lang="en-IN" sz="2000" dirty="0" smtClean="0">
                <a:latin typeface="Arial" pitchFamily="34" charset="0"/>
                <a:cs typeface="Arial" pitchFamily="34" charset="0"/>
              </a:rPr>
              <a:t>A class that is declared with abstract keyword, is known as abstract class in java.</a:t>
            </a:r>
          </a:p>
          <a:p>
            <a:pPr>
              <a:buFont typeface="Arial" pitchFamily="34" charset="0"/>
              <a:buChar char="•"/>
            </a:pPr>
            <a:endParaRPr lang="en-IN" sz="2000" dirty="0" smtClean="0">
              <a:latin typeface="Arial" pitchFamily="34" charset="0"/>
              <a:cs typeface="Arial" pitchFamily="34" charset="0"/>
            </a:endParaRPr>
          </a:p>
          <a:p>
            <a:pPr>
              <a:buFont typeface="Arial" pitchFamily="34" charset="0"/>
              <a:buChar char="•"/>
            </a:pPr>
            <a:r>
              <a:rPr lang="en-IN" sz="2000" dirty="0" smtClean="0">
                <a:latin typeface="Arial" pitchFamily="34" charset="0"/>
                <a:cs typeface="Arial" pitchFamily="34" charset="0"/>
              </a:rPr>
              <a:t>It can have abstract and non-abstract methods. </a:t>
            </a:r>
          </a:p>
          <a:p>
            <a:pPr>
              <a:buFont typeface="Arial" pitchFamily="34" charset="0"/>
              <a:buChar char="•"/>
            </a:pPr>
            <a:endParaRPr lang="en-IN" sz="2000" dirty="0" smtClean="0">
              <a:latin typeface="Arial" pitchFamily="34" charset="0"/>
              <a:cs typeface="Arial" pitchFamily="34" charset="0"/>
            </a:endParaRPr>
          </a:p>
          <a:p>
            <a:pPr>
              <a:buFont typeface="Arial" pitchFamily="34" charset="0"/>
              <a:buChar char="•"/>
            </a:pPr>
            <a:r>
              <a:rPr lang="en-IN" sz="2000" dirty="0" smtClean="0">
                <a:latin typeface="Arial" pitchFamily="34" charset="0"/>
                <a:cs typeface="Arial" pitchFamily="34" charset="0"/>
              </a:rPr>
              <a:t>It needs to be extended and its methods should be implemented in subclass. </a:t>
            </a:r>
          </a:p>
          <a:p>
            <a:pPr>
              <a:buFont typeface="Arial" pitchFamily="34" charset="0"/>
              <a:buChar char="•"/>
            </a:pPr>
            <a:endParaRPr lang="en-IN" sz="2000" dirty="0" smtClean="0">
              <a:latin typeface="Arial" pitchFamily="34" charset="0"/>
              <a:cs typeface="Arial" pitchFamily="34" charset="0"/>
            </a:endParaRPr>
          </a:p>
          <a:p>
            <a:pPr>
              <a:buFont typeface="Arial" pitchFamily="34" charset="0"/>
              <a:buChar char="•"/>
            </a:pPr>
            <a:r>
              <a:rPr lang="en-IN" sz="2000" dirty="0" smtClean="0">
                <a:latin typeface="Arial" pitchFamily="34" charset="0"/>
                <a:cs typeface="Arial" pitchFamily="34" charset="0"/>
              </a:rPr>
              <a:t>It cannot be instantiated.</a:t>
            </a:r>
          </a:p>
          <a:p>
            <a:endParaRPr lang="en-IN" sz="2400" dirty="0" smtClean="0"/>
          </a:p>
          <a:p>
            <a:r>
              <a:rPr lang="en-IN" sz="2400" dirty="0" smtClean="0"/>
              <a:t>	Syntax  of abstract class</a:t>
            </a:r>
          </a:p>
          <a:p>
            <a:r>
              <a:rPr lang="en-IN" sz="2400" b="1" dirty="0" smtClean="0"/>
              <a:t>		abstract</a:t>
            </a:r>
            <a:r>
              <a:rPr lang="en-IN" sz="2400" dirty="0" smtClean="0"/>
              <a:t> </a:t>
            </a:r>
            <a:r>
              <a:rPr lang="en-IN" sz="2400" b="1" dirty="0" smtClean="0"/>
              <a:t>class</a:t>
            </a:r>
            <a:r>
              <a:rPr lang="en-IN" sz="2400" dirty="0" smtClean="0"/>
              <a:t> Class_Name{}  </a:t>
            </a:r>
          </a:p>
          <a:p>
            <a:endParaRPr lang="en-IN" sz="2400" dirty="0" smtClean="0"/>
          </a:p>
          <a:p>
            <a:r>
              <a:rPr lang="en-IN" sz="2400" dirty="0" smtClean="0"/>
              <a:t>	Syntax  of abstract class</a:t>
            </a:r>
          </a:p>
          <a:p>
            <a:r>
              <a:rPr lang="en-IN" sz="2400" b="1" dirty="0" smtClean="0"/>
              <a:t>		abstract</a:t>
            </a:r>
            <a:r>
              <a:rPr lang="en-IN" sz="2400" dirty="0" smtClean="0"/>
              <a:t> </a:t>
            </a:r>
            <a:r>
              <a:rPr lang="en-IN" sz="2400" b="1" dirty="0" smtClean="0"/>
              <a:t>ReturnType</a:t>
            </a:r>
            <a:r>
              <a:rPr lang="en-IN" sz="2400" dirty="0" smtClean="0"/>
              <a:t> method_name{}  </a:t>
            </a:r>
          </a:p>
          <a:p>
            <a:endParaRPr lang="en-IN" sz="2400" dirty="0" smtClean="0"/>
          </a:p>
          <a:p>
            <a:endParaRPr lang="en-IN" sz="2400" dirty="0" smtClean="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980728"/>
          </a:xfrm>
        </p:spPr>
        <p:txBody>
          <a:bodyPr>
            <a:normAutofit/>
          </a:bodyPr>
          <a:lstStyle/>
          <a:p>
            <a:r>
              <a:rPr lang="en-IN" dirty="0" smtClean="0"/>
              <a:t>Example of Abstract class</a:t>
            </a:r>
            <a:endParaRPr lang="en-IN" dirty="0"/>
          </a:p>
        </p:txBody>
      </p:sp>
      <p:sp>
        <p:nvSpPr>
          <p:cNvPr id="5" name="Content Placeholder 2"/>
          <p:cNvSpPr txBox="1">
            <a:spLocks/>
          </p:cNvSpPr>
          <p:nvPr/>
        </p:nvSpPr>
        <p:spPr>
          <a:xfrm>
            <a:off x="5580112" y="1556792"/>
            <a:ext cx="3816424"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IN"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Content Placeholder 2"/>
          <p:cNvSpPr txBox="1">
            <a:spLocks/>
          </p:cNvSpPr>
          <p:nvPr/>
        </p:nvSpPr>
        <p:spPr>
          <a:xfrm>
            <a:off x="323528" y="1268760"/>
            <a:ext cx="8136904" cy="5067944"/>
          </a:xfrm>
          <a:prstGeom prst="rect">
            <a:avLst/>
          </a:prstGeom>
        </p:spPr>
        <p:txBody>
          <a:bodyPr vert="horz" lIns="91440" tIns="45720" rIns="91440" bIns="45720" rtlCol="0">
            <a:normAutofit lnSpcReduction="10000"/>
          </a:bodyPr>
          <a:lstStyle/>
          <a:p>
            <a:r>
              <a:rPr lang="en-IN" sz="2400" b="1" dirty="0" smtClean="0"/>
              <a:t>abstract</a:t>
            </a:r>
            <a:r>
              <a:rPr lang="en-IN" sz="2400" dirty="0" smtClean="0"/>
              <a:t> </a:t>
            </a:r>
            <a:r>
              <a:rPr lang="en-IN" sz="2400" b="1" dirty="0" smtClean="0"/>
              <a:t>class</a:t>
            </a:r>
            <a:r>
              <a:rPr lang="en-IN" sz="2400" dirty="0" smtClean="0"/>
              <a:t> Car{  </a:t>
            </a:r>
          </a:p>
          <a:p>
            <a:r>
              <a:rPr lang="en-IN" sz="2400" dirty="0" smtClean="0"/>
              <a:t>  </a:t>
            </a:r>
            <a:r>
              <a:rPr lang="en-IN" sz="2400" b="1" dirty="0" smtClean="0"/>
              <a:t>abstract</a:t>
            </a:r>
            <a:r>
              <a:rPr lang="en-IN" sz="2400" dirty="0" smtClean="0"/>
              <a:t> </a:t>
            </a:r>
            <a:r>
              <a:rPr lang="en-IN" sz="2400" b="1" dirty="0" smtClean="0"/>
              <a:t>void</a:t>
            </a:r>
            <a:r>
              <a:rPr lang="en-IN" sz="2400" dirty="0" smtClean="0"/>
              <a:t> run();</a:t>
            </a:r>
          </a:p>
          <a:p>
            <a:r>
              <a:rPr lang="en-IN" sz="2400" dirty="0" smtClean="0"/>
              <a:t>}  </a:t>
            </a:r>
          </a:p>
          <a:p>
            <a:endParaRPr lang="en-IN" sz="2400" dirty="0" smtClean="0"/>
          </a:p>
          <a:p>
            <a:r>
              <a:rPr lang="en-IN" sz="2400" b="1" dirty="0" smtClean="0"/>
              <a:t>class</a:t>
            </a:r>
            <a:r>
              <a:rPr lang="en-IN" sz="2400" dirty="0" smtClean="0"/>
              <a:t> Honda4 </a:t>
            </a:r>
            <a:r>
              <a:rPr lang="en-IN" sz="2400" b="1" dirty="0" smtClean="0"/>
              <a:t>extends</a:t>
            </a:r>
            <a:r>
              <a:rPr lang="en-IN" sz="2400" dirty="0" smtClean="0"/>
              <a:t> Bike{  </a:t>
            </a:r>
          </a:p>
          <a:p>
            <a:r>
              <a:rPr lang="en-IN" sz="2400" b="1" dirty="0" smtClean="0"/>
              <a:t>	void</a:t>
            </a:r>
            <a:r>
              <a:rPr lang="en-IN" sz="2400" dirty="0" smtClean="0"/>
              <a:t> run(){</a:t>
            </a:r>
          </a:p>
          <a:p>
            <a:r>
              <a:rPr lang="en-IN" sz="2400" dirty="0" smtClean="0"/>
              <a:t>	   </a:t>
            </a:r>
            <a:r>
              <a:rPr lang="en-IN" sz="2400" dirty="0" err="1" smtClean="0"/>
              <a:t>System.out.println</a:t>
            </a:r>
            <a:r>
              <a:rPr lang="en-IN" sz="2400" dirty="0" smtClean="0"/>
              <a:t>("running safely..");</a:t>
            </a:r>
          </a:p>
          <a:p>
            <a:r>
              <a:rPr lang="en-IN" sz="2400" dirty="0" smtClean="0"/>
              <a:t>	}  </a:t>
            </a:r>
          </a:p>
          <a:p>
            <a:endParaRPr lang="en-IN" sz="2400" dirty="0" smtClean="0"/>
          </a:p>
          <a:p>
            <a:pPr lvl="2"/>
            <a:r>
              <a:rPr lang="en-IN" sz="2400" b="1" dirty="0" smtClean="0"/>
              <a:t>public</a:t>
            </a:r>
            <a:r>
              <a:rPr lang="en-IN" sz="2400" dirty="0" smtClean="0"/>
              <a:t> </a:t>
            </a:r>
            <a:r>
              <a:rPr lang="en-IN" sz="2400" b="1" dirty="0" smtClean="0"/>
              <a:t>static</a:t>
            </a:r>
            <a:r>
              <a:rPr lang="en-IN" sz="2400" dirty="0" smtClean="0"/>
              <a:t> </a:t>
            </a:r>
            <a:r>
              <a:rPr lang="en-IN" sz="2400" b="1" dirty="0" smtClean="0"/>
              <a:t>void</a:t>
            </a:r>
            <a:r>
              <a:rPr lang="en-IN" sz="2400" dirty="0" smtClean="0"/>
              <a:t> main(String </a:t>
            </a:r>
            <a:r>
              <a:rPr lang="en-IN" sz="2400" dirty="0" err="1" smtClean="0"/>
              <a:t>args</a:t>
            </a:r>
            <a:r>
              <a:rPr lang="en-IN" sz="2400" dirty="0" smtClean="0"/>
              <a:t>[]){  </a:t>
            </a:r>
          </a:p>
          <a:p>
            <a:pPr lvl="2"/>
            <a:r>
              <a:rPr lang="en-IN" sz="2400" dirty="0" smtClean="0"/>
              <a:t> Bike </a:t>
            </a:r>
            <a:r>
              <a:rPr lang="en-IN" sz="2400" dirty="0" err="1" smtClean="0"/>
              <a:t>obj</a:t>
            </a:r>
            <a:r>
              <a:rPr lang="en-IN" sz="2400" dirty="0" smtClean="0"/>
              <a:t> = </a:t>
            </a:r>
            <a:r>
              <a:rPr lang="en-IN" sz="2400" b="1" dirty="0" smtClean="0"/>
              <a:t>new</a:t>
            </a:r>
            <a:r>
              <a:rPr lang="en-IN" sz="2400" dirty="0" smtClean="0"/>
              <a:t> Honda4();  </a:t>
            </a:r>
          </a:p>
          <a:p>
            <a:pPr lvl="2"/>
            <a:r>
              <a:rPr lang="en-IN" sz="2400" dirty="0" smtClean="0"/>
              <a:t> </a:t>
            </a:r>
            <a:r>
              <a:rPr lang="en-IN" sz="2400" dirty="0" err="1" smtClean="0"/>
              <a:t>obj.run</a:t>
            </a:r>
            <a:r>
              <a:rPr lang="en-IN" sz="2400" dirty="0" smtClean="0"/>
              <a:t>();  </a:t>
            </a:r>
          </a:p>
          <a:p>
            <a:pPr lvl="2"/>
            <a:r>
              <a:rPr lang="en-IN" sz="2400" dirty="0" smtClean="0"/>
              <a:t>}  </a:t>
            </a:r>
          </a:p>
          <a:p>
            <a:r>
              <a:rPr lang="en-IN" sz="2400" dirty="0" smtClean="0"/>
              <a:t>}</a:t>
            </a:r>
          </a:p>
          <a:p>
            <a:endParaRPr lang="en-IN" sz="2400" dirty="0" smtClean="0"/>
          </a:p>
          <a:p>
            <a:endParaRPr lang="en-IN" sz="2400" dirty="0" smtClean="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980728"/>
          </a:xfrm>
        </p:spPr>
        <p:txBody>
          <a:bodyPr>
            <a:normAutofit/>
          </a:bodyPr>
          <a:lstStyle/>
          <a:p>
            <a:r>
              <a:rPr lang="en-IN" dirty="0" smtClean="0"/>
              <a:t>Interface in Java</a:t>
            </a:r>
            <a:endParaRPr lang="en-IN" dirty="0"/>
          </a:p>
        </p:txBody>
      </p:sp>
      <p:sp>
        <p:nvSpPr>
          <p:cNvPr id="5" name="Content Placeholder 2"/>
          <p:cNvSpPr txBox="1">
            <a:spLocks/>
          </p:cNvSpPr>
          <p:nvPr/>
        </p:nvSpPr>
        <p:spPr>
          <a:xfrm>
            <a:off x="5580112" y="1556792"/>
            <a:ext cx="3816424"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IN"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Content Placeholder 2"/>
          <p:cNvSpPr txBox="1">
            <a:spLocks/>
          </p:cNvSpPr>
          <p:nvPr/>
        </p:nvSpPr>
        <p:spPr>
          <a:xfrm>
            <a:off x="323528" y="1124744"/>
            <a:ext cx="8568952" cy="5472608"/>
          </a:xfrm>
          <a:prstGeom prst="rect">
            <a:avLst/>
          </a:prstGeom>
        </p:spPr>
        <p:txBody>
          <a:bodyPr vert="horz" lIns="91440" tIns="45720" rIns="91440" bIns="45720" rtlCol="0">
            <a:normAutofit fontScale="92500"/>
          </a:bodyPr>
          <a:lstStyle/>
          <a:p>
            <a:pPr>
              <a:buFont typeface="Arial" pitchFamily="34" charset="0"/>
              <a:buChar char="•"/>
            </a:pPr>
            <a:r>
              <a:rPr lang="en-IN" sz="2200" dirty="0" smtClean="0">
                <a:latin typeface="Calibri (Body)"/>
                <a:cs typeface="Arial" pitchFamily="34" charset="0"/>
              </a:rPr>
              <a:t>An interface is just a description of the behaviour an implementing class will have. </a:t>
            </a:r>
          </a:p>
          <a:p>
            <a:endParaRPr lang="en-IN" sz="2200" dirty="0" smtClean="0">
              <a:latin typeface="Calibri (Body)"/>
              <a:cs typeface="Arial" pitchFamily="34" charset="0"/>
            </a:endParaRPr>
          </a:p>
          <a:p>
            <a:pPr>
              <a:buFont typeface="Arial" pitchFamily="34" charset="0"/>
              <a:buChar char="•"/>
            </a:pPr>
            <a:r>
              <a:rPr lang="en-IN" sz="2200" dirty="0" smtClean="0">
                <a:latin typeface="Calibri (Body)"/>
              </a:rPr>
              <a:t>It is implemented by a class and its</a:t>
            </a:r>
            <a:r>
              <a:rPr lang="en-IN" sz="2200" dirty="0" smtClean="0">
                <a:latin typeface="Calibri (Body)"/>
                <a:cs typeface="Arial" pitchFamily="34" charset="0"/>
              </a:rPr>
              <a:t> implementing class ensures, that it will have these methods that can be used on it. </a:t>
            </a:r>
          </a:p>
          <a:p>
            <a:pPr>
              <a:buFont typeface="Arial" pitchFamily="34" charset="0"/>
              <a:buChar char="•"/>
            </a:pPr>
            <a:endParaRPr lang="en-IN" sz="2200" dirty="0" smtClean="0">
              <a:latin typeface="Calibri (Body)"/>
              <a:cs typeface="Arial" pitchFamily="34" charset="0"/>
            </a:endParaRPr>
          </a:p>
          <a:p>
            <a:pPr>
              <a:buFont typeface="Arial" pitchFamily="34" charset="0"/>
              <a:buChar char="•"/>
            </a:pPr>
            <a:r>
              <a:rPr lang="en-IN" sz="2200" dirty="0" smtClean="0">
                <a:latin typeface="Calibri (Body)"/>
              </a:rPr>
              <a:t>The classes which implement the Interface must provide the method definition for all the methods present in interface.</a:t>
            </a:r>
          </a:p>
          <a:p>
            <a:endParaRPr lang="en-IN" sz="2200" dirty="0" smtClean="0">
              <a:latin typeface="Calibri (Body)"/>
              <a:cs typeface="Arial" pitchFamily="34" charset="0"/>
            </a:endParaRPr>
          </a:p>
          <a:p>
            <a:pPr>
              <a:buFont typeface="Arial" pitchFamily="34" charset="0"/>
              <a:buChar char="•"/>
            </a:pPr>
            <a:r>
              <a:rPr lang="en-IN" sz="2200" dirty="0" smtClean="0">
                <a:latin typeface="Calibri (Body)"/>
                <a:cs typeface="Arial" pitchFamily="34" charset="0"/>
              </a:rPr>
              <a:t>It cannot contain instance fields.</a:t>
            </a:r>
          </a:p>
          <a:p>
            <a:pPr>
              <a:buFont typeface="Arial" pitchFamily="34" charset="0"/>
              <a:buChar char="•"/>
            </a:pPr>
            <a:endParaRPr lang="en-IN" sz="2200" dirty="0" smtClean="0">
              <a:latin typeface="Calibri (Body)"/>
              <a:cs typeface="Arial" pitchFamily="34" charset="0"/>
            </a:endParaRPr>
          </a:p>
          <a:p>
            <a:pPr>
              <a:buFont typeface="Arial" pitchFamily="34" charset="0"/>
              <a:buChar char="•"/>
            </a:pPr>
            <a:r>
              <a:rPr lang="en-IN" sz="2200" dirty="0" smtClean="0">
                <a:latin typeface="Calibri (Body)"/>
                <a:cs typeface="Arial" pitchFamily="34" charset="0"/>
              </a:rPr>
              <a:t>It can consists of public static final variables and public abstract methods. </a:t>
            </a:r>
          </a:p>
          <a:p>
            <a:pPr>
              <a:buFont typeface="Arial" pitchFamily="34" charset="0"/>
              <a:buChar char="•"/>
            </a:pPr>
            <a:endParaRPr lang="en-IN" sz="2200" dirty="0" smtClean="0">
              <a:latin typeface="Calibri (Body)"/>
              <a:cs typeface="Arial" pitchFamily="34" charset="0"/>
            </a:endParaRPr>
          </a:p>
          <a:p>
            <a:pPr>
              <a:buFont typeface="Arial" pitchFamily="34" charset="0"/>
              <a:buChar char="•"/>
            </a:pPr>
            <a:r>
              <a:rPr lang="en-IN" sz="2200" dirty="0" smtClean="0">
                <a:latin typeface="Calibri (Body)"/>
              </a:rPr>
              <a:t> Instantiating  an interface is not possible.</a:t>
            </a:r>
            <a:endParaRPr lang="en-IN" sz="2200" dirty="0" smtClean="0">
              <a:latin typeface="Calibri (Body)"/>
              <a:cs typeface="Arial" pitchFamily="34" charset="0"/>
            </a:endParaRPr>
          </a:p>
          <a:p>
            <a:endParaRPr lang="en-IN" sz="2400" dirty="0" smtClean="0"/>
          </a:p>
          <a:p>
            <a:r>
              <a:rPr lang="en-IN" sz="2400" dirty="0" smtClean="0"/>
              <a:t>	Syntax  of </a:t>
            </a:r>
            <a:r>
              <a:rPr lang="en-IN" sz="2400" b="1" dirty="0" smtClean="0"/>
              <a:t>Interface:</a:t>
            </a:r>
            <a:endParaRPr lang="en-IN" sz="2400" dirty="0" smtClean="0"/>
          </a:p>
          <a:p>
            <a:r>
              <a:rPr lang="en-IN" sz="2400" b="1" dirty="0" smtClean="0"/>
              <a:t>		Interface</a:t>
            </a:r>
            <a:r>
              <a:rPr lang="en-IN" sz="2400" dirty="0" smtClean="0"/>
              <a:t> </a:t>
            </a:r>
            <a:r>
              <a:rPr lang="en-IN" sz="2400" dirty="0" err="1" smtClean="0"/>
              <a:t>Interface_Name</a:t>
            </a:r>
            <a:r>
              <a:rPr lang="en-IN" sz="2400" dirty="0" smtClean="0"/>
              <a:t>{}  </a:t>
            </a:r>
          </a:p>
          <a:p>
            <a:endParaRPr lang="en-IN" sz="2400" dirty="0" smtClean="0"/>
          </a:p>
          <a:p>
            <a:endParaRPr lang="en-IN" sz="2400" dirty="0" smtClean="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0"/>
            <a:ext cx="8229600" cy="692696"/>
          </a:xfrm>
        </p:spPr>
        <p:txBody>
          <a:bodyPr>
            <a:normAutofit fontScale="90000"/>
          </a:bodyPr>
          <a:lstStyle/>
          <a:p>
            <a:r>
              <a:rPr lang="en-IN" dirty="0" smtClean="0"/>
              <a:t>Example of Interface</a:t>
            </a:r>
            <a:endParaRPr lang="en-IN" dirty="0"/>
          </a:p>
        </p:txBody>
      </p:sp>
      <p:sp>
        <p:nvSpPr>
          <p:cNvPr id="5" name="Content Placeholder 2"/>
          <p:cNvSpPr txBox="1">
            <a:spLocks/>
          </p:cNvSpPr>
          <p:nvPr/>
        </p:nvSpPr>
        <p:spPr>
          <a:xfrm>
            <a:off x="5580112" y="1556792"/>
            <a:ext cx="3816424"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IN"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Content Placeholder 2"/>
          <p:cNvSpPr txBox="1">
            <a:spLocks/>
          </p:cNvSpPr>
          <p:nvPr/>
        </p:nvSpPr>
        <p:spPr>
          <a:xfrm>
            <a:off x="251520" y="836712"/>
            <a:ext cx="8352928" cy="5688632"/>
          </a:xfrm>
          <a:prstGeom prst="rect">
            <a:avLst/>
          </a:prstGeom>
        </p:spPr>
        <p:txBody>
          <a:bodyPr vert="horz" lIns="91440" tIns="45720" rIns="91440" bIns="45720" rtlCol="0">
            <a:normAutofit fontScale="85000" lnSpcReduction="20000"/>
          </a:bodyPr>
          <a:lstStyle/>
          <a:p>
            <a:r>
              <a:rPr lang="en-IN" sz="2400" b="1" dirty="0" smtClean="0"/>
              <a:t>public interface </a:t>
            </a:r>
            <a:r>
              <a:rPr lang="en-IN" sz="2400" b="1" dirty="0" err="1" smtClean="0"/>
              <a:t>WebDriver</a:t>
            </a:r>
            <a:r>
              <a:rPr lang="en-IN" sz="2400" b="1" dirty="0" smtClean="0"/>
              <a:t> {</a:t>
            </a:r>
          </a:p>
          <a:p>
            <a:r>
              <a:rPr lang="en-IN" sz="2400" b="1" dirty="0" smtClean="0"/>
              <a:t>public static </a:t>
            </a:r>
            <a:r>
              <a:rPr lang="en-IN" sz="2400" b="1" dirty="0" err="1" smtClean="0"/>
              <a:t>int</a:t>
            </a:r>
            <a:r>
              <a:rPr lang="en-IN" sz="2400" b="1" dirty="0" smtClean="0"/>
              <a:t> </a:t>
            </a:r>
            <a:r>
              <a:rPr lang="en-IN" sz="2400" b="1" i="1" dirty="0" smtClean="0"/>
              <a:t>a=10;</a:t>
            </a:r>
          </a:p>
          <a:p>
            <a:pPr lvl="1"/>
            <a:r>
              <a:rPr lang="en-IN" sz="2400" b="1" dirty="0" smtClean="0"/>
              <a:t>void get();</a:t>
            </a:r>
            <a:endParaRPr lang="en-IN" sz="2400" dirty="0" smtClean="0"/>
          </a:p>
          <a:p>
            <a:pPr lvl="1"/>
            <a:r>
              <a:rPr lang="en-IN" sz="2400" b="1" dirty="0" smtClean="0"/>
              <a:t>void click();</a:t>
            </a:r>
            <a:endParaRPr lang="en-IN" sz="2400" dirty="0" smtClean="0"/>
          </a:p>
          <a:p>
            <a:pPr lvl="1"/>
            <a:r>
              <a:rPr lang="en-IN" sz="2400" b="1" dirty="0" smtClean="0"/>
              <a:t>abstract String set();</a:t>
            </a:r>
          </a:p>
          <a:p>
            <a:r>
              <a:rPr lang="en-IN" sz="2400" dirty="0" smtClean="0"/>
              <a:t>}</a:t>
            </a:r>
          </a:p>
          <a:p>
            <a:endParaRPr lang="en-IN" sz="2400" dirty="0" smtClean="0"/>
          </a:p>
          <a:p>
            <a:pPr lvl="1"/>
            <a:r>
              <a:rPr lang="en-IN" sz="2400" b="1" dirty="0" smtClean="0"/>
              <a:t>public class </a:t>
            </a:r>
            <a:r>
              <a:rPr lang="en-IN" sz="2400" b="1" dirty="0" err="1" smtClean="0"/>
              <a:t>InternetEx</a:t>
            </a:r>
            <a:r>
              <a:rPr lang="en-IN" sz="2400" b="1" dirty="0" smtClean="0"/>
              <a:t> implements </a:t>
            </a:r>
            <a:r>
              <a:rPr lang="en-IN" sz="2400" b="1" dirty="0" err="1" smtClean="0"/>
              <a:t>WebDriver</a:t>
            </a:r>
            <a:r>
              <a:rPr lang="en-IN" sz="2400" b="1" dirty="0" smtClean="0"/>
              <a:t> {</a:t>
            </a:r>
          </a:p>
          <a:p>
            <a:pPr lvl="1"/>
            <a:r>
              <a:rPr lang="en-IN" sz="2400" dirty="0" smtClean="0"/>
              <a:t>@Override</a:t>
            </a:r>
          </a:p>
          <a:p>
            <a:pPr lvl="1"/>
            <a:r>
              <a:rPr lang="en-IN" sz="2400" b="1" dirty="0" smtClean="0"/>
              <a:t>public void get() {</a:t>
            </a:r>
          </a:p>
          <a:p>
            <a:pPr lvl="1"/>
            <a:r>
              <a:rPr lang="en-IN" sz="2400" dirty="0" err="1" smtClean="0"/>
              <a:t>System.</a:t>
            </a:r>
            <a:r>
              <a:rPr lang="en-IN" sz="2400" b="1" i="1" dirty="0" err="1" smtClean="0"/>
              <a:t>out.println</a:t>
            </a:r>
            <a:r>
              <a:rPr lang="en-IN" sz="2400" b="1" i="1" dirty="0" smtClean="0"/>
              <a:t>("Code to open IE");</a:t>
            </a:r>
          </a:p>
          <a:p>
            <a:pPr lvl="1"/>
            <a:r>
              <a:rPr lang="en-IN" sz="2400" dirty="0" smtClean="0"/>
              <a:t>}</a:t>
            </a:r>
          </a:p>
          <a:p>
            <a:pPr lvl="1"/>
            <a:endParaRPr lang="en-IN" sz="2400" dirty="0" smtClean="0"/>
          </a:p>
          <a:p>
            <a:pPr lvl="1"/>
            <a:r>
              <a:rPr lang="en-IN" sz="2400" dirty="0" smtClean="0"/>
              <a:t>@Override</a:t>
            </a:r>
          </a:p>
          <a:p>
            <a:pPr lvl="1"/>
            <a:r>
              <a:rPr lang="en-IN" sz="2400" b="1" dirty="0" smtClean="0"/>
              <a:t>public void click() {</a:t>
            </a:r>
          </a:p>
          <a:p>
            <a:pPr lvl="1"/>
            <a:r>
              <a:rPr lang="en-IN" sz="2400" dirty="0" smtClean="0"/>
              <a:t>}</a:t>
            </a:r>
          </a:p>
          <a:p>
            <a:pPr lvl="1"/>
            <a:endParaRPr lang="en-IN" sz="2400" dirty="0" smtClean="0"/>
          </a:p>
          <a:p>
            <a:pPr lvl="1"/>
            <a:r>
              <a:rPr lang="en-IN" sz="2400" dirty="0" smtClean="0"/>
              <a:t>@Override</a:t>
            </a:r>
          </a:p>
          <a:p>
            <a:pPr lvl="1"/>
            <a:r>
              <a:rPr lang="en-IN" sz="2400" b="1" dirty="0" smtClean="0"/>
              <a:t>public String set() {</a:t>
            </a:r>
          </a:p>
          <a:p>
            <a:pPr lvl="1"/>
            <a:r>
              <a:rPr lang="en-IN" sz="2400" b="1" dirty="0" smtClean="0"/>
              <a:t>return null;</a:t>
            </a:r>
          </a:p>
          <a:p>
            <a:pPr lvl="1"/>
            <a:r>
              <a:rPr lang="en-IN" sz="2400" dirty="0" smtClean="0"/>
              <a:t>}</a:t>
            </a:r>
          </a:p>
          <a:p>
            <a:r>
              <a:rPr lang="en-IN" sz="2400" dirty="0" smtClean="0"/>
              <a:t>}</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fontScale="90000"/>
          </a:bodyPr>
          <a:lstStyle/>
          <a:p>
            <a:r>
              <a:rPr lang="en-IN" dirty="0" smtClean="0"/>
              <a:t>Difference between abstract class and interface</a:t>
            </a:r>
            <a:endParaRPr lang="en-IN" dirty="0"/>
          </a:p>
        </p:txBody>
      </p:sp>
      <p:graphicFrame>
        <p:nvGraphicFramePr>
          <p:cNvPr id="5" name="Table 4"/>
          <p:cNvGraphicFramePr>
            <a:graphicFrameLocks noGrp="1"/>
          </p:cNvGraphicFramePr>
          <p:nvPr/>
        </p:nvGraphicFramePr>
        <p:xfrm>
          <a:off x="251520" y="1196753"/>
          <a:ext cx="8640960" cy="5374842"/>
        </p:xfrm>
        <a:graphic>
          <a:graphicData uri="http://schemas.openxmlformats.org/drawingml/2006/table">
            <a:tbl>
              <a:tblPr/>
              <a:tblGrid>
                <a:gridCol w="4320480"/>
                <a:gridCol w="4320480"/>
              </a:tblGrid>
              <a:tr h="473973">
                <a:tc>
                  <a:txBody>
                    <a:bodyPr/>
                    <a:lstStyle/>
                    <a:p>
                      <a:pPr algn="ctr" fontAlgn="t"/>
                      <a:r>
                        <a:rPr lang="en-IN" sz="2000" b="1" dirty="0">
                          <a:solidFill>
                            <a:srgbClr val="000000"/>
                          </a:solidFill>
                          <a:latin typeface="times new roman"/>
                        </a:rPr>
                        <a:t>Abstract class</a:t>
                      </a:r>
                    </a:p>
                  </a:txBody>
                  <a:tcPr marL="73094" marR="73094" marT="73094" marB="73094">
                    <a:lnL w="9525" cap="flat" cmpd="sng" algn="ctr">
                      <a:solidFill>
                        <a:srgbClr val="F0A756"/>
                      </a:solidFill>
                      <a:prstDash val="solid"/>
                      <a:round/>
                      <a:headEnd type="none" w="med" len="med"/>
                      <a:tailEnd type="none" w="med" len="med"/>
                    </a:lnL>
                    <a:lnR w="9525" cap="flat" cmpd="sng" algn="ctr">
                      <a:solidFill>
                        <a:srgbClr val="F0A756"/>
                      </a:solidFill>
                      <a:prstDash val="solid"/>
                      <a:round/>
                      <a:headEnd type="none" w="med" len="med"/>
                      <a:tailEnd type="none" w="med" len="med"/>
                    </a:lnR>
                    <a:lnT w="9525" cap="flat" cmpd="sng" algn="ctr">
                      <a:solidFill>
                        <a:srgbClr val="F0A756"/>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ctr" fontAlgn="t"/>
                      <a:r>
                        <a:rPr lang="en-IN" sz="2000" b="1" dirty="0">
                          <a:solidFill>
                            <a:srgbClr val="000000"/>
                          </a:solidFill>
                          <a:latin typeface="times new roman"/>
                        </a:rPr>
                        <a:t>Interface</a:t>
                      </a:r>
                    </a:p>
                  </a:txBody>
                  <a:tcPr marL="73094" marR="73094" marT="73094" marB="73094">
                    <a:lnL w="9525" cap="flat" cmpd="sng" algn="ctr">
                      <a:solidFill>
                        <a:srgbClr val="F0A756"/>
                      </a:solidFill>
                      <a:prstDash val="solid"/>
                      <a:round/>
                      <a:headEnd type="none" w="med" len="med"/>
                      <a:tailEnd type="none" w="med" len="med"/>
                    </a:lnL>
                    <a:lnR w="9525" cap="flat" cmpd="sng" algn="ctr">
                      <a:solidFill>
                        <a:srgbClr val="F0A756"/>
                      </a:solidFill>
                      <a:prstDash val="solid"/>
                      <a:round/>
                      <a:headEnd type="none" w="med" len="med"/>
                      <a:tailEnd type="none" w="med" len="med"/>
                    </a:lnR>
                    <a:lnT w="9525" cap="flat" cmpd="sng" algn="ctr">
                      <a:solidFill>
                        <a:srgbClr val="F0A756"/>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775127">
                <a:tc>
                  <a:txBody>
                    <a:bodyPr/>
                    <a:lstStyle/>
                    <a:p>
                      <a:pPr algn="just" fontAlgn="t"/>
                      <a:r>
                        <a:rPr lang="en-IN" sz="1400" b="0" i="0" dirty="0">
                          <a:solidFill>
                            <a:srgbClr val="000000"/>
                          </a:solidFill>
                          <a:latin typeface="verdana"/>
                        </a:rPr>
                        <a:t>1) Abstract class can </a:t>
                      </a:r>
                      <a:r>
                        <a:rPr lang="en-IN" sz="1400" b="1" i="0" dirty="0">
                          <a:solidFill>
                            <a:srgbClr val="000000"/>
                          </a:solidFill>
                          <a:latin typeface="verdana"/>
                        </a:rPr>
                        <a:t>have abstract and non-abstract</a:t>
                      </a:r>
                      <a:r>
                        <a:rPr lang="en-IN" sz="1400" b="0" i="0" dirty="0">
                          <a:solidFill>
                            <a:srgbClr val="000000"/>
                          </a:solidFill>
                          <a:latin typeface="verdana"/>
                        </a:rPr>
                        <a:t> methods.</a:t>
                      </a:r>
                    </a:p>
                  </a:txBody>
                  <a:tcPr marL="48729" marR="48729" marT="48729" marB="4872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400" b="0" i="0" dirty="0">
                          <a:solidFill>
                            <a:srgbClr val="000000"/>
                          </a:solidFill>
                          <a:latin typeface="verdana"/>
                        </a:rPr>
                        <a:t>Interface can have </a:t>
                      </a:r>
                      <a:r>
                        <a:rPr lang="en-IN" sz="1400" b="1" i="0" dirty="0">
                          <a:solidFill>
                            <a:srgbClr val="000000"/>
                          </a:solidFill>
                          <a:latin typeface="verdana"/>
                        </a:rPr>
                        <a:t>only abstract</a:t>
                      </a:r>
                      <a:r>
                        <a:rPr lang="en-IN" sz="1400" b="0" i="0" dirty="0">
                          <a:solidFill>
                            <a:srgbClr val="000000"/>
                          </a:solidFill>
                          <a:latin typeface="verdana"/>
                        </a:rPr>
                        <a:t> methods. Since Java 8, it can have </a:t>
                      </a:r>
                      <a:r>
                        <a:rPr lang="en-IN" sz="1400" b="1" i="0" dirty="0">
                          <a:solidFill>
                            <a:srgbClr val="000000"/>
                          </a:solidFill>
                          <a:latin typeface="verdana"/>
                        </a:rPr>
                        <a:t>default and static methods</a:t>
                      </a:r>
                      <a:r>
                        <a:rPr lang="en-IN" sz="1400" b="0" i="0" dirty="0">
                          <a:solidFill>
                            <a:srgbClr val="000000"/>
                          </a:solidFill>
                          <a:latin typeface="verdana"/>
                        </a:rPr>
                        <a:t> also.</a:t>
                      </a:r>
                    </a:p>
                  </a:txBody>
                  <a:tcPr marL="48729" marR="48729" marT="48729" marB="4872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636429">
                <a:tc>
                  <a:txBody>
                    <a:bodyPr/>
                    <a:lstStyle/>
                    <a:p>
                      <a:pPr algn="just" fontAlgn="t"/>
                      <a:r>
                        <a:rPr lang="en-IN" sz="1400" b="0" i="0">
                          <a:solidFill>
                            <a:srgbClr val="000000"/>
                          </a:solidFill>
                          <a:latin typeface="verdana"/>
                        </a:rPr>
                        <a:t>2) Abstract class </a:t>
                      </a:r>
                      <a:r>
                        <a:rPr lang="en-IN" sz="1400" b="1" i="0">
                          <a:solidFill>
                            <a:srgbClr val="000000"/>
                          </a:solidFill>
                          <a:latin typeface="verdana"/>
                        </a:rPr>
                        <a:t>doesn't support multiple inheritance</a:t>
                      </a:r>
                      <a:r>
                        <a:rPr lang="en-IN" sz="1400" b="0" i="0">
                          <a:solidFill>
                            <a:srgbClr val="000000"/>
                          </a:solidFill>
                          <a:latin typeface="verdana"/>
                        </a:rPr>
                        <a:t>.</a:t>
                      </a:r>
                    </a:p>
                  </a:txBody>
                  <a:tcPr marL="48729" marR="48729" marT="48729" marB="4872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400" b="0" i="0">
                          <a:solidFill>
                            <a:srgbClr val="000000"/>
                          </a:solidFill>
                          <a:latin typeface="verdana"/>
                        </a:rPr>
                        <a:t>Interface </a:t>
                      </a:r>
                      <a:r>
                        <a:rPr lang="en-IN" sz="1400" b="1" i="0">
                          <a:solidFill>
                            <a:srgbClr val="000000"/>
                          </a:solidFill>
                          <a:latin typeface="verdana"/>
                        </a:rPr>
                        <a:t>supports multiple inheritance</a:t>
                      </a:r>
                      <a:r>
                        <a:rPr lang="en-IN" sz="1400" b="0" i="0">
                          <a:solidFill>
                            <a:srgbClr val="000000"/>
                          </a:solidFill>
                          <a:latin typeface="verdana"/>
                        </a:rPr>
                        <a:t>.</a:t>
                      </a:r>
                    </a:p>
                  </a:txBody>
                  <a:tcPr marL="48729" marR="48729" marT="48729" marB="4872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856963">
                <a:tc>
                  <a:txBody>
                    <a:bodyPr/>
                    <a:lstStyle/>
                    <a:p>
                      <a:pPr algn="just" fontAlgn="t"/>
                      <a:r>
                        <a:rPr lang="en-IN" sz="1400" b="0" i="0">
                          <a:solidFill>
                            <a:srgbClr val="000000"/>
                          </a:solidFill>
                          <a:latin typeface="verdana"/>
                        </a:rPr>
                        <a:t>3) Abstract class </a:t>
                      </a:r>
                      <a:r>
                        <a:rPr lang="en-IN" sz="1400" b="1" i="0">
                          <a:solidFill>
                            <a:srgbClr val="000000"/>
                          </a:solidFill>
                          <a:latin typeface="verdana"/>
                        </a:rPr>
                        <a:t>can have final, non-final, static and non-static variables</a:t>
                      </a:r>
                      <a:r>
                        <a:rPr lang="en-IN" sz="1400" b="0" i="0">
                          <a:solidFill>
                            <a:srgbClr val="000000"/>
                          </a:solidFill>
                          <a:latin typeface="verdana"/>
                        </a:rPr>
                        <a:t>.</a:t>
                      </a:r>
                    </a:p>
                  </a:txBody>
                  <a:tcPr marL="48729" marR="48729" marT="48729" marB="4872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400" b="0" i="0">
                          <a:solidFill>
                            <a:srgbClr val="000000"/>
                          </a:solidFill>
                          <a:latin typeface="verdana"/>
                        </a:rPr>
                        <a:t>Interface has </a:t>
                      </a:r>
                      <a:r>
                        <a:rPr lang="en-IN" sz="1400" b="1" i="0">
                          <a:solidFill>
                            <a:srgbClr val="000000"/>
                          </a:solidFill>
                          <a:latin typeface="verdana"/>
                        </a:rPr>
                        <a:t>only static and final variables</a:t>
                      </a:r>
                      <a:r>
                        <a:rPr lang="en-IN" sz="1400" b="0" i="0">
                          <a:solidFill>
                            <a:srgbClr val="000000"/>
                          </a:solidFill>
                          <a:latin typeface="verdana"/>
                        </a:rPr>
                        <a:t>.</a:t>
                      </a:r>
                    </a:p>
                  </a:txBody>
                  <a:tcPr marL="48729" marR="48729" marT="48729" marB="4872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856963">
                <a:tc>
                  <a:txBody>
                    <a:bodyPr/>
                    <a:lstStyle/>
                    <a:p>
                      <a:pPr algn="just" fontAlgn="t"/>
                      <a:r>
                        <a:rPr lang="en-IN" sz="1400" b="0" i="0" dirty="0" smtClean="0">
                          <a:solidFill>
                            <a:srgbClr val="000000"/>
                          </a:solidFill>
                          <a:latin typeface="verdana"/>
                        </a:rPr>
                        <a:t>4)</a:t>
                      </a:r>
                      <a:r>
                        <a:rPr lang="en-IN" sz="1400" b="0" i="0" baseline="0" dirty="0" smtClean="0">
                          <a:solidFill>
                            <a:srgbClr val="000000"/>
                          </a:solidFill>
                          <a:latin typeface="verdana"/>
                        </a:rPr>
                        <a:t> </a:t>
                      </a:r>
                      <a:r>
                        <a:rPr lang="en-IN" sz="1400" b="0" i="0" dirty="0" smtClean="0">
                          <a:solidFill>
                            <a:srgbClr val="000000"/>
                          </a:solidFill>
                          <a:latin typeface="verdana"/>
                        </a:rPr>
                        <a:t>Abstract </a:t>
                      </a:r>
                      <a:r>
                        <a:rPr lang="en-IN" sz="1400" b="0" i="0" dirty="0">
                          <a:solidFill>
                            <a:srgbClr val="000000"/>
                          </a:solidFill>
                          <a:latin typeface="verdana"/>
                        </a:rPr>
                        <a:t>class </a:t>
                      </a:r>
                      <a:r>
                        <a:rPr lang="en-IN" sz="1400" b="1" i="0" dirty="0">
                          <a:solidFill>
                            <a:srgbClr val="000000"/>
                          </a:solidFill>
                          <a:latin typeface="verdana"/>
                        </a:rPr>
                        <a:t>can provide the implementation of interface</a:t>
                      </a:r>
                      <a:r>
                        <a:rPr lang="en-IN" sz="1400" b="0" i="0" dirty="0">
                          <a:solidFill>
                            <a:srgbClr val="000000"/>
                          </a:solidFill>
                          <a:latin typeface="verdana"/>
                        </a:rPr>
                        <a:t>.</a:t>
                      </a:r>
                    </a:p>
                  </a:txBody>
                  <a:tcPr marL="48729" marR="48729" marT="48729" marB="4872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400" b="0" i="0" dirty="0">
                          <a:solidFill>
                            <a:srgbClr val="000000"/>
                          </a:solidFill>
                          <a:latin typeface="verdana"/>
                        </a:rPr>
                        <a:t>Interface </a:t>
                      </a:r>
                      <a:r>
                        <a:rPr lang="en-IN" sz="1400" b="1" i="0" dirty="0">
                          <a:solidFill>
                            <a:srgbClr val="000000"/>
                          </a:solidFill>
                          <a:latin typeface="verdana"/>
                        </a:rPr>
                        <a:t>can't provide the implementation of abstract class</a:t>
                      </a:r>
                      <a:r>
                        <a:rPr lang="en-IN" sz="1400" b="0" i="0" dirty="0">
                          <a:solidFill>
                            <a:srgbClr val="000000"/>
                          </a:solidFill>
                          <a:latin typeface="verdana"/>
                        </a:rPr>
                        <a:t>.</a:t>
                      </a:r>
                    </a:p>
                  </a:txBody>
                  <a:tcPr marL="48729" marR="48729" marT="48729" marB="4872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636429">
                <a:tc>
                  <a:txBody>
                    <a:bodyPr/>
                    <a:lstStyle/>
                    <a:p>
                      <a:pPr algn="just" fontAlgn="t"/>
                      <a:r>
                        <a:rPr lang="en-IN" sz="1400" b="0" i="0" dirty="0">
                          <a:solidFill>
                            <a:srgbClr val="000000"/>
                          </a:solidFill>
                          <a:latin typeface="verdana"/>
                        </a:rPr>
                        <a:t>5) The </a:t>
                      </a:r>
                      <a:r>
                        <a:rPr lang="en-IN" sz="1400" b="1" i="0" dirty="0">
                          <a:solidFill>
                            <a:srgbClr val="000000"/>
                          </a:solidFill>
                          <a:latin typeface="verdana"/>
                        </a:rPr>
                        <a:t>abstract keyword</a:t>
                      </a:r>
                      <a:r>
                        <a:rPr lang="en-IN" sz="1400" b="0" i="0" dirty="0">
                          <a:solidFill>
                            <a:srgbClr val="000000"/>
                          </a:solidFill>
                          <a:latin typeface="verdana"/>
                        </a:rPr>
                        <a:t> is used to declare abstract class.</a:t>
                      </a:r>
                    </a:p>
                  </a:txBody>
                  <a:tcPr marL="48729" marR="48729" marT="48729" marB="4872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400" b="0" i="0" dirty="0">
                          <a:solidFill>
                            <a:srgbClr val="000000"/>
                          </a:solidFill>
                          <a:latin typeface="verdana"/>
                        </a:rPr>
                        <a:t>The </a:t>
                      </a:r>
                      <a:r>
                        <a:rPr lang="en-IN" sz="1400" b="1" i="0" dirty="0">
                          <a:solidFill>
                            <a:srgbClr val="000000"/>
                          </a:solidFill>
                          <a:latin typeface="verdana"/>
                        </a:rPr>
                        <a:t>interface keyword</a:t>
                      </a:r>
                      <a:r>
                        <a:rPr lang="en-IN" sz="1400" b="0" i="0" dirty="0">
                          <a:solidFill>
                            <a:srgbClr val="000000"/>
                          </a:solidFill>
                          <a:latin typeface="verdana"/>
                        </a:rPr>
                        <a:t> is used to declare interface.</a:t>
                      </a:r>
                    </a:p>
                  </a:txBody>
                  <a:tcPr marL="48729" marR="48729" marT="48729" marB="4872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1138958">
                <a:tc>
                  <a:txBody>
                    <a:bodyPr/>
                    <a:lstStyle/>
                    <a:p>
                      <a:pPr algn="l" fontAlgn="t"/>
                      <a:r>
                        <a:rPr lang="en-IN" sz="1400" b="0" i="0" dirty="0" smtClean="0">
                          <a:solidFill>
                            <a:srgbClr val="000000"/>
                          </a:solidFill>
                          <a:latin typeface="verdana"/>
                        </a:rPr>
                        <a:t>6) </a:t>
                      </a:r>
                      <a:r>
                        <a:rPr lang="en-IN" sz="1400" b="1" i="0" dirty="0" smtClean="0">
                          <a:solidFill>
                            <a:srgbClr val="000000"/>
                          </a:solidFill>
                          <a:latin typeface="verdana"/>
                        </a:rPr>
                        <a:t>Example</a:t>
                      </a:r>
                      <a:r>
                        <a:rPr lang="en-IN" sz="1400" b="1" i="0" dirty="0">
                          <a:solidFill>
                            <a:srgbClr val="000000"/>
                          </a:solidFill>
                          <a:latin typeface="verdana"/>
                        </a:rPr>
                        <a:t>:</a:t>
                      </a:r>
                      <a:r>
                        <a:rPr lang="en-IN" sz="1400" b="0" i="0" dirty="0">
                          <a:solidFill>
                            <a:srgbClr val="000000"/>
                          </a:solidFill>
                          <a:latin typeface="verdana"/>
                        </a:rPr>
                        <a:t/>
                      </a:r>
                      <a:br>
                        <a:rPr lang="en-IN" sz="1400" b="0" i="0" dirty="0">
                          <a:solidFill>
                            <a:srgbClr val="000000"/>
                          </a:solidFill>
                          <a:latin typeface="verdana"/>
                        </a:rPr>
                      </a:br>
                      <a:r>
                        <a:rPr lang="en-IN" sz="1400" b="0" i="0" dirty="0">
                          <a:solidFill>
                            <a:srgbClr val="000000"/>
                          </a:solidFill>
                          <a:latin typeface="verdana"/>
                        </a:rPr>
                        <a:t>public abstract class Shape{</a:t>
                      </a:r>
                      <a:br>
                        <a:rPr lang="en-IN" sz="1400" b="0" i="0" dirty="0">
                          <a:solidFill>
                            <a:srgbClr val="000000"/>
                          </a:solidFill>
                          <a:latin typeface="verdana"/>
                        </a:rPr>
                      </a:br>
                      <a:r>
                        <a:rPr lang="en-IN" sz="1400" b="0" i="0" dirty="0">
                          <a:solidFill>
                            <a:srgbClr val="000000"/>
                          </a:solidFill>
                          <a:latin typeface="verdana"/>
                        </a:rPr>
                        <a:t>public abstract void draw();</a:t>
                      </a:r>
                      <a:br>
                        <a:rPr lang="en-IN" sz="1400" b="0" i="0" dirty="0">
                          <a:solidFill>
                            <a:srgbClr val="000000"/>
                          </a:solidFill>
                          <a:latin typeface="verdana"/>
                        </a:rPr>
                      </a:br>
                      <a:r>
                        <a:rPr lang="en-IN" sz="1400" b="0" i="0" dirty="0">
                          <a:solidFill>
                            <a:srgbClr val="000000"/>
                          </a:solidFill>
                          <a:latin typeface="verdana"/>
                        </a:rPr>
                        <a:t>}</a:t>
                      </a:r>
                    </a:p>
                  </a:txBody>
                  <a:tcPr marL="48729" marR="48729" marT="48729" marB="4872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400" b="1" i="0" dirty="0">
                          <a:solidFill>
                            <a:srgbClr val="000000"/>
                          </a:solidFill>
                          <a:latin typeface="verdana"/>
                        </a:rPr>
                        <a:t>Example:</a:t>
                      </a:r>
                      <a:r>
                        <a:rPr lang="en-IN" sz="1400" b="0" i="0" dirty="0">
                          <a:solidFill>
                            <a:srgbClr val="000000"/>
                          </a:solidFill>
                          <a:latin typeface="verdana"/>
                        </a:rPr>
                        <a:t/>
                      </a:r>
                      <a:br>
                        <a:rPr lang="en-IN" sz="1400" b="0" i="0" dirty="0">
                          <a:solidFill>
                            <a:srgbClr val="000000"/>
                          </a:solidFill>
                          <a:latin typeface="verdana"/>
                        </a:rPr>
                      </a:br>
                      <a:r>
                        <a:rPr lang="en-IN" sz="1400" b="0" i="0" dirty="0">
                          <a:solidFill>
                            <a:srgbClr val="000000"/>
                          </a:solidFill>
                          <a:latin typeface="verdana"/>
                        </a:rPr>
                        <a:t>public interface </a:t>
                      </a:r>
                      <a:r>
                        <a:rPr lang="en-IN" sz="1400" b="0" i="0" dirty="0" err="1">
                          <a:solidFill>
                            <a:srgbClr val="000000"/>
                          </a:solidFill>
                          <a:latin typeface="verdana"/>
                        </a:rPr>
                        <a:t>Drawable</a:t>
                      </a:r>
                      <a:r>
                        <a:rPr lang="en-IN" sz="1400" b="0" i="0" dirty="0">
                          <a:solidFill>
                            <a:srgbClr val="000000"/>
                          </a:solidFill>
                          <a:latin typeface="verdana"/>
                        </a:rPr>
                        <a:t>{</a:t>
                      </a:r>
                      <a:br>
                        <a:rPr lang="en-IN" sz="1400" b="0" i="0" dirty="0">
                          <a:solidFill>
                            <a:srgbClr val="000000"/>
                          </a:solidFill>
                          <a:latin typeface="verdana"/>
                        </a:rPr>
                      </a:br>
                      <a:r>
                        <a:rPr lang="en-IN" sz="1400" b="0" i="0" dirty="0">
                          <a:solidFill>
                            <a:srgbClr val="000000"/>
                          </a:solidFill>
                          <a:latin typeface="verdana"/>
                        </a:rPr>
                        <a:t>void draw();</a:t>
                      </a:r>
                      <a:br>
                        <a:rPr lang="en-IN" sz="1400" b="0" i="0" dirty="0">
                          <a:solidFill>
                            <a:srgbClr val="000000"/>
                          </a:solidFill>
                          <a:latin typeface="verdana"/>
                        </a:rPr>
                      </a:br>
                      <a:r>
                        <a:rPr lang="en-IN" sz="1400" b="0" i="0" dirty="0">
                          <a:solidFill>
                            <a:srgbClr val="000000"/>
                          </a:solidFill>
                          <a:latin typeface="verdana"/>
                        </a:rPr>
                        <a:t>}</a:t>
                      </a:r>
                    </a:p>
                  </a:txBody>
                  <a:tcPr marL="48729" marR="48729" marT="48729" marB="4872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44624"/>
            <a:ext cx="8229600" cy="692696"/>
          </a:xfrm>
        </p:spPr>
        <p:txBody>
          <a:bodyPr>
            <a:normAutofit fontScale="90000"/>
          </a:bodyPr>
          <a:lstStyle/>
          <a:p>
            <a:r>
              <a:rPr lang="en-IN" dirty="0" smtClean="0"/>
              <a:t>Keywords</a:t>
            </a:r>
            <a:endParaRPr lang="en-IN" dirty="0"/>
          </a:p>
        </p:txBody>
      </p:sp>
      <p:sp>
        <p:nvSpPr>
          <p:cNvPr id="5" name="Content Placeholder 2"/>
          <p:cNvSpPr txBox="1">
            <a:spLocks/>
          </p:cNvSpPr>
          <p:nvPr/>
        </p:nvSpPr>
        <p:spPr>
          <a:xfrm>
            <a:off x="5580112" y="1556792"/>
            <a:ext cx="3816424"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IN"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Content Placeholder 2"/>
          <p:cNvSpPr txBox="1">
            <a:spLocks/>
          </p:cNvSpPr>
          <p:nvPr/>
        </p:nvSpPr>
        <p:spPr>
          <a:xfrm>
            <a:off x="251520" y="836712"/>
            <a:ext cx="8352928" cy="5688632"/>
          </a:xfrm>
          <a:prstGeom prst="rect">
            <a:avLst/>
          </a:prstGeom>
        </p:spPr>
        <p:txBody>
          <a:bodyPr vert="horz" lIns="91440" tIns="45720" rIns="91440" bIns="45720" rtlCol="0">
            <a:normAutofit/>
          </a:bodyPr>
          <a:lstStyle/>
          <a:p>
            <a:endParaRPr lang="en-IN" sz="2400" dirty="0" smtClean="0"/>
          </a:p>
        </p:txBody>
      </p:sp>
      <p:sp>
        <p:nvSpPr>
          <p:cNvPr id="6" name="Content Placeholder 2"/>
          <p:cNvSpPr txBox="1">
            <a:spLocks/>
          </p:cNvSpPr>
          <p:nvPr/>
        </p:nvSpPr>
        <p:spPr>
          <a:xfrm>
            <a:off x="403920" y="989112"/>
            <a:ext cx="8352928" cy="5688632"/>
          </a:xfrm>
          <a:prstGeom prst="rect">
            <a:avLst/>
          </a:prstGeom>
        </p:spPr>
        <p:txBody>
          <a:bodyPr vert="horz" lIns="91440" tIns="45720" rIns="91440" bIns="45720" rtlCol="0">
            <a:normAutofit/>
          </a:bodyPr>
          <a:lstStyle/>
          <a:p>
            <a:endParaRPr lang="en-IN" sz="2400" dirty="0" smtClean="0"/>
          </a:p>
        </p:txBody>
      </p:sp>
      <p:sp>
        <p:nvSpPr>
          <p:cNvPr id="9" name="Content Placeholder 2"/>
          <p:cNvSpPr txBox="1">
            <a:spLocks/>
          </p:cNvSpPr>
          <p:nvPr/>
        </p:nvSpPr>
        <p:spPr>
          <a:xfrm>
            <a:off x="539552" y="836712"/>
            <a:ext cx="8352928" cy="5688632"/>
          </a:xfrm>
          <a:prstGeom prst="rect">
            <a:avLst/>
          </a:prstGeom>
        </p:spPr>
        <p:txBody>
          <a:bodyPr vert="horz" lIns="91440" tIns="45720" rIns="91440" bIns="45720" rtlCol="0">
            <a:normAutofit/>
          </a:bodyPr>
          <a:lstStyle/>
          <a:p>
            <a:r>
              <a:rPr lang="en-IN" sz="2000" b="1" dirty="0" smtClean="0"/>
              <a:t>Super: </a:t>
            </a:r>
          </a:p>
          <a:p>
            <a:r>
              <a:rPr lang="en-IN" sz="2000" dirty="0" smtClean="0"/>
              <a:t>The </a:t>
            </a:r>
            <a:r>
              <a:rPr lang="en-IN" sz="2000" b="1" dirty="0" smtClean="0"/>
              <a:t>super</a:t>
            </a:r>
            <a:r>
              <a:rPr lang="en-IN" sz="2000" dirty="0" smtClean="0"/>
              <a:t> keyword in java is a reference variable which is used to refer immediate parent class object.</a:t>
            </a:r>
          </a:p>
          <a:p>
            <a:r>
              <a:rPr lang="en-IN" sz="2000" dirty="0" smtClean="0"/>
              <a:t>Whenever you create the instance of subclass, an instance of parent class is created implicitly which is referred by super reference variable.</a:t>
            </a:r>
          </a:p>
          <a:p>
            <a:endParaRPr lang="en-IN" sz="2000" b="1" dirty="0" smtClean="0"/>
          </a:p>
          <a:p>
            <a:r>
              <a:rPr lang="en-IN" sz="2000" b="1" dirty="0" smtClean="0"/>
              <a:t>Usage of java super Keyword</a:t>
            </a:r>
          </a:p>
          <a:p>
            <a:r>
              <a:rPr lang="en-IN" sz="2000" dirty="0" smtClean="0"/>
              <a:t>super can be used to refer immediate parent class instance variable.</a:t>
            </a:r>
          </a:p>
          <a:p>
            <a:r>
              <a:rPr lang="en-IN" sz="2000" dirty="0" smtClean="0"/>
              <a:t>super can be used to invoke immediate parent class method.</a:t>
            </a:r>
          </a:p>
          <a:p>
            <a:r>
              <a:rPr lang="en-IN" sz="2000" dirty="0" smtClean="0"/>
              <a:t>super() can be used to invoke immediate parent class constructor</a:t>
            </a:r>
            <a:r>
              <a:rPr lang="en-IN" sz="2000" dirty="0" smtClean="0"/>
              <a:t>.</a:t>
            </a:r>
          </a:p>
          <a:p>
            <a:endParaRPr lang="en-IN" sz="2000" dirty="0" smtClean="0"/>
          </a:p>
          <a:p>
            <a:endParaRPr lang="en-IN" sz="2000" b="1"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16016" y="787926"/>
            <a:ext cx="4248472" cy="4801314"/>
          </a:xfrm>
          <a:prstGeom prst="rect">
            <a:avLst/>
          </a:prstGeom>
        </p:spPr>
        <p:txBody>
          <a:bodyPr wrap="square">
            <a:spAutoFit/>
          </a:bodyPr>
          <a:lstStyle/>
          <a:p>
            <a:r>
              <a:rPr lang="en-IN" b="1" dirty="0" smtClean="0"/>
              <a:t>public class TC2 extends TC1 {</a:t>
            </a:r>
          </a:p>
          <a:p>
            <a:pPr lvl="1"/>
            <a:r>
              <a:rPr lang="en-IN" dirty="0" smtClean="0"/>
              <a:t>TC2(</a:t>
            </a:r>
            <a:r>
              <a:rPr lang="en-IN" b="1" dirty="0" err="1" smtClean="0"/>
              <a:t>int</a:t>
            </a:r>
            <a:r>
              <a:rPr lang="en-IN" b="1" dirty="0" smtClean="0"/>
              <a:t> a) {</a:t>
            </a:r>
          </a:p>
          <a:p>
            <a:pPr lvl="1"/>
            <a:r>
              <a:rPr lang="en-IN" b="1" dirty="0" smtClean="0"/>
              <a:t>super(a);</a:t>
            </a:r>
          </a:p>
          <a:p>
            <a:pPr lvl="1"/>
            <a:r>
              <a:rPr lang="en-IN" dirty="0" smtClean="0"/>
              <a:t>// </a:t>
            </a:r>
            <a:r>
              <a:rPr lang="en-IN" b="1" dirty="0" smtClean="0"/>
              <a:t>TODO Auto-generated constructor stub</a:t>
            </a:r>
          </a:p>
          <a:p>
            <a:pPr lvl="1"/>
            <a:r>
              <a:rPr lang="en-IN" dirty="0" smtClean="0"/>
              <a:t>}</a:t>
            </a:r>
          </a:p>
          <a:p>
            <a:pPr lvl="1"/>
            <a:r>
              <a:rPr lang="en-IN" b="1" dirty="0" smtClean="0"/>
              <a:t>void m1(){</a:t>
            </a:r>
          </a:p>
          <a:p>
            <a:pPr lvl="1"/>
            <a:r>
              <a:rPr lang="en-IN" dirty="0" err="1" smtClean="0"/>
              <a:t>System.</a:t>
            </a:r>
            <a:r>
              <a:rPr lang="en-IN" b="1" i="1" dirty="0" err="1" smtClean="0"/>
              <a:t>out.println</a:t>
            </a:r>
            <a:r>
              <a:rPr lang="en-IN" b="1" i="1" dirty="0" smtClean="0"/>
              <a:t>("TC2-Method-1");</a:t>
            </a:r>
          </a:p>
          <a:p>
            <a:pPr lvl="1"/>
            <a:r>
              <a:rPr lang="en-IN" dirty="0" smtClean="0"/>
              <a:t>}</a:t>
            </a:r>
          </a:p>
          <a:p>
            <a:pPr lvl="1"/>
            <a:r>
              <a:rPr lang="en-IN" b="1" dirty="0" smtClean="0"/>
              <a:t>void m2(){</a:t>
            </a:r>
          </a:p>
          <a:p>
            <a:pPr lvl="1"/>
            <a:r>
              <a:rPr lang="en-IN" b="1" dirty="0" smtClean="0"/>
              <a:t>super.m2();</a:t>
            </a:r>
          </a:p>
          <a:p>
            <a:pPr lvl="1"/>
            <a:r>
              <a:rPr lang="en-IN" dirty="0" err="1" smtClean="0"/>
              <a:t>System.</a:t>
            </a:r>
            <a:r>
              <a:rPr lang="en-IN" b="1" i="1" dirty="0" err="1" smtClean="0"/>
              <a:t>out.println</a:t>
            </a:r>
            <a:r>
              <a:rPr lang="en-IN" b="1" i="1" dirty="0" smtClean="0"/>
              <a:t>("TC2-Method-1");</a:t>
            </a:r>
          </a:p>
          <a:p>
            <a:pPr lvl="1"/>
            <a:r>
              <a:rPr lang="en-IN" dirty="0" smtClean="0"/>
              <a:t>}</a:t>
            </a:r>
          </a:p>
          <a:p>
            <a:pPr lvl="1"/>
            <a:r>
              <a:rPr lang="en-IN" b="1" dirty="0" smtClean="0"/>
              <a:t>public static void main(String[] </a:t>
            </a:r>
            <a:r>
              <a:rPr lang="en-IN" b="1" dirty="0" err="1" smtClean="0"/>
              <a:t>args</a:t>
            </a:r>
            <a:r>
              <a:rPr lang="en-IN" b="1" dirty="0" smtClean="0"/>
              <a:t>){</a:t>
            </a:r>
          </a:p>
          <a:p>
            <a:pPr lvl="1"/>
            <a:r>
              <a:rPr lang="en-IN" dirty="0" smtClean="0"/>
              <a:t>TC1 </a:t>
            </a:r>
            <a:r>
              <a:rPr lang="en-IN" u="sng" dirty="0" err="1" smtClean="0"/>
              <a:t>obj</a:t>
            </a:r>
            <a:r>
              <a:rPr lang="en-IN" u="sng" dirty="0" smtClean="0"/>
              <a:t> = </a:t>
            </a:r>
            <a:r>
              <a:rPr lang="en-IN" b="1" u="sng" dirty="0" smtClean="0"/>
              <a:t>new TC1(5);</a:t>
            </a:r>
          </a:p>
          <a:p>
            <a:pPr lvl="1"/>
            <a:r>
              <a:rPr lang="en-IN" dirty="0" smtClean="0"/>
              <a:t>}</a:t>
            </a:r>
          </a:p>
          <a:p>
            <a:r>
              <a:rPr lang="en-IN" dirty="0" smtClean="0"/>
              <a:t>}</a:t>
            </a:r>
            <a:endParaRPr lang="en-IN" dirty="0"/>
          </a:p>
        </p:txBody>
      </p:sp>
      <p:sp>
        <p:nvSpPr>
          <p:cNvPr id="3" name="Rectangle 2"/>
          <p:cNvSpPr/>
          <p:nvPr/>
        </p:nvSpPr>
        <p:spPr>
          <a:xfrm>
            <a:off x="179512" y="908720"/>
            <a:ext cx="4572000" cy="3970318"/>
          </a:xfrm>
          <a:prstGeom prst="rect">
            <a:avLst/>
          </a:prstGeom>
        </p:spPr>
        <p:txBody>
          <a:bodyPr wrap="square">
            <a:spAutoFit/>
          </a:bodyPr>
          <a:lstStyle/>
          <a:p>
            <a:r>
              <a:rPr lang="en-IN" b="1" dirty="0" smtClean="0"/>
              <a:t>public class TC1 {</a:t>
            </a:r>
          </a:p>
          <a:p>
            <a:endParaRPr lang="en-IN" dirty="0" smtClean="0"/>
          </a:p>
          <a:p>
            <a:r>
              <a:rPr lang="en-IN" dirty="0" smtClean="0"/>
              <a:t>TC1(</a:t>
            </a:r>
            <a:r>
              <a:rPr lang="en-IN" b="1" dirty="0" err="1" smtClean="0"/>
              <a:t>int</a:t>
            </a:r>
            <a:r>
              <a:rPr lang="en-IN" b="1" dirty="0" smtClean="0"/>
              <a:t> a){</a:t>
            </a:r>
          </a:p>
          <a:p>
            <a:r>
              <a:rPr lang="en-IN" dirty="0" err="1" smtClean="0"/>
              <a:t>System.</a:t>
            </a:r>
            <a:r>
              <a:rPr lang="en-IN" b="1" i="1" dirty="0" err="1" smtClean="0"/>
              <a:t>out.println</a:t>
            </a:r>
            <a:r>
              <a:rPr lang="en-IN" b="1" i="1" dirty="0" smtClean="0"/>
              <a:t>(a);</a:t>
            </a:r>
          </a:p>
          <a:p>
            <a:r>
              <a:rPr lang="en-IN" dirty="0" smtClean="0"/>
              <a:t>}</a:t>
            </a:r>
          </a:p>
          <a:p>
            <a:endParaRPr lang="en-IN" dirty="0" smtClean="0"/>
          </a:p>
          <a:p>
            <a:r>
              <a:rPr lang="en-IN" b="1" dirty="0" smtClean="0"/>
              <a:t>void m1(){</a:t>
            </a:r>
          </a:p>
          <a:p>
            <a:r>
              <a:rPr lang="en-IN" dirty="0" err="1" smtClean="0"/>
              <a:t>System.</a:t>
            </a:r>
            <a:r>
              <a:rPr lang="en-IN" b="1" i="1" dirty="0" err="1" smtClean="0"/>
              <a:t>out.println</a:t>
            </a:r>
            <a:r>
              <a:rPr lang="en-IN" b="1" i="1" dirty="0" smtClean="0"/>
              <a:t>("TC1-Method-1");</a:t>
            </a:r>
          </a:p>
          <a:p>
            <a:r>
              <a:rPr lang="en-IN" dirty="0" smtClean="0"/>
              <a:t>}</a:t>
            </a:r>
          </a:p>
          <a:p>
            <a:endParaRPr lang="en-IN" dirty="0" smtClean="0"/>
          </a:p>
          <a:p>
            <a:r>
              <a:rPr lang="en-IN" b="1" dirty="0" smtClean="0"/>
              <a:t>void m2(){</a:t>
            </a:r>
          </a:p>
          <a:p>
            <a:r>
              <a:rPr lang="en-IN" dirty="0" err="1" smtClean="0"/>
              <a:t>System.</a:t>
            </a:r>
            <a:r>
              <a:rPr lang="en-IN" b="1" i="1" dirty="0" err="1" smtClean="0"/>
              <a:t>out.println</a:t>
            </a:r>
            <a:r>
              <a:rPr lang="en-IN" b="1" i="1" dirty="0" smtClean="0"/>
              <a:t>("TC1-Method-1");</a:t>
            </a:r>
          </a:p>
          <a:p>
            <a:r>
              <a:rPr lang="en-IN" dirty="0" smtClean="0"/>
              <a:t>}</a:t>
            </a:r>
          </a:p>
          <a:p>
            <a:r>
              <a:rPr lang="en-IN" dirty="0" smtClean="0"/>
              <a:t>}</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44624"/>
            <a:ext cx="8229600" cy="692696"/>
          </a:xfrm>
        </p:spPr>
        <p:txBody>
          <a:bodyPr>
            <a:normAutofit fontScale="90000"/>
          </a:bodyPr>
          <a:lstStyle/>
          <a:p>
            <a:r>
              <a:rPr lang="en-IN" dirty="0" smtClean="0"/>
              <a:t>Final</a:t>
            </a:r>
            <a:endParaRPr lang="en-IN" dirty="0"/>
          </a:p>
        </p:txBody>
      </p:sp>
      <p:sp>
        <p:nvSpPr>
          <p:cNvPr id="5" name="Content Placeholder 2"/>
          <p:cNvSpPr txBox="1">
            <a:spLocks/>
          </p:cNvSpPr>
          <p:nvPr/>
        </p:nvSpPr>
        <p:spPr>
          <a:xfrm>
            <a:off x="5580112" y="1556792"/>
            <a:ext cx="3816424"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IN"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Content Placeholder 2"/>
          <p:cNvSpPr txBox="1">
            <a:spLocks/>
          </p:cNvSpPr>
          <p:nvPr/>
        </p:nvSpPr>
        <p:spPr>
          <a:xfrm>
            <a:off x="251520" y="836712"/>
            <a:ext cx="8352928" cy="5688632"/>
          </a:xfrm>
          <a:prstGeom prst="rect">
            <a:avLst/>
          </a:prstGeom>
        </p:spPr>
        <p:txBody>
          <a:bodyPr vert="horz" lIns="91440" tIns="45720" rIns="91440" bIns="45720" rtlCol="0">
            <a:normAutofit/>
          </a:bodyPr>
          <a:lstStyle/>
          <a:p>
            <a:endParaRPr lang="en-IN" sz="2400" dirty="0" smtClean="0"/>
          </a:p>
        </p:txBody>
      </p:sp>
      <p:sp>
        <p:nvSpPr>
          <p:cNvPr id="6" name="Content Placeholder 2"/>
          <p:cNvSpPr txBox="1">
            <a:spLocks/>
          </p:cNvSpPr>
          <p:nvPr/>
        </p:nvSpPr>
        <p:spPr>
          <a:xfrm>
            <a:off x="403920" y="989112"/>
            <a:ext cx="8352928" cy="5688632"/>
          </a:xfrm>
          <a:prstGeom prst="rect">
            <a:avLst/>
          </a:prstGeom>
        </p:spPr>
        <p:txBody>
          <a:bodyPr vert="horz" lIns="91440" tIns="45720" rIns="91440" bIns="45720" rtlCol="0">
            <a:normAutofit/>
          </a:bodyPr>
          <a:lstStyle/>
          <a:p>
            <a:endParaRPr lang="en-IN" sz="2400" dirty="0" smtClean="0"/>
          </a:p>
        </p:txBody>
      </p:sp>
      <p:sp>
        <p:nvSpPr>
          <p:cNvPr id="9" name="Content Placeholder 2"/>
          <p:cNvSpPr txBox="1">
            <a:spLocks/>
          </p:cNvSpPr>
          <p:nvPr/>
        </p:nvSpPr>
        <p:spPr>
          <a:xfrm>
            <a:off x="539552" y="836712"/>
            <a:ext cx="8352928" cy="5688632"/>
          </a:xfrm>
          <a:prstGeom prst="rect">
            <a:avLst/>
          </a:prstGeom>
        </p:spPr>
        <p:txBody>
          <a:bodyPr vert="horz" lIns="91440" tIns="45720" rIns="91440" bIns="45720" rtlCol="0">
            <a:normAutofit/>
          </a:bodyPr>
          <a:lstStyle/>
          <a:p>
            <a:r>
              <a:rPr lang="en-IN" sz="2000" dirty="0" smtClean="0"/>
              <a:t>The </a:t>
            </a:r>
            <a:r>
              <a:rPr lang="en-IN" sz="2000" b="1" dirty="0" smtClean="0"/>
              <a:t>final keyword</a:t>
            </a:r>
            <a:r>
              <a:rPr lang="en-IN" sz="2000" dirty="0" smtClean="0"/>
              <a:t> in java is used to restrict the user. The java final keyword can be used in many context. Final can be:</a:t>
            </a:r>
          </a:p>
          <a:p>
            <a:pPr lvl="1">
              <a:buFont typeface="Arial" pitchFamily="34" charset="0"/>
              <a:buChar char="•"/>
            </a:pPr>
            <a:r>
              <a:rPr lang="en-IN" sz="2000" dirty="0" smtClean="0"/>
              <a:t>variable</a:t>
            </a:r>
          </a:p>
          <a:p>
            <a:pPr lvl="1">
              <a:buFont typeface="Arial" pitchFamily="34" charset="0"/>
              <a:buChar char="•"/>
            </a:pPr>
            <a:r>
              <a:rPr lang="en-IN" sz="2000" dirty="0" smtClean="0"/>
              <a:t>method</a:t>
            </a:r>
          </a:p>
          <a:p>
            <a:pPr lvl="1">
              <a:buFont typeface="Arial" pitchFamily="34" charset="0"/>
              <a:buChar char="•"/>
            </a:pPr>
            <a:r>
              <a:rPr lang="en-IN" sz="2000" dirty="0" smtClean="0"/>
              <a:t>class</a:t>
            </a:r>
          </a:p>
          <a:p>
            <a:r>
              <a:rPr lang="en-IN" sz="2000" dirty="0" smtClean="0"/>
              <a:t>The final keyword can be applied with the variables, a final variable that have no value it is called blank final variable or uninitialized final variable. It can be initialized in the constructor only. The blank final variable can be static also which will be initialized in the static block only. We will have detailed learning of these. Let's first learn the basics of final keyword.</a:t>
            </a:r>
            <a:endParaRPr lang="en-IN" sz="2000"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Access </a:t>
            </a:r>
            <a:r>
              <a:rPr lang="en-IN" dirty="0" smtClean="0"/>
              <a:t>Modifiers</a:t>
            </a:r>
            <a:endParaRPr lang="en-IN" dirty="0"/>
          </a:p>
        </p:txBody>
      </p:sp>
      <p:sp>
        <p:nvSpPr>
          <p:cNvPr id="3" name="Content Placeholder 2"/>
          <p:cNvSpPr>
            <a:spLocks noGrp="1"/>
          </p:cNvSpPr>
          <p:nvPr>
            <p:ph idx="1"/>
          </p:nvPr>
        </p:nvSpPr>
        <p:spPr/>
        <p:txBody>
          <a:bodyPr>
            <a:normAutofit/>
          </a:bodyPr>
          <a:lstStyle/>
          <a:p>
            <a:r>
              <a:rPr lang="en-IN" dirty="0" smtClean="0"/>
              <a:t>The </a:t>
            </a:r>
            <a:r>
              <a:rPr lang="en-IN" dirty="0" smtClean="0"/>
              <a:t>access modifiers in java specifies accessibility (scope) of a data member, method, constructor or class.</a:t>
            </a:r>
          </a:p>
          <a:p>
            <a:r>
              <a:rPr lang="en-IN" dirty="0" smtClean="0"/>
              <a:t>There are 4 types of java access modifiers:</a:t>
            </a:r>
          </a:p>
          <a:p>
            <a:pPr lvl="1"/>
            <a:r>
              <a:rPr lang="en-IN" dirty="0" smtClean="0"/>
              <a:t>private</a:t>
            </a:r>
          </a:p>
          <a:p>
            <a:pPr lvl="1"/>
            <a:r>
              <a:rPr lang="en-IN" dirty="0" smtClean="0"/>
              <a:t>default</a:t>
            </a:r>
          </a:p>
          <a:p>
            <a:pPr lvl="1"/>
            <a:r>
              <a:rPr lang="en-IN" dirty="0" smtClean="0"/>
              <a:t>protected</a:t>
            </a:r>
          </a:p>
          <a:p>
            <a:pPr lvl="1"/>
            <a:r>
              <a:rPr lang="en-IN" dirty="0" smtClean="0"/>
              <a:t>public</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315416"/>
            <a:ext cx="7772400" cy="1470025"/>
          </a:xfrm>
        </p:spPr>
        <p:txBody>
          <a:bodyPr/>
          <a:lstStyle/>
          <a:p>
            <a:r>
              <a:rPr lang="en-IN" dirty="0" smtClean="0"/>
              <a:t>Java Installation</a:t>
            </a:r>
            <a:endParaRPr lang="en-IN" dirty="0"/>
          </a:p>
        </p:txBody>
      </p:sp>
      <p:sp>
        <p:nvSpPr>
          <p:cNvPr id="3" name="Subtitle 2"/>
          <p:cNvSpPr>
            <a:spLocks noGrp="1"/>
          </p:cNvSpPr>
          <p:nvPr>
            <p:ph type="subTitle" idx="1"/>
          </p:nvPr>
        </p:nvSpPr>
        <p:spPr>
          <a:xfrm>
            <a:off x="611560" y="1052736"/>
            <a:ext cx="6400800" cy="5544616"/>
          </a:xfrm>
        </p:spPr>
        <p:txBody>
          <a:bodyPr/>
          <a:lstStyle/>
          <a:p>
            <a:r>
              <a:rPr lang="en-IN" dirty="0" smtClean="0"/>
              <a:t> </a:t>
            </a:r>
            <a:endParaRPr lang="en-IN" dirty="0"/>
          </a:p>
        </p:txBody>
      </p:sp>
      <p:sp>
        <p:nvSpPr>
          <p:cNvPr id="4" name="Subtitle 2"/>
          <p:cNvSpPr txBox="1">
            <a:spLocks/>
          </p:cNvSpPr>
          <p:nvPr/>
        </p:nvSpPr>
        <p:spPr>
          <a:xfrm>
            <a:off x="395536" y="332656"/>
            <a:ext cx="8424936" cy="6336704"/>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smtClean="0">
              <a:ln>
                <a:noFill/>
              </a:ln>
              <a:solidFill>
                <a:schemeClr val="tx1">
                  <a:tint val="75000"/>
                </a:schemeClr>
              </a:solidFill>
              <a:effectLst/>
              <a:uLnTx/>
              <a:uFillTx/>
              <a:latin typeface="+mn-lt"/>
              <a:ea typeface="+mn-ea"/>
              <a:cs typeface="+mn-cs"/>
            </a:endParaRPr>
          </a:p>
        </p:txBody>
      </p:sp>
      <p:sp>
        <p:nvSpPr>
          <p:cNvPr id="5" name="Subtitle 2"/>
          <p:cNvSpPr txBox="1">
            <a:spLocks/>
          </p:cNvSpPr>
          <p:nvPr/>
        </p:nvSpPr>
        <p:spPr>
          <a:xfrm>
            <a:off x="539552" y="1196752"/>
            <a:ext cx="8424936" cy="5400600"/>
          </a:xfrm>
          <a:prstGeom prst="rect">
            <a:avLst/>
          </a:prstGeom>
        </p:spPr>
        <p:txBody>
          <a:bodyPr vert="horz" lIns="91440" tIns="45720" rIns="91440" bIns="45720" rtlCol="0">
            <a:normAutofit fontScale="92500" lnSpcReduction="10000"/>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IN" sz="2400" dirty="0" smtClean="0">
                <a:solidFill>
                  <a:schemeClr val="tx1">
                    <a:tint val="75000"/>
                  </a:schemeClr>
                </a:solidFill>
              </a:rPr>
              <a:t>Steps to install the java: </a:t>
            </a:r>
          </a:p>
          <a:p>
            <a:pPr marL="457200" lvl="0" indent="-457200">
              <a:spcBef>
                <a:spcPct val="20000"/>
              </a:spcBef>
              <a:buAutoNum type="arabicPeriod"/>
            </a:pPr>
            <a:r>
              <a:rPr lang="en-IN" sz="2400" dirty="0" smtClean="0">
                <a:solidFill>
                  <a:schemeClr val="tx1">
                    <a:tint val="75000"/>
                  </a:schemeClr>
                </a:solidFill>
              </a:rPr>
              <a:t>Open the browser and navigate to URL:</a:t>
            </a:r>
            <a:r>
              <a:rPr lang="en-IN" sz="2400" noProof="0" dirty="0" smtClean="0">
                <a:solidFill>
                  <a:schemeClr val="tx1">
                    <a:tint val="75000"/>
                  </a:schemeClr>
                </a:solidFill>
              </a:rPr>
              <a:t> </a:t>
            </a:r>
            <a:r>
              <a:rPr lang="en-IN" sz="2400" dirty="0" smtClean="0">
                <a:solidFill>
                  <a:schemeClr val="tx1">
                    <a:tint val="75000"/>
                  </a:schemeClr>
                </a:solidFill>
                <a:hlinkClick r:id="rId2"/>
              </a:rPr>
              <a:t>http</a:t>
            </a:r>
            <a:r>
              <a:rPr lang="en-IN" sz="2400" dirty="0">
                <a:solidFill>
                  <a:schemeClr val="tx1">
                    <a:tint val="75000"/>
                  </a:schemeClr>
                </a:solidFill>
                <a:hlinkClick r:id="rId2"/>
              </a:rPr>
              <a:t>://</a:t>
            </a:r>
            <a:r>
              <a:rPr lang="en-IN" sz="2400" dirty="0" smtClean="0">
                <a:solidFill>
                  <a:schemeClr val="tx1">
                    <a:tint val="75000"/>
                  </a:schemeClr>
                </a:solidFill>
                <a:hlinkClick r:id="rId2"/>
              </a:rPr>
              <a:t>www.oracle.com/technetwork/java/javase/downloads/jre9-downloads-3848532.html</a:t>
            </a:r>
            <a:endParaRPr lang="en-IN" sz="2400" dirty="0" smtClean="0">
              <a:solidFill>
                <a:schemeClr val="tx1">
                  <a:tint val="75000"/>
                </a:schemeClr>
              </a:solidFill>
            </a:endParaRPr>
          </a:p>
          <a:p>
            <a:pPr marL="457200" lvl="0" indent="-457200">
              <a:spcBef>
                <a:spcPct val="20000"/>
              </a:spcBef>
              <a:buAutoNum type="arabicPeriod"/>
            </a:pPr>
            <a:r>
              <a:rPr lang="en-IN" sz="2400" noProof="0" dirty="0" smtClean="0">
                <a:solidFill>
                  <a:schemeClr val="tx1">
                    <a:tint val="75000"/>
                  </a:schemeClr>
                </a:solidFill>
              </a:rPr>
              <a:t>Click on Accept License Agreement</a:t>
            </a:r>
          </a:p>
          <a:p>
            <a:pPr marL="457200" lvl="0" indent="-457200">
              <a:spcBef>
                <a:spcPct val="20000"/>
              </a:spcBef>
              <a:buAutoNum type="arabicPeriod"/>
            </a:pPr>
            <a:r>
              <a:rPr lang="en-IN" sz="2400" noProof="0" dirty="0" smtClean="0">
                <a:solidFill>
                  <a:schemeClr val="tx1">
                    <a:tint val="75000"/>
                  </a:schemeClr>
                </a:solidFill>
              </a:rPr>
              <a:t>Select the Platform the and click on download.</a:t>
            </a:r>
          </a:p>
          <a:p>
            <a:pPr marL="457200" indent="-457200">
              <a:spcBef>
                <a:spcPct val="20000"/>
              </a:spcBef>
              <a:buFontTx/>
              <a:buAutoNum type="arabicPeriod"/>
            </a:pPr>
            <a:r>
              <a:rPr lang="en-IN" sz="2400" dirty="0" smtClean="0">
                <a:solidFill>
                  <a:schemeClr val="tx1">
                    <a:tint val="75000"/>
                  </a:schemeClr>
                </a:solidFill>
              </a:rPr>
              <a:t>Go to the file location and double-click </a:t>
            </a:r>
            <a:r>
              <a:rPr lang="en-IN" sz="2400" dirty="0">
                <a:solidFill>
                  <a:schemeClr val="tx1">
                    <a:tint val="75000"/>
                  </a:schemeClr>
                </a:solidFill>
              </a:rPr>
              <a:t>on the saved file to start the installation process</a:t>
            </a:r>
            <a:r>
              <a:rPr lang="en-IN" sz="2400" dirty="0" smtClean="0">
                <a:solidFill>
                  <a:schemeClr val="tx1">
                    <a:tint val="75000"/>
                  </a:schemeClr>
                </a:solidFill>
              </a:rPr>
              <a:t>.</a:t>
            </a:r>
          </a:p>
          <a:p>
            <a:pPr marL="457200" indent="-457200">
              <a:spcBef>
                <a:spcPct val="20000"/>
              </a:spcBef>
              <a:buFontTx/>
              <a:buAutoNum type="arabicPeriod"/>
            </a:pPr>
            <a:r>
              <a:rPr lang="en-IN" sz="2400" dirty="0">
                <a:solidFill>
                  <a:schemeClr val="tx1">
                    <a:tint val="75000"/>
                  </a:schemeClr>
                </a:solidFill>
              </a:rPr>
              <a:t>The installation process starts. Click the Install button to accept the license terms and to continue with the installation</a:t>
            </a:r>
          </a:p>
          <a:p>
            <a:pPr marL="457200" indent="-457200">
              <a:spcBef>
                <a:spcPct val="20000"/>
              </a:spcBef>
              <a:buFontTx/>
              <a:buAutoNum type="arabicPeriod"/>
            </a:pPr>
            <a:r>
              <a:rPr lang="en-IN" sz="2400" dirty="0">
                <a:solidFill>
                  <a:schemeClr val="tx1">
                    <a:tint val="75000"/>
                  </a:schemeClr>
                </a:solidFill>
              </a:rPr>
              <a:t>You will get few window with Next button , click the Next button to continue the installation. </a:t>
            </a:r>
          </a:p>
          <a:p>
            <a:pPr marL="457200" indent="-457200">
              <a:spcBef>
                <a:spcPct val="20000"/>
              </a:spcBef>
              <a:buFontTx/>
              <a:buAutoNum type="arabicPeriod"/>
            </a:pPr>
            <a:r>
              <a:rPr lang="en-IN" sz="2400" dirty="0">
                <a:solidFill>
                  <a:schemeClr val="tx1">
                    <a:tint val="75000"/>
                  </a:schemeClr>
                </a:solidFill>
              </a:rPr>
              <a:t>A few brief dialogs confirm the last steps of the installation process; click Close on the last dialog. This will complete Java installation process. </a:t>
            </a:r>
          </a:p>
          <a:p>
            <a:pPr marL="457200" lvl="0" indent="-457200">
              <a:spcBef>
                <a:spcPct val="20000"/>
              </a:spcBef>
              <a:buAutoNum type="arabicPeriod"/>
            </a:pPr>
            <a:endParaRPr lang="en-IN" sz="2400" noProof="0" dirty="0" smtClean="0">
              <a:solidFill>
                <a:schemeClr val="tx1">
                  <a:tint val="75000"/>
                </a:schemeClr>
              </a:solidFill>
            </a:endParaRPr>
          </a:p>
          <a:p>
            <a:pPr marL="457200" lvl="0" indent="-457200">
              <a:spcBef>
                <a:spcPct val="20000"/>
              </a:spcBef>
            </a:pPr>
            <a:endParaRPr kumimoji="0" lang="en-US" sz="3200" b="0" i="0" u="none" strike="noStrike" kern="1200" cap="none" spc="0" normalizeH="0" baseline="0" noProof="0" dirty="0" smtClean="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0"/>
            <a:ext cx="8229600" cy="692696"/>
          </a:xfrm>
        </p:spPr>
        <p:txBody>
          <a:bodyPr>
            <a:normAutofit fontScale="90000"/>
          </a:bodyPr>
          <a:lstStyle/>
          <a:p>
            <a:r>
              <a:rPr lang="en-IN" dirty="0" smtClean="0"/>
              <a:t>P</a:t>
            </a:r>
            <a:r>
              <a:rPr lang="en-IN" dirty="0" smtClean="0"/>
              <a:t>rivate </a:t>
            </a:r>
            <a:r>
              <a:rPr lang="en-IN" dirty="0" smtClean="0"/>
              <a:t>access modifier</a:t>
            </a:r>
            <a:endParaRPr lang="en-IN" dirty="0"/>
          </a:p>
        </p:txBody>
      </p:sp>
      <p:sp>
        <p:nvSpPr>
          <p:cNvPr id="3" name="Content Placeholder 2"/>
          <p:cNvSpPr>
            <a:spLocks noGrp="1"/>
          </p:cNvSpPr>
          <p:nvPr>
            <p:ph idx="1"/>
          </p:nvPr>
        </p:nvSpPr>
        <p:spPr>
          <a:xfrm>
            <a:off x="0" y="620688"/>
            <a:ext cx="4499992" cy="6237312"/>
          </a:xfrm>
        </p:spPr>
        <p:txBody>
          <a:bodyPr>
            <a:normAutofit fontScale="92500" lnSpcReduction="10000"/>
          </a:bodyPr>
          <a:lstStyle/>
          <a:p>
            <a:r>
              <a:rPr lang="en-IN" dirty="0" smtClean="0"/>
              <a:t>The private access modifier is accessible only within </a:t>
            </a:r>
            <a:r>
              <a:rPr lang="en-IN" dirty="0" smtClean="0"/>
              <a:t>class. Simple </a:t>
            </a:r>
            <a:r>
              <a:rPr lang="en-IN" dirty="0" smtClean="0"/>
              <a:t>example of private access modifier</a:t>
            </a:r>
          </a:p>
          <a:p>
            <a:r>
              <a:rPr lang="en-IN" dirty="0" smtClean="0"/>
              <a:t>In this example, we have created two classes A and </a:t>
            </a:r>
            <a:r>
              <a:rPr lang="en-IN" dirty="0" smtClean="0"/>
              <a:t>B. </a:t>
            </a:r>
            <a:r>
              <a:rPr lang="en-IN" dirty="0" smtClean="0"/>
              <a:t>A class contains private data member and private method. We are accessing these private members from outside the class, so there is compile time error.</a:t>
            </a:r>
            <a:endParaRPr lang="en-IN" dirty="0"/>
          </a:p>
        </p:txBody>
      </p:sp>
      <p:sp>
        <p:nvSpPr>
          <p:cNvPr id="5" name="Content Placeholder 2"/>
          <p:cNvSpPr txBox="1">
            <a:spLocks/>
          </p:cNvSpPr>
          <p:nvPr/>
        </p:nvSpPr>
        <p:spPr>
          <a:xfrm>
            <a:off x="4427984" y="620688"/>
            <a:ext cx="4608512" cy="6237312"/>
          </a:xfrm>
          <a:prstGeom prst="rect">
            <a:avLst/>
          </a:prstGeom>
        </p:spPr>
        <p:txBody>
          <a:bodyPr vert="horz" lIns="91440" tIns="45720" rIns="91440" bIns="45720" rtlCol="0">
            <a:normAutofit/>
          </a:bodyPr>
          <a:lstStyle/>
          <a:p>
            <a:r>
              <a:rPr lang="en-IN" sz="2000" b="1" dirty="0" smtClean="0"/>
              <a:t>class</a:t>
            </a:r>
            <a:r>
              <a:rPr lang="en-IN" sz="2000" dirty="0" smtClean="0"/>
              <a:t> A{  </a:t>
            </a:r>
          </a:p>
          <a:p>
            <a:pPr lvl="1"/>
            <a:r>
              <a:rPr lang="en-IN" sz="2000" b="1" dirty="0" smtClean="0"/>
              <a:t>private</a:t>
            </a:r>
            <a:r>
              <a:rPr lang="en-IN" sz="2000" dirty="0" smtClean="0"/>
              <a:t> </a:t>
            </a:r>
            <a:r>
              <a:rPr lang="en-IN" sz="2000" b="1" dirty="0" err="1" smtClean="0"/>
              <a:t>int</a:t>
            </a:r>
            <a:r>
              <a:rPr lang="en-IN" sz="2000" dirty="0" smtClean="0"/>
              <a:t> data=40;  </a:t>
            </a:r>
          </a:p>
          <a:p>
            <a:pPr lvl="1"/>
            <a:r>
              <a:rPr lang="en-IN" sz="2000" b="1" dirty="0" smtClean="0"/>
              <a:t>private</a:t>
            </a:r>
            <a:r>
              <a:rPr lang="en-IN" sz="2000" dirty="0" smtClean="0"/>
              <a:t> </a:t>
            </a:r>
            <a:r>
              <a:rPr lang="en-IN" sz="2000" b="1" dirty="0" smtClean="0"/>
              <a:t>void</a:t>
            </a:r>
            <a:r>
              <a:rPr lang="en-IN" sz="2000" dirty="0" smtClean="0"/>
              <a:t> </a:t>
            </a:r>
            <a:r>
              <a:rPr lang="en-IN" sz="2000" dirty="0" err="1" smtClean="0"/>
              <a:t>msg</a:t>
            </a:r>
            <a:r>
              <a:rPr lang="en-IN" sz="2000" dirty="0" smtClean="0"/>
              <a:t>(){</a:t>
            </a:r>
            <a:r>
              <a:rPr lang="en-IN" sz="2000" dirty="0" err="1" smtClean="0"/>
              <a:t>System.out.println</a:t>
            </a:r>
            <a:r>
              <a:rPr lang="en-IN" sz="2000" dirty="0" smtClean="0"/>
              <a:t>(“Java</a:t>
            </a:r>
            <a:r>
              <a:rPr lang="en-IN" sz="2000" dirty="0" smtClean="0"/>
              <a:t>");}  </a:t>
            </a:r>
          </a:p>
          <a:p>
            <a:pPr lvl="1"/>
            <a:r>
              <a:rPr lang="en-IN" sz="2000" dirty="0" smtClean="0"/>
              <a:t>}  </a:t>
            </a:r>
          </a:p>
          <a:p>
            <a:r>
              <a:rPr lang="en-IN" sz="2000" dirty="0" smtClean="0"/>
              <a:t>  </a:t>
            </a:r>
          </a:p>
          <a:p>
            <a:r>
              <a:rPr lang="en-IN" sz="2000" b="1" dirty="0" smtClean="0"/>
              <a:t>public</a:t>
            </a:r>
            <a:r>
              <a:rPr lang="en-IN" sz="2000" dirty="0" smtClean="0"/>
              <a:t> </a:t>
            </a:r>
            <a:r>
              <a:rPr lang="en-IN" sz="2000" b="1" dirty="0" smtClean="0"/>
              <a:t>class</a:t>
            </a:r>
            <a:r>
              <a:rPr lang="en-IN" sz="2000" dirty="0" smtClean="0"/>
              <a:t> </a:t>
            </a:r>
            <a:r>
              <a:rPr lang="en-IN" sz="2000" dirty="0" smtClean="0"/>
              <a:t>B{</a:t>
            </a:r>
            <a:r>
              <a:rPr lang="en-IN" sz="2000" dirty="0" smtClean="0"/>
              <a:t>  </a:t>
            </a:r>
          </a:p>
          <a:p>
            <a:pPr lvl="1"/>
            <a:r>
              <a:rPr lang="en-IN" sz="2000" dirty="0" smtClean="0"/>
              <a:t> </a:t>
            </a:r>
            <a:r>
              <a:rPr lang="en-IN" sz="2000" b="1" dirty="0" smtClean="0"/>
              <a:t>public</a:t>
            </a:r>
            <a:r>
              <a:rPr lang="en-IN" sz="2000" dirty="0" smtClean="0"/>
              <a:t> </a:t>
            </a:r>
            <a:r>
              <a:rPr lang="en-IN" sz="2000" b="1" dirty="0" smtClean="0"/>
              <a:t>static</a:t>
            </a:r>
            <a:r>
              <a:rPr lang="en-IN" sz="2000" dirty="0" smtClean="0"/>
              <a:t> </a:t>
            </a:r>
            <a:r>
              <a:rPr lang="en-IN" sz="2000" b="1" dirty="0" smtClean="0"/>
              <a:t>void</a:t>
            </a:r>
            <a:r>
              <a:rPr lang="en-IN" sz="2000" dirty="0" smtClean="0"/>
              <a:t> main(String </a:t>
            </a:r>
            <a:r>
              <a:rPr lang="en-IN" sz="2000" dirty="0" err="1" smtClean="0"/>
              <a:t>args</a:t>
            </a:r>
            <a:r>
              <a:rPr lang="en-IN" sz="2000" dirty="0" smtClean="0"/>
              <a:t>[]){  </a:t>
            </a:r>
          </a:p>
          <a:p>
            <a:pPr lvl="1"/>
            <a:r>
              <a:rPr lang="en-IN" sz="2000" dirty="0" smtClean="0"/>
              <a:t>   A </a:t>
            </a:r>
            <a:r>
              <a:rPr lang="en-IN" sz="2000" dirty="0" err="1" smtClean="0"/>
              <a:t>obj</a:t>
            </a:r>
            <a:r>
              <a:rPr lang="en-IN" sz="2000" dirty="0" smtClean="0"/>
              <a:t>=</a:t>
            </a:r>
            <a:r>
              <a:rPr lang="en-IN" sz="2000" b="1" dirty="0" smtClean="0"/>
              <a:t>new</a:t>
            </a:r>
            <a:r>
              <a:rPr lang="en-IN" sz="2000" dirty="0" smtClean="0"/>
              <a:t> A();  </a:t>
            </a:r>
          </a:p>
          <a:p>
            <a:pPr lvl="1"/>
            <a:r>
              <a:rPr lang="en-IN" sz="2000" dirty="0" smtClean="0"/>
              <a:t>   </a:t>
            </a:r>
            <a:r>
              <a:rPr lang="en-IN" sz="2000" dirty="0" err="1" smtClean="0"/>
              <a:t>System.out.println</a:t>
            </a:r>
            <a:r>
              <a:rPr lang="en-IN" sz="2000" dirty="0" smtClean="0"/>
              <a:t>(</a:t>
            </a:r>
            <a:r>
              <a:rPr lang="en-IN" sz="2000" dirty="0" err="1" smtClean="0"/>
              <a:t>obj.data</a:t>
            </a:r>
            <a:r>
              <a:rPr lang="en-IN" sz="2000" dirty="0" smtClean="0"/>
              <a:t>);//Compile Time Error  </a:t>
            </a:r>
          </a:p>
          <a:p>
            <a:pPr lvl="1"/>
            <a:r>
              <a:rPr lang="en-IN" sz="2000" dirty="0" smtClean="0"/>
              <a:t>   obj.msg();//Compile Time Error  </a:t>
            </a:r>
          </a:p>
          <a:p>
            <a:pPr lvl="1"/>
            <a:r>
              <a:rPr lang="en-IN" sz="2000" dirty="0" smtClean="0"/>
              <a:t>   }  </a:t>
            </a:r>
          </a:p>
          <a:p>
            <a:r>
              <a:rPr lang="en-IN" sz="2000" dirty="0" smtClean="0"/>
              <a:t>}</a:t>
            </a: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IN"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0"/>
            <a:ext cx="8229600" cy="692696"/>
          </a:xfrm>
        </p:spPr>
        <p:txBody>
          <a:bodyPr>
            <a:normAutofit fontScale="90000"/>
          </a:bodyPr>
          <a:lstStyle/>
          <a:p>
            <a:r>
              <a:rPr lang="en-IN" dirty="0" smtClean="0"/>
              <a:t>Default </a:t>
            </a:r>
            <a:r>
              <a:rPr lang="en-IN" dirty="0" smtClean="0"/>
              <a:t>access modifier</a:t>
            </a:r>
            <a:endParaRPr lang="en-IN" dirty="0"/>
          </a:p>
        </p:txBody>
      </p:sp>
      <p:sp>
        <p:nvSpPr>
          <p:cNvPr id="3" name="Content Placeholder 2"/>
          <p:cNvSpPr>
            <a:spLocks noGrp="1"/>
          </p:cNvSpPr>
          <p:nvPr>
            <p:ph idx="1"/>
          </p:nvPr>
        </p:nvSpPr>
        <p:spPr>
          <a:xfrm>
            <a:off x="0" y="620688"/>
            <a:ext cx="4499992" cy="6237312"/>
          </a:xfrm>
        </p:spPr>
        <p:txBody>
          <a:bodyPr>
            <a:normAutofit fontScale="85000" lnSpcReduction="10000"/>
          </a:bodyPr>
          <a:lstStyle/>
          <a:p>
            <a:r>
              <a:rPr lang="en-IN" dirty="0" smtClean="0"/>
              <a:t>The </a:t>
            </a:r>
            <a:r>
              <a:rPr lang="en-IN" dirty="0" smtClean="0"/>
              <a:t>default access </a:t>
            </a:r>
            <a:r>
              <a:rPr lang="en-IN" dirty="0" smtClean="0"/>
              <a:t>modifier is accessible only within </a:t>
            </a:r>
            <a:r>
              <a:rPr lang="en-IN" dirty="0" smtClean="0"/>
              <a:t>the package.</a:t>
            </a:r>
          </a:p>
          <a:p>
            <a:r>
              <a:rPr lang="en-IN" dirty="0" smtClean="0"/>
              <a:t>If you don’t use any modifier it will treated as default</a:t>
            </a:r>
            <a:endParaRPr lang="en-IN" dirty="0" smtClean="0"/>
          </a:p>
          <a:p>
            <a:r>
              <a:rPr lang="en-IN" dirty="0" smtClean="0"/>
              <a:t>In this example, we have created two classes A </a:t>
            </a:r>
            <a:r>
              <a:rPr lang="en-IN" dirty="0" smtClean="0"/>
              <a:t>in one package [pack] and Bin another package [</a:t>
            </a:r>
            <a:r>
              <a:rPr lang="en-IN" dirty="0" err="1" smtClean="0"/>
              <a:t>mypack</a:t>
            </a:r>
            <a:r>
              <a:rPr lang="en-IN" dirty="0" smtClean="0"/>
              <a:t>]. </a:t>
            </a:r>
            <a:r>
              <a:rPr lang="en-IN" dirty="0" smtClean="0"/>
              <a:t>A class contains </a:t>
            </a:r>
            <a:r>
              <a:rPr lang="en-IN" dirty="0" smtClean="0"/>
              <a:t>default </a:t>
            </a:r>
            <a:r>
              <a:rPr lang="en-IN" dirty="0" smtClean="0"/>
              <a:t>data member and default</a:t>
            </a:r>
            <a:r>
              <a:rPr lang="en-IN" dirty="0" smtClean="0"/>
              <a:t> </a:t>
            </a:r>
            <a:r>
              <a:rPr lang="en-IN" dirty="0" smtClean="0"/>
              <a:t>method. We are accessing these default </a:t>
            </a:r>
            <a:r>
              <a:rPr lang="en-IN" dirty="0" smtClean="0"/>
              <a:t>members </a:t>
            </a:r>
            <a:r>
              <a:rPr lang="en-IN" dirty="0" smtClean="0"/>
              <a:t>from outside the </a:t>
            </a:r>
            <a:r>
              <a:rPr lang="en-IN" dirty="0" smtClean="0"/>
              <a:t>package, </a:t>
            </a:r>
            <a:r>
              <a:rPr lang="en-IN" dirty="0" smtClean="0"/>
              <a:t>so there is compile time error.</a:t>
            </a:r>
            <a:endParaRPr lang="en-IN" dirty="0"/>
          </a:p>
        </p:txBody>
      </p:sp>
      <p:sp>
        <p:nvSpPr>
          <p:cNvPr id="5" name="Content Placeholder 2"/>
          <p:cNvSpPr txBox="1">
            <a:spLocks/>
          </p:cNvSpPr>
          <p:nvPr/>
        </p:nvSpPr>
        <p:spPr>
          <a:xfrm>
            <a:off x="4427984" y="620688"/>
            <a:ext cx="4608512" cy="6237312"/>
          </a:xfrm>
          <a:prstGeom prst="rect">
            <a:avLst/>
          </a:prstGeom>
        </p:spPr>
        <p:txBody>
          <a:bodyPr vert="horz" lIns="91440" tIns="45720" rIns="91440" bIns="45720" rtlCol="0">
            <a:normAutofit/>
          </a:bodyPr>
          <a:lstStyle/>
          <a:p>
            <a:r>
              <a:rPr lang="en-IN" sz="2000" b="1" dirty="0" smtClean="0"/>
              <a:t>package</a:t>
            </a:r>
            <a:r>
              <a:rPr lang="en-IN" sz="2000" dirty="0" smtClean="0"/>
              <a:t> pack;</a:t>
            </a:r>
            <a:endParaRPr lang="en-IN" sz="2000" b="1" dirty="0" smtClean="0"/>
          </a:p>
          <a:p>
            <a:r>
              <a:rPr lang="en-IN" sz="2000" b="1" dirty="0" smtClean="0"/>
              <a:t>class</a:t>
            </a:r>
            <a:r>
              <a:rPr lang="en-IN" sz="2000" dirty="0" smtClean="0"/>
              <a:t> A{  </a:t>
            </a:r>
          </a:p>
          <a:p>
            <a:pPr lvl="1"/>
            <a:r>
              <a:rPr lang="en-IN" sz="2000" b="1" dirty="0" smtClean="0"/>
              <a:t>default</a:t>
            </a:r>
            <a:r>
              <a:rPr lang="en-IN" sz="2000" dirty="0" smtClean="0"/>
              <a:t> </a:t>
            </a:r>
            <a:r>
              <a:rPr lang="en-IN" sz="2000" b="1" dirty="0" err="1" smtClean="0"/>
              <a:t>int</a:t>
            </a:r>
            <a:r>
              <a:rPr lang="en-IN" sz="2000" dirty="0" smtClean="0"/>
              <a:t> data=40;  </a:t>
            </a:r>
          </a:p>
          <a:p>
            <a:pPr lvl="1"/>
            <a:r>
              <a:rPr lang="en-IN" sz="2000" b="1" dirty="0" smtClean="0"/>
              <a:t>default</a:t>
            </a:r>
            <a:r>
              <a:rPr lang="en-IN" sz="2000" dirty="0" smtClean="0"/>
              <a:t> </a:t>
            </a:r>
            <a:r>
              <a:rPr lang="en-IN" sz="2000" b="1" dirty="0" smtClean="0"/>
              <a:t>void</a:t>
            </a:r>
            <a:r>
              <a:rPr lang="en-IN" sz="2000" dirty="0" smtClean="0"/>
              <a:t> </a:t>
            </a:r>
            <a:r>
              <a:rPr lang="en-IN" sz="2000" dirty="0" err="1" smtClean="0"/>
              <a:t>msg</a:t>
            </a:r>
            <a:r>
              <a:rPr lang="en-IN" sz="2000" dirty="0" smtClean="0"/>
              <a:t>(){</a:t>
            </a:r>
            <a:r>
              <a:rPr lang="en-IN" sz="2000" dirty="0" err="1" smtClean="0"/>
              <a:t>System.out.println</a:t>
            </a:r>
            <a:r>
              <a:rPr lang="en-IN" sz="2000" dirty="0" smtClean="0"/>
              <a:t>(“Java</a:t>
            </a:r>
            <a:r>
              <a:rPr lang="en-IN" sz="2000" dirty="0" smtClean="0"/>
              <a:t>");}  </a:t>
            </a:r>
          </a:p>
          <a:p>
            <a:pPr lvl="1"/>
            <a:r>
              <a:rPr lang="en-IN" sz="2000" dirty="0" smtClean="0"/>
              <a:t>}  </a:t>
            </a:r>
          </a:p>
          <a:p>
            <a:r>
              <a:rPr lang="en-IN" sz="2000" dirty="0" smtClean="0"/>
              <a:t>  </a:t>
            </a:r>
            <a:endParaRPr lang="en-IN" sz="2000" dirty="0" smtClean="0"/>
          </a:p>
          <a:p>
            <a:r>
              <a:rPr lang="en-IN" sz="2000" b="1" dirty="0" smtClean="0"/>
              <a:t>package</a:t>
            </a:r>
            <a:r>
              <a:rPr lang="en-IN" sz="2000" dirty="0" smtClean="0"/>
              <a:t> </a:t>
            </a:r>
            <a:r>
              <a:rPr lang="en-IN" sz="2000" dirty="0" err="1" smtClean="0"/>
              <a:t>mypack</a:t>
            </a:r>
            <a:r>
              <a:rPr lang="en-IN" sz="2000" dirty="0" smtClean="0"/>
              <a:t>;  </a:t>
            </a:r>
          </a:p>
          <a:p>
            <a:r>
              <a:rPr lang="en-IN" sz="2000" b="1" dirty="0" smtClean="0"/>
              <a:t>import</a:t>
            </a:r>
            <a:r>
              <a:rPr lang="en-IN" sz="2000" dirty="0" smtClean="0"/>
              <a:t> pack.*;  </a:t>
            </a:r>
          </a:p>
          <a:p>
            <a:r>
              <a:rPr lang="en-IN" sz="2000" b="1" dirty="0" smtClean="0"/>
              <a:t>public</a:t>
            </a:r>
            <a:r>
              <a:rPr lang="en-IN" sz="2000" dirty="0" smtClean="0"/>
              <a:t> </a:t>
            </a:r>
            <a:r>
              <a:rPr lang="en-IN" sz="2000" b="1" dirty="0" smtClean="0"/>
              <a:t>class</a:t>
            </a:r>
            <a:r>
              <a:rPr lang="en-IN" sz="2000" dirty="0" smtClean="0"/>
              <a:t> </a:t>
            </a:r>
            <a:r>
              <a:rPr lang="en-IN" sz="2000" dirty="0" smtClean="0"/>
              <a:t>B{</a:t>
            </a:r>
            <a:r>
              <a:rPr lang="en-IN" sz="2000" dirty="0" smtClean="0"/>
              <a:t>  </a:t>
            </a:r>
          </a:p>
          <a:p>
            <a:pPr lvl="1"/>
            <a:r>
              <a:rPr lang="en-IN" sz="2000" dirty="0" smtClean="0"/>
              <a:t> </a:t>
            </a:r>
            <a:r>
              <a:rPr lang="en-IN" sz="2000" b="1" dirty="0" smtClean="0"/>
              <a:t>public</a:t>
            </a:r>
            <a:r>
              <a:rPr lang="en-IN" sz="2000" dirty="0" smtClean="0"/>
              <a:t> </a:t>
            </a:r>
            <a:r>
              <a:rPr lang="en-IN" sz="2000" b="1" dirty="0" smtClean="0"/>
              <a:t>static</a:t>
            </a:r>
            <a:r>
              <a:rPr lang="en-IN" sz="2000" dirty="0" smtClean="0"/>
              <a:t> </a:t>
            </a:r>
            <a:r>
              <a:rPr lang="en-IN" sz="2000" b="1" dirty="0" smtClean="0"/>
              <a:t>void</a:t>
            </a:r>
            <a:r>
              <a:rPr lang="en-IN" sz="2000" dirty="0" smtClean="0"/>
              <a:t> main(String </a:t>
            </a:r>
            <a:r>
              <a:rPr lang="en-IN" sz="2000" dirty="0" err="1" smtClean="0"/>
              <a:t>args</a:t>
            </a:r>
            <a:r>
              <a:rPr lang="en-IN" sz="2000" dirty="0" smtClean="0"/>
              <a:t>[]){  </a:t>
            </a:r>
          </a:p>
          <a:p>
            <a:pPr lvl="1"/>
            <a:r>
              <a:rPr lang="en-IN" sz="2000" dirty="0" smtClean="0"/>
              <a:t>   A </a:t>
            </a:r>
            <a:r>
              <a:rPr lang="en-IN" sz="2000" dirty="0" err="1" smtClean="0"/>
              <a:t>obj</a:t>
            </a:r>
            <a:r>
              <a:rPr lang="en-IN" sz="2000" dirty="0" smtClean="0"/>
              <a:t>=</a:t>
            </a:r>
            <a:r>
              <a:rPr lang="en-IN" sz="2000" b="1" dirty="0" smtClean="0"/>
              <a:t>new</a:t>
            </a:r>
            <a:r>
              <a:rPr lang="en-IN" sz="2000" dirty="0" smtClean="0"/>
              <a:t> A();   );//</a:t>
            </a:r>
            <a:r>
              <a:rPr lang="en-IN" sz="2000" dirty="0" err="1" smtClean="0"/>
              <a:t>CompileTimeError</a:t>
            </a:r>
            <a:r>
              <a:rPr lang="en-IN" sz="2000" dirty="0" smtClean="0"/>
              <a:t>  </a:t>
            </a:r>
          </a:p>
          <a:p>
            <a:pPr lvl="1"/>
            <a:r>
              <a:rPr lang="en-IN" sz="2000" dirty="0" smtClean="0"/>
              <a:t>   obj.msg();//Compile Time Error  </a:t>
            </a:r>
          </a:p>
          <a:p>
            <a:pPr lvl="1"/>
            <a:r>
              <a:rPr lang="en-IN" sz="2000" dirty="0" smtClean="0"/>
              <a:t>   }  </a:t>
            </a:r>
          </a:p>
          <a:p>
            <a:r>
              <a:rPr lang="en-IN" sz="2000" dirty="0" smtClean="0"/>
              <a:t>}</a:t>
            </a: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IN"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0"/>
            <a:ext cx="8229600" cy="692696"/>
          </a:xfrm>
        </p:spPr>
        <p:txBody>
          <a:bodyPr>
            <a:normAutofit fontScale="90000"/>
          </a:bodyPr>
          <a:lstStyle/>
          <a:p>
            <a:r>
              <a:rPr lang="en-IN" dirty="0" smtClean="0"/>
              <a:t>Protected</a:t>
            </a:r>
            <a:r>
              <a:rPr lang="en-IN" dirty="0" smtClean="0"/>
              <a:t> </a:t>
            </a:r>
            <a:r>
              <a:rPr lang="en-IN" dirty="0" smtClean="0"/>
              <a:t>access </a:t>
            </a:r>
            <a:r>
              <a:rPr lang="en-IN" dirty="0" smtClean="0"/>
              <a:t>modifier</a:t>
            </a:r>
            <a:endParaRPr lang="en-IN" dirty="0"/>
          </a:p>
        </p:txBody>
      </p:sp>
      <p:sp>
        <p:nvSpPr>
          <p:cNvPr id="3" name="Content Placeholder 2"/>
          <p:cNvSpPr>
            <a:spLocks noGrp="1"/>
          </p:cNvSpPr>
          <p:nvPr>
            <p:ph idx="1"/>
          </p:nvPr>
        </p:nvSpPr>
        <p:spPr>
          <a:xfrm>
            <a:off x="0" y="620688"/>
            <a:ext cx="4499992" cy="6237312"/>
          </a:xfrm>
        </p:spPr>
        <p:txBody>
          <a:bodyPr>
            <a:normAutofit fontScale="92500" lnSpcReduction="20000"/>
          </a:bodyPr>
          <a:lstStyle/>
          <a:p>
            <a:r>
              <a:rPr lang="en-IN" dirty="0" smtClean="0"/>
              <a:t>The protected </a:t>
            </a:r>
            <a:r>
              <a:rPr lang="en-IN" dirty="0" smtClean="0"/>
              <a:t>access </a:t>
            </a:r>
            <a:r>
              <a:rPr lang="en-IN" dirty="0" smtClean="0"/>
              <a:t>modifier is accessible only within </a:t>
            </a:r>
            <a:r>
              <a:rPr lang="en-IN" dirty="0" smtClean="0"/>
              <a:t>package and out side the package, but with inheritance only. </a:t>
            </a:r>
            <a:endParaRPr lang="en-IN" dirty="0" smtClean="0"/>
          </a:p>
          <a:p>
            <a:r>
              <a:rPr lang="en-IN" dirty="0" smtClean="0"/>
              <a:t>In this example, we have created two classes A and </a:t>
            </a:r>
            <a:r>
              <a:rPr lang="en-IN" dirty="0" smtClean="0"/>
              <a:t>B. </a:t>
            </a:r>
            <a:r>
              <a:rPr lang="en-IN" dirty="0" smtClean="0"/>
              <a:t>A class contains protected</a:t>
            </a:r>
            <a:r>
              <a:rPr lang="en-IN" dirty="0" smtClean="0"/>
              <a:t> </a:t>
            </a:r>
            <a:r>
              <a:rPr lang="en-IN" dirty="0" smtClean="0"/>
              <a:t>data member and protected </a:t>
            </a:r>
            <a:r>
              <a:rPr lang="en-IN" dirty="0" smtClean="0"/>
              <a:t>method</a:t>
            </a:r>
            <a:r>
              <a:rPr lang="en-IN" dirty="0" smtClean="0"/>
              <a:t>. We are accessing these protected </a:t>
            </a:r>
            <a:r>
              <a:rPr lang="en-IN" dirty="0" smtClean="0"/>
              <a:t>members </a:t>
            </a:r>
            <a:r>
              <a:rPr lang="en-IN" dirty="0" smtClean="0"/>
              <a:t>from outside the </a:t>
            </a:r>
            <a:r>
              <a:rPr lang="en-IN" dirty="0" smtClean="0"/>
              <a:t>package, </a:t>
            </a:r>
            <a:r>
              <a:rPr lang="en-IN" dirty="0" smtClean="0"/>
              <a:t>so there is </a:t>
            </a:r>
            <a:r>
              <a:rPr lang="en-IN" dirty="0" smtClean="0"/>
              <a:t>no compile </a:t>
            </a:r>
            <a:r>
              <a:rPr lang="en-IN" dirty="0" smtClean="0"/>
              <a:t>time error.</a:t>
            </a:r>
            <a:endParaRPr lang="en-IN" dirty="0"/>
          </a:p>
        </p:txBody>
      </p:sp>
      <p:sp>
        <p:nvSpPr>
          <p:cNvPr id="5" name="Content Placeholder 2"/>
          <p:cNvSpPr txBox="1">
            <a:spLocks/>
          </p:cNvSpPr>
          <p:nvPr/>
        </p:nvSpPr>
        <p:spPr>
          <a:xfrm>
            <a:off x="4427984" y="620688"/>
            <a:ext cx="4608512" cy="6237312"/>
          </a:xfrm>
          <a:prstGeom prst="rect">
            <a:avLst/>
          </a:prstGeom>
        </p:spPr>
        <p:txBody>
          <a:bodyPr vert="horz" lIns="91440" tIns="45720" rIns="91440" bIns="45720" rtlCol="0">
            <a:normAutofit/>
          </a:bodyPr>
          <a:lstStyle/>
          <a:p>
            <a:r>
              <a:rPr lang="en-IN" sz="2000" b="1" dirty="0" smtClean="0"/>
              <a:t>class</a:t>
            </a:r>
            <a:r>
              <a:rPr lang="en-IN" sz="2000" dirty="0" smtClean="0"/>
              <a:t> A{  </a:t>
            </a:r>
          </a:p>
          <a:p>
            <a:pPr lvl="1"/>
            <a:r>
              <a:rPr lang="en-IN" sz="2000" b="1" dirty="0" smtClean="0"/>
              <a:t>protected</a:t>
            </a:r>
            <a:r>
              <a:rPr lang="en-IN" sz="2000" dirty="0" smtClean="0"/>
              <a:t>  </a:t>
            </a:r>
            <a:r>
              <a:rPr lang="en-IN" sz="2000" b="1" dirty="0" err="1" smtClean="0"/>
              <a:t>int</a:t>
            </a:r>
            <a:r>
              <a:rPr lang="en-IN" sz="2000" dirty="0" smtClean="0"/>
              <a:t> data=40;  </a:t>
            </a:r>
          </a:p>
          <a:p>
            <a:pPr lvl="2"/>
            <a:r>
              <a:rPr lang="en-IN" sz="2000" b="1" dirty="0" smtClean="0"/>
              <a:t>protected</a:t>
            </a:r>
            <a:r>
              <a:rPr lang="en-IN" sz="2000" dirty="0" smtClean="0"/>
              <a:t>  </a:t>
            </a:r>
            <a:r>
              <a:rPr lang="en-IN" sz="2000" b="1" dirty="0" smtClean="0"/>
              <a:t>void</a:t>
            </a:r>
            <a:r>
              <a:rPr lang="en-IN" sz="2000" dirty="0" smtClean="0"/>
              <a:t> </a:t>
            </a:r>
            <a:r>
              <a:rPr lang="en-IN" sz="2000" dirty="0" err="1" smtClean="0"/>
              <a:t>msg</a:t>
            </a:r>
            <a:r>
              <a:rPr lang="en-IN" sz="2000" dirty="0" smtClean="0"/>
              <a:t>(){</a:t>
            </a:r>
          </a:p>
          <a:p>
            <a:pPr lvl="2"/>
            <a:r>
              <a:rPr lang="en-IN" sz="2000" dirty="0" err="1" smtClean="0"/>
              <a:t>System.out.println</a:t>
            </a:r>
            <a:r>
              <a:rPr lang="en-IN" sz="2000" dirty="0" smtClean="0"/>
              <a:t>(“Java");</a:t>
            </a:r>
          </a:p>
          <a:p>
            <a:pPr lvl="2"/>
            <a:r>
              <a:rPr lang="en-IN" sz="2000" dirty="0" smtClean="0"/>
              <a:t>}</a:t>
            </a:r>
            <a:r>
              <a:rPr lang="en-IN" sz="2000" dirty="0" smtClean="0"/>
              <a:t>  </a:t>
            </a:r>
          </a:p>
          <a:p>
            <a:pPr lvl="1"/>
            <a:r>
              <a:rPr lang="en-IN" sz="2000" dirty="0" smtClean="0"/>
              <a:t>}  </a:t>
            </a:r>
          </a:p>
          <a:p>
            <a:r>
              <a:rPr lang="en-IN" sz="2000" dirty="0" smtClean="0"/>
              <a:t>  </a:t>
            </a:r>
          </a:p>
          <a:p>
            <a:r>
              <a:rPr lang="en-IN" sz="2000" b="1" dirty="0" smtClean="0"/>
              <a:t>public</a:t>
            </a:r>
            <a:r>
              <a:rPr lang="en-IN" sz="2000" dirty="0" smtClean="0"/>
              <a:t> </a:t>
            </a:r>
            <a:r>
              <a:rPr lang="en-IN" sz="2000" b="1" dirty="0" smtClean="0"/>
              <a:t>class</a:t>
            </a:r>
            <a:r>
              <a:rPr lang="en-IN" sz="2000" dirty="0" smtClean="0"/>
              <a:t> </a:t>
            </a:r>
            <a:r>
              <a:rPr lang="en-IN" sz="2000" dirty="0" smtClean="0"/>
              <a:t>B extends A{</a:t>
            </a:r>
            <a:r>
              <a:rPr lang="en-IN" sz="2000" dirty="0" smtClean="0"/>
              <a:t>  </a:t>
            </a:r>
            <a:endParaRPr lang="en-IN" sz="2000" dirty="0" smtClean="0"/>
          </a:p>
          <a:p>
            <a:endParaRPr lang="en-IN" sz="2000" dirty="0" smtClean="0"/>
          </a:p>
          <a:p>
            <a:pPr lvl="1"/>
            <a:r>
              <a:rPr lang="en-IN" sz="2000" dirty="0" smtClean="0"/>
              <a:t> </a:t>
            </a:r>
            <a:r>
              <a:rPr lang="en-IN" sz="2000" b="1" dirty="0" smtClean="0"/>
              <a:t>public</a:t>
            </a:r>
            <a:r>
              <a:rPr lang="en-IN" sz="2000" dirty="0" smtClean="0"/>
              <a:t> </a:t>
            </a:r>
            <a:r>
              <a:rPr lang="en-IN" sz="2000" b="1" dirty="0" smtClean="0"/>
              <a:t>static</a:t>
            </a:r>
            <a:r>
              <a:rPr lang="en-IN" sz="2000" dirty="0" smtClean="0"/>
              <a:t> </a:t>
            </a:r>
            <a:r>
              <a:rPr lang="en-IN" sz="2000" b="1" dirty="0" smtClean="0"/>
              <a:t>void</a:t>
            </a:r>
            <a:r>
              <a:rPr lang="en-IN" sz="2000" dirty="0" smtClean="0"/>
              <a:t> main(String </a:t>
            </a:r>
            <a:r>
              <a:rPr lang="en-IN" sz="2000" dirty="0" err="1" smtClean="0"/>
              <a:t>args</a:t>
            </a:r>
            <a:r>
              <a:rPr lang="en-IN" sz="2000" dirty="0" smtClean="0"/>
              <a:t>[]){ </a:t>
            </a:r>
          </a:p>
          <a:p>
            <a:pPr lvl="1"/>
            <a:r>
              <a:rPr lang="en-IN" sz="2000" dirty="0" smtClean="0"/>
              <a:t>    </a:t>
            </a:r>
            <a:r>
              <a:rPr lang="en-IN" sz="2000" dirty="0" smtClean="0"/>
              <a:t>B</a:t>
            </a:r>
            <a:r>
              <a:rPr lang="en-IN" sz="2000" dirty="0" smtClean="0"/>
              <a:t> </a:t>
            </a:r>
            <a:r>
              <a:rPr lang="en-IN" sz="2000" dirty="0" err="1" smtClean="0"/>
              <a:t>obj</a:t>
            </a:r>
            <a:r>
              <a:rPr lang="en-IN" sz="2000" dirty="0" smtClean="0"/>
              <a:t>=</a:t>
            </a:r>
            <a:r>
              <a:rPr lang="en-IN" sz="2000" b="1" dirty="0" smtClean="0"/>
              <a:t>new</a:t>
            </a:r>
            <a:r>
              <a:rPr lang="en-IN" sz="2000" dirty="0" smtClean="0"/>
              <a:t>  </a:t>
            </a:r>
            <a:r>
              <a:rPr lang="en-IN" sz="2000" dirty="0" smtClean="0"/>
              <a:t>B();</a:t>
            </a:r>
            <a:r>
              <a:rPr lang="en-IN" sz="2000" dirty="0" smtClean="0"/>
              <a:t>  </a:t>
            </a:r>
          </a:p>
          <a:p>
            <a:pPr lvl="1"/>
            <a:r>
              <a:rPr lang="en-IN" sz="2000" dirty="0" smtClean="0"/>
              <a:t>   </a:t>
            </a:r>
            <a:r>
              <a:rPr lang="en-IN" sz="2000" dirty="0" err="1" smtClean="0"/>
              <a:t>System.out.println</a:t>
            </a:r>
            <a:r>
              <a:rPr lang="en-IN" sz="2000" dirty="0" smtClean="0"/>
              <a:t>(</a:t>
            </a:r>
            <a:r>
              <a:rPr lang="en-IN" sz="2000" dirty="0" err="1" smtClean="0"/>
              <a:t>obj.data</a:t>
            </a:r>
            <a:r>
              <a:rPr lang="en-IN" sz="2000" dirty="0" smtClean="0"/>
              <a:t>); </a:t>
            </a:r>
            <a:r>
              <a:rPr lang="en-IN" sz="2000" dirty="0" smtClean="0"/>
              <a:t>  </a:t>
            </a:r>
          </a:p>
          <a:p>
            <a:pPr lvl="1"/>
            <a:r>
              <a:rPr lang="en-IN" sz="2000" dirty="0" smtClean="0"/>
              <a:t>   obj.msg</a:t>
            </a:r>
            <a:r>
              <a:rPr lang="en-IN" sz="2000" dirty="0" smtClean="0"/>
              <a:t>(); </a:t>
            </a:r>
            <a:r>
              <a:rPr lang="en-IN" sz="2000" dirty="0" smtClean="0"/>
              <a:t>  </a:t>
            </a:r>
          </a:p>
          <a:p>
            <a:pPr lvl="1"/>
            <a:r>
              <a:rPr lang="en-IN" sz="2000" dirty="0" smtClean="0"/>
              <a:t>   }  </a:t>
            </a:r>
          </a:p>
          <a:p>
            <a:endParaRPr lang="en-IN" sz="2000" dirty="0" smtClean="0"/>
          </a:p>
          <a:p>
            <a:r>
              <a:rPr lang="en-IN" sz="2000" dirty="0" smtClean="0"/>
              <a:t>}</a:t>
            </a:r>
            <a:endParaRPr lang="en-IN" sz="2000" dirty="0" smtClean="0"/>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IN"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0"/>
            <a:ext cx="8229600" cy="692696"/>
          </a:xfrm>
        </p:spPr>
        <p:txBody>
          <a:bodyPr>
            <a:normAutofit fontScale="90000"/>
          </a:bodyPr>
          <a:lstStyle/>
          <a:p>
            <a:r>
              <a:rPr lang="en-IN" dirty="0" smtClean="0"/>
              <a:t>Public</a:t>
            </a:r>
            <a:r>
              <a:rPr lang="en-IN" dirty="0" smtClean="0"/>
              <a:t> </a:t>
            </a:r>
            <a:r>
              <a:rPr lang="en-IN" dirty="0" smtClean="0"/>
              <a:t>access </a:t>
            </a:r>
            <a:r>
              <a:rPr lang="en-IN" dirty="0" smtClean="0"/>
              <a:t>modifier</a:t>
            </a:r>
            <a:endParaRPr lang="en-IN" dirty="0"/>
          </a:p>
        </p:txBody>
      </p:sp>
      <p:sp>
        <p:nvSpPr>
          <p:cNvPr id="3" name="Content Placeholder 2"/>
          <p:cNvSpPr>
            <a:spLocks noGrp="1"/>
          </p:cNvSpPr>
          <p:nvPr>
            <p:ph idx="1"/>
          </p:nvPr>
        </p:nvSpPr>
        <p:spPr>
          <a:xfrm>
            <a:off x="0" y="620688"/>
            <a:ext cx="4499992" cy="6237312"/>
          </a:xfrm>
        </p:spPr>
        <p:txBody>
          <a:bodyPr>
            <a:normAutofit lnSpcReduction="10000"/>
          </a:bodyPr>
          <a:lstStyle/>
          <a:p>
            <a:r>
              <a:rPr lang="en-IN" dirty="0" smtClean="0"/>
              <a:t>The protected </a:t>
            </a:r>
            <a:r>
              <a:rPr lang="en-IN" dirty="0" smtClean="0"/>
              <a:t>access </a:t>
            </a:r>
            <a:r>
              <a:rPr lang="en-IN" dirty="0" smtClean="0"/>
              <a:t>modifier is accessible everywhere.</a:t>
            </a:r>
            <a:r>
              <a:rPr lang="en-IN" dirty="0" smtClean="0"/>
              <a:t> </a:t>
            </a:r>
            <a:endParaRPr lang="en-IN" dirty="0" smtClean="0"/>
          </a:p>
          <a:p>
            <a:r>
              <a:rPr lang="en-IN" dirty="0" smtClean="0"/>
              <a:t>In this example, we have created two classes A and </a:t>
            </a:r>
            <a:r>
              <a:rPr lang="en-IN" dirty="0" smtClean="0"/>
              <a:t>B. </a:t>
            </a:r>
            <a:r>
              <a:rPr lang="en-IN" dirty="0" smtClean="0"/>
              <a:t>A class contains </a:t>
            </a:r>
            <a:r>
              <a:rPr lang="en-IN" dirty="0" smtClean="0"/>
              <a:t>public </a:t>
            </a:r>
            <a:r>
              <a:rPr lang="en-IN" dirty="0" smtClean="0"/>
              <a:t>data member and </a:t>
            </a:r>
            <a:r>
              <a:rPr lang="en-IN" dirty="0" smtClean="0"/>
              <a:t>public method</a:t>
            </a:r>
            <a:r>
              <a:rPr lang="en-IN" dirty="0" smtClean="0"/>
              <a:t>. We are accessing these </a:t>
            </a:r>
            <a:r>
              <a:rPr lang="en-IN" dirty="0" smtClean="0"/>
              <a:t>public members </a:t>
            </a:r>
            <a:r>
              <a:rPr lang="en-IN" dirty="0" smtClean="0"/>
              <a:t>from </a:t>
            </a:r>
            <a:r>
              <a:rPr lang="en-IN" dirty="0" smtClean="0"/>
              <a:t>any where, </a:t>
            </a:r>
            <a:r>
              <a:rPr lang="en-IN" dirty="0" smtClean="0"/>
              <a:t>so there is </a:t>
            </a:r>
            <a:r>
              <a:rPr lang="en-IN" dirty="0" smtClean="0"/>
              <a:t>no compile </a:t>
            </a:r>
            <a:r>
              <a:rPr lang="en-IN" dirty="0" smtClean="0"/>
              <a:t>time error.</a:t>
            </a:r>
            <a:endParaRPr lang="en-IN" dirty="0"/>
          </a:p>
        </p:txBody>
      </p:sp>
      <p:sp>
        <p:nvSpPr>
          <p:cNvPr id="5" name="Content Placeholder 2"/>
          <p:cNvSpPr txBox="1">
            <a:spLocks/>
          </p:cNvSpPr>
          <p:nvPr/>
        </p:nvSpPr>
        <p:spPr>
          <a:xfrm>
            <a:off x="4427984" y="620688"/>
            <a:ext cx="4608512" cy="6237312"/>
          </a:xfrm>
          <a:prstGeom prst="rect">
            <a:avLst/>
          </a:prstGeom>
        </p:spPr>
        <p:txBody>
          <a:bodyPr vert="horz" lIns="91440" tIns="45720" rIns="91440" bIns="45720" rtlCol="0">
            <a:normAutofit/>
          </a:bodyPr>
          <a:lstStyle/>
          <a:p>
            <a:r>
              <a:rPr lang="en-IN" sz="2000" b="1" dirty="0" smtClean="0"/>
              <a:t>class</a:t>
            </a:r>
            <a:r>
              <a:rPr lang="en-IN" sz="2000" dirty="0" smtClean="0"/>
              <a:t> A{  </a:t>
            </a:r>
          </a:p>
          <a:p>
            <a:pPr lvl="1"/>
            <a:r>
              <a:rPr lang="en-IN" sz="2000" b="1" dirty="0" smtClean="0"/>
              <a:t>public</a:t>
            </a:r>
            <a:r>
              <a:rPr lang="en-IN" sz="2000" dirty="0" smtClean="0"/>
              <a:t> </a:t>
            </a:r>
            <a:r>
              <a:rPr lang="en-IN" sz="2000" b="1" dirty="0" err="1" smtClean="0"/>
              <a:t>int</a:t>
            </a:r>
            <a:r>
              <a:rPr lang="en-IN" sz="2000" dirty="0" smtClean="0"/>
              <a:t> data=40;  </a:t>
            </a:r>
          </a:p>
          <a:p>
            <a:pPr lvl="2"/>
            <a:r>
              <a:rPr lang="en-IN" sz="2000" b="1" dirty="0" smtClean="0"/>
              <a:t>public</a:t>
            </a:r>
            <a:r>
              <a:rPr lang="en-IN" sz="2000" dirty="0" smtClean="0"/>
              <a:t> </a:t>
            </a:r>
            <a:r>
              <a:rPr lang="en-IN" sz="2000" b="1" dirty="0" smtClean="0"/>
              <a:t>void</a:t>
            </a:r>
            <a:r>
              <a:rPr lang="en-IN" sz="2000" dirty="0" smtClean="0"/>
              <a:t> </a:t>
            </a:r>
            <a:r>
              <a:rPr lang="en-IN" sz="2000" dirty="0" err="1" smtClean="0"/>
              <a:t>msg</a:t>
            </a:r>
            <a:r>
              <a:rPr lang="en-IN" sz="2000" dirty="0" smtClean="0"/>
              <a:t>(){</a:t>
            </a:r>
          </a:p>
          <a:p>
            <a:pPr lvl="2"/>
            <a:r>
              <a:rPr lang="en-IN" sz="2000" dirty="0" err="1" smtClean="0"/>
              <a:t>System.out.println</a:t>
            </a:r>
            <a:r>
              <a:rPr lang="en-IN" sz="2000" dirty="0" smtClean="0"/>
              <a:t>(“Java");</a:t>
            </a:r>
          </a:p>
          <a:p>
            <a:pPr lvl="2"/>
            <a:r>
              <a:rPr lang="en-IN" sz="2000" dirty="0" smtClean="0"/>
              <a:t>}</a:t>
            </a:r>
            <a:r>
              <a:rPr lang="en-IN" sz="2000" dirty="0" smtClean="0"/>
              <a:t>  </a:t>
            </a:r>
          </a:p>
          <a:p>
            <a:pPr lvl="1"/>
            <a:r>
              <a:rPr lang="en-IN" sz="2000" dirty="0" smtClean="0"/>
              <a:t>}  </a:t>
            </a:r>
          </a:p>
          <a:p>
            <a:r>
              <a:rPr lang="en-IN" sz="2000" dirty="0" smtClean="0"/>
              <a:t>  </a:t>
            </a:r>
          </a:p>
          <a:p>
            <a:r>
              <a:rPr lang="en-IN" sz="2000" b="1" dirty="0" smtClean="0"/>
              <a:t>public</a:t>
            </a:r>
            <a:r>
              <a:rPr lang="en-IN" sz="2000" dirty="0" smtClean="0"/>
              <a:t> </a:t>
            </a:r>
            <a:r>
              <a:rPr lang="en-IN" sz="2000" b="1" dirty="0" smtClean="0"/>
              <a:t>class</a:t>
            </a:r>
            <a:r>
              <a:rPr lang="en-IN" sz="2000" dirty="0" smtClean="0"/>
              <a:t> </a:t>
            </a:r>
            <a:r>
              <a:rPr lang="en-IN" sz="2000" dirty="0" smtClean="0"/>
              <a:t>B {</a:t>
            </a:r>
            <a:r>
              <a:rPr lang="en-IN" sz="2000" dirty="0" smtClean="0"/>
              <a:t>  </a:t>
            </a:r>
            <a:endParaRPr lang="en-IN" sz="2000" dirty="0" smtClean="0"/>
          </a:p>
          <a:p>
            <a:endParaRPr lang="en-IN" sz="2000" dirty="0" smtClean="0"/>
          </a:p>
          <a:p>
            <a:pPr lvl="1"/>
            <a:r>
              <a:rPr lang="en-IN" sz="2000" dirty="0" smtClean="0"/>
              <a:t> </a:t>
            </a:r>
            <a:r>
              <a:rPr lang="en-IN" sz="2000" b="1" dirty="0" smtClean="0"/>
              <a:t>public</a:t>
            </a:r>
            <a:r>
              <a:rPr lang="en-IN" sz="2000" dirty="0" smtClean="0"/>
              <a:t> </a:t>
            </a:r>
            <a:r>
              <a:rPr lang="en-IN" sz="2000" b="1" dirty="0" smtClean="0"/>
              <a:t>static</a:t>
            </a:r>
            <a:r>
              <a:rPr lang="en-IN" sz="2000" dirty="0" smtClean="0"/>
              <a:t> </a:t>
            </a:r>
            <a:r>
              <a:rPr lang="en-IN" sz="2000" b="1" dirty="0" smtClean="0"/>
              <a:t>void</a:t>
            </a:r>
            <a:r>
              <a:rPr lang="en-IN" sz="2000" dirty="0" smtClean="0"/>
              <a:t> main(String </a:t>
            </a:r>
            <a:r>
              <a:rPr lang="en-IN" sz="2000" dirty="0" err="1" smtClean="0"/>
              <a:t>args</a:t>
            </a:r>
            <a:r>
              <a:rPr lang="en-IN" sz="2000" dirty="0" smtClean="0"/>
              <a:t>[]){ </a:t>
            </a:r>
          </a:p>
          <a:p>
            <a:pPr lvl="1"/>
            <a:r>
              <a:rPr lang="en-IN" sz="2000" dirty="0" smtClean="0"/>
              <a:t>    </a:t>
            </a:r>
            <a:r>
              <a:rPr lang="en-IN" sz="2000" dirty="0" smtClean="0"/>
              <a:t>A</a:t>
            </a:r>
            <a:r>
              <a:rPr lang="en-IN" sz="2000" dirty="0" smtClean="0"/>
              <a:t> </a:t>
            </a:r>
            <a:r>
              <a:rPr lang="en-IN" sz="2000" dirty="0" err="1" smtClean="0"/>
              <a:t>obj</a:t>
            </a:r>
            <a:r>
              <a:rPr lang="en-IN" sz="2000" dirty="0" smtClean="0"/>
              <a:t>=</a:t>
            </a:r>
            <a:r>
              <a:rPr lang="en-IN" sz="2000" b="1" dirty="0" smtClean="0"/>
              <a:t>new</a:t>
            </a:r>
            <a:r>
              <a:rPr lang="en-IN" sz="2000" dirty="0" smtClean="0"/>
              <a:t>  A</a:t>
            </a:r>
            <a:r>
              <a:rPr lang="en-IN" sz="2000" dirty="0" smtClean="0"/>
              <a:t>();</a:t>
            </a:r>
            <a:r>
              <a:rPr lang="en-IN" sz="2000" dirty="0" smtClean="0"/>
              <a:t>  </a:t>
            </a:r>
          </a:p>
          <a:p>
            <a:pPr lvl="1"/>
            <a:r>
              <a:rPr lang="en-IN" sz="2000" dirty="0" smtClean="0"/>
              <a:t>   </a:t>
            </a:r>
            <a:r>
              <a:rPr lang="en-IN" sz="2000" dirty="0" err="1" smtClean="0"/>
              <a:t>System.out.println</a:t>
            </a:r>
            <a:r>
              <a:rPr lang="en-IN" sz="2000" dirty="0" smtClean="0"/>
              <a:t>(</a:t>
            </a:r>
            <a:r>
              <a:rPr lang="en-IN" sz="2000" dirty="0" err="1" smtClean="0"/>
              <a:t>obj.data</a:t>
            </a:r>
            <a:r>
              <a:rPr lang="en-IN" sz="2000" dirty="0" smtClean="0"/>
              <a:t>); </a:t>
            </a:r>
            <a:r>
              <a:rPr lang="en-IN" sz="2000" dirty="0" smtClean="0"/>
              <a:t>  </a:t>
            </a:r>
          </a:p>
          <a:p>
            <a:pPr lvl="1"/>
            <a:r>
              <a:rPr lang="en-IN" sz="2000" dirty="0" smtClean="0"/>
              <a:t>   obj.msg</a:t>
            </a:r>
            <a:r>
              <a:rPr lang="en-IN" sz="2000" dirty="0" smtClean="0"/>
              <a:t>(); </a:t>
            </a:r>
            <a:r>
              <a:rPr lang="en-IN" sz="2000" dirty="0" smtClean="0"/>
              <a:t>  </a:t>
            </a:r>
          </a:p>
          <a:p>
            <a:pPr lvl="1"/>
            <a:r>
              <a:rPr lang="en-IN" sz="2000" dirty="0" smtClean="0"/>
              <a:t>   }  </a:t>
            </a:r>
          </a:p>
          <a:p>
            <a:endParaRPr lang="en-IN" sz="2000" dirty="0" smtClean="0"/>
          </a:p>
          <a:p>
            <a:r>
              <a:rPr lang="en-IN" sz="2000" dirty="0" smtClean="0"/>
              <a:t>}</a:t>
            </a:r>
            <a:endParaRPr lang="en-IN" sz="2000" dirty="0" smtClean="0"/>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IN"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Access Modifiers Table</a:t>
            </a:r>
            <a:r>
              <a:rPr lang="en-IN" dirty="0" smtClean="0"/>
              <a:t>.</a:t>
            </a:r>
            <a:endParaRPr lang="en-IN" dirty="0"/>
          </a:p>
        </p:txBody>
      </p:sp>
      <p:graphicFrame>
        <p:nvGraphicFramePr>
          <p:cNvPr id="4" name="Content Placeholder 3"/>
          <p:cNvGraphicFramePr>
            <a:graphicFrameLocks noGrp="1"/>
          </p:cNvGraphicFramePr>
          <p:nvPr>
            <p:ph idx="1"/>
          </p:nvPr>
        </p:nvGraphicFramePr>
        <p:xfrm>
          <a:off x="467545" y="2132853"/>
          <a:ext cx="8352925" cy="3672410"/>
        </p:xfrm>
        <a:graphic>
          <a:graphicData uri="http://schemas.openxmlformats.org/drawingml/2006/table">
            <a:tbl>
              <a:tblPr/>
              <a:tblGrid>
                <a:gridCol w="1670585"/>
                <a:gridCol w="1670585"/>
                <a:gridCol w="1670585"/>
                <a:gridCol w="1670585"/>
                <a:gridCol w="1670585"/>
              </a:tblGrid>
              <a:tr h="1400674">
                <a:tc>
                  <a:txBody>
                    <a:bodyPr/>
                    <a:lstStyle/>
                    <a:p>
                      <a:pPr algn="l" fontAlgn="t"/>
                      <a:r>
                        <a:rPr lang="en-IN" sz="1800" dirty="0">
                          <a:solidFill>
                            <a:srgbClr val="000000"/>
                          </a:solidFill>
                          <a:latin typeface="times new roman"/>
                        </a:rPr>
                        <a:t>Access Modifier</a:t>
                      </a:r>
                    </a:p>
                  </a:txBody>
                  <a:tcPr marL="113642" marR="113642" marT="113642" marB="113642">
                    <a:lnL w="9525" cap="flat" cmpd="sng" algn="ctr">
                      <a:solidFill>
                        <a:srgbClr val="B0E3DA"/>
                      </a:solidFill>
                      <a:prstDash val="solid"/>
                      <a:round/>
                      <a:headEnd type="none" w="med" len="med"/>
                      <a:tailEnd type="none" w="med" len="med"/>
                    </a:lnL>
                    <a:lnR w="9525" cap="flat" cmpd="sng" algn="ctr">
                      <a:solidFill>
                        <a:srgbClr val="B0E3DA"/>
                      </a:solidFill>
                      <a:prstDash val="solid"/>
                      <a:round/>
                      <a:headEnd type="none" w="med" len="med"/>
                      <a:tailEnd type="none" w="med" len="med"/>
                    </a:lnR>
                    <a:lnT w="9525" cap="flat" cmpd="sng" algn="ctr">
                      <a:solidFill>
                        <a:srgbClr val="B0E3D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800" dirty="0">
                          <a:solidFill>
                            <a:srgbClr val="000000"/>
                          </a:solidFill>
                          <a:latin typeface="times new roman"/>
                        </a:rPr>
                        <a:t>within class</a:t>
                      </a:r>
                    </a:p>
                  </a:txBody>
                  <a:tcPr marL="113642" marR="113642" marT="113642" marB="113642">
                    <a:lnL w="9525" cap="flat" cmpd="sng" algn="ctr">
                      <a:solidFill>
                        <a:srgbClr val="B0E3DA"/>
                      </a:solidFill>
                      <a:prstDash val="solid"/>
                      <a:round/>
                      <a:headEnd type="none" w="med" len="med"/>
                      <a:tailEnd type="none" w="med" len="med"/>
                    </a:lnL>
                    <a:lnR w="9525" cap="flat" cmpd="sng" algn="ctr">
                      <a:solidFill>
                        <a:srgbClr val="B0E3DA"/>
                      </a:solidFill>
                      <a:prstDash val="solid"/>
                      <a:round/>
                      <a:headEnd type="none" w="med" len="med"/>
                      <a:tailEnd type="none" w="med" len="med"/>
                    </a:lnR>
                    <a:lnT w="9525" cap="flat" cmpd="sng" algn="ctr">
                      <a:solidFill>
                        <a:srgbClr val="B0E3D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800" dirty="0">
                          <a:solidFill>
                            <a:srgbClr val="000000"/>
                          </a:solidFill>
                          <a:latin typeface="times new roman"/>
                        </a:rPr>
                        <a:t>within package</a:t>
                      </a:r>
                    </a:p>
                  </a:txBody>
                  <a:tcPr marL="113642" marR="113642" marT="113642" marB="113642">
                    <a:lnL w="9525" cap="flat" cmpd="sng" algn="ctr">
                      <a:solidFill>
                        <a:srgbClr val="B0E3DA"/>
                      </a:solidFill>
                      <a:prstDash val="solid"/>
                      <a:round/>
                      <a:headEnd type="none" w="med" len="med"/>
                      <a:tailEnd type="none" w="med" len="med"/>
                    </a:lnL>
                    <a:lnR w="9525" cap="flat" cmpd="sng" algn="ctr">
                      <a:solidFill>
                        <a:srgbClr val="B0E3DA"/>
                      </a:solidFill>
                      <a:prstDash val="solid"/>
                      <a:round/>
                      <a:headEnd type="none" w="med" len="med"/>
                      <a:tailEnd type="none" w="med" len="med"/>
                    </a:lnR>
                    <a:lnT w="9525" cap="flat" cmpd="sng" algn="ctr">
                      <a:solidFill>
                        <a:srgbClr val="B0E3D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800" dirty="0">
                          <a:solidFill>
                            <a:srgbClr val="000000"/>
                          </a:solidFill>
                          <a:latin typeface="times new roman"/>
                        </a:rPr>
                        <a:t>outside package by subclass only</a:t>
                      </a:r>
                    </a:p>
                  </a:txBody>
                  <a:tcPr marL="113642" marR="113642" marT="113642" marB="113642">
                    <a:lnL w="9525" cap="flat" cmpd="sng" algn="ctr">
                      <a:solidFill>
                        <a:srgbClr val="B0E3DA"/>
                      </a:solidFill>
                      <a:prstDash val="solid"/>
                      <a:round/>
                      <a:headEnd type="none" w="med" len="med"/>
                      <a:tailEnd type="none" w="med" len="med"/>
                    </a:lnL>
                    <a:lnR w="9525" cap="flat" cmpd="sng" algn="ctr">
                      <a:solidFill>
                        <a:srgbClr val="B0E3DA"/>
                      </a:solidFill>
                      <a:prstDash val="solid"/>
                      <a:round/>
                      <a:headEnd type="none" w="med" len="med"/>
                      <a:tailEnd type="none" w="med" len="med"/>
                    </a:lnR>
                    <a:lnT w="9525" cap="flat" cmpd="sng" algn="ctr">
                      <a:solidFill>
                        <a:srgbClr val="B0E3D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800" dirty="0">
                          <a:solidFill>
                            <a:srgbClr val="000000"/>
                          </a:solidFill>
                          <a:latin typeface="times new roman"/>
                        </a:rPr>
                        <a:t>outside package</a:t>
                      </a:r>
                    </a:p>
                  </a:txBody>
                  <a:tcPr marL="113642" marR="113642" marT="113642" marB="113642">
                    <a:lnL w="9525" cap="flat" cmpd="sng" algn="ctr">
                      <a:solidFill>
                        <a:srgbClr val="B0E3DA"/>
                      </a:solidFill>
                      <a:prstDash val="solid"/>
                      <a:round/>
                      <a:headEnd type="none" w="med" len="med"/>
                      <a:tailEnd type="none" w="med" len="med"/>
                    </a:lnL>
                    <a:lnR w="9525" cap="flat" cmpd="sng" algn="ctr">
                      <a:solidFill>
                        <a:srgbClr val="B0E3DA"/>
                      </a:solidFill>
                      <a:prstDash val="solid"/>
                      <a:round/>
                      <a:headEnd type="none" w="med" len="med"/>
                      <a:tailEnd type="none" w="med" len="med"/>
                    </a:lnR>
                    <a:lnT w="9525" cap="flat" cmpd="sng" algn="ctr">
                      <a:solidFill>
                        <a:srgbClr val="B0E3D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567934">
                <a:tc>
                  <a:txBody>
                    <a:bodyPr/>
                    <a:lstStyle/>
                    <a:p>
                      <a:pPr algn="just" fontAlgn="t"/>
                      <a:r>
                        <a:rPr lang="en-IN" sz="1800" b="1" i="0" dirty="0">
                          <a:solidFill>
                            <a:srgbClr val="000000"/>
                          </a:solidFill>
                          <a:latin typeface="verdana"/>
                        </a:rPr>
                        <a:t>Private</a:t>
                      </a:r>
                      <a:endParaRPr lang="en-IN" sz="1800" b="0" i="0" dirty="0">
                        <a:solidFill>
                          <a:srgbClr val="000000"/>
                        </a:solidFill>
                        <a:latin typeface="verdana"/>
                      </a:endParaRPr>
                    </a:p>
                  </a:txBody>
                  <a:tcPr marL="75762" marR="75762" marT="75762" marB="7576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800" b="0" i="0" dirty="0">
                          <a:solidFill>
                            <a:srgbClr val="000000"/>
                          </a:solidFill>
                          <a:latin typeface="verdana"/>
                        </a:rPr>
                        <a:t>Y</a:t>
                      </a:r>
                    </a:p>
                  </a:txBody>
                  <a:tcPr marL="75762" marR="75762" marT="75762" marB="7576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800" b="0" i="0">
                          <a:solidFill>
                            <a:srgbClr val="000000"/>
                          </a:solidFill>
                          <a:latin typeface="verdana"/>
                        </a:rPr>
                        <a:t>N</a:t>
                      </a:r>
                    </a:p>
                  </a:txBody>
                  <a:tcPr marL="75762" marR="75762" marT="75762" marB="7576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800" b="0" i="0">
                          <a:solidFill>
                            <a:srgbClr val="000000"/>
                          </a:solidFill>
                          <a:latin typeface="verdana"/>
                        </a:rPr>
                        <a:t>N</a:t>
                      </a:r>
                    </a:p>
                  </a:txBody>
                  <a:tcPr marL="75762" marR="75762" marT="75762" marB="7576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800" b="0" i="0">
                          <a:solidFill>
                            <a:srgbClr val="000000"/>
                          </a:solidFill>
                          <a:latin typeface="verdana"/>
                        </a:rPr>
                        <a:t>N</a:t>
                      </a:r>
                    </a:p>
                  </a:txBody>
                  <a:tcPr marL="75762" marR="75762" marT="75762" marB="7576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567934">
                <a:tc>
                  <a:txBody>
                    <a:bodyPr/>
                    <a:lstStyle/>
                    <a:p>
                      <a:pPr algn="just" fontAlgn="t"/>
                      <a:r>
                        <a:rPr lang="en-IN" sz="1800" b="1" i="0" dirty="0">
                          <a:solidFill>
                            <a:srgbClr val="000000"/>
                          </a:solidFill>
                          <a:latin typeface="verdana"/>
                        </a:rPr>
                        <a:t>Default</a:t>
                      </a:r>
                      <a:endParaRPr lang="en-IN" sz="1800" b="0" i="0" dirty="0">
                        <a:solidFill>
                          <a:srgbClr val="000000"/>
                        </a:solidFill>
                        <a:latin typeface="verdana"/>
                      </a:endParaRPr>
                    </a:p>
                  </a:txBody>
                  <a:tcPr marL="75762" marR="75762" marT="75762" marB="7576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800" b="0" i="0">
                          <a:solidFill>
                            <a:srgbClr val="000000"/>
                          </a:solidFill>
                          <a:latin typeface="verdana"/>
                        </a:rPr>
                        <a:t>Y</a:t>
                      </a:r>
                    </a:p>
                  </a:txBody>
                  <a:tcPr marL="75762" marR="75762" marT="75762" marB="7576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800" b="0" i="0">
                          <a:solidFill>
                            <a:srgbClr val="000000"/>
                          </a:solidFill>
                          <a:latin typeface="verdana"/>
                        </a:rPr>
                        <a:t>Y</a:t>
                      </a:r>
                    </a:p>
                  </a:txBody>
                  <a:tcPr marL="75762" marR="75762" marT="75762" marB="7576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800" b="0" i="0" dirty="0">
                          <a:solidFill>
                            <a:srgbClr val="000000"/>
                          </a:solidFill>
                          <a:latin typeface="verdana"/>
                        </a:rPr>
                        <a:t>N</a:t>
                      </a:r>
                    </a:p>
                  </a:txBody>
                  <a:tcPr marL="75762" marR="75762" marT="75762" marB="7576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800" b="0" i="0">
                          <a:solidFill>
                            <a:srgbClr val="000000"/>
                          </a:solidFill>
                          <a:latin typeface="verdana"/>
                        </a:rPr>
                        <a:t>N</a:t>
                      </a:r>
                    </a:p>
                  </a:txBody>
                  <a:tcPr marL="75762" marR="75762" marT="75762" marB="7576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567934">
                <a:tc>
                  <a:txBody>
                    <a:bodyPr/>
                    <a:lstStyle/>
                    <a:p>
                      <a:pPr algn="just" fontAlgn="t"/>
                      <a:r>
                        <a:rPr lang="en-IN" sz="1800" b="1" i="0" dirty="0">
                          <a:solidFill>
                            <a:srgbClr val="000000"/>
                          </a:solidFill>
                          <a:latin typeface="verdana"/>
                        </a:rPr>
                        <a:t>Protected</a:t>
                      </a:r>
                      <a:endParaRPr lang="en-IN" sz="1800" b="0" i="0" dirty="0">
                        <a:solidFill>
                          <a:srgbClr val="000000"/>
                        </a:solidFill>
                        <a:latin typeface="verdana"/>
                      </a:endParaRPr>
                    </a:p>
                  </a:txBody>
                  <a:tcPr marL="75762" marR="75762" marT="75762" marB="7576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800" b="0" i="0">
                          <a:solidFill>
                            <a:srgbClr val="000000"/>
                          </a:solidFill>
                          <a:latin typeface="verdana"/>
                        </a:rPr>
                        <a:t>Y</a:t>
                      </a:r>
                    </a:p>
                  </a:txBody>
                  <a:tcPr marL="75762" marR="75762" marT="75762" marB="7576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800" b="0" i="0">
                          <a:solidFill>
                            <a:srgbClr val="000000"/>
                          </a:solidFill>
                          <a:latin typeface="verdana"/>
                        </a:rPr>
                        <a:t>Y</a:t>
                      </a:r>
                    </a:p>
                  </a:txBody>
                  <a:tcPr marL="75762" marR="75762" marT="75762" marB="7576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800" b="0" i="0">
                          <a:solidFill>
                            <a:srgbClr val="000000"/>
                          </a:solidFill>
                          <a:latin typeface="verdana"/>
                        </a:rPr>
                        <a:t>Y</a:t>
                      </a:r>
                    </a:p>
                  </a:txBody>
                  <a:tcPr marL="75762" marR="75762" marT="75762" marB="7576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800" b="0" i="0">
                          <a:solidFill>
                            <a:srgbClr val="000000"/>
                          </a:solidFill>
                          <a:latin typeface="verdana"/>
                        </a:rPr>
                        <a:t>N</a:t>
                      </a:r>
                    </a:p>
                  </a:txBody>
                  <a:tcPr marL="75762" marR="75762" marT="75762" marB="7576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567934">
                <a:tc>
                  <a:txBody>
                    <a:bodyPr/>
                    <a:lstStyle/>
                    <a:p>
                      <a:pPr algn="just" fontAlgn="t"/>
                      <a:r>
                        <a:rPr lang="en-IN" sz="1800" b="1" i="0" dirty="0">
                          <a:solidFill>
                            <a:srgbClr val="000000"/>
                          </a:solidFill>
                          <a:latin typeface="verdana"/>
                        </a:rPr>
                        <a:t>Public</a:t>
                      </a:r>
                      <a:endParaRPr lang="en-IN" sz="1800" b="0" i="0" dirty="0">
                        <a:solidFill>
                          <a:srgbClr val="000000"/>
                        </a:solidFill>
                        <a:latin typeface="verdana"/>
                      </a:endParaRPr>
                    </a:p>
                  </a:txBody>
                  <a:tcPr marL="75762" marR="75762" marT="75762" marB="7576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800" b="0" i="0">
                          <a:solidFill>
                            <a:srgbClr val="000000"/>
                          </a:solidFill>
                          <a:latin typeface="verdana"/>
                        </a:rPr>
                        <a:t>Y</a:t>
                      </a:r>
                    </a:p>
                  </a:txBody>
                  <a:tcPr marL="75762" marR="75762" marT="75762" marB="7576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800" b="0" i="0" dirty="0">
                          <a:solidFill>
                            <a:srgbClr val="000000"/>
                          </a:solidFill>
                          <a:latin typeface="verdana"/>
                        </a:rPr>
                        <a:t>Y</a:t>
                      </a:r>
                    </a:p>
                  </a:txBody>
                  <a:tcPr marL="75762" marR="75762" marT="75762" marB="7576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800" b="0" i="0" dirty="0">
                          <a:solidFill>
                            <a:srgbClr val="000000"/>
                          </a:solidFill>
                          <a:latin typeface="verdana"/>
                        </a:rPr>
                        <a:t>Y</a:t>
                      </a:r>
                    </a:p>
                  </a:txBody>
                  <a:tcPr marL="75762" marR="75762" marT="75762" marB="7576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800" b="0" i="0" dirty="0">
                          <a:solidFill>
                            <a:srgbClr val="000000"/>
                          </a:solidFill>
                          <a:latin typeface="verdana"/>
                        </a:rPr>
                        <a:t>Y</a:t>
                      </a:r>
                    </a:p>
                  </a:txBody>
                  <a:tcPr marL="75762" marR="75762" marT="75762" marB="7576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44016"/>
            <a:ext cx="8229600" cy="692696"/>
          </a:xfrm>
        </p:spPr>
        <p:txBody>
          <a:bodyPr>
            <a:normAutofit fontScale="90000"/>
          </a:bodyPr>
          <a:lstStyle/>
          <a:p>
            <a:r>
              <a:rPr lang="en-IN" dirty="0" smtClean="0"/>
              <a:t>Exception </a:t>
            </a:r>
            <a:r>
              <a:rPr lang="en-IN" dirty="0" smtClean="0"/>
              <a:t>Handling</a:t>
            </a:r>
            <a:endParaRPr lang="en-IN" dirty="0"/>
          </a:p>
        </p:txBody>
      </p:sp>
      <p:sp>
        <p:nvSpPr>
          <p:cNvPr id="5" name="Content Placeholder 2"/>
          <p:cNvSpPr txBox="1">
            <a:spLocks/>
          </p:cNvSpPr>
          <p:nvPr/>
        </p:nvSpPr>
        <p:spPr>
          <a:xfrm>
            <a:off x="5580112" y="1556792"/>
            <a:ext cx="3816424"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IN"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Content Placeholder 2"/>
          <p:cNvSpPr txBox="1">
            <a:spLocks/>
          </p:cNvSpPr>
          <p:nvPr/>
        </p:nvSpPr>
        <p:spPr>
          <a:xfrm>
            <a:off x="251520" y="836712"/>
            <a:ext cx="8352928" cy="5688632"/>
          </a:xfrm>
          <a:prstGeom prst="rect">
            <a:avLst/>
          </a:prstGeom>
        </p:spPr>
        <p:txBody>
          <a:bodyPr vert="horz" lIns="91440" tIns="45720" rIns="91440" bIns="45720" rtlCol="0">
            <a:normAutofit/>
          </a:bodyPr>
          <a:lstStyle/>
          <a:p>
            <a:endParaRPr lang="en-IN" sz="2400" dirty="0" smtClean="0"/>
          </a:p>
        </p:txBody>
      </p:sp>
      <p:sp>
        <p:nvSpPr>
          <p:cNvPr id="6" name="Content Placeholder 2"/>
          <p:cNvSpPr txBox="1">
            <a:spLocks/>
          </p:cNvSpPr>
          <p:nvPr/>
        </p:nvSpPr>
        <p:spPr>
          <a:xfrm>
            <a:off x="403920" y="989112"/>
            <a:ext cx="8352928" cy="5688632"/>
          </a:xfrm>
          <a:prstGeom prst="rect">
            <a:avLst/>
          </a:prstGeom>
        </p:spPr>
        <p:txBody>
          <a:bodyPr vert="horz" lIns="91440" tIns="45720" rIns="91440" bIns="45720" rtlCol="0">
            <a:normAutofit/>
          </a:bodyPr>
          <a:lstStyle/>
          <a:p>
            <a:endParaRPr lang="en-IN" sz="2400" dirty="0" smtClean="0"/>
          </a:p>
        </p:txBody>
      </p:sp>
      <p:sp>
        <p:nvSpPr>
          <p:cNvPr id="9" name="Content Placeholder 2"/>
          <p:cNvSpPr txBox="1">
            <a:spLocks/>
          </p:cNvSpPr>
          <p:nvPr/>
        </p:nvSpPr>
        <p:spPr>
          <a:xfrm>
            <a:off x="539552" y="836712"/>
            <a:ext cx="8352928" cy="5688632"/>
          </a:xfrm>
          <a:prstGeom prst="rect">
            <a:avLst/>
          </a:prstGeom>
        </p:spPr>
        <p:txBody>
          <a:bodyPr vert="horz" lIns="91440" tIns="45720" rIns="91440" bIns="45720" rtlCol="0">
            <a:normAutofit/>
          </a:bodyPr>
          <a:lstStyle/>
          <a:p>
            <a:endParaRPr lang="en-IN" sz="2000" dirty="0"/>
          </a:p>
        </p:txBody>
      </p:sp>
      <p:sp>
        <p:nvSpPr>
          <p:cNvPr id="10" name="Content Placeholder 2"/>
          <p:cNvSpPr>
            <a:spLocks noGrp="1"/>
          </p:cNvSpPr>
          <p:nvPr>
            <p:ph idx="1"/>
          </p:nvPr>
        </p:nvSpPr>
        <p:spPr>
          <a:xfrm>
            <a:off x="179512" y="836712"/>
            <a:ext cx="8964488" cy="6237312"/>
          </a:xfrm>
        </p:spPr>
        <p:txBody>
          <a:bodyPr>
            <a:normAutofit/>
          </a:bodyPr>
          <a:lstStyle/>
          <a:p>
            <a:r>
              <a:rPr lang="en-IN" dirty="0" smtClean="0"/>
              <a:t>The </a:t>
            </a:r>
            <a:r>
              <a:rPr lang="en-IN" b="1" dirty="0" smtClean="0"/>
              <a:t>exception handling in java</a:t>
            </a:r>
            <a:r>
              <a:rPr lang="en-IN" dirty="0" smtClean="0"/>
              <a:t> is one of the powerful </a:t>
            </a:r>
            <a:r>
              <a:rPr lang="en-IN" i="1" dirty="0" smtClean="0"/>
              <a:t>mechanism to handle the runtime errors</a:t>
            </a:r>
            <a:r>
              <a:rPr lang="en-IN" dirty="0" smtClean="0"/>
              <a:t> so that normal flow of the application can be maintained.</a:t>
            </a:r>
          </a:p>
          <a:p>
            <a:r>
              <a:rPr lang="en-IN" dirty="0" smtClean="0"/>
              <a:t>Types of </a:t>
            </a:r>
            <a:r>
              <a:rPr lang="en-IN" dirty="0" smtClean="0"/>
              <a:t>Exception</a:t>
            </a:r>
          </a:p>
          <a:p>
            <a:pPr lvl="1"/>
            <a:r>
              <a:rPr lang="en-IN" dirty="0" smtClean="0"/>
              <a:t>Checked </a:t>
            </a:r>
            <a:r>
              <a:rPr lang="en-IN" dirty="0" smtClean="0"/>
              <a:t>Exception</a:t>
            </a:r>
          </a:p>
          <a:p>
            <a:pPr lvl="1"/>
            <a:r>
              <a:rPr lang="en-IN" dirty="0" smtClean="0"/>
              <a:t>Unchecked </a:t>
            </a:r>
            <a:r>
              <a:rPr lang="en-IN" dirty="0" smtClean="0"/>
              <a:t>Exception</a:t>
            </a:r>
          </a:p>
          <a:p>
            <a:pPr lvl="1">
              <a:buNone/>
            </a:pPr>
            <a:endParaRPr lang="en-IN"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0"/>
            <a:ext cx="8229600" cy="836712"/>
          </a:xfrm>
        </p:spPr>
        <p:txBody>
          <a:bodyPr/>
          <a:lstStyle/>
          <a:p>
            <a:r>
              <a:rPr lang="en-IN" dirty="0" smtClean="0"/>
              <a:t>Checked</a:t>
            </a:r>
            <a:endParaRPr lang="en-IN" dirty="0"/>
          </a:p>
        </p:txBody>
      </p:sp>
      <p:sp>
        <p:nvSpPr>
          <p:cNvPr id="3" name="Content Placeholder 2"/>
          <p:cNvSpPr>
            <a:spLocks noGrp="1"/>
          </p:cNvSpPr>
          <p:nvPr>
            <p:ph idx="1"/>
          </p:nvPr>
        </p:nvSpPr>
        <p:spPr>
          <a:xfrm>
            <a:off x="0" y="836712"/>
            <a:ext cx="4860032" cy="5832648"/>
          </a:xfrm>
        </p:spPr>
        <p:txBody>
          <a:bodyPr>
            <a:normAutofit fontScale="70000" lnSpcReduction="20000"/>
          </a:bodyPr>
          <a:lstStyle/>
          <a:p>
            <a:pPr fontAlgn="base"/>
            <a:r>
              <a:rPr lang="en-IN" b="1" dirty="0" smtClean="0"/>
              <a:t>1) Checked:</a:t>
            </a:r>
            <a:r>
              <a:rPr lang="en-IN" dirty="0" smtClean="0"/>
              <a:t> are the exceptions that are checked at compile time. If some code within a method throws a checked exception, then the method must either handle the exception or it must specify the exception using </a:t>
            </a:r>
            <a:r>
              <a:rPr lang="en-IN" i="1" dirty="0" smtClean="0"/>
              <a:t>throws </a:t>
            </a:r>
            <a:r>
              <a:rPr lang="en-IN" dirty="0" smtClean="0"/>
              <a:t>keyword.</a:t>
            </a:r>
          </a:p>
          <a:p>
            <a:pPr fontAlgn="base"/>
            <a:r>
              <a:rPr lang="en-IN" dirty="0" smtClean="0"/>
              <a:t>For example, consider the following Java program that opens file at </a:t>
            </a:r>
            <a:r>
              <a:rPr lang="en-IN" dirty="0" err="1" smtClean="0"/>
              <a:t>locatiobn</a:t>
            </a:r>
            <a:r>
              <a:rPr lang="en-IN" dirty="0" smtClean="0"/>
              <a:t> “C:\test\a.txt” and prints first three lines of it. The program doesn’t compile, because the function main() uses </a:t>
            </a:r>
            <a:r>
              <a:rPr lang="en-IN" dirty="0" err="1" smtClean="0"/>
              <a:t>FileReader</a:t>
            </a:r>
            <a:r>
              <a:rPr lang="en-IN" dirty="0" smtClean="0"/>
              <a:t>() and </a:t>
            </a:r>
            <a:r>
              <a:rPr lang="en-IN" dirty="0" err="1" smtClean="0"/>
              <a:t>FileReader</a:t>
            </a:r>
            <a:r>
              <a:rPr lang="en-IN" dirty="0" smtClean="0"/>
              <a:t>() throws a checked exception </a:t>
            </a:r>
            <a:r>
              <a:rPr lang="en-IN" i="1" dirty="0" err="1" smtClean="0"/>
              <a:t>FileNotFoundException</a:t>
            </a:r>
            <a:r>
              <a:rPr lang="en-IN" dirty="0" smtClean="0"/>
              <a:t>. It also uses </a:t>
            </a:r>
            <a:r>
              <a:rPr lang="en-IN" dirty="0" err="1" smtClean="0"/>
              <a:t>readLine</a:t>
            </a:r>
            <a:r>
              <a:rPr lang="en-IN" dirty="0" smtClean="0"/>
              <a:t>() and close() methods, and these methods also throw checked exception </a:t>
            </a:r>
            <a:r>
              <a:rPr lang="en-IN" i="1" dirty="0" err="1" smtClean="0"/>
              <a:t>IOException</a:t>
            </a:r>
            <a:endParaRPr lang="en-IN" dirty="0" smtClean="0"/>
          </a:p>
          <a:p>
            <a:endParaRPr lang="en-IN" dirty="0"/>
          </a:p>
        </p:txBody>
      </p:sp>
      <p:sp>
        <p:nvSpPr>
          <p:cNvPr id="4" name="Content Placeholder 2"/>
          <p:cNvSpPr txBox="1">
            <a:spLocks/>
          </p:cNvSpPr>
          <p:nvPr/>
        </p:nvSpPr>
        <p:spPr>
          <a:xfrm>
            <a:off x="4932040" y="620688"/>
            <a:ext cx="4211960" cy="5832648"/>
          </a:xfrm>
          <a:prstGeom prst="rect">
            <a:avLst/>
          </a:prstGeom>
        </p:spPr>
        <p:txBody>
          <a:bodyPr vert="horz" lIns="91440" tIns="45720" rIns="91440" bIns="45720" rtlCol="0">
            <a:normAutofit/>
          </a:bodyPr>
          <a:lstStyle/>
          <a:p>
            <a:pPr fontAlgn="base"/>
            <a:r>
              <a:rPr lang="en-IN" sz="1700" dirty="0" smtClean="0"/>
              <a:t>class </a:t>
            </a:r>
            <a:r>
              <a:rPr lang="en-IN" sz="1700" dirty="0" smtClean="0"/>
              <a:t>A{</a:t>
            </a:r>
            <a:endParaRPr lang="en-IN" sz="1700" dirty="0" smtClean="0"/>
          </a:p>
          <a:p>
            <a:pPr fontAlgn="base"/>
            <a:r>
              <a:rPr lang="en-IN" sz="1700" dirty="0" smtClean="0"/>
              <a:t>    public static void main(String[] </a:t>
            </a:r>
            <a:r>
              <a:rPr lang="en-IN" sz="1700" dirty="0" err="1" smtClean="0"/>
              <a:t>args</a:t>
            </a:r>
            <a:r>
              <a:rPr lang="en-IN" sz="1700" dirty="0" smtClean="0"/>
              <a:t>) {</a:t>
            </a:r>
          </a:p>
          <a:p>
            <a:pPr fontAlgn="base"/>
            <a:r>
              <a:rPr lang="en-IN" sz="1700" dirty="0" smtClean="0"/>
              <a:t>        </a:t>
            </a:r>
            <a:r>
              <a:rPr lang="en-IN" sz="1700" dirty="0" err="1" smtClean="0"/>
              <a:t>FileReader</a:t>
            </a:r>
            <a:r>
              <a:rPr lang="en-IN" sz="1700" dirty="0" smtClean="0"/>
              <a:t> file = new </a:t>
            </a:r>
            <a:r>
              <a:rPr lang="en-IN" sz="1700" dirty="0" err="1" smtClean="0"/>
              <a:t>FileReader</a:t>
            </a:r>
            <a:r>
              <a:rPr lang="en-IN" sz="1700" dirty="0" smtClean="0"/>
              <a:t>("C:\\test\\a.txt");</a:t>
            </a:r>
          </a:p>
          <a:p>
            <a:pPr fontAlgn="base"/>
            <a:r>
              <a:rPr lang="en-IN" sz="1700" dirty="0" smtClean="0"/>
              <a:t>        </a:t>
            </a:r>
            <a:r>
              <a:rPr lang="en-IN" sz="1700" dirty="0" err="1" smtClean="0"/>
              <a:t>BufferedReader</a:t>
            </a:r>
            <a:r>
              <a:rPr lang="en-IN" sz="1700" dirty="0" smtClean="0"/>
              <a:t> </a:t>
            </a:r>
            <a:r>
              <a:rPr lang="en-IN" sz="1700" dirty="0" err="1" smtClean="0"/>
              <a:t>fileInput</a:t>
            </a:r>
            <a:r>
              <a:rPr lang="en-IN" sz="1700" dirty="0" smtClean="0"/>
              <a:t> = new </a:t>
            </a:r>
            <a:r>
              <a:rPr lang="en-IN" sz="1700" dirty="0" err="1" smtClean="0"/>
              <a:t>BufferedReader</a:t>
            </a:r>
            <a:r>
              <a:rPr lang="en-IN" sz="1700" dirty="0" smtClean="0"/>
              <a:t>(file);</a:t>
            </a:r>
          </a:p>
          <a:p>
            <a:pPr fontAlgn="base"/>
            <a:r>
              <a:rPr lang="en-IN" sz="1700" dirty="0" smtClean="0"/>
              <a:t>         </a:t>
            </a:r>
          </a:p>
          <a:p>
            <a:pPr fontAlgn="base"/>
            <a:r>
              <a:rPr lang="en-IN" sz="1700" dirty="0" smtClean="0"/>
              <a:t>        // Print first 3 lines of file "C:\test\a.txt"</a:t>
            </a:r>
          </a:p>
          <a:p>
            <a:pPr fontAlgn="base"/>
            <a:r>
              <a:rPr lang="en-IN" sz="1700" dirty="0" smtClean="0"/>
              <a:t>        for (</a:t>
            </a:r>
            <a:r>
              <a:rPr lang="en-IN" sz="1700" dirty="0" err="1" smtClean="0"/>
              <a:t>int</a:t>
            </a:r>
            <a:r>
              <a:rPr lang="en-IN" sz="1700" dirty="0" smtClean="0"/>
              <a:t> counter = 0; counter &lt; 3; counter++) </a:t>
            </a:r>
          </a:p>
          <a:p>
            <a:pPr fontAlgn="base"/>
            <a:r>
              <a:rPr lang="en-IN" sz="1700" dirty="0" smtClean="0"/>
              <a:t>            </a:t>
            </a:r>
            <a:r>
              <a:rPr lang="en-IN" sz="1700" dirty="0" err="1" smtClean="0"/>
              <a:t>System.out.println</a:t>
            </a:r>
            <a:r>
              <a:rPr lang="en-IN" sz="1700" dirty="0" smtClean="0"/>
              <a:t>(</a:t>
            </a:r>
            <a:r>
              <a:rPr lang="en-IN" sz="1700" dirty="0" err="1" smtClean="0"/>
              <a:t>fileInput.readLine</a:t>
            </a:r>
            <a:r>
              <a:rPr lang="en-IN" sz="1700" dirty="0" smtClean="0"/>
              <a:t>());</a:t>
            </a:r>
          </a:p>
          <a:p>
            <a:pPr fontAlgn="base"/>
            <a:r>
              <a:rPr lang="en-IN" sz="1700" dirty="0" smtClean="0"/>
              <a:t>         </a:t>
            </a:r>
          </a:p>
          <a:p>
            <a:pPr fontAlgn="base"/>
            <a:r>
              <a:rPr lang="en-IN" sz="1700" dirty="0" smtClean="0"/>
              <a:t>        </a:t>
            </a:r>
            <a:r>
              <a:rPr lang="en-IN" sz="1700" dirty="0" err="1" smtClean="0"/>
              <a:t>fileInput.close</a:t>
            </a:r>
            <a:r>
              <a:rPr lang="en-IN" sz="1700" dirty="0" smtClean="0"/>
              <a:t>();</a:t>
            </a:r>
          </a:p>
          <a:p>
            <a:pPr fontAlgn="base"/>
            <a:r>
              <a:rPr lang="en-IN" sz="1700" dirty="0" smtClean="0"/>
              <a:t>    }</a:t>
            </a:r>
          </a:p>
          <a:p>
            <a:pPr fontAlgn="base"/>
            <a:r>
              <a:rPr lang="en-IN" sz="1700" dirty="0" smtClean="0"/>
              <a:t>}</a:t>
            </a: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IN"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0"/>
            <a:ext cx="8229600" cy="836712"/>
          </a:xfrm>
        </p:spPr>
        <p:txBody>
          <a:bodyPr/>
          <a:lstStyle/>
          <a:p>
            <a:r>
              <a:rPr lang="en-IN" dirty="0" smtClean="0"/>
              <a:t>Unchecked</a:t>
            </a:r>
            <a:endParaRPr lang="en-IN" dirty="0"/>
          </a:p>
        </p:txBody>
      </p:sp>
      <p:sp>
        <p:nvSpPr>
          <p:cNvPr id="3" name="Content Placeholder 2"/>
          <p:cNvSpPr>
            <a:spLocks noGrp="1"/>
          </p:cNvSpPr>
          <p:nvPr>
            <p:ph idx="1"/>
          </p:nvPr>
        </p:nvSpPr>
        <p:spPr>
          <a:xfrm>
            <a:off x="0" y="836712"/>
            <a:ext cx="4860032" cy="5832648"/>
          </a:xfrm>
        </p:spPr>
        <p:txBody>
          <a:bodyPr>
            <a:normAutofit fontScale="92500" lnSpcReduction="20000"/>
          </a:bodyPr>
          <a:lstStyle/>
          <a:p>
            <a:pPr fontAlgn="base"/>
            <a:r>
              <a:rPr lang="en-IN" b="1" dirty="0" smtClean="0"/>
              <a:t>1) Unchecked</a:t>
            </a:r>
            <a:r>
              <a:rPr lang="en-IN" dirty="0" smtClean="0"/>
              <a:t> are the exceptions that are not checked at compiled </a:t>
            </a:r>
            <a:r>
              <a:rPr lang="en-IN" dirty="0" smtClean="0"/>
              <a:t>time, </a:t>
            </a:r>
            <a:r>
              <a:rPr lang="en-IN" dirty="0" smtClean="0"/>
              <a:t>so it is not forced by the compiler to either handle or specify the exception. It is up to the programmers to be civilized, and specify or catch the exceptions.</a:t>
            </a:r>
            <a:br>
              <a:rPr lang="en-IN" dirty="0" smtClean="0"/>
            </a:br>
            <a:r>
              <a:rPr lang="en-IN" dirty="0" smtClean="0"/>
              <a:t>In Java exceptions under </a:t>
            </a:r>
            <a:r>
              <a:rPr lang="en-IN" i="1" dirty="0" smtClean="0"/>
              <a:t>Error </a:t>
            </a:r>
            <a:r>
              <a:rPr lang="en-IN" dirty="0" smtClean="0"/>
              <a:t>and </a:t>
            </a:r>
            <a:r>
              <a:rPr lang="en-IN" i="1" dirty="0" err="1" smtClean="0"/>
              <a:t>RuntimeException</a:t>
            </a:r>
            <a:r>
              <a:rPr lang="en-IN" i="1" dirty="0" smtClean="0"/>
              <a:t> </a:t>
            </a:r>
            <a:r>
              <a:rPr lang="en-IN" dirty="0" smtClean="0"/>
              <a:t>classes are unchecked exceptions, everything else under </a:t>
            </a:r>
            <a:r>
              <a:rPr lang="en-IN" dirty="0" err="1" smtClean="0"/>
              <a:t>throwable</a:t>
            </a:r>
            <a:r>
              <a:rPr lang="en-IN" dirty="0" smtClean="0"/>
              <a:t> is checked.</a:t>
            </a:r>
            <a:endParaRPr lang="en-IN" dirty="0"/>
          </a:p>
        </p:txBody>
      </p:sp>
      <p:sp>
        <p:nvSpPr>
          <p:cNvPr id="4" name="Content Placeholder 2"/>
          <p:cNvSpPr txBox="1">
            <a:spLocks/>
          </p:cNvSpPr>
          <p:nvPr/>
        </p:nvSpPr>
        <p:spPr>
          <a:xfrm>
            <a:off x="4932040" y="620688"/>
            <a:ext cx="4211960" cy="5832648"/>
          </a:xfrm>
          <a:prstGeom prst="rect">
            <a:avLst/>
          </a:prstGeom>
        </p:spPr>
        <p:txBody>
          <a:bodyPr vert="horz" lIns="91440" tIns="45720" rIns="91440" bIns="45720" rtlCol="0">
            <a:normAutofit/>
          </a:bodyPr>
          <a:lstStyle/>
          <a:p>
            <a:pPr fontAlgn="base"/>
            <a:r>
              <a:rPr lang="en-IN" sz="1700" dirty="0" smtClean="0"/>
              <a:t>class </a:t>
            </a:r>
            <a:r>
              <a:rPr lang="en-IN" sz="1700" dirty="0" smtClean="0"/>
              <a:t>A{</a:t>
            </a:r>
            <a:endParaRPr lang="en-IN" sz="1700" dirty="0" smtClean="0"/>
          </a:p>
          <a:p>
            <a:pPr fontAlgn="base"/>
            <a:r>
              <a:rPr lang="en-IN" sz="1700" dirty="0" smtClean="0"/>
              <a:t>    public static void main(String[] </a:t>
            </a:r>
            <a:r>
              <a:rPr lang="en-IN" sz="1700" dirty="0" err="1" smtClean="0"/>
              <a:t>args</a:t>
            </a:r>
            <a:r>
              <a:rPr lang="en-IN" sz="1700" dirty="0" smtClean="0"/>
              <a:t>) {</a:t>
            </a:r>
          </a:p>
          <a:p>
            <a:pPr fontAlgn="base"/>
            <a:r>
              <a:rPr lang="en-IN" sz="1700" dirty="0" smtClean="0"/>
              <a:t>        </a:t>
            </a:r>
            <a:r>
              <a:rPr lang="en-IN" sz="1700" dirty="0" err="1" smtClean="0"/>
              <a:t>int</a:t>
            </a:r>
            <a:r>
              <a:rPr lang="en-IN" sz="1700" dirty="0" smtClean="0"/>
              <a:t> a=10;</a:t>
            </a:r>
          </a:p>
          <a:p>
            <a:pPr fontAlgn="base"/>
            <a:r>
              <a:rPr lang="en-IN" sz="1700" dirty="0" err="1" smtClean="0"/>
              <a:t>System.out.println</a:t>
            </a:r>
            <a:r>
              <a:rPr lang="en-IN" sz="1700" dirty="0" smtClean="0"/>
              <a:t> (a/0);</a:t>
            </a:r>
            <a:r>
              <a:rPr lang="en-IN" sz="1700" dirty="0" smtClean="0"/>
              <a:t> </a:t>
            </a:r>
            <a:endParaRPr lang="en-IN" sz="1700" dirty="0" smtClean="0"/>
          </a:p>
          <a:p>
            <a:pPr fontAlgn="base"/>
            <a:r>
              <a:rPr lang="en-IN" sz="1700" dirty="0" err="1" smtClean="0"/>
              <a:t>System.out.println</a:t>
            </a:r>
            <a:r>
              <a:rPr lang="en-IN" sz="1700" dirty="0" smtClean="0"/>
              <a:t> </a:t>
            </a:r>
            <a:r>
              <a:rPr lang="en-IN" sz="1700" dirty="0" smtClean="0"/>
              <a:t>(“hello”); </a:t>
            </a:r>
            <a:r>
              <a:rPr lang="en-IN" sz="1700" dirty="0" smtClean="0"/>
              <a:t>      </a:t>
            </a:r>
          </a:p>
          <a:p>
            <a:pPr fontAlgn="base"/>
            <a:r>
              <a:rPr lang="en-IN" sz="1700" dirty="0" smtClean="0"/>
              <a:t>           }</a:t>
            </a:r>
          </a:p>
          <a:p>
            <a:pPr fontAlgn="base"/>
            <a:r>
              <a:rPr lang="en-IN" sz="1700" dirty="0" smtClean="0"/>
              <a:t>}</a:t>
            </a: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IN"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Try Catch</a:t>
            </a:r>
            <a:endParaRPr lang="en-IN" dirty="0"/>
          </a:p>
        </p:txBody>
      </p:sp>
      <p:sp>
        <p:nvSpPr>
          <p:cNvPr id="3" name="Content Placeholder 2"/>
          <p:cNvSpPr>
            <a:spLocks noGrp="1"/>
          </p:cNvSpPr>
          <p:nvPr>
            <p:ph idx="1"/>
          </p:nvPr>
        </p:nvSpPr>
        <p:spPr/>
        <p:txBody>
          <a:bodyPr>
            <a:normAutofit fontScale="47500" lnSpcReduction="20000"/>
          </a:bodyPr>
          <a:lstStyle/>
          <a:p>
            <a:r>
              <a:rPr lang="en-IN" b="1" dirty="0" smtClean="0"/>
              <a:t>public class TC1_p2 {</a:t>
            </a:r>
          </a:p>
          <a:p>
            <a:r>
              <a:rPr lang="en-IN" b="1" dirty="0" smtClean="0"/>
              <a:t>public static void main(String[] </a:t>
            </a:r>
            <a:r>
              <a:rPr lang="en-IN" b="1" dirty="0" err="1" smtClean="0"/>
              <a:t>args</a:t>
            </a:r>
            <a:r>
              <a:rPr lang="en-IN" b="1" dirty="0" smtClean="0"/>
              <a:t>) {</a:t>
            </a:r>
          </a:p>
          <a:p>
            <a:r>
              <a:rPr lang="en-IN" dirty="0" err="1" smtClean="0"/>
              <a:t>System.</a:t>
            </a:r>
            <a:r>
              <a:rPr lang="en-IN" b="1" i="1" dirty="0" err="1" smtClean="0"/>
              <a:t>out.println</a:t>
            </a:r>
            <a:r>
              <a:rPr lang="en-IN" b="1" i="1" dirty="0" smtClean="0"/>
              <a:t>("line1");</a:t>
            </a:r>
          </a:p>
          <a:p>
            <a:r>
              <a:rPr lang="en-IN" dirty="0" err="1" smtClean="0"/>
              <a:t>System.</a:t>
            </a:r>
            <a:r>
              <a:rPr lang="en-IN" b="1" i="1" dirty="0" err="1" smtClean="0"/>
              <a:t>out.println</a:t>
            </a:r>
            <a:r>
              <a:rPr lang="en-IN" b="1" i="1" dirty="0" smtClean="0"/>
              <a:t>("line2");</a:t>
            </a:r>
          </a:p>
          <a:p>
            <a:r>
              <a:rPr lang="en-IN" dirty="0" err="1" smtClean="0"/>
              <a:t>System.</a:t>
            </a:r>
            <a:r>
              <a:rPr lang="en-IN" b="1" i="1" dirty="0" err="1" smtClean="0"/>
              <a:t>out.println</a:t>
            </a:r>
            <a:r>
              <a:rPr lang="en-IN" b="1" i="1" dirty="0" smtClean="0"/>
              <a:t>("line3");</a:t>
            </a:r>
          </a:p>
          <a:p>
            <a:r>
              <a:rPr lang="en-IN" dirty="0" err="1" smtClean="0"/>
              <a:t>System.</a:t>
            </a:r>
            <a:r>
              <a:rPr lang="en-IN" b="1" i="1" dirty="0" err="1" smtClean="0"/>
              <a:t>out.println</a:t>
            </a:r>
            <a:r>
              <a:rPr lang="en-IN" b="1" i="1" dirty="0" smtClean="0"/>
              <a:t>("line4");</a:t>
            </a:r>
          </a:p>
          <a:p>
            <a:r>
              <a:rPr lang="en-IN" b="1" dirty="0" smtClean="0"/>
              <a:t>try {</a:t>
            </a:r>
          </a:p>
          <a:p>
            <a:r>
              <a:rPr lang="en-IN" dirty="0" err="1" smtClean="0"/>
              <a:t>System.</a:t>
            </a:r>
            <a:r>
              <a:rPr lang="en-IN" b="1" i="1" dirty="0" err="1" smtClean="0"/>
              <a:t>out.println</a:t>
            </a:r>
            <a:r>
              <a:rPr lang="en-IN" b="1" i="1" dirty="0" smtClean="0"/>
              <a:t>(12/0);</a:t>
            </a:r>
          </a:p>
          <a:p>
            <a:r>
              <a:rPr lang="en-IN" dirty="0" smtClean="0"/>
              <a:t>} </a:t>
            </a:r>
            <a:r>
              <a:rPr lang="en-IN" b="1" dirty="0" smtClean="0"/>
              <a:t>catch (</a:t>
            </a:r>
            <a:r>
              <a:rPr lang="en-IN" b="1" dirty="0" err="1" smtClean="0"/>
              <a:t>ArithmeticException</a:t>
            </a:r>
            <a:r>
              <a:rPr lang="en-IN" b="1" dirty="0" smtClean="0"/>
              <a:t> e) {</a:t>
            </a:r>
          </a:p>
          <a:p>
            <a:r>
              <a:rPr lang="en-IN" dirty="0" smtClean="0"/>
              <a:t>// </a:t>
            </a:r>
            <a:r>
              <a:rPr lang="en-IN" b="1" dirty="0" smtClean="0"/>
              <a:t>TODO Auto-generated catch block</a:t>
            </a:r>
          </a:p>
          <a:p>
            <a:r>
              <a:rPr lang="en-IN" dirty="0" err="1" smtClean="0"/>
              <a:t>e.printStackTrace</a:t>
            </a:r>
            <a:r>
              <a:rPr lang="en-IN" dirty="0" smtClean="0"/>
              <a:t>();</a:t>
            </a:r>
          </a:p>
          <a:p>
            <a:r>
              <a:rPr lang="en-IN" dirty="0" smtClean="0"/>
              <a:t>}</a:t>
            </a:r>
          </a:p>
          <a:p>
            <a:r>
              <a:rPr lang="en-IN" dirty="0" err="1" smtClean="0"/>
              <a:t>System.</a:t>
            </a:r>
            <a:r>
              <a:rPr lang="en-IN" b="1" i="1" dirty="0" err="1" smtClean="0"/>
              <a:t>out.println</a:t>
            </a:r>
            <a:r>
              <a:rPr lang="en-IN" b="1" i="1" dirty="0" smtClean="0"/>
              <a:t>("line5");</a:t>
            </a:r>
          </a:p>
          <a:p>
            <a:r>
              <a:rPr lang="en-IN" dirty="0" err="1" smtClean="0"/>
              <a:t>System.</a:t>
            </a:r>
            <a:r>
              <a:rPr lang="en-IN" b="1" i="1" dirty="0" err="1" smtClean="0"/>
              <a:t>out.println</a:t>
            </a:r>
            <a:r>
              <a:rPr lang="en-IN" b="1" i="1" dirty="0" smtClean="0"/>
              <a:t>("line6");</a:t>
            </a:r>
          </a:p>
          <a:p>
            <a:r>
              <a:rPr lang="en-IN" dirty="0" err="1" smtClean="0"/>
              <a:t>System.</a:t>
            </a:r>
            <a:r>
              <a:rPr lang="en-IN" b="1" i="1" dirty="0" err="1" smtClean="0"/>
              <a:t>out.println</a:t>
            </a:r>
            <a:r>
              <a:rPr lang="en-IN" b="1" i="1" dirty="0" smtClean="0"/>
              <a:t>("line7");</a:t>
            </a:r>
          </a:p>
          <a:p>
            <a:r>
              <a:rPr lang="en-IN" dirty="0" err="1" smtClean="0"/>
              <a:t>System.</a:t>
            </a:r>
            <a:r>
              <a:rPr lang="en-IN" b="1" i="1" dirty="0" err="1" smtClean="0"/>
              <a:t>out.println</a:t>
            </a:r>
            <a:r>
              <a:rPr lang="en-IN" b="1" i="1" dirty="0" smtClean="0"/>
              <a:t>("line8");</a:t>
            </a:r>
          </a:p>
          <a:p>
            <a:r>
              <a:rPr lang="en-IN" dirty="0" smtClean="0"/>
              <a:t>}</a:t>
            </a:r>
          </a:p>
          <a:p>
            <a:r>
              <a:rPr lang="en-IN" dirty="0" smtClean="0"/>
              <a:t>}</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95536" y="332656"/>
            <a:ext cx="8424936" cy="6336704"/>
          </a:xfrm>
        </p:spPr>
        <p:txBody>
          <a:bodyPr>
            <a:normAutofit/>
          </a:bodyPr>
          <a:lstStyle/>
          <a:p>
            <a:pPr algn="l"/>
            <a:r>
              <a:rPr lang="en-US" dirty="0" smtClean="0"/>
              <a:t>8. To verify the weather java is successfully installed, open cmd prompt and type below command</a:t>
            </a:r>
          </a:p>
          <a:p>
            <a:pPr algn="l"/>
            <a:r>
              <a:rPr lang="en-US" dirty="0"/>
              <a:t>	</a:t>
            </a:r>
            <a:r>
              <a:rPr lang="en-US" dirty="0" smtClean="0"/>
              <a:t>cd:\java –version [Enter]</a:t>
            </a:r>
          </a:p>
          <a:p>
            <a:pPr algn="l"/>
            <a:endParaRPr lang="en-US" dirty="0" smtClean="0"/>
          </a:p>
        </p:txBody>
      </p:sp>
      <p:sp>
        <p:nvSpPr>
          <p:cNvPr id="4" name="Subtitle 2"/>
          <p:cNvSpPr txBox="1">
            <a:spLocks/>
          </p:cNvSpPr>
          <p:nvPr/>
        </p:nvSpPr>
        <p:spPr>
          <a:xfrm>
            <a:off x="1124000" y="1637184"/>
            <a:ext cx="6400800" cy="396044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smtClean="0">
              <a:ln>
                <a:noFill/>
              </a:ln>
              <a:solidFill>
                <a:schemeClr val="tx1">
                  <a:tint val="75000"/>
                </a:schemeClr>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3200" b="0" i="0" u="none" strike="noStrike" kern="1200" cap="none" spc="0" normalizeH="0" baseline="0" noProof="0" dirty="0" smtClean="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3221</TotalTime>
  <Words>2943</Words>
  <Application>Microsoft Office PowerPoint</Application>
  <PresentationFormat>On-screen Show (4:3)</PresentationFormat>
  <Paragraphs>1079</Paragraphs>
  <Slides>88</Slides>
  <Notes>0</Notes>
  <HiddenSlides>0</HiddenSlides>
  <MMClips>0</MMClips>
  <ScaleCrop>false</ScaleCrop>
  <HeadingPairs>
    <vt:vector size="4" baseType="variant">
      <vt:variant>
        <vt:lpstr>Theme</vt:lpstr>
      </vt:variant>
      <vt:variant>
        <vt:i4>1</vt:i4>
      </vt:variant>
      <vt:variant>
        <vt:lpstr>Slide Titles</vt:lpstr>
      </vt:variant>
      <vt:variant>
        <vt:i4>88</vt:i4>
      </vt:variant>
    </vt:vector>
  </HeadingPairs>
  <TitlesOfParts>
    <vt:vector size="89" baseType="lpstr">
      <vt:lpstr>Office Theme</vt:lpstr>
      <vt:lpstr>Welcome to Selenium Training</vt:lpstr>
      <vt:lpstr>Course Content</vt:lpstr>
      <vt:lpstr>Selenium Course Content</vt:lpstr>
      <vt:lpstr>Slide 4</vt:lpstr>
      <vt:lpstr>What is Java </vt:lpstr>
      <vt:lpstr>Where java is used?</vt:lpstr>
      <vt:lpstr>Slide 7</vt:lpstr>
      <vt:lpstr>Java Installation</vt:lpstr>
      <vt:lpstr>Slide 9</vt:lpstr>
      <vt:lpstr>First Java Program</vt:lpstr>
      <vt:lpstr>Data types &amp; Varialbes</vt:lpstr>
      <vt:lpstr>Slide 12</vt:lpstr>
      <vt:lpstr>Slide 13</vt:lpstr>
      <vt:lpstr>Data Types in Java</vt:lpstr>
      <vt:lpstr>Slide 15</vt:lpstr>
      <vt:lpstr>Slide 16</vt:lpstr>
      <vt:lpstr>Operators in java</vt:lpstr>
      <vt:lpstr>Slide 18</vt:lpstr>
      <vt:lpstr>Example for Arithmetic Operator  </vt:lpstr>
      <vt:lpstr>Example for Logical  Operators  </vt:lpstr>
      <vt:lpstr>Example for Relational Operators   </vt:lpstr>
      <vt:lpstr>OR Operator Example: Logical || and Bitwise |  </vt:lpstr>
      <vt:lpstr>Assignment Operator Example</vt:lpstr>
      <vt:lpstr>ShiftOperatorts</vt:lpstr>
      <vt:lpstr>TernaryOperatorts</vt:lpstr>
      <vt:lpstr>Conditional Statement</vt:lpstr>
      <vt:lpstr>If Condition</vt:lpstr>
      <vt:lpstr>if else condition</vt:lpstr>
      <vt:lpstr>if else condition</vt:lpstr>
      <vt:lpstr>Slide 30</vt:lpstr>
      <vt:lpstr>Slide 31</vt:lpstr>
      <vt:lpstr>Switch Case</vt:lpstr>
      <vt:lpstr>LOOPS</vt:lpstr>
      <vt:lpstr>For Loop</vt:lpstr>
      <vt:lpstr>Eg For Loop </vt:lpstr>
      <vt:lpstr>Slide 36</vt:lpstr>
      <vt:lpstr>Labeled For Loop</vt:lpstr>
      <vt:lpstr>For Each Loop</vt:lpstr>
      <vt:lpstr>Do While Loop</vt:lpstr>
      <vt:lpstr>While Loop</vt:lpstr>
      <vt:lpstr>String </vt:lpstr>
      <vt:lpstr>String Methods</vt:lpstr>
      <vt:lpstr>Slide 43</vt:lpstr>
      <vt:lpstr>Slide 44</vt:lpstr>
      <vt:lpstr>Arrays</vt:lpstr>
      <vt:lpstr>Types of Array in java </vt:lpstr>
      <vt:lpstr>Java static keyword </vt:lpstr>
      <vt:lpstr>static at variable level </vt:lpstr>
      <vt:lpstr>Slide 49</vt:lpstr>
      <vt:lpstr>Slide 50</vt:lpstr>
      <vt:lpstr>Slide 51</vt:lpstr>
      <vt:lpstr>static method level  </vt:lpstr>
      <vt:lpstr> static method restrictions  </vt:lpstr>
      <vt:lpstr>Static at block level</vt:lpstr>
      <vt:lpstr>Class</vt:lpstr>
      <vt:lpstr>Additional info about class</vt:lpstr>
      <vt:lpstr>Object</vt:lpstr>
      <vt:lpstr>Object and Class Example</vt:lpstr>
      <vt:lpstr>Slide 59</vt:lpstr>
      <vt:lpstr>Constructor</vt:lpstr>
      <vt:lpstr>Java constructors types</vt:lpstr>
      <vt:lpstr>Example of default constructor</vt:lpstr>
      <vt:lpstr>Example of parameterized  constructor</vt:lpstr>
      <vt:lpstr>Polymorphism</vt:lpstr>
      <vt:lpstr>Method Overloading</vt:lpstr>
      <vt:lpstr>Slide 66</vt:lpstr>
      <vt:lpstr>Example of Method Overriding</vt:lpstr>
      <vt:lpstr>Slide 68</vt:lpstr>
      <vt:lpstr>Inheritance</vt:lpstr>
      <vt:lpstr>Inheritance Example </vt:lpstr>
      <vt:lpstr>Abstract class in Java</vt:lpstr>
      <vt:lpstr>Example of Abstract class</vt:lpstr>
      <vt:lpstr>Interface in Java</vt:lpstr>
      <vt:lpstr>Example of Interface</vt:lpstr>
      <vt:lpstr>Difference between abstract class and interface</vt:lpstr>
      <vt:lpstr>Keywords</vt:lpstr>
      <vt:lpstr>Slide 77</vt:lpstr>
      <vt:lpstr>Final</vt:lpstr>
      <vt:lpstr>Access Modifiers</vt:lpstr>
      <vt:lpstr>Private access modifier</vt:lpstr>
      <vt:lpstr>Default access modifier</vt:lpstr>
      <vt:lpstr>Protected access modifier</vt:lpstr>
      <vt:lpstr>Public access modifier</vt:lpstr>
      <vt:lpstr>Access Modifiers Table.</vt:lpstr>
      <vt:lpstr>Exception Handling</vt:lpstr>
      <vt:lpstr>Checked</vt:lpstr>
      <vt:lpstr>Unchecked</vt:lpstr>
      <vt:lpstr>Try Catch</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Java Classes</dc:title>
  <dc:creator>BharathGupta</dc:creator>
  <cp:lastModifiedBy>BharathGupta</cp:lastModifiedBy>
  <cp:revision>283</cp:revision>
  <dcterms:created xsi:type="dcterms:W3CDTF">2018-01-13T05:37:59Z</dcterms:created>
  <dcterms:modified xsi:type="dcterms:W3CDTF">2018-02-08T03:53:55Z</dcterms:modified>
</cp:coreProperties>
</file>