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Space Mono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Montserrat Alternates SemiBold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paceMono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SpaceMono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AlternatesSemiBold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MontserratAlternatesSemiBold-italic.fntdata"/><Relationship Id="rId27" Type="http://schemas.openxmlformats.org/officeDocument/2006/relationships/font" Target="fonts/MontserratAlternates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AlternatesSemi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SpaceMono-bold.fntdata"/><Relationship Id="rId18" Type="http://schemas.openxmlformats.org/officeDocument/2006/relationships/font" Target="fonts/SpaceMon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4d2c74ab78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4d2c74ab7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4d2c74ab7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4d2c74ab7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4d2c74ab78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4d2c74ab78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https://coolors.co/8a2be2-00c2ff-4cd964-ffd600-ff5a5f-121212-f8f8f8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4d2c74ab7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4d2c74ab7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4d2c74ab7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4d2c74ab7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4d2c74ab7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4d2c74ab7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4d2c74ab7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4d2c74ab7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4d2c74ab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4d2c74ab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d2c74ab7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d2c74ab7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d2c74ab7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d2c74ab7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4d2c74ab7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4d2c74ab7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8F8F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jpg"/><Relationship Id="rId4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jp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jp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11" Type="http://schemas.openxmlformats.org/officeDocument/2006/relationships/image" Target="../media/image9.png"/><Relationship Id="rId10" Type="http://schemas.openxmlformats.org/officeDocument/2006/relationships/image" Target="../media/image6.png"/><Relationship Id="rId9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5.png"/><Relationship Id="rId7" Type="http://schemas.openxmlformats.org/officeDocument/2006/relationships/image" Target="../media/image2.png"/><Relationship Id="rId8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old, high-contrast photography with slight purple/blue color grading  • Action shots of people using mobile devices in social settings  • User-generated content featured prominently&#10;"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5126" y="-2"/>
            <a:ext cx="943897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 title="logomark-full-whit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7375" y="205375"/>
            <a:ext cx="3939200" cy="13960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idx="4294967295" type="title"/>
          </p:nvPr>
        </p:nvSpPr>
        <p:spPr>
          <a:xfrm>
            <a:off x="314063" y="3683775"/>
            <a:ext cx="8520600" cy="13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8F8F8"/>
                </a:solidFill>
                <a:latin typeface="Montserrat Alternates SemiBold"/>
                <a:ea typeface="Montserrat Alternates SemiBold"/>
                <a:cs typeface="Montserrat Alternates SemiBold"/>
                <a:sym typeface="Montserrat Alternates SemiBold"/>
              </a:rPr>
              <a:t>Brand Guidelines</a:t>
            </a:r>
            <a:endParaRPr sz="7200">
              <a:solidFill>
                <a:srgbClr val="F8F8F8"/>
              </a:solidFill>
              <a:latin typeface="Montserrat Alternates SemiBold"/>
              <a:ea typeface="Montserrat Alternates SemiBold"/>
              <a:cs typeface="Montserrat Alternates SemiBold"/>
              <a:sym typeface="Montserrat Alternates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/>
        </p:nvSpPr>
        <p:spPr>
          <a:xfrm>
            <a:off x="5022034" y="1838400"/>
            <a:ext cx="3586800" cy="26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312F41"/>
                </a:solidFill>
                <a:latin typeface="Montserrat"/>
                <a:ea typeface="Montserrat"/>
                <a:cs typeface="Montserrat"/>
                <a:sym typeface="Montserrat"/>
              </a:rPr>
              <a:t>Digital</a:t>
            </a:r>
            <a:r>
              <a:rPr b="1" lang="en" sz="2200">
                <a:solidFill>
                  <a:srgbClr val="312F41"/>
                </a:solidFill>
                <a:latin typeface="Montserrat"/>
                <a:ea typeface="Montserrat"/>
                <a:cs typeface="Montserrat"/>
                <a:sym typeface="Montserrat"/>
              </a:rPr>
              <a:t> interfaces</a:t>
            </a:r>
            <a:br>
              <a:rPr b="1" lang="en" sz="2200">
                <a:solidFill>
                  <a:srgbClr val="312F4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 sz="2200">
                <a:solidFill>
                  <a:srgbClr val="312F41"/>
                </a:solidFill>
                <a:latin typeface="Montserrat"/>
                <a:ea typeface="Montserrat"/>
                <a:cs typeface="Montserrat"/>
                <a:sym typeface="Montserrat"/>
              </a:rPr>
              <a:t>Data visualization</a:t>
            </a:r>
            <a:br>
              <a:rPr lang="en" sz="2200">
                <a:solidFill>
                  <a:srgbClr val="312F4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2200">
                <a:solidFill>
                  <a:srgbClr val="312F41"/>
                </a:solidFill>
                <a:latin typeface="Space Mono"/>
                <a:ea typeface="Space Mono"/>
                <a:cs typeface="Space Mono"/>
                <a:sym typeface="Space Mono"/>
              </a:rPr>
              <a:t>Space Mono</a:t>
            </a:r>
            <a:endParaRPr sz="2200">
              <a:solidFill>
                <a:srgbClr val="312F4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200">
              <a:solidFill>
                <a:srgbClr val="312F4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Google Shape;139;p22"/>
          <p:cNvSpPr txBox="1"/>
          <p:nvPr>
            <p:ph type="title"/>
          </p:nvPr>
        </p:nvSpPr>
        <p:spPr>
          <a:xfrm>
            <a:off x="161825" y="219600"/>
            <a:ext cx="5764500" cy="1695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312F41"/>
                </a:solidFill>
                <a:latin typeface="Montserrat Alternates SemiBold"/>
                <a:ea typeface="Montserrat Alternates SemiBold"/>
                <a:cs typeface="Montserrat Alternates SemiBold"/>
                <a:sym typeface="Montserrat Alternates SemiBold"/>
              </a:rPr>
              <a:t>Typography</a:t>
            </a:r>
            <a:endParaRPr sz="3200">
              <a:solidFill>
                <a:srgbClr val="312F41"/>
              </a:solidFill>
              <a:latin typeface="Montserrat Alternates SemiBold"/>
              <a:ea typeface="Montserrat Alternates SemiBold"/>
              <a:cs typeface="Montserrat Alternates SemiBold"/>
              <a:sym typeface="Montserrat Alternates SemiBold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507200" y="1838400"/>
            <a:ext cx="3586800" cy="26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312F41"/>
                </a:solidFill>
                <a:latin typeface="Montserrat"/>
                <a:ea typeface="Montserrat"/>
                <a:cs typeface="Montserrat"/>
                <a:sym typeface="Montserrat"/>
              </a:rPr>
              <a:t>Headlines</a:t>
            </a:r>
            <a:br>
              <a:rPr b="1" lang="en" sz="2200">
                <a:solidFill>
                  <a:srgbClr val="312F4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2200">
                <a:solidFill>
                  <a:srgbClr val="312F41"/>
                </a:solidFill>
                <a:latin typeface="Montserrat Alternates SemiBold"/>
                <a:ea typeface="Montserrat Alternates SemiBold"/>
                <a:cs typeface="Montserrat Alternates SemiBold"/>
                <a:sym typeface="Montserrat Alternates SemiBold"/>
              </a:rPr>
              <a:t>Montserrat Alternates</a:t>
            </a:r>
            <a:br>
              <a:rPr lang="en" sz="2200">
                <a:solidFill>
                  <a:srgbClr val="312F41"/>
                </a:solidFill>
                <a:latin typeface="Montserrat Alternates SemiBold"/>
                <a:ea typeface="Montserrat Alternates SemiBold"/>
                <a:cs typeface="Montserrat Alternates SemiBold"/>
                <a:sym typeface="Montserrat Alternates SemiBold"/>
              </a:rPr>
            </a:br>
            <a:r>
              <a:rPr lang="en" sz="2200">
                <a:solidFill>
                  <a:srgbClr val="312F41"/>
                </a:solidFill>
                <a:latin typeface="Montserrat Alternates SemiBold"/>
                <a:ea typeface="Montserrat Alternates SemiBold"/>
                <a:cs typeface="Montserrat Alternates SemiBold"/>
                <a:sym typeface="Montserrat Alternates SemiBold"/>
              </a:rPr>
              <a:t>Semi Bold</a:t>
            </a:r>
            <a:endParaRPr sz="2200">
              <a:solidFill>
                <a:srgbClr val="312F41"/>
              </a:solidFill>
              <a:latin typeface="Montserrat Alternates SemiBold"/>
              <a:ea typeface="Montserrat Alternates SemiBold"/>
              <a:cs typeface="Montserrat Alternates SemiBold"/>
              <a:sym typeface="Montserrat Alternates SemiBold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2200">
                <a:solidFill>
                  <a:srgbClr val="312F41"/>
                </a:solidFill>
                <a:latin typeface="Montserrat"/>
                <a:ea typeface="Montserrat"/>
                <a:cs typeface="Montserrat"/>
                <a:sym typeface="Montserrat"/>
              </a:rPr>
              <a:t>Body</a:t>
            </a:r>
            <a:br>
              <a:rPr b="1" lang="en" sz="2200">
                <a:solidFill>
                  <a:srgbClr val="312F4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2200">
                <a:solidFill>
                  <a:srgbClr val="312F41"/>
                </a:solidFill>
                <a:latin typeface="Montserrat"/>
                <a:ea typeface="Montserrat"/>
                <a:cs typeface="Montserrat"/>
                <a:sym typeface="Montserrat"/>
              </a:rPr>
              <a:t>Montserrat Regular</a:t>
            </a:r>
            <a:endParaRPr sz="2200">
              <a:solidFill>
                <a:srgbClr val="312F4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22"/>
          <p:cNvSpPr txBox="1"/>
          <p:nvPr>
            <p:ph type="title"/>
          </p:nvPr>
        </p:nvSpPr>
        <p:spPr>
          <a:xfrm>
            <a:off x="5022025" y="1188750"/>
            <a:ext cx="3586800" cy="649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312F41"/>
                </a:solidFill>
                <a:latin typeface="Montserrat Alternates SemiBold"/>
                <a:ea typeface="Montserrat Alternates SemiBold"/>
                <a:cs typeface="Montserrat Alternates SemiBold"/>
                <a:sym typeface="Montserrat Alternates SemiBold"/>
              </a:rPr>
              <a:t>Secondary font</a:t>
            </a:r>
            <a:endParaRPr sz="2600">
              <a:solidFill>
                <a:srgbClr val="312F41"/>
              </a:solidFill>
              <a:latin typeface="Montserrat Alternates SemiBold"/>
              <a:ea typeface="Montserrat Alternates SemiBold"/>
              <a:cs typeface="Montserrat Alternates SemiBold"/>
              <a:sym typeface="Montserrat Alternates SemiBold"/>
            </a:endParaRPr>
          </a:p>
        </p:txBody>
      </p:sp>
      <p:sp>
        <p:nvSpPr>
          <p:cNvPr id="142" name="Google Shape;142;p22"/>
          <p:cNvSpPr txBox="1"/>
          <p:nvPr>
            <p:ph type="title"/>
          </p:nvPr>
        </p:nvSpPr>
        <p:spPr>
          <a:xfrm>
            <a:off x="507200" y="1188750"/>
            <a:ext cx="3586800" cy="649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312F41"/>
                </a:solidFill>
                <a:latin typeface="Montserrat Alternates SemiBold"/>
                <a:ea typeface="Montserrat Alternates SemiBold"/>
                <a:cs typeface="Montserrat Alternates SemiBold"/>
                <a:sym typeface="Montserrat Alternates SemiBold"/>
              </a:rPr>
              <a:t>Primary Font</a:t>
            </a:r>
            <a:endParaRPr sz="2600">
              <a:solidFill>
                <a:srgbClr val="312F41"/>
              </a:solidFill>
              <a:latin typeface="Montserrat Alternates SemiBold"/>
              <a:ea typeface="Montserrat Alternates SemiBold"/>
              <a:cs typeface="Montserrat Alternates SemiBold"/>
              <a:sym typeface="Montserrat Alternates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A2BE2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8F8F8"/>
                </a:solidFill>
                <a:latin typeface="Montserrat Alternates SemiBold"/>
                <a:ea typeface="Montserrat Alternates SemiBold"/>
                <a:cs typeface="Montserrat Alternates SemiBold"/>
                <a:sym typeface="Montserrat Alternates SemiBold"/>
              </a:rPr>
              <a:t>Colors</a:t>
            </a:r>
            <a:endParaRPr sz="7200">
              <a:solidFill>
                <a:srgbClr val="F8F8F8"/>
              </a:solidFill>
              <a:latin typeface="Montserrat Alternates SemiBold"/>
              <a:ea typeface="Montserrat Alternates SemiBold"/>
              <a:cs typeface="Montserrat Alternates SemiBold"/>
              <a:sym typeface="Montserrat Alternates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idx="2" type="body"/>
          </p:nvPr>
        </p:nvSpPr>
        <p:spPr>
          <a:xfrm>
            <a:off x="6104925" y="0"/>
            <a:ext cx="3039000" cy="5143500"/>
          </a:xfrm>
          <a:prstGeom prst="rect">
            <a:avLst/>
          </a:prstGeom>
          <a:solidFill>
            <a:srgbClr val="F8F8F8"/>
          </a:solidFill>
        </p:spPr>
        <p:txBody>
          <a:bodyPr anchorCtr="0" anchor="ctr" bIns="91425" lIns="274300" spcFirstLastPara="1" rIns="182875" wrap="square" tIns="91425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12F41"/>
                </a:solidFill>
                <a:latin typeface="Montserrat"/>
                <a:ea typeface="Montserrat"/>
                <a:cs typeface="Montserrat"/>
                <a:sym typeface="Montserrat"/>
              </a:rPr>
              <a:t>Pulse purple</a:t>
            </a:r>
            <a:br>
              <a:rPr b="1" lang="en" sz="1600">
                <a:solidFill>
                  <a:srgbClr val="312F4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600">
                <a:solidFill>
                  <a:srgbClr val="312F41"/>
                </a:solidFill>
                <a:latin typeface="Montserrat"/>
                <a:ea typeface="Montserrat"/>
                <a:cs typeface="Montserrat"/>
                <a:sym typeface="Montserrat"/>
              </a:rPr>
              <a:t>Primary brand color</a:t>
            </a:r>
            <a:endParaRPr sz="1600">
              <a:solidFill>
                <a:srgbClr val="312F4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12F41"/>
                </a:solidFill>
                <a:latin typeface="Montserrat"/>
                <a:ea typeface="Montserrat"/>
                <a:cs typeface="Montserrat"/>
                <a:sym typeface="Montserrat"/>
              </a:rPr>
              <a:t>Electric blue</a:t>
            </a:r>
            <a:br>
              <a:rPr b="1" lang="en" sz="1600">
                <a:solidFill>
                  <a:srgbClr val="312F4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600">
                <a:solidFill>
                  <a:srgbClr val="312F41"/>
                </a:solidFill>
                <a:latin typeface="Montserrat"/>
                <a:ea typeface="Montserrat"/>
                <a:cs typeface="Montserrat"/>
                <a:sym typeface="Montserrat"/>
              </a:rPr>
              <a:t>Secondary color, digital</a:t>
            </a:r>
            <a:endParaRPr sz="1600">
              <a:solidFill>
                <a:srgbClr val="312F4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12F41"/>
                </a:solidFill>
                <a:latin typeface="Montserrat"/>
                <a:ea typeface="Montserrat"/>
                <a:cs typeface="Montserrat"/>
                <a:sym typeface="Montserrat"/>
              </a:rPr>
              <a:t>Mint green</a:t>
            </a:r>
            <a:br>
              <a:rPr b="1" lang="en" sz="1600">
                <a:solidFill>
                  <a:srgbClr val="312F4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600">
                <a:solidFill>
                  <a:srgbClr val="312F41"/>
                </a:solidFill>
                <a:latin typeface="Montserrat"/>
                <a:ea typeface="Montserrat"/>
                <a:cs typeface="Montserrat"/>
                <a:sym typeface="Montserrat"/>
              </a:rPr>
              <a:t>Accent color, call to action</a:t>
            </a:r>
            <a:endParaRPr sz="1600">
              <a:solidFill>
                <a:srgbClr val="312F4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12F41"/>
                </a:solidFill>
                <a:latin typeface="Montserrat"/>
                <a:ea typeface="Montserrat"/>
                <a:cs typeface="Montserrat"/>
                <a:sym typeface="Montserrat"/>
              </a:rPr>
              <a:t>Sunrise yellow</a:t>
            </a:r>
            <a:br>
              <a:rPr b="1" lang="en" sz="1600">
                <a:solidFill>
                  <a:srgbClr val="312F4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600">
                <a:solidFill>
                  <a:srgbClr val="312F41"/>
                </a:solidFill>
                <a:latin typeface="Montserrat"/>
                <a:ea typeface="Montserrat"/>
                <a:cs typeface="Montserrat"/>
                <a:sym typeface="Montserrat"/>
              </a:rPr>
              <a:t>Highlights, </a:t>
            </a:r>
            <a:r>
              <a:rPr lang="en" sz="1600">
                <a:solidFill>
                  <a:srgbClr val="312F41"/>
                </a:solidFill>
                <a:latin typeface="Montserrat"/>
                <a:ea typeface="Montserrat"/>
                <a:cs typeface="Montserrat"/>
                <a:sym typeface="Montserrat"/>
              </a:rPr>
              <a:t>high</a:t>
            </a:r>
            <a:r>
              <a:rPr lang="en" sz="1600">
                <a:solidFill>
                  <a:srgbClr val="312F41"/>
                </a:solidFill>
                <a:latin typeface="Montserrat"/>
                <a:ea typeface="Montserrat"/>
                <a:cs typeface="Montserrat"/>
                <a:sym typeface="Montserrat"/>
              </a:rPr>
              <a:t>-energy</a:t>
            </a:r>
            <a:endParaRPr sz="1600">
              <a:solidFill>
                <a:srgbClr val="312F4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12F41"/>
                </a:solidFill>
                <a:latin typeface="Montserrat"/>
                <a:ea typeface="Montserrat"/>
                <a:cs typeface="Montserrat"/>
                <a:sym typeface="Montserrat"/>
              </a:rPr>
              <a:t>Coral red</a:t>
            </a:r>
            <a:br>
              <a:rPr lang="en" sz="1600">
                <a:solidFill>
                  <a:srgbClr val="312F4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600">
                <a:solidFill>
                  <a:srgbClr val="312F41"/>
                </a:solidFill>
                <a:latin typeface="Montserrat"/>
                <a:ea typeface="Montserrat"/>
                <a:cs typeface="Montserrat"/>
                <a:sym typeface="Montserrat"/>
              </a:rPr>
              <a:t>Alert states, limited offers</a:t>
            </a:r>
            <a:endParaRPr sz="1600">
              <a:solidFill>
                <a:srgbClr val="312F4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12F41"/>
                </a:solidFill>
                <a:latin typeface="Montserrat"/>
                <a:ea typeface="Montserrat"/>
                <a:cs typeface="Montserrat"/>
                <a:sym typeface="Montserrat"/>
              </a:rPr>
              <a:t>Midnight</a:t>
            </a:r>
            <a:br>
              <a:rPr b="1" lang="en" sz="1600">
                <a:solidFill>
                  <a:srgbClr val="312F4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600">
                <a:solidFill>
                  <a:srgbClr val="312F41"/>
                </a:solidFill>
                <a:latin typeface="Montserrat"/>
                <a:ea typeface="Montserrat"/>
                <a:cs typeface="Montserrat"/>
                <a:sym typeface="Montserrat"/>
              </a:rPr>
              <a:t>Dark backgrounds &amp; text</a:t>
            </a:r>
            <a:endParaRPr sz="1600">
              <a:solidFill>
                <a:srgbClr val="312F4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12F41"/>
                </a:solidFill>
                <a:latin typeface="Montserrat"/>
                <a:ea typeface="Montserrat"/>
                <a:cs typeface="Montserrat"/>
                <a:sym typeface="Montserrat"/>
              </a:rPr>
              <a:t>Cloud</a:t>
            </a:r>
            <a:br>
              <a:rPr lang="en" sz="1600">
                <a:solidFill>
                  <a:srgbClr val="312F4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600">
                <a:solidFill>
                  <a:srgbClr val="312F41"/>
                </a:solidFill>
                <a:latin typeface="Montserrat"/>
                <a:ea typeface="Montserrat"/>
                <a:cs typeface="Montserrat"/>
                <a:sym typeface="Montserrat"/>
              </a:rPr>
              <a:t>Light background &amp; text</a:t>
            </a:r>
            <a:endParaRPr sz="1600">
              <a:solidFill>
                <a:srgbClr val="312F4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4"/>
          <p:cNvSpPr/>
          <p:nvPr/>
        </p:nvSpPr>
        <p:spPr>
          <a:xfrm>
            <a:off x="0" y="0"/>
            <a:ext cx="6091500" cy="2327700"/>
          </a:xfrm>
          <a:prstGeom prst="rect">
            <a:avLst/>
          </a:prstGeom>
          <a:solidFill>
            <a:srgbClr val="8A2B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4"/>
          <p:cNvSpPr/>
          <p:nvPr/>
        </p:nvSpPr>
        <p:spPr>
          <a:xfrm>
            <a:off x="0" y="2327675"/>
            <a:ext cx="3057000" cy="1562700"/>
          </a:xfrm>
          <a:prstGeom prst="rect">
            <a:avLst/>
          </a:prstGeom>
          <a:solidFill>
            <a:srgbClr val="00C2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4"/>
          <p:cNvSpPr/>
          <p:nvPr/>
        </p:nvSpPr>
        <p:spPr>
          <a:xfrm>
            <a:off x="3052500" y="2327675"/>
            <a:ext cx="3039000" cy="1562700"/>
          </a:xfrm>
          <a:prstGeom prst="rect">
            <a:avLst/>
          </a:prstGeom>
          <a:solidFill>
            <a:srgbClr val="4CD9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4"/>
          <p:cNvSpPr/>
          <p:nvPr/>
        </p:nvSpPr>
        <p:spPr>
          <a:xfrm>
            <a:off x="0" y="3890375"/>
            <a:ext cx="1527000" cy="1253100"/>
          </a:xfrm>
          <a:prstGeom prst="rect">
            <a:avLst/>
          </a:prstGeom>
          <a:solidFill>
            <a:srgbClr val="FFD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4"/>
          <p:cNvSpPr/>
          <p:nvPr/>
        </p:nvSpPr>
        <p:spPr>
          <a:xfrm>
            <a:off x="1527000" y="3890375"/>
            <a:ext cx="1527000" cy="1253100"/>
          </a:xfrm>
          <a:prstGeom prst="rect">
            <a:avLst/>
          </a:prstGeom>
          <a:solidFill>
            <a:srgbClr val="FF5A5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4"/>
          <p:cNvSpPr/>
          <p:nvPr/>
        </p:nvSpPr>
        <p:spPr>
          <a:xfrm>
            <a:off x="3052463" y="3890375"/>
            <a:ext cx="1527000" cy="1253100"/>
          </a:xfrm>
          <a:prstGeom prst="rect">
            <a:avLst/>
          </a:prstGeom>
          <a:solidFill>
            <a:srgbClr val="312F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4"/>
          <p:cNvSpPr/>
          <p:nvPr/>
        </p:nvSpPr>
        <p:spPr>
          <a:xfrm>
            <a:off x="4579475" y="3890375"/>
            <a:ext cx="1527000" cy="12531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4"/>
          <p:cNvSpPr txBox="1"/>
          <p:nvPr/>
        </p:nvSpPr>
        <p:spPr>
          <a:xfrm>
            <a:off x="0" y="1643075"/>
            <a:ext cx="1285800" cy="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8F8F8"/>
                </a:solidFill>
                <a:latin typeface="Montserrat"/>
                <a:ea typeface="Montserrat"/>
                <a:cs typeface="Montserrat"/>
                <a:sym typeface="Montserrat"/>
              </a:rPr>
              <a:t>Pulse purple</a:t>
            </a:r>
            <a:br>
              <a:rPr b="1" lang="en" sz="1100">
                <a:solidFill>
                  <a:srgbClr val="F8F8F8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100">
                <a:solidFill>
                  <a:srgbClr val="F8F8F8"/>
                </a:solidFill>
                <a:latin typeface="Montserrat"/>
                <a:ea typeface="Montserrat"/>
                <a:cs typeface="Montserrat"/>
                <a:sym typeface="Montserrat"/>
              </a:rPr>
              <a:t>#8a2be2</a:t>
            </a:r>
            <a:br>
              <a:rPr lang="en" sz="1100">
                <a:solidFill>
                  <a:srgbClr val="F8F8F8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100">
                <a:solidFill>
                  <a:srgbClr val="F8F8F8"/>
                </a:solidFill>
                <a:latin typeface="Montserrat"/>
                <a:ea typeface="Montserrat"/>
                <a:cs typeface="Montserrat"/>
                <a:sym typeface="Montserrat"/>
              </a:rPr>
              <a:t>138, 43, 226</a:t>
            </a:r>
            <a:endParaRPr sz="1100">
              <a:solidFill>
                <a:srgbClr val="F8F8F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24"/>
          <p:cNvSpPr txBox="1"/>
          <p:nvPr/>
        </p:nvSpPr>
        <p:spPr>
          <a:xfrm>
            <a:off x="0" y="3205775"/>
            <a:ext cx="1285800" cy="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12F41"/>
                </a:solidFill>
                <a:latin typeface="Montserrat"/>
                <a:ea typeface="Montserrat"/>
                <a:cs typeface="Montserrat"/>
                <a:sym typeface="Montserrat"/>
              </a:rPr>
              <a:t>Electric blue</a:t>
            </a:r>
            <a:br>
              <a:rPr b="1" lang="en" sz="1100">
                <a:solidFill>
                  <a:srgbClr val="312F4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100">
                <a:solidFill>
                  <a:srgbClr val="312F41"/>
                </a:solidFill>
                <a:latin typeface="Montserrat"/>
                <a:ea typeface="Montserrat"/>
                <a:cs typeface="Montserrat"/>
                <a:sym typeface="Montserrat"/>
              </a:rPr>
              <a:t>#00c2ff</a:t>
            </a:r>
            <a:br>
              <a:rPr lang="en" sz="1100">
                <a:solidFill>
                  <a:srgbClr val="312F4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100">
                <a:solidFill>
                  <a:srgbClr val="312F41"/>
                </a:solidFill>
                <a:latin typeface="Montserrat"/>
                <a:ea typeface="Montserrat"/>
                <a:cs typeface="Montserrat"/>
                <a:sym typeface="Montserrat"/>
              </a:rPr>
              <a:t>0, 194, 255</a:t>
            </a:r>
            <a:endParaRPr sz="1100">
              <a:solidFill>
                <a:srgbClr val="312F4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24"/>
          <p:cNvSpPr txBox="1"/>
          <p:nvPr/>
        </p:nvSpPr>
        <p:spPr>
          <a:xfrm>
            <a:off x="3052463" y="3205775"/>
            <a:ext cx="1285800" cy="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12F41"/>
                </a:solidFill>
                <a:latin typeface="Montserrat"/>
                <a:ea typeface="Montserrat"/>
                <a:cs typeface="Montserrat"/>
                <a:sym typeface="Montserrat"/>
              </a:rPr>
              <a:t>Mint green</a:t>
            </a:r>
            <a:br>
              <a:rPr b="1" lang="en" sz="1100">
                <a:solidFill>
                  <a:srgbClr val="312F4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100">
                <a:solidFill>
                  <a:srgbClr val="312F41"/>
                </a:solidFill>
                <a:latin typeface="Montserrat"/>
                <a:ea typeface="Montserrat"/>
                <a:cs typeface="Montserrat"/>
                <a:sym typeface="Montserrat"/>
              </a:rPr>
              <a:t>#4cd964</a:t>
            </a:r>
            <a:br>
              <a:rPr lang="en" sz="1100">
                <a:solidFill>
                  <a:srgbClr val="312F4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100">
                <a:solidFill>
                  <a:srgbClr val="312F41"/>
                </a:solidFill>
                <a:latin typeface="Montserrat"/>
                <a:ea typeface="Montserrat"/>
                <a:cs typeface="Montserrat"/>
                <a:sym typeface="Montserrat"/>
              </a:rPr>
              <a:t>76, 217, 100</a:t>
            </a:r>
            <a:endParaRPr sz="1100">
              <a:solidFill>
                <a:srgbClr val="312F4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24"/>
          <p:cNvSpPr txBox="1"/>
          <p:nvPr/>
        </p:nvSpPr>
        <p:spPr>
          <a:xfrm>
            <a:off x="0" y="4458900"/>
            <a:ext cx="1285800" cy="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12F41"/>
                </a:solidFill>
                <a:latin typeface="Montserrat"/>
                <a:ea typeface="Montserrat"/>
                <a:cs typeface="Montserrat"/>
                <a:sym typeface="Montserrat"/>
              </a:rPr>
              <a:t>Sunrise yellow</a:t>
            </a:r>
            <a:br>
              <a:rPr b="1" lang="en" sz="1100">
                <a:solidFill>
                  <a:srgbClr val="312F4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100">
                <a:solidFill>
                  <a:srgbClr val="312F41"/>
                </a:solidFill>
                <a:latin typeface="Montserrat"/>
                <a:ea typeface="Montserrat"/>
                <a:cs typeface="Montserrat"/>
                <a:sym typeface="Montserrat"/>
              </a:rPr>
              <a:t>#ffd600</a:t>
            </a:r>
            <a:br>
              <a:rPr lang="en" sz="1100">
                <a:solidFill>
                  <a:srgbClr val="312F4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100">
                <a:solidFill>
                  <a:srgbClr val="312F41"/>
                </a:solidFill>
                <a:latin typeface="Montserrat"/>
                <a:ea typeface="Montserrat"/>
                <a:cs typeface="Montserrat"/>
                <a:sym typeface="Montserrat"/>
              </a:rPr>
              <a:t>255, 214, 0</a:t>
            </a:r>
            <a:endParaRPr sz="1100">
              <a:solidFill>
                <a:srgbClr val="312F4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4"/>
          <p:cNvSpPr txBox="1"/>
          <p:nvPr/>
        </p:nvSpPr>
        <p:spPr>
          <a:xfrm>
            <a:off x="1526238" y="4458900"/>
            <a:ext cx="1285800" cy="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8F8F8"/>
                </a:solidFill>
                <a:latin typeface="Montserrat"/>
                <a:ea typeface="Montserrat"/>
                <a:cs typeface="Montserrat"/>
                <a:sym typeface="Montserrat"/>
              </a:rPr>
              <a:t>Coral red</a:t>
            </a:r>
            <a:br>
              <a:rPr b="1" lang="en" sz="1100">
                <a:solidFill>
                  <a:srgbClr val="F8F8F8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100">
                <a:solidFill>
                  <a:srgbClr val="F8F8F8"/>
                </a:solidFill>
                <a:latin typeface="Montserrat"/>
                <a:ea typeface="Montserrat"/>
                <a:cs typeface="Montserrat"/>
                <a:sym typeface="Montserrat"/>
              </a:rPr>
              <a:t>#ff5a5f</a:t>
            </a:r>
            <a:br>
              <a:rPr lang="en" sz="1100">
                <a:solidFill>
                  <a:srgbClr val="F8F8F8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100">
                <a:solidFill>
                  <a:srgbClr val="F8F8F8"/>
                </a:solidFill>
                <a:latin typeface="Montserrat"/>
                <a:ea typeface="Montserrat"/>
                <a:cs typeface="Montserrat"/>
                <a:sym typeface="Montserrat"/>
              </a:rPr>
              <a:t>255, 90, 95</a:t>
            </a:r>
            <a:endParaRPr sz="1100">
              <a:solidFill>
                <a:srgbClr val="F8F8F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4"/>
          <p:cNvSpPr txBox="1"/>
          <p:nvPr/>
        </p:nvSpPr>
        <p:spPr>
          <a:xfrm>
            <a:off x="3057000" y="4458900"/>
            <a:ext cx="1285800" cy="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8F8F8"/>
                </a:solidFill>
                <a:latin typeface="Montserrat"/>
                <a:ea typeface="Montserrat"/>
                <a:cs typeface="Montserrat"/>
                <a:sym typeface="Montserrat"/>
              </a:rPr>
              <a:t>Midnight</a:t>
            </a:r>
            <a:br>
              <a:rPr b="1" lang="en" sz="1100">
                <a:solidFill>
                  <a:srgbClr val="F8F8F8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100">
                <a:solidFill>
                  <a:srgbClr val="F8F8F8"/>
                </a:solidFill>
                <a:latin typeface="Montserrat"/>
                <a:ea typeface="Montserrat"/>
                <a:cs typeface="Montserrat"/>
                <a:sym typeface="Montserrat"/>
              </a:rPr>
              <a:t>#121212</a:t>
            </a:r>
            <a:br>
              <a:rPr lang="en" sz="1100">
                <a:solidFill>
                  <a:srgbClr val="F8F8F8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100">
                <a:solidFill>
                  <a:srgbClr val="F8F8F8"/>
                </a:solidFill>
                <a:latin typeface="Montserrat"/>
                <a:ea typeface="Montserrat"/>
                <a:cs typeface="Montserrat"/>
                <a:sym typeface="Montserrat"/>
              </a:rPr>
              <a:t>18, 18, 18</a:t>
            </a:r>
            <a:endParaRPr sz="1100">
              <a:solidFill>
                <a:srgbClr val="F8F8F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24"/>
          <p:cNvSpPr txBox="1"/>
          <p:nvPr/>
        </p:nvSpPr>
        <p:spPr>
          <a:xfrm>
            <a:off x="4580963" y="4458900"/>
            <a:ext cx="1285800" cy="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12F41"/>
                </a:solidFill>
                <a:latin typeface="Montserrat"/>
                <a:ea typeface="Montserrat"/>
                <a:cs typeface="Montserrat"/>
                <a:sym typeface="Montserrat"/>
              </a:rPr>
              <a:t>Cloud</a:t>
            </a:r>
            <a:br>
              <a:rPr b="1" lang="en" sz="1100">
                <a:solidFill>
                  <a:srgbClr val="312F4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100">
                <a:solidFill>
                  <a:srgbClr val="312F41"/>
                </a:solidFill>
                <a:latin typeface="Montserrat"/>
                <a:ea typeface="Montserrat"/>
                <a:cs typeface="Montserrat"/>
                <a:sym typeface="Montserrat"/>
              </a:rPr>
              <a:t>#f8f8f8</a:t>
            </a:r>
            <a:br>
              <a:rPr lang="en" sz="1100">
                <a:solidFill>
                  <a:srgbClr val="312F4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100">
                <a:solidFill>
                  <a:srgbClr val="312F41"/>
                </a:solidFill>
                <a:latin typeface="Montserrat"/>
                <a:ea typeface="Montserrat"/>
                <a:cs typeface="Montserrat"/>
                <a:sym typeface="Montserrat"/>
              </a:rPr>
              <a:t>248, 248, 248</a:t>
            </a:r>
            <a:endParaRPr sz="1100">
              <a:solidFill>
                <a:srgbClr val="312F4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old, high-contrast photography with slight purple/blue color grading  • Action shots of people using mobile devices in social settings  • User-generated content featured prominently&#10;" id="61" name="Google Shape;61;p14"/>
          <p:cNvPicPr preferRelativeResize="0"/>
          <p:nvPr/>
        </p:nvPicPr>
        <p:blipFill rotWithShape="1">
          <a:blip r:embed="rId3">
            <a:alphaModFix/>
          </a:blip>
          <a:srcRect b="0" l="1559" r="1569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6104925" y="0"/>
            <a:ext cx="3039000" cy="5143500"/>
          </a:xfrm>
          <a:prstGeom prst="rect">
            <a:avLst/>
          </a:prstGeom>
          <a:solidFill>
            <a:srgbClr val="F8F8F8"/>
          </a:solidFill>
        </p:spPr>
        <p:txBody>
          <a:bodyPr anchorCtr="0" anchor="ctr" bIns="91425" lIns="274300" spcFirstLastPara="1" rIns="182875" wrap="square" tIns="91425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12F41"/>
                </a:solidFill>
                <a:latin typeface="Montserrat"/>
                <a:ea typeface="Montserrat"/>
                <a:cs typeface="Montserrat"/>
                <a:sym typeface="Montserrat"/>
              </a:rPr>
              <a:t>Pulse Mobile</a:t>
            </a:r>
            <a:r>
              <a:rPr lang="en" sz="1600">
                <a:solidFill>
                  <a:srgbClr val="312F41"/>
                </a:solidFill>
                <a:latin typeface="Montserrat"/>
                <a:ea typeface="Montserrat"/>
                <a:cs typeface="Montserrat"/>
                <a:sym typeface="Montserrat"/>
              </a:rPr>
              <a:t> is a </a:t>
            </a:r>
            <a:r>
              <a:rPr b="1" lang="en" sz="1600">
                <a:solidFill>
                  <a:srgbClr val="312F41"/>
                </a:solidFill>
                <a:latin typeface="Montserrat"/>
                <a:ea typeface="Montserrat"/>
                <a:cs typeface="Montserrat"/>
                <a:sym typeface="Montserrat"/>
              </a:rPr>
              <a:t>vibrant, disruptive</a:t>
            </a:r>
            <a:r>
              <a:rPr lang="en" sz="1600">
                <a:solidFill>
                  <a:srgbClr val="312F41"/>
                </a:solidFill>
                <a:latin typeface="Montserrat"/>
                <a:ea typeface="Montserrat"/>
                <a:cs typeface="Montserrat"/>
                <a:sym typeface="Montserrat"/>
              </a:rPr>
              <a:t> mobile service provider that understands how Gen Z and Millennials live in a constantly connected world. We offer </a:t>
            </a:r>
            <a:r>
              <a:rPr b="1" lang="en" sz="1600">
                <a:solidFill>
                  <a:srgbClr val="312F41"/>
                </a:solidFill>
                <a:latin typeface="Montserrat"/>
                <a:ea typeface="Montserrat"/>
                <a:cs typeface="Montserrat"/>
                <a:sym typeface="Montserrat"/>
              </a:rPr>
              <a:t>transparent pricing</a:t>
            </a:r>
            <a:r>
              <a:rPr lang="en" sz="1600">
                <a:solidFill>
                  <a:srgbClr val="312F41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1600">
                <a:solidFill>
                  <a:srgbClr val="312F41"/>
                </a:solidFill>
                <a:latin typeface="Montserrat"/>
                <a:ea typeface="Montserrat"/>
                <a:cs typeface="Montserrat"/>
                <a:sym typeface="Montserrat"/>
              </a:rPr>
              <a:t>flexible plans</a:t>
            </a:r>
            <a:r>
              <a:rPr lang="en" sz="1600">
                <a:solidFill>
                  <a:srgbClr val="312F41"/>
                </a:solidFill>
                <a:latin typeface="Montserrat"/>
                <a:ea typeface="Montserrat"/>
                <a:cs typeface="Montserrat"/>
                <a:sym typeface="Montserrat"/>
              </a:rPr>
              <a:t> that resonate with the 18-30 demographic.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3" name="Google Shape;63;p14" title="icon-whit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100" y="4455900"/>
            <a:ext cx="448525" cy="58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tion shots of people using mobile devices in social settingsBold, high-contrast photography with slight purple/blue color grading" id="68" name="Google Shape;68;p15"/>
          <p:cNvPicPr preferRelativeResize="0"/>
          <p:nvPr/>
        </p:nvPicPr>
        <p:blipFill rotWithShape="1">
          <a:blip r:embed="rId3">
            <a:alphaModFix/>
          </a:blip>
          <a:srcRect b="0" l="3128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idx="2" type="body"/>
          </p:nvPr>
        </p:nvSpPr>
        <p:spPr>
          <a:xfrm>
            <a:off x="6104925" y="0"/>
            <a:ext cx="3039000" cy="5143500"/>
          </a:xfrm>
          <a:prstGeom prst="rect">
            <a:avLst/>
          </a:prstGeom>
          <a:solidFill>
            <a:srgbClr val="F8F8F8"/>
          </a:solidFill>
        </p:spPr>
        <p:txBody>
          <a:bodyPr anchorCtr="0" anchor="ctr" bIns="91425" lIns="274300" spcFirstLastPara="1" rIns="182875" wrap="square" tIns="91425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12F41"/>
                </a:solidFill>
                <a:latin typeface="Montserrat"/>
                <a:ea typeface="Montserrat"/>
                <a:cs typeface="Montserrat"/>
                <a:sym typeface="Montserrat"/>
              </a:rPr>
              <a:t>Pulse Mobile</a:t>
            </a:r>
            <a:r>
              <a:rPr lang="en" sz="1600">
                <a:solidFill>
                  <a:srgbClr val="312F41"/>
                </a:solidFill>
                <a:latin typeface="Montserrat"/>
                <a:ea typeface="Montserrat"/>
                <a:cs typeface="Montserrat"/>
                <a:sym typeface="Montserrat"/>
              </a:rPr>
              <a:t> was born from the frustration of traditional carriers' complicated plans and hidden fees. </a:t>
            </a:r>
            <a:endParaRPr sz="1600">
              <a:solidFill>
                <a:srgbClr val="312F4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12F41"/>
                </a:solidFill>
                <a:latin typeface="Montserrat"/>
                <a:ea typeface="Montserrat"/>
                <a:cs typeface="Montserrat"/>
                <a:sym typeface="Montserrat"/>
              </a:rPr>
              <a:t>We believe mobile service should be as straightforward as texting your best friend.</a:t>
            </a:r>
            <a:endParaRPr b="1" sz="1600">
              <a:solidFill>
                <a:srgbClr val="312F4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12F41"/>
                </a:solidFill>
                <a:latin typeface="Montserrat"/>
                <a:ea typeface="Montserrat"/>
                <a:cs typeface="Montserrat"/>
                <a:sym typeface="Montserrat"/>
              </a:rPr>
              <a:t>Our approach combines digital-first interactions with genuine human connection, creating a community rather than just customers.</a:t>
            </a:r>
            <a:endParaRPr sz="1600">
              <a:solidFill>
                <a:srgbClr val="312F4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0" name="Google Shape;70;p15" title="icon-whit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100" y="4455900"/>
            <a:ext cx="448525" cy="58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Action shots of people using mobile devices in social settingsBold, high-contrast photography with slight purple/blue color grading" id="76" name="Google Shape;76;p16"/>
          <p:cNvPicPr preferRelativeResize="0"/>
          <p:nvPr/>
        </p:nvPicPr>
        <p:blipFill rotWithShape="1">
          <a:blip r:embed="rId3">
            <a:alphaModFix/>
          </a:blip>
          <a:srcRect b="51271" l="0" r="50617" t="0"/>
          <a:stretch/>
        </p:blipFill>
        <p:spPr>
          <a:xfrm>
            <a:off x="-215875" y="0"/>
            <a:ext cx="9782025" cy="52595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>
            <p:ph idx="4294967295" type="title"/>
          </p:nvPr>
        </p:nvSpPr>
        <p:spPr>
          <a:xfrm>
            <a:off x="414838" y="1782288"/>
            <a:ext cx="8520600" cy="16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>
                <a:solidFill>
                  <a:srgbClr val="F8F8F8"/>
                </a:solidFill>
                <a:latin typeface="Montserrat Alternates SemiBold"/>
                <a:ea typeface="Montserrat Alternates SemiBold"/>
                <a:cs typeface="Montserrat Alternates SemiBold"/>
                <a:sym typeface="Montserrat Alternates SemiBold"/>
              </a:rPr>
              <a:t>Connection that keeps up with you</a:t>
            </a:r>
            <a:endParaRPr sz="6400">
              <a:solidFill>
                <a:srgbClr val="F8F8F8"/>
              </a:solidFill>
              <a:latin typeface="Montserrat Alternates SemiBold"/>
              <a:ea typeface="Montserrat Alternates SemiBold"/>
              <a:cs typeface="Montserrat Alternates SemiBold"/>
              <a:sym typeface="Montserrat Alternates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161825" y="219600"/>
            <a:ext cx="5764500" cy="1695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312F41"/>
                </a:solidFill>
                <a:latin typeface="Montserrat Alternates SemiBold"/>
                <a:ea typeface="Montserrat Alternates SemiBold"/>
                <a:cs typeface="Montserrat Alternates SemiBold"/>
                <a:sym typeface="Montserrat Alternates SemiBold"/>
              </a:rPr>
              <a:t>Brand Voice &amp; Personality</a:t>
            </a:r>
            <a:endParaRPr sz="3200">
              <a:solidFill>
                <a:srgbClr val="312F41"/>
              </a:solidFill>
              <a:latin typeface="Montserrat Alternates SemiBold"/>
              <a:ea typeface="Montserrat Alternates SemiBold"/>
              <a:cs typeface="Montserrat Alternates SemiBold"/>
              <a:sym typeface="Montserrat Alternates SemiBold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507200" y="1838400"/>
            <a:ext cx="3586800" cy="26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12F41"/>
                </a:solidFill>
                <a:latin typeface="Montserrat"/>
                <a:ea typeface="Montserrat"/>
                <a:cs typeface="Montserrat"/>
                <a:sym typeface="Montserrat"/>
              </a:rPr>
              <a:t>Bold:</a:t>
            </a:r>
            <a:r>
              <a:rPr lang="en" sz="1800">
                <a:solidFill>
                  <a:srgbClr val="312F41"/>
                </a:solidFill>
                <a:latin typeface="Montserrat"/>
                <a:ea typeface="Montserrat"/>
                <a:cs typeface="Montserrat"/>
                <a:sym typeface="Montserrat"/>
              </a:rPr>
              <a:t> We’re not afraid to challenge industry norms</a:t>
            </a:r>
            <a:endParaRPr sz="1800">
              <a:solidFill>
                <a:srgbClr val="312F4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12F41"/>
                </a:solidFill>
                <a:latin typeface="Montserrat"/>
                <a:ea typeface="Montserrat"/>
                <a:cs typeface="Montserrat"/>
                <a:sym typeface="Montserrat"/>
              </a:rPr>
              <a:t>Authentic: </a:t>
            </a:r>
            <a:r>
              <a:rPr lang="en" sz="1800">
                <a:solidFill>
                  <a:srgbClr val="312F41"/>
                </a:solidFill>
                <a:latin typeface="Montserrat"/>
                <a:ea typeface="Montserrat"/>
                <a:cs typeface="Montserrat"/>
                <a:sym typeface="Montserrat"/>
              </a:rPr>
              <a:t>We speak human, not corporate</a:t>
            </a:r>
            <a:endParaRPr sz="1800">
              <a:solidFill>
                <a:srgbClr val="312F4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800">
                <a:solidFill>
                  <a:srgbClr val="312F41"/>
                </a:solidFill>
                <a:latin typeface="Montserrat"/>
                <a:ea typeface="Montserrat"/>
                <a:cs typeface="Montserrat"/>
                <a:sym typeface="Montserrat"/>
              </a:rPr>
              <a:t>Witty: </a:t>
            </a:r>
            <a:r>
              <a:rPr lang="en" sz="1800">
                <a:solidFill>
                  <a:srgbClr val="312F41"/>
                </a:solidFill>
                <a:latin typeface="Montserrat"/>
                <a:ea typeface="Montserrat"/>
                <a:cs typeface="Montserrat"/>
                <a:sym typeface="Montserrat"/>
              </a:rPr>
              <a:t>We use humor that resonates with our audience</a:t>
            </a:r>
            <a:br>
              <a:rPr lang="en" sz="1800">
                <a:solidFill>
                  <a:srgbClr val="312F4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 sz="1800">
                <a:solidFill>
                  <a:srgbClr val="312F41"/>
                </a:solidFill>
                <a:latin typeface="Montserrat"/>
                <a:ea typeface="Montserrat"/>
                <a:cs typeface="Montserrat"/>
                <a:sym typeface="Montserrat"/>
              </a:rPr>
              <a:t>Inclusive: </a:t>
            </a:r>
            <a:r>
              <a:rPr lang="en" sz="1800">
                <a:solidFill>
                  <a:srgbClr val="312F41"/>
                </a:solidFill>
                <a:latin typeface="Montserrat"/>
                <a:ea typeface="Montserrat"/>
                <a:cs typeface="Montserrat"/>
                <a:sym typeface="Montserrat"/>
              </a:rPr>
              <a:t>We celebrate </a:t>
            </a:r>
            <a:r>
              <a:rPr lang="en" sz="1800">
                <a:solidFill>
                  <a:srgbClr val="312F41"/>
                </a:solidFill>
                <a:latin typeface="Montserrat"/>
                <a:ea typeface="Montserrat"/>
                <a:cs typeface="Montserrat"/>
                <a:sym typeface="Montserrat"/>
              </a:rPr>
              <a:t>diversity and create belonging</a:t>
            </a:r>
            <a:endParaRPr sz="1800">
              <a:solidFill>
                <a:srgbClr val="312F4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5022034" y="1838400"/>
            <a:ext cx="3586800" cy="26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12F41"/>
                </a:solidFill>
                <a:latin typeface="Montserrat"/>
                <a:ea typeface="Montserrat"/>
                <a:cs typeface="Montserrat"/>
                <a:sym typeface="Montserrat"/>
              </a:rPr>
              <a:t>Conversational</a:t>
            </a:r>
            <a:r>
              <a:rPr lang="en" sz="1800">
                <a:solidFill>
                  <a:srgbClr val="312F41"/>
                </a:solidFill>
                <a:latin typeface="Montserrat"/>
                <a:ea typeface="Montserrat"/>
                <a:cs typeface="Montserrat"/>
                <a:sym typeface="Montserrat"/>
              </a:rPr>
              <a:t>, not formal</a:t>
            </a:r>
            <a:endParaRPr sz="1800">
              <a:solidFill>
                <a:srgbClr val="312F4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12F41"/>
                </a:solidFill>
                <a:latin typeface="Montserrat"/>
                <a:ea typeface="Montserrat"/>
                <a:cs typeface="Montserrat"/>
                <a:sym typeface="Montserrat"/>
              </a:rPr>
              <a:t>Direct</a:t>
            </a:r>
            <a:r>
              <a:rPr lang="en" sz="1800">
                <a:solidFill>
                  <a:srgbClr val="312F41"/>
                </a:solidFill>
                <a:latin typeface="Montserrat"/>
                <a:ea typeface="Montserrat"/>
                <a:cs typeface="Montserrat"/>
                <a:sym typeface="Montserrat"/>
              </a:rPr>
              <a:t> and transparent</a:t>
            </a:r>
            <a:endParaRPr sz="1800">
              <a:solidFill>
                <a:srgbClr val="312F4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12F41"/>
                </a:solidFill>
                <a:latin typeface="Montserrat"/>
                <a:ea typeface="Montserrat"/>
                <a:cs typeface="Montserrat"/>
                <a:sym typeface="Montserrat"/>
              </a:rPr>
              <a:t>Playful</a:t>
            </a:r>
            <a:r>
              <a:rPr lang="en" sz="1800">
                <a:solidFill>
                  <a:srgbClr val="312F41"/>
                </a:solidFill>
                <a:latin typeface="Montserrat"/>
                <a:ea typeface="Montserrat"/>
                <a:cs typeface="Montserrat"/>
                <a:sym typeface="Montserrat"/>
              </a:rPr>
              <a:t> but not immature</a:t>
            </a:r>
            <a:endParaRPr sz="1800">
              <a:solidFill>
                <a:srgbClr val="312F4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800">
                <a:solidFill>
                  <a:srgbClr val="312F41"/>
                </a:solidFill>
                <a:latin typeface="Montserrat"/>
                <a:ea typeface="Montserrat"/>
                <a:cs typeface="Montserrat"/>
                <a:sym typeface="Montserrat"/>
              </a:rPr>
              <a:t>Culturally hip</a:t>
            </a:r>
            <a:r>
              <a:rPr lang="en" sz="1800">
                <a:solidFill>
                  <a:srgbClr val="312F41"/>
                </a:solidFill>
                <a:latin typeface="Montserrat"/>
                <a:ea typeface="Montserrat"/>
                <a:cs typeface="Montserrat"/>
                <a:sym typeface="Montserrat"/>
              </a:rPr>
              <a:t> without trying too hard</a:t>
            </a:r>
            <a:endParaRPr sz="1800">
              <a:solidFill>
                <a:srgbClr val="312F4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5022034" y="1188750"/>
            <a:ext cx="2713500" cy="1695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312F41"/>
                </a:solidFill>
                <a:latin typeface="Montserrat Alternates SemiBold"/>
                <a:ea typeface="Montserrat Alternates SemiBold"/>
                <a:cs typeface="Montserrat Alternates SemiBold"/>
                <a:sym typeface="Montserrat Alternates SemiBold"/>
              </a:rPr>
              <a:t>Tone</a:t>
            </a:r>
            <a:endParaRPr sz="2600">
              <a:solidFill>
                <a:srgbClr val="312F41"/>
              </a:solidFill>
              <a:latin typeface="Montserrat Alternates SemiBold"/>
              <a:ea typeface="Montserrat Alternates SemiBold"/>
              <a:cs typeface="Montserrat Alternates SemiBold"/>
              <a:sym typeface="Montserrat Alternates SemiBold"/>
            </a:endParaRPr>
          </a:p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507200" y="1188750"/>
            <a:ext cx="2713500" cy="1695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312F41"/>
                </a:solidFill>
                <a:latin typeface="Montserrat Alternates SemiBold"/>
                <a:ea typeface="Montserrat Alternates SemiBold"/>
                <a:cs typeface="Montserrat Alternates SemiBold"/>
                <a:sym typeface="Montserrat Alternates SemiBold"/>
              </a:rPr>
              <a:t>Personality</a:t>
            </a:r>
            <a:endParaRPr sz="2600">
              <a:solidFill>
                <a:srgbClr val="312F41"/>
              </a:solidFill>
              <a:latin typeface="Montserrat Alternates SemiBold"/>
              <a:ea typeface="Montserrat Alternates SemiBold"/>
              <a:cs typeface="Montserrat Alternates SemiBold"/>
              <a:sym typeface="Montserrat Alternates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A2BE2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8F8F8"/>
                </a:solidFill>
                <a:latin typeface="Montserrat Alternates SemiBold"/>
                <a:ea typeface="Montserrat Alternates SemiBold"/>
                <a:cs typeface="Montserrat Alternates SemiBold"/>
                <a:sym typeface="Montserrat Alternates SemiBold"/>
              </a:rPr>
              <a:t>Logo</a:t>
            </a:r>
            <a:endParaRPr sz="7200">
              <a:solidFill>
                <a:srgbClr val="F8F8F8"/>
              </a:solidFill>
              <a:latin typeface="Montserrat Alternates SemiBold"/>
              <a:ea typeface="Montserrat Alternates SemiBold"/>
              <a:cs typeface="Montserrat Alternates SemiBold"/>
              <a:sym typeface="Montserrat Alternates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161816" y="219600"/>
            <a:ext cx="2222400" cy="1695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312F41"/>
                </a:solidFill>
                <a:latin typeface="Montserrat Alternates SemiBold"/>
                <a:ea typeface="Montserrat Alternates SemiBold"/>
                <a:cs typeface="Montserrat Alternates SemiBold"/>
                <a:sym typeface="Montserrat Alternates SemiBold"/>
              </a:rPr>
              <a:t>Pulse Mobile</a:t>
            </a:r>
            <a:endParaRPr sz="3200">
              <a:solidFill>
                <a:srgbClr val="312F41"/>
              </a:solidFill>
              <a:latin typeface="Montserrat Alternates SemiBold"/>
              <a:ea typeface="Montserrat Alternates SemiBold"/>
              <a:cs typeface="Montserrat Alternates SemiBold"/>
              <a:sym typeface="Montserrat Alternates SemiBold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312F41"/>
                </a:solidFill>
                <a:latin typeface="Montserrat Alternates SemiBold"/>
                <a:ea typeface="Montserrat Alternates SemiBold"/>
                <a:cs typeface="Montserrat Alternates SemiBold"/>
                <a:sym typeface="Montserrat Alternates SemiBold"/>
              </a:rPr>
              <a:t>Logo</a:t>
            </a:r>
            <a:endParaRPr sz="3200">
              <a:solidFill>
                <a:srgbClr val="312F41"/>
              </a:solidFill>
              <a:latin typeface="Montserrat Alternates SemiBold"/>
              <a:ea typeface="Montserrat Alternates SemiBold"/>
              <a:cs typeface="Montserrat Alternates SemiBold"/>
              <a:sym typeface="Montserrat Alternates SemiBold"/>
            </a:endParaRPr>
          </a:p>
        </p:txBody>
      </p:sp>
      <p:pic>
        <p:nvPicPr>
          <p:cNvPr id="97" name="Google Shape;97;p19" title="logomark-full-colo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7600" y="975570"/>
            <a:ext cx="4782848" cy="16950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>
            <p:ph type="title"/>
          </p:nvPr>
        </p:nvSpPr>
        <p:spPr>
          <a:xfrm>
            <a:off x="3667600" y="239070"/>
            <a:ext cx="4782900" cy="736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12F41"/>
                </a:solidFill>
                <a:latin typeface="Montserrat Alternates SemiBold"/>
                <a:ea typeface="Montserrat Alternates SemiBold"/>
                <a:cs typeface="Montserrat Alternates SemiBold"/>
                <a:sym typeface="Montserrat Alternates SemiBold"/>
              </a:rPr>
              <a:t>Full Logomark</a:t>
            </a:r>
            <a:endParaRPr sz="1800">
              <a:solidFill>
                <a:srgbClr val="312F41"/>
              </a:solidFill>
              <a:latin typeface="Montserrat Alternates SemiBold"/>
              <a:ea typeface="Montserrat Alternates SemiBold"/>
              <a:cs typeface="Montserrat Alternates SemiBold"/>
              <a:sym typeface="Montserrat Alternates SemiBold"/>
            </a:endParaRPr>
          </a:p>
        </p:txBody>
      </p:sp>
      <p:pic>
        <p:nvPicPr>
          <p:cNvPr id="99" name="Google Shape;99;p19" title="logomark-med-color.png"/>
          <p:cNvPicPr preferRelativeResize="0"/>
          <p:nvPr/>
        </p:nvPicPr>
        <p:blipFill rotWithShape="1">
          <a:blip r:embed="rId4">
            <a:alphaModFix/>
          </a:blip>
          <a:srcRect b="0" l="-2772" r="-1459" t="0"/>
          <a:stretch/>
        </p:blipFill>
        <p:spPr>
          <a:xfrm>
            <a:off x="4167837" y="3707725"/>
            <a:ext cx="3782388" cy="115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>
            <p:ph type="title"/>
          </p:nvPr>
        </p:nvSpPr>
        <p:spPr>
          <a:xfrm>
            <a:off x="3667575" y="3038200"/>
            <a:ext cx="4782900" cy="736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12F41"/>
                </a:solidFill>
                <a:latin typeface="Montserrat Alternates SemiBold"/>
                <a:ea typeface="Montserrat Alternates SemiBold"/>
                <a:cs typeface="Montserrat Alternates SemiBold"/>
                <a:sym typeface="Montserrat Alternates SemiBold"/>
              </a:rPr>
              <a:t>Logomark</a:t>
            </a:r>
            <a:endParaRPr sz="1800">
              <a:solidFill>
                <a:srgbClr val="312F41"/>
              </a:solidFill>
              <a:latin typeface="Montserrat Alternates SemiBold"/>
              <a:ea typeface="Montserrat Alternates SemiBold"/>
              <a:cs typeface="Montserrat Alternates SemiBold"/>
              <a:sym typeface="Montserrat Alternates SemiBold"/>
            </a:endParaRPr>
          </a:p>
        </p:txBody>
      </p:sp>
      <p:pic>
        <p:nvPicPr>
          <p:cNvPr id="101" name="Google Shape;101;p19" title="icon-color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3700" y="3687412"/>
            <a:ext cx="705325" cy="91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>
            <p:ph type="title"/>
          </p:nvPr>
        </p:nvSpPr>
        <p:spPr>
          <a:xfrm>
            <a:off x="-615087" y="3038200"/>
            <a:ext cx="4782900" cy="736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12F41"/>
                </a:solidFill>
                <a:latin typeface="Montserrat Alternates SemiBold"/>
                <a:ea typeface="Montserrat Alternates SemiBold"/>
                <a:cs typeface="Montserrat Alternates SemiBold"/>
                <a:sym typeface="Montserrat Alternates SemiBold"/>
              </a:rPr>
              <a:t>Icon</a:t>
            </a:r>
            <a:endParaRPr sz="1800">
              <a:solidFill>
                <a:srgbClr val="312F41"/>
              </a:solidFill>
              <a:latin typeface="Montserrat Alternates SemiBold"/>
              <a:ea typeface="Montserrat Alternates SemiBold"/>
              <a:cs typeface="Montserrat Alternates SemiBold"/>
              <a:sym typeface="Montserrat Alternates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161816" y="219600"/>
            <a:ext cx="2222400" cy="1695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312F41"/>
                </a:solidFill>
                <a:latin typeface="Montserrat Alternates SemiBold"/>
                <a:ea typeface="Montserrat Alternates SemiBold"/>
                <a:cs typeface="Montserrat Alternates SemiBold"/>
                <a:sym typeface="Montserrat Alternates SemiBold"/>
              </a:rPr>
              <a:t>Logo Variants</a:t>
            </a:r>
            <a:endParaRPr sz="3200">
              <a:solidFill>
                <a:srgbClr val="312F41"/>
              </a:solidFill>
              <a:latin typeface="Montserrat Alternates SemiBold"/>
              <a:ea typeface="Montserrat Alternates SemiBold"/>
              <a:cs typeface="Montserrat Alternates SemiBold"/>
              <a:sym typeface="Montserrat Alternates SemiBold"/>
            </a:endParaRPr>
          </a:p>
        </p:txBody>
      </p:sp>
      <p:pic>
        <p:nvPicPr>
          <p:cNvPr id="108" name="Google Shape;108;p20" title="logomark-full-colo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250" y="3957847"/>
            <a:ext cx="2413302" cy="855253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>
            <p:ph type="title"/>
          </p:nvPr>
        </p:nvSpPr>
        <p:spPr>
          <a:xfrm>
            <a:off x="298250" y="3484150"/>
            <a:ext cx="2413500" cy="402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12F41"/>
                </a:solidFill>
                <a:latin typeface="Montserrat Alternates SemiBold"/>
                <a:ea typeface="Montserrat Alternates SemiBold"/>
                <a:cs typeface="Montserrat Alternates SemiBold"/>
                <a:sym typeface="Montserrat Alternates SemiBold"/>
              </a:rPr>
              <a:t>color</a:t>
            </a:r>
            <a:endParaRPr sz="1800">
              <a:solidFill>
                <a:srgbClr val="312F41"/>
              </a:solidFill>
              <a:latin typeface="Montserrat Alternates SemiBold"/>
              <a:ea typeface="Montserrat Alternates SemiBold"/>
              <a:cs typeface="Montserrat Alternates SemiBold"/>
              <a:sym typeface="Montserrat Alternates SemiBold"/>
            </a:endParaRPr>
          </a:p>
        </p:txBody>
      </p:sp>
      <p:sp>
        <p:nvSpPr>
          <p:cNvPr id="110" name="Google Shape;110;p20"/>
          <p:cNvSpPr txBox="1"/>
          <p:nvPr>
            <p:ph type="title"/>
          </p:nvPr>
        </p:nvSpPr>
        <p:spPr>
          <a:xfrm>
            <a:off x="6432250" y="3484150"/>
            <a:ext cx="2413500" cy="402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12F41"/>
                </a:solidFill>
                <a:latin typeface="Montserrat Alternates SemiBold"/>
                <a:ea typeface="Montserrat Alternates SemiBold"/>
                <a:cs typeface="Montserrat Alternates SemiBold"/>
                <a:sym typeface="Montserrat Alternates SemiBold"/>
              </a:rPr>
              <a:t>white</a:t>
            </a:r>
            <a:endParaRPr sz="1800">
              <a:solidFill>
                <a:srgbClr val="312F41"/>
              </a:solidFill>
              <a:latin typeface="Montserrat Alternates SemiBold"/>
              <a:ea typeface="Montserrat Alternates SemiBold"/>
              <a:cs typeface="Montserrat Alternates SemiBold"/>
              <a:sym typeface="Montserrat Alternates SemiBold"/>
            </a:endParaRPr>
          </a:p>
        </p:txBody>
      </p:sp>
      <p:sp>
        <p:nvSpPr>
          <p:cNvPr id="111" name="Google Shape;111;p20"/>
          <p:cNvSpPr/>
          <p:nvPr/>
        </p:nvSpPr>
        <p:spPr>
          <a:xfrm>
            <a:off x="6331850" y="3886700"/>
            <a:ext cx="2652900" cy="926400"/>
          </a:xfrm>
          <a:prstGeom prst="rect">
            <a:avLst/>
          </a:prstGeom>
          <a:solidFill>
            <a:srgbClr val="312F4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0" title="logomark-full-black.png"/>
          <p:cNvPicPr preferRelativeResize="0"/>
          <p:nvPr/>
        </p:nvPicPr>
        <p:blipFill rotWithShape="1">
          <a:blip r:embed="rId4">
            <a:alphaModFix/>
          </a:blip>
          <a:srcRect b="0" l="0" r="-1481" t="0"/>
          <a:stretch/>
        </p:blipFill>
        <p:spPr>
          <a:xfrm>
            <a:off x="3264850" y="3971850"/>
            <a:ext cx="2652775" cy="84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>
            <p:ph type="title"/>
          </p:nvPr>
        </p:nvSpPr>
        <p:spPr>
          <a:xfrm>
            <a:off x="3365250" y="3484150"/>
            <a:ext cx="2413500" cy="402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12F41"/>
                </a:solidFill>
                <a:latin typeface="Montserrat Alternates SemiBold"/>
                <a:ea typeface="Montserrat Alternates SemiBold"/>
                <a:cs typeface="Montserrat Alternates SemiBold"/>
                <a:sym typeface="Montserrat Alternates SemiBold"/>
              </a:rPr>
              <a:t>b</a:t>
            </a:r>
            <a:r>
              <a:rPr lang="en" sz="1800">
                <a:solidFill>
                  <a:srgbClr val="312F41"/>
                </a:solidFill>
                <a:latin typeface="Montserrat Alternates SemiBold"/>
                <a:ea typeface="Montserrat Alternates SemiBold"/>
                <a:cs typeface="Montserrat Alternates SemiBold"/>
                <a:sym typeface="Montserrat Alternates SemiBold"/>
              </a:rPr>
              <a:t>lack</a:t>
            </a:r>
            <a:endParaRPr sz="1800">
              <a:solidFill>
                <a:srgbClr val="312F41"/>
              </a:solidFill>
              <a:latin typeface="Montserrat Alternates SemiBold"/>
              <a:ea typeface="Montserrat Alternates SemiBold"/>
              <a:cs typeface="Montserrat Alternates SemiBold"/>
              <a:sym typeface="Montserrat Alternates SemiBold"/>
            </a:endParaRPr>
          </a:p>
        </p:txBody>
      </p:sp>
      <p:pic>
        <p:nvPicPr>
          <p:cNvPr id="114" name="Google Shape;114;p20" title="logomark-full-white.png"/>
          <p:cNvPicPr preferRelativeResize="0"/>
          <p:nvPr/>
        </p:nvPicPr>
        <p:blipFill rotWithShape="1">
          <a:blip r:embed="rId5">
            <a:alphaModFix/>
          </a:blip>
          <a:srcRect b="0" l="0" r="-1481" t="0"/>
          <a:stretch/>
        </p:blipFill>
        <p:spPr>
          <a:xfrm>
            <a:off x="6331850" y="3925416"/>
            <a:ext cx="2652775" cy="84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>
            <p:ph type="title"/>
          </p:nvPr>
        </p:nvSpPr>
        <p:spPr>
          <a:xfrm>
            <a:off x="298250" y="1746450"/>
            <a:ext cx="2413500" cy="402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12F41"/>
                </a:solidFill>
                <a:latin typeface="Montserrat Alternates SemiBold"/>
                <a:ea typeface="Montserrat Alternates SemiBold"/>
                <a:cs typeface="Montserrat Alternates SemiBold"/>
                <a:sym typeface="Montserrat Alternates SemiBold"/>
              </a:rPr>
              <a:t>color</a:t>
            </a:r>
            <a:endParaRPr sz="1800">
              <a:solidFill>
                <a:srgbClr val="312F41"/>
              </a:solidFill>
              <a:latin typeface="Montserrat Alternates SemiBold"/>
              <a:ea typeface="Montserrat Alternates SemiBold"/>
              <a:cs typeface="Montserrat Alternates SemiBold"/>
              <a:sym typeface="Montserrat Alternates SemiBold"/>
            </a:endParaRPr>
          </a:p>
        </p:txBody>
      </p:sp>
      <p:sp>
        <p:nvSpPr>
          <p:cNvPr id="116" name="Google Shape;116;p20"/>
          <p:cNvSpPr txBox="1"/>
          <p:nvPr>
            <p:ph type="title"/>
          </p:nvPr>
        </p:nvSpPr>
        <p:spPr>
          <a:xfrm>
            <a:off x="6432250" y="1746450"/>
            <a:ext cx="2413500" cy="402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12F41"/>
                </a:solidFill>
                <a:latin typeface="Montserrat Alternates SemiBold"/>
                <a:ea typeface="Montserrat Alternates SemiBold"/>
                <a:cs typeface="Montserrat Alternates SemiBold"/>
                <a:sym typeface="Montserrat Alternates SemiBold"/>
              </a:rPr>
              <a:t>white</a:t>
            </a:r>
            <a:endParaRPr sz="1800">
              <a:solidFill>
                <a:srgbClr val="312F41"/>
              </a:solidFill>
              <a:latin typeface="Montserrat Alternates SemiBold"/>
              <a:ea typeface="Montserrat Alternates SemiBold"/>
              <a:cs typeface="Montserrat Alternates SemiBold"/>
              <a:sym typeface="Montserrat Alternates SemiBold"/>
            </a:endParaRPr>
          </a:p>
        </p:txBody>
      </p:sp>
      <p:sp>
        <p:nvSpPr>
          <p:cNvPr id="117" name="Google Shape;117;p20"/>
          <p:cNvSpPr txBox="1"/>
          <p:nvPr>
            <p:ph type="title"/>
          </p:nvPr>
        </p:nvSpPr>
        <p:spPr>
          <a:xfrm>
            <a:off x="3365250" y="1746450"/>
            <a:ext cx="2413500" cy="402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12F41"/>
                </a:solidFill>
                <a:latin typeface="Montserrat Alternates SemiBold"/>
                <a:ea typeface="Montserrat Alternates SemiBold"/>
                <a:cs typeface="Montserrat Alternates SemiBold"/>
                <a:sym typeface="Montserrat Alternates SemiBold"/>
              </a:rPr>
              <a:t>black</a:t>
            </a:r>
            <a:endParaRPr sz="1800">
              <a:solidFill>
                <a:srgbClr val="312F41"/>
              </a:solidFill>
              <a:latin typeface="Montserrat Alternates SemiBold"/>
              <a:ea typeface="Montserrat Alternates SemiBold"/>
              <a:cs typeface="Montserrat Alternates SemiBold"/>
              <a:sym typeface="Montserrat Alternates SemiBold"/>
            </a:endParaRPr>
          </a:p>
        </p:txBody>
      </p:sp>
      <p:pic>
        <p:nvPicPr>
          <p:cNvPr id="118" name="Google Shape;118;p20" title="logomark-med-black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46113" y="2186388"/>
            <a:ext cx="2651760" cy="848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 title="logomark-med-color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8238" y="2151125"/>
            <a:ext cx="2651760" cy="841248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/>
          <p:nvPr/>
        </p:nvSpPr>
        <p:spPr>
          <a:xfrm>
            <a:off x="6331850" y="2108550"/>
            <a:ext cx="2652900" cy="926400"/>
          </a:xfrm>
          <a:prstGeom prst="rect">
            <a:avLst/>
          </a:prstGeom>
          <a:solidFill>
            <a:srgbClr val="312F4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0" title="logomark-med-white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31843" y="2150741"/>
            <a:ext cx="2652775" cy="84202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/>
          <p:nvPr>
            <p:ph type="title"/>
          </p:nvPr>
        </p:nvSpPr>
        <p:spPr>
          <a:xfrm>
            <a:off x="3504125" y="316562"/>
            <a:ext cx="2413500" cy="402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12F41"/>
                </a:solidFill>
                <a:latin typeface="Montserrat Alternates SemiBold"/>
                <a:ea typeface="Montserrat Alternates SemiBold"/>
                <a:cs typeface="Montserrat Alternates SemiBold"/>
                <a:sym typeface="Montserrat Alternates SemiBold"/>
              </a:rPr>
              <a:t>color</a:t>
            </a:r>
            <a:endParaRPr sz="1800">
              <a:solidFill>
                <a:srgbClr val="312F41"/>
              </a:solidFill>
              <a:latin typeface="Montserrat Alternates SemiBold"/>
              <a:ea typeface="Montserrat Alternates SemiBold"/>
              <a:cs typeface="Montserrat Alternates SemiBold"/>
              <a:sym typeface="Montserrat Alternates SemiBold"/>
            </a:endParaRPr>
          </a:p>
        </p:txBody>
      </p:sp>
      <p:sp>
        <p:nvSpPr>
          <p:cNvPr id="123" name="Google Shape;123;p20"/>
          <p:cNvSpPr txBox="1"/>
          <p:nvPr>
            <p:ph type="title"/>
          </p:nvPr>
        </p:nvSpPr>
        <p:spPr>
          <a:xfrm>
            <a:off x="6571250" y="316562"/>
            <a:ext cx="2413500" cy="402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12F41"/>
                </a:solidFill>
                <a:latin typeface="Montserrat Alternates SemiBold"/>
                <a:ea typeface="Montserrat Alternates SemiBold"/>
                <a:cs typeface="Montserrat Alternates SemiBold"/>
                <a:sym typeface="Montserrat Alternates SemiBold"/>
              </a:rPr>
              <a:t>white</a:t>
            </a:r>
            <a:endParaRPr sz="1800">
              <a:solidFill>
                <a:srgbClr val="312F41"/>
              </a:solidFill>
              <a:latin typeface="Montserrat Alternates SemiBold"/>
              <a:ea typeface="Montserrat Alternates SemiBold"/>
              <a:cs typeface="Montserrat Alternates SemiBold"/>
              <a:sym typeface="Montserrat Alternates SemiBold"/>
            </a:endParaRPr>
          </a:p>
        </p:txBody>
      </p:sp>
      <p:sp>
        <p:nvSpPr>
          <p:cNvPr id="124" name="Google Shape;124;p20"/>
          <p:cNvSpPr txBox="1"/>
          <p:nvPr>
            <p:ph type="title"/>
          </p:nvPr>
        </p:nvSpPr>
        <p:spPr>
          <a:xfrm>
            <a:off x="5037200" y="316562"/>
            <a:ext cx="2413500" cy="402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12F41"/>
                </a:solidFill>
                <a:latin typeface="Montserrat Alternates SemiBold"/>
                <a:ea typeface="Montserrat Alternates SemiBold"/>
                <a:cs typeface="Montserrat Alternates SemiBold"/>
                <a:sym typeface="Montserrat Alternates SemiBold"/>
              </a:rPr>
              <a:t>black</a:t>
            </a:r>
            <a:endParaRPr sz="1800">
              <a:solidFill>
                <a:srgbClr val="312F41"/>
              </a:solidFill>
              <a:latin typeface="Montserrat Alternates SemiBold"/>
              <a:ea typeface="Montserrat Alternates SemiBold"/>
              <a:cs typeface="Montserrat Alternates SemiBold"/>
              <a:sym typeface="Montserrat Alternates SemiBold"/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7412300" y="729038"/>
            <a:ext cx="731400" cy="731400"/>
          </a:xfrm>
          <a:prstGeom prst="rect">
            <a:avLst/>
          </a:prstGeom>
          <a:solidFill>
            <a:srgbClr val="312F4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0" title="icon-black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78700" y="728913"/>
            <a:ext cx="731520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 title="icon-color.pn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345113" y="728913"/>
            <a:ext cx="731520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 title="icon-white.png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412238" y="728913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A2BE2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8F8F8"/>
                </a:solidFill>
                <a:latin typeface="Montserrat Alternates SemiBold"/>
                <a:ea typeface="Montserrat Alternates SemiBold"/>
                <a:cs typeface="Montserrat Alternates SemiBold"/>
                <a:sym typeface="Montserrat Alternates SemiBold"/>
              </a:rPr>
              <a:t>Typography</a:t>
            </a:r>
            <a:endParaRPr sz="7200">
              <a:solidFill>
                <a:srgbClr val="F8F8F8"/>
              </a:solidFill>
              <a:latin typeface="Montserrat Alternates SemiBold"/>
              <a:ea typeface="Montserrat Alternates SemiBold"/>
              <a:cs typeface="Montserrat Alternates SemiBold"/>
              <a:sym typeface="Montserrat Alternates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