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sldIdLst>
    <p:sldId id="256" r:id="rId5"/>
    <p:sldId id="260" r:id="rId6"/>
    <p:sldId id="267" r:id="rId7"/>
    <p:sldId id="269" r:id="rId8"/>
    <p:sldId id="271" r:id="rId9"/>
    <p:sldId id="272" r:id="rId10"/>
    <p:sldId id="279" r:id="rId11"/>
    <p:sldId id="280" r:id="rId12"/>
    <p:sldId id="273" r:id="rId13"/>
    <p:sldId id="274" r:id="rId14"/>
    <p:sldId id="275" r:id="rId15"/>
    <p:sldId id="277" r:id="rId16"/>
    <p:sldId id="284" r:id="rId17"/>
    <p:sldId id="281" r:id="rId18"/>
    <p:sldId id="276" r:id="rId19"/>
    <p:sldId id="283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0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3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73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6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42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39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36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46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7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97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4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79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spark/latest/spark-sql/aqe.html#enable-and-disable-adaptive-query-execution" TargetMode="External"/><Relationship Id="rId2" Type="http://schemas.openxmlformats.org/officeDocument/2006/relationships/hyperlink" Target="https://docs.databricks.com/_static/notebooks/aqe-demo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uminousmen.com/post/spark-partitions" TargetMode="External"/><Relationship Id="rId2" Type="http://schemas.openxmlformats.org/officeDocument/2006/relationships/hyperlink" Target="https://www.linkedin.com/pulse/just-enough-spark-core-concepts-revisited-deepak-raja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atabricks.com/spark/latest/spark-sql/aqe.html#enable-and-disable-adaptive-query-execution" TargetMode="External"/><Relationship Id="rId4" Type="http://schemas.openxmlformats.org/officeDocument/2006/relationships/hyperlink" Target="https://docs.databricks.com/_static/notebooks/aqe-demo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B1EB56-F8B1-4B36-AD9D-DA6C10823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99616"/>
            <a:ext cx="10058400" cy="2825496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7EE4BF-D605-4CE0-B9F1-45B75A091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3: Transformations and actions</a:t>
            </a:r>
          </a:p>
        </p:txBody>
      </p:sp>
    </p:spTree>
    <p:extLst>
      <p:ext uri="{BB962C8B-B14F-4D97-AF65-F5344CB8AC3E}">
        <p14:creationId xmlns:p14="http://schemas.microsoft.com/office/powerpoint/2010/main" val="115126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AF8B9-F4A2-4F3C-A952-43CB64D4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9B8A6-0FB7-4265-8957-49060A45D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many partitions should de data used be partitioned into?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slots will be used?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large is each data partition?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general, the number of partitions to be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factor of the number of slots;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partition of data should have a size of around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128MB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general, 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numerous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partitions allow work to be distributed among more workers, but 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partitions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 work to be done in larger chunks (and often quicker);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Namely the readers look at the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slots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makes a best guess at how many partitions should be created;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4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19AC5-61CD-45D4-A4FE-89F4D2F8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733402-E730-495E-A9F4-E7A623CD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repartition()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the repartition of data to a particular partition count: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repartition() is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transformation and can be used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partitions;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coalesce() is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transformation and can only be used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partitions;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repartition()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a relatively uniform distribution;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guarantee even distributions of records across all partitions;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1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BC1F8-67A1-447A-98DF-C53A62B5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 Partitioning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FF3871D-C6FA-4479-9459-54C9FA318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650" y="2106691"/>
            <a:ext cx="4487198" cy="30968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27A51BA-2C78-4349-B59F-A2A0DA8043EB}"/>
              </a:ext>
            </a:extLst>
          </p:cNvPr>
          <p:cNvSpPr/>
          <p:nvPr/>
        </p:nvSpPr>
        <p:spPr>
          <a:xfrm>
            <a:off x="959408" y="2797401"/>
            <a:ext cx="58832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 Partitions </a:t>
            </a:r>
            <a:r>
              <a:rPr lang="en-GB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partitions that are used at data shuffle for wide transformation;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default number of shuffle partitions is set to 200;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spark.sql.shuffle.partitions</a:t>
            </a:r>
            <a:endParaRPr lang="en-GB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B6904B-4526-49A2-869D-F3E84A88EDA5}"/>
              </a:ext>
            </a:extLst>
          </p:cNvPr>
          <p:cNvSpPr txBox="1"/>
          <p:nvPr/>
        </p:nvSpPr>
        <p:spPr>
          <a:xfrm>
            <a:off x="7067058" y="5295883"/>
            <a:ext cx="396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12. Shuffle Partitions</a:t>
            </a:r>
          </a:p>
        </p:txBody>
      </p:sp>
    </p:spTree>
    <p:extLst>
      <p:ext uri="{BB962C8B-B14F-4D97-AF65-F5344CB8AC3E}">
        <p14:creationId xmlns:p14="http://schemas.microsoft.com/office/powerpoint/2010/main" val="96282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C6F82-150B-4BBC-AE20-C8E20599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Query Execution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413298-A092-4EF5-A350-5296BE9FF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58984" cy="36040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 Query Execution (AQE) is query re-optimization that occurs during query execution;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Spark 3.0, the AQE framework is shipped with three features: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coalescing shuffle partitions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switching join strategies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optimizing skew joins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AQE applies to all queries that are: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Non-streaming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at least one exchange (usually when there’s a join, aggregate, or window), one sub-query, or both.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config: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spark.sql.adaptive.enabled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D3AEEE-5AF3-4627-B718-C16C8DFB44D5}"/>
              </a:ext>
            </a:extLst>
          </p:cNvPr>
          <p:cNvSpPr txBox="1"/>
          <p:nvPr/>
        </p:nvSpPr>
        <p:spPr>
          <a:xfrm>
            <a:off x="1016508" y="5658782"/>
            <a:ext cx="1015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https://docs.databricks.com/_static/notebooks/aqe-demo.html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https://docs.databricks.com/spark/latest/spark-sql/aqe.html#enable-and-disable-adaptive-query-execution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23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BEF519-20DC-40BE-B939-A7FD8310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3F9611-8491-44FB-A478-E45A770B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Saving the partied data on the properly selected condition can significantly speed up the reading and retrieval of the necessary data in the future processing pipelines;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write Spark will produce one file per task/partition: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control the number of files written by doing coalesce or repartition;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saving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disk, pay attention to partition sizes;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7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ACB59-C059-4A24-B668-442C708A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Pruning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0DCCE8F-E3CE-4A4B-9511-438650454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790" y="2997171"/>
            <a:ext cx="3857213" cy="30630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06DAD64-1A17-492B-9D06-4279D0FBF060}"/>
              </a:ext>
            </a:extLst>
          </p:cNvPr>
          <p:cNvSpPr/>
          <p:nvPr/>
        </p:nvSpPr>
        <p:spPr>
          <a:xfrm>
            <a:off x="1036320" y="1737360"/>
            <a:ext cx="10058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Pruning </a:t>
            </a:r>
            <a:r>
              <a:rPr lang="en-GB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another optimization method; it exploits query semantics to avoid reading large amounts of data unnecessarily;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supports saving data in a partitioned layout seamlessly, through the </a:t>
            </a:r>
            <a:r>
              <a:rPr lang="en-GB" sz="2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partitionBy</a:t>
            </a:r>
            <a:r>
              <a:rPr lang="en-GB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available during data source write operations;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25ADDE-F268-43C7-972A-9749519AA68F}"/>
              </a:ext>
            </a:extLst>
          </p:cNvPr>
          <p:cNvSpPr txBox="1"/>
          <p:nvPr/>
        </p:nvSpPr>
        <p:spPr>
          <a:xfrm>
            <a:off x="3824632" y="6060252"/>
            <a:ext cx="396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11. Partition Pruning</a:t>
            </a:r>
          </a:p>
        </p:txBody>
      </p:sp>
    </p:spTree>
    <p:extLst>
      <p:ext uri="{BB962C8B-B14F-4D97-AF65-F5344CB8AC3E}">
        <p14:creationId xmlns:p14="http://schemas.microsoft.com/office/powerpoint/2010/main" val="220089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E024A3-FA11-4D98-AB7E-78256E24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DEMO: PARTITIONING</a:t>
            </a:r>
          </a:p>
        </p:txBody>
      </p:sp>
    </p:spTree>
    <p:extLst>
      <p:ext uri="{BB962C8B-B14F-4D97-AF65-F5344CB8AC3E}">
        <p14:creationId xmlns:p14="http://schemas.microsoft.com/office/powerpoint/2010/main" val="410078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86C1FF-7203-4215-8F21-9DCE0662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75113D-ADA5-4EB5-A4A5-5C85D8C1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https://www.linkedin.com/pulse/just-enough-spark-core-concepts-revisited-deepak-rajak/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https://luminousmen.com/post/spark-partitions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https://docs.databricks.com/_static/notebooks/aqe-demo.html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https://docs.databricks.com/spark/latest/spark-sql/aqe.html#enable-and-disable-adaptive-query-execution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66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50460-11F6-436A-BAE6-CB79F1B8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A71156-91FC-4D5A-AA23-F2C59D06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vs Actions</a:t>
            </a:r>
          </a:p>
          <a:p>
            <a:pPr marL="749808" lvl="1" indent="-457200">
              <a:buFont typeface="+mj-lt"/>
              <a:buAutoNum type="romanL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Evaluation;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5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01212-16DF-4199-86D7-9E80138C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vs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DE5FD4-5D6F-467D-8518-B0FF4F3F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87000" cy="43173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always return a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are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types: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Narrow;</a:t>
            </a:r>
          </a:p>
          <a:p>
            <a:pPr marL="201168" lvl="1" indent="0"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either return a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disk. For 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records in the case of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objects in the case of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collect()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are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are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EAGER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9D8C669-412D-433A-BF50-1FA77AEE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209" y="2056066"/>
            <a:ext cx="3867150" cy="75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7AF6B56-8678-49EE-8896-C4FE632EB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209" y="3705566"/>
            <a:ext cx="3409950" cy="666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664C4E-B887-456A-9E61-4D26A29F90D3}"/>
              </a:ext>
            </a:extLst>
          </p:cNvPr>
          <p:cNvSpPr txBox="1"/>
          <p:nvPr/>
        </p:nvSpPr>
        <p:spPr>
          <a:xfrm>
            <a:off x="6956020" y="2835243"/>
            <a:ext cx="396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Apache Spark: 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89D1496-A50A-43E1-8060-50BE708FAAC1}"/>
              </a:ext>
            </a:extLst>
          </p:cNvPr>
          <p:cNvSpPr txBox="1"/>
          <p:nvPr/>
        </p:nvSpPr>
        <p:spPr>
          <a:xfrm>
            <a:off x="6956020" y="4372316"/>
            <a:ext cx="396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Apache Spark: Action</a:t>
            </a:r>
          </a:p>
        </p:txBody>
      </p:sp>
    </p:spTree>
    <p:extLst>
      <p:ext uri="{BB962C8B-B14F-4D97-AF65-F5344CB8AC3E}">
        <p14:creationId xmlns:p14="http://schemas.microsoft.com/office/powerpoint/2010/main" val="26396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6F182-C2CF-4095-9B12-C9497060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Evaluation</a:t>
            </a:r>
          </a:p>
        </p:txBody>
      </p:sp>
      <p:pic>
        <p:nvPicPr>
          <p:cNvPr id="2050" name="Picture 2" descr="Apache Spark - Wikipedia">
            <a:extLst>
              <a:ext uri="{FF2B5EF4-FFF2-40B4-BE49-F238E27FC236}">
                <a16:creationId xmlns:a16="http://schemas.microsoft.com/office/drawing/2014/main" xmlns="" id="{A78BE0A7-3F20-4329-B0BC-5A54555CF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246" y="1801795"/>
            <a:ext cx="1201843" cy="62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create a file in CSV format from Delphi / C++Builder / Lazarus  application? - Fast Reports Inc.">
            <a:extLst>
              <a:ext uri="{FF2B5EF4-FFF2-40B4-BE49-F238E27FC236}">
                <a16:creationId xmlns:a16="http://schemas.microsoft.com/office/drawing/2014/main" xmlns="" id="{3B25F4D8-0085-4AA1-998C-DEBCD19F0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97" y="2820111"/>
            <a:ext cx="510608" cy="56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0E1A8CD3-1A03-4789-9DC0-33D62EA5BD4C}"/>
              </a:ext>
            </a:extLst>
          </p:cNvPr>
          <p:cNvGrpSpPr/>
          <p:nvPr/>
        </p:nvGrpSpPr>
        <p:grpSpPr>
          <a:xfrm>
            <a:off x="1913706" y="2664703"/>
            <a:ext cx="2305769" cy="806203"/>
            <a:chOff x="1671066" y="2729173"/>
            <a:chExt cx="2462784" cy="879178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xmlns="" id="{9A7C85BB-A118-4235-AED6-C3F5988FC271}"/>
                </a:ext>
              </a:extLst>
            </p:cNvPr>
            <p:cNvSpPr/>
            <p:nvPr/>
          </p:nvSpPr>
          <p:spPr>
            <a:xfrm>
              <a:off x="1671066" y="2966491"/>
              <a:ext cx="2462784" cy="46250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28D3DD24-3CE8-4B95-A26D-7CB109B1C054}"/>
                </a:ext>
              </a:extLst>
            </p:cNvPr>
            <p:cNvGrpSpPr/>
            <p:nvPr/>
          </p:nvGrpSpPr>
          <p:grpSpPr>
            <a:xfrm>
              <a:off x="2073571" y="2729173"/>
              <a:ext cx="1517357" cy="879178"/>
              <a:chOff x="3054096" y="3429000"/>
              <a:chExt cx="1865376" cy="105156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0485D0A2-4284-4DC1-AE80-1ACD93F5146A}"/>
                  </a:ext>
                </a:extLst>
              </p:cNvPr>
              <p:cNvSpPr/>
              <p:nvPr/>
            </p:nvSpPr>
            <p:spPr>
              <a:xfrm>
                <a:off x="3054096" y="3429000"/>
                <a:ext cx="1865376" cy="105156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4818E452-6F3C-4383-8100-163531458145}"/>
                  </a:ext>
                </a:extLst>
              </p:cNvPr>
              <p:cNvSpPr txBox="1"/>
              <p:nvPr/>
            </p:nvSpPr>
            <p:spPr>
              <a:xfrm>
                <a:off x="3509889" y="3700743"/>
                <a:ext cx="983075" cy="6021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 DATA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D7733DBD-B08F-4D2A-966D-60D76FD7B613}"/>
              </a:ext>
            </a:extLst>
          </p:cNvPr>
          <p:cNvGrpSpPr/>
          <p:nvPr/>
        </p:nvGrpSpPr>
        <p:grpSpPr>
          <a:xfrm>
            <a:off x="4730084" y="2664703"/>
            <a:ext cx="2305769" cy="806203"/>
            <a:chOff x="4679230" y="2729173"/>
            <a:chExt cx="2462784" cy="879178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xmlns="" id="{9364D053-BD93-4366-908B-187DAC7A9B84}"/>
                </a:ext>
              </a:extLst>
            </p:cNvPr>
            <p:cNvSpPr/>
            <p:nvPr/>
          </p:nvSpPr>
          <p:spPr>
            <a:xfrm>
              <a:off x="4679230" y="2966491"/>
              <a:ext cx="2462784" cy="46250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0F0FFF45-59C3-48ED-B3BA-96342832CA8D}"/>
                </a:ext>
              </a:extLst>
            </p:cNvPr>
            <p:cNvGrpSpPr/>
            <p:nvPr/>
          </p:nvGrpSpPr>
          <p:grpSpPr>
            <a:xfrm>
              <a:off x="5081733" y="2729173"/>
              <a:ext cx="1517356" cy="879178"/>
              <a:chOff x="3054096" y="3429000"/>
              <a:chExt cx="1865376" cy="105156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ECE31EA3-5120-4C16-8438-B214CA749914}"/>
                  </a:ext>
                </a:extLst>
              </p:cNvPr>
              <p:cNvSpPr/>
              <p:nvPr/>
            </p:nvSpPr>
            <p:spPr>
              <a:xfrm>
                <a:off x="3054096" y="3429000"/>
                <a:ext cx="1865376" cy="105156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71780CD8-7E34-42F7-8CEA-66FBF58885C8}"/>
                  </a:ext>
                </a:extLst>
              </p:cNvPr>
              <p:cNvSpPr txBox="1"/>
              <p:nvPr/>
            </p:nvSpPr>
            <p:spPr>
              <a:xfrm>
                <a:off x="3192221" y="3791060"/>
                <a:ext cx="1589125" cy="36812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</a:t>
                </a:r>
                <a:r>
                  <a:rPr lang="en-GB" sz="1400" dirty="0"/>
                  <a:t> </a:t>
                </a: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COLUMN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6DEF067-3E07-4430-A7D8-03508B8EF75E}"/>
              </a:ext>
            </a:extLst>
          </p:cNvPr>
          <p:cNvGrpSpPr/>
          <p:nvPr/>
        </p:nvGrpSpPr>
        <p:grpSpPr>
          <a:xfrm>
            <a:off x="7554892" y="2664703"/>
            <a:ext cx="2305769" cy="806203"/>
            <a:chOff x="7696398" y="2729173"/>
            <a:chExt cx="2462784" cy="879178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xmlns="" id="{05F3DC7B-701F-466A-ACD7-CE335537BA75}"/>
                </a:ext>
              </a:extLst>
            </p:cNvPr>
            <p:cNvSpPr/>
            <p:nvPr/>
          </p:nvSpPr>
          <p:spPr>
            <a:xfrm>
              <a:off x="7696398" y="2966491"/>
              <a:ext cx="2462784" cy="46250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EFBB132A-9FCE-49B8-84F8-6C0E55431C19}"/>
                </a:ext>
              </a:extLst>
            </p:cNvPr>
            <p:cNvGrpSpPr/>
            <p:nvPr/>
          </p:nvGrpSpPr>
          <p:grpSpPr>
            <a:xfrm>
              <a:off x="8098901" y="2729173"/>
              <a:ext cx="1517356" cy="879178"/>
              <a:chOff x="3054096" y="3429000"/>
              <a:chExt cx="1865376" cy="105156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339D6F7-3B26-49DF-9E29-488D9D235077}"/>
                  </a:ext>
                </a:extLst>
              </p:cNvPr>
              <p:cNvSpPr/>
              <p:nvPr/>
            </p:nvSpPr>
            <p:spPr>
              <a:xfrm>
                <a:off x="3054096" y="3429000"/>
                <a:ext cx="1865376" cy="105156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5ED2ABF-058D-4446-B917-C91AEEEAC36F}"/>
                  </a:ext>
                </a:extLst>
              </p:cNvPr>
              <p:cNvSpPr txBox="1"/>
              <p:nvPr/>
            </p:nvSpPr>
            <p:spPr>
              <a:xfrm>
                <a:off x="3322081" y="3712850"/>
                <a:ext cx="1215404" cy="6021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 DATA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D0859C4-1459-46F8-94E2-FEB71D4A973E}"/>
              </a:ext>
            </a:extLst>
          </p:cNvPr>
          <p:cNvGrpSpPr/>
          <p:nvPr/>
        </p:nvGrpSpPr>
        <p:grpSpPr>
          <a:xfrm>
            <a:off x="9429246" y="3381556"/>
            <a:ext cx="1420617" cy="1357325"/>
            <a:chOff x="9698389" y="3510914"/>
            <a:chExt cx="1517356" cy="1480186"/>
          </a:xfrm>
        </p:grpSpPr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xmlns="" id="{A587E4FA-BF54-4B0C-A675-2C6A40D70607}"/>
                </a:ext>
              </a:extLst>
            </p:cNvPr>
            <p:cNvSpPr/>
            <p:nvPr/>
          </p:nvSpPr>
          <p:spPr>
            <a:xfrm>
              <a:off x="10210800" y="3510914"/>
              <a:ext cx="492534" cy="1480186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C4A36253-38EF-4957-B489-6689B1768A81}"/>
                </a:ext>
              </a:extLst>
            </p:cNvPr>
            <p:cNvGrpSpPr/>
            <p:nvPr/>
          </p:nvGrpSpPr>
          <p:grpSpPr>
            <a:xfrm>
              <a:off x="9698389" y="3666318"/>
              <a:ext cx="1517356" cy="879178"/>
              <a:chOff x="8093960" y="4225577"/>
              <a:chExt cx="1517356" cy="87917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A11FFB3F-73CC-4EBC-8359-E4203E394EB0}"/>
                  </a:ext>
                </a:extLst>
              </p:cNvPr>
              <p:cNvSpPr/>
              <p:nvPr/>
            </p:nvSpPr>
            <p:spPr>
              <a:xfrm>
                <a:off x="8093960" y="4225577"/>
                <a:ext cx="1517356" cy="87917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BD99DAA6-A992-404B-98CF-66DF74FA266E}"/>
                  </a:ext>
                </a:extLst>
              </p:cNvPr>
              <p:cNvSpPr txBox="1"/>
              <p:nvPr/>
            </p:nvSpPr>
            <p:spPr>
              <a:xfrm>
                <a:off x="8335141" y="4529705"/>
                <a:ext cx="118529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 DATA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CDF3543A-ABB6-4AD6-954A-DAB87D7EF186}"/>
              </a:ext>
            </a:extLst>
          </p:cNvPr>
          <p:cNvGrpSpPr/>
          <p:nvPr/>
        </p:nvGrpSpPr>
        <p:grpSpPr>
          <a:xfrm>
            <a:off x="7340681" y="4638568"/>
            <a:ext cx="2568307" cy="806203"/>
            <a:chOff x="7467600" y="4881707"/>
            <a:chExt cx="2743200" cy="879178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xmlns="" id="{61EBB80E-5D3A-40F5-B29B-88AB4EE5F21B}"/>
                </a:ext>
              </a:extLst>
            </p:cNvPr>
            <p:cNvSpPr/>
            <p:nvPr/>
          </p:nvSpPr>
          <p:spPr>
            <a:xfrm rot="10800000">
              <a:off x="7467600" y="5090040"/>
              <a:ext cx="2743200" cy="52850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EF63E2DD-7932-4D65-91F6-448B69F3D481}"/>
                </a:ext>
              </a:extLst>
            </p:cNvPr>
            <p:cNvSpPr/>
            <p:nvPr/>
          </p:nvSpPr>
          <p:spPr>
            <a:xfrm>
              <a:off x="8181033" y="4881707"/>
              <a:ext cx="1517356" cy="87917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CB91BF55-9BD4-429A-B5EB-1BAD1CA38BC0}"/>
                </a:ext>
              </a:extLst>
            </p:cNvPr>
            <p:cNvSpPr txBox="1"/>
            <p:nvPr/>
          </p:nvSpPr>
          <p:spPr>
            <a:xfrm>
              <a:off x="8262435" y="5090040"/>
              <a:ext cx="1281116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COLUMN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07ED1550-519E-4198-96EC-1689BC605D30}"/>
              </a:ext>
            </a:extLst>
          </p:cNvPr>
          <p:cNvGrpSpPr/>
          <p:nvPr/>
        </p:nvGrpSpPr>
        <p:grpSpPr>
          <a:xfrm>
            <a:off x="3758128" y="4678549"/>
            <a:ext cx="3087105" cy="806203"/>
            <a:chOff x="3619840" y="4912061"/>
            <a:chExt cx="3297326" cy="879178"/>
          </a:xfrm>
        </p:grpSpPr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xmlns="" id="{336FD9C8-2D98-422A-A699-962D8229AFED}"/>
                </a:ext>
              </a:extLst>
            </p:cNvPr>
            <p:cNvSpPr/>
            <p:nvPr/>
          </p:nvSpPr>
          <p:spPr>
            <a:xfrm rot="10800000">
              <a:off x="4173966" y="5120394"/>
              <a:ext cx="2743200" cy="52850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96257CDE-240A-4D2E-A8B6-3F0856E2B91E}"/>
                </a:ext>
              </a:extLst>
            </p:cNvPr>
            <p:cNvSpPr/>
            <p:nvPr/>
          </p:nvSpPr>
          <p:spPr>
            <a:xfrm>
              <a:off x="4887399" y="4912061"/>
              <a:ext cx="1517356" cy="87917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D6AC65EE-9DBE-43BA-8664-FE8062DFF4C5}"/>
                </a:ext>
              </a:extLst>
            </p:cNvPr>
            <p:cNvSpPr txBox="1"/>
            <p:nvPr/>
          </p:nvSpPr>
          <p:spPr>
            <a:xfrm>
              <a:off x="4968801" y="5120394"/>
              <a:ext cx="1281116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FUNCTION</a:t>
              </a:r>
            </a:p>
          </p:txBody>
        </p:sp>
        <p:pic>
          <p:nvPicPr>
            <p:cNvPr id="53" name="Picture 10" descr="How to create a file in CSV format from Delphi / C++Builder / Lazarus  application? - Fast Reports Inc.">
              <a:extLst>
                <a:ext uri="{FF2B5EF4-FFF2-40B4-BE49-F238E27FC236}">
                  <a16:creationId xmlns:a16="http://schemas.microsoft.com/office/drawing/2014/main" xmlns="" id="{1D6642B5-C995-4AED-96F8-F016381F7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840" y="5075871"/>
              <a:ext cx="545379" cy="612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Work Plan Icons - Download Free Vector Icons | Noun Project">
            <a:extLst>
              <a:ext uri="{FF2B5EF4-FFF2-40B4-BE49-F238E27FC236}">
                <a16:creationId xmlns:a16="http://schemas.microsoft.com/office/drawing/2014/main" xmlns="" id="{0C7B536B-A676-40A4-8FA1-A0DC9D264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76" y="2690771"/>
            <a:ext cx="837340" cy="82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Work Plan Icons - Download Free Vector Icons | Noun Project">
            <a:extLst>
              <a:ext uri="{FF2B5EF4-FFF2-40B4-BE49-F238E27FC236}">
                <a16:creationId xmlns:a16="http://schemas.microsoft.com/office/drawing/2014/main" xmlns="" id="{6B8BF6A5-974B-48EB-8364-0704AC667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121" y="2664703"/>
            <a:ext cx="837340" cy="82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Work Plan Icons - Download Free Vector Icons | Noun Project">
            <a:extLst>
              <a:ext uri="{FF2B5EF4-FFF2-40B4-BE49-F238E27FC236}">
                <a16:creationId xmlns:a16="http://schemas.microsoft.com/office/drawing/2014/main" xmlns="" id="{181AD5AC-14AC-4416-8DF8-2D91DFF56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147" y="2657742"/>
            <a:ext cx="837340" cy="82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Work Plan Icons - Download Free Vector Icons | Noun Project">
            <a:extLst>
              <a:ext uri="{FF2B5EF4-FFF2-40B4-BE49-F238E27FC236}">
                <a16:creationId xmlns:a16="http://schemas.microsoft.com/office/drawing/2014/main" xmlns="" id="{B1325E4C-84AC-4FEA-A07C-1086E4A6D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596" y="4638568"/>
            <a:ext cx="837340" cy="82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Work Plan Icons - Download Free Vector Icons | Noun Project">
            <a:extLst>
              <a:ext uri="{FF2B5EF4-FFF2-40B4-BE49-F238E27FC236}">
                <a16:creationId xmlns:a16="http://schemas.microsoft.com/office/drawing/2014/main" xmlns="" id="{011EE95F-967F-4540-9ECD-55B28211B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841" y="4652480"/>
            <a:ext cx="837340" cy="82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03423D-3E0A-47BF-8A63-7289C9C0B74D}"/>
              </a:ext>
            </a:extLst>
          </p:cNvPr>
          <p:cNvSpPr txBox="1"/>
          <p:nvPr/>
        </p:nvSpPr>
        <p:spPr>
          <a:xfrm>
            <a:off x="3610661" y="5375993"/>
            <a:ext cx="935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.write()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3253403-B687-4BB9-8894-BBF3CE81FFFD}"/>
              </a:ext>
            </a:extLst>
          </p:cNvPr>
          <p:cNvSpPr txBox="1"/>
          <p:nvPr/>
        </p:nvSpPr>
        <p:spPr>
          <a:xfrm>
            <a:off x="1179063" y="5798939"/>
            <a:ext cx="396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Apache Spark: 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13586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E8EEB1-7D4C-4782-A8E3-D46ADE2E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7E8C82-9A09-43D1-B0DF-B1603C10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3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two types of transformations: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required to compute the records in a single partition reside in at most one partition of the parent dataset;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required to compute the records in a single partition may reside in many partitions of the parent dataset. Requires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56590B8-3358-403F-96DB-85D243FB4F44}"/>
              </a:ext>
            </a:extLst>
          </p:cNvPr>
          <p:cNvGrpSpPr/>
          <p:nvPr/>
        </p:nvGrpSpPr>
        <p:grpSpPr>
          <a:xfrm>
            <a:off x="1755028" y="3291259"/>
            <a:ext cx="3480859" cy="2611906"/>
            <a:chOff x="1755028" y="3291259"/>
            <a:chExt cx="3480859" cy="26119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A1828AA9-7F8F-46E3-A1CE-4243BAB13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5028" y="3291259"/>
              <a:ext cx="1919142" cy="261190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CBFE684-DFC8-4206-ABF3-E9D05C105B9C}"/>
                </a:ext>
              </a:extLst>
            </p:cNvPr>
            <p:cNvSpPr txBox="1"/>
            <p:nvPr/>
          </p:nvSpPr>
          <p:spPr>
            <a:xfrm>
              <a:off x="3781991" y="4164563"/>
              <a:ext cx="145389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coalesce()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80BC934-E835-4665-99EC-C321CEFB6E59}"/>
              </a:ext>
            </a:extLst>
          </p:cNvPr>
          <p:cNvGrpSpPr/>
          <p:nvPr/>
        </p:nvGrpSpPr>
        <p:grpSpPr>
          <a:xfrm>
            <a:off x="6956115" y="3274201"/>
            <a:ext cx="3977800" cy="2590100"/>
            <a:chOff x="6956115" y="3274201"/>
            <a:chExt cx="3977800" cy="2590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284B8166-3193-49C1-86BA-E0FCF50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115" y="3274201"/>
              <a:ext cx="2009401" cy="2590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8E9191E-1F69-4700-A73F-9EAF0FC9772F}"/>
                </a:ext>
              </a:extLst>
            </p:cNvPr>
            <p:cNvSpPr txBox="1"/>
            <p:nvPr/>
          </p:nvSpPr>
          <p:spPr>
            <a:xfrm>
              <a:off x="9061300" y="4153752"/>
              <a:ext cx="18726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distinct()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groupBy</a:t>
              </a: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().sum()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repartition(n)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6F76548-239E-4729-AE6F-A324F99B986C}"/>
              </a:ext>
            </a:extLst>
          </p:cNvPr>
          <p:cNvSpPr txBox="1"/>
          <p:nvPr/>
        </p:nvSpPr>
        <p:spPr>
          <a:xfrm>
            <a:off x="1690406" y="5864493"/>
            <a:ext cx="396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5. Apache Spark: Narrow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BB2725A-DDBC-4A66-BE35-969171E51E33}"/>
              </a:ext>
            </a:extLst>
          </p:cNvPr>
          <p:cNvSpPr txBox="1"/>
          <p:nvPr/>
        </p:nvSpPr>
        <p:spPr>
          <a:xfrm>
            <a:off x="6956115" y="5843271"/>
            <a:ext cx="396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 Apache Spark: Wide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69882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8B91AD-6623-4055-8767-47417B29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2544CD-3A7A-46D1-BC30-6C925D9C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31664" cy="40521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shuffle refers to an operation when data needs to me move between executors;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costly operation because a lot of data can be sent via the network;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to group by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serve us best if: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reds are in one partition;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blues are in a second partition;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greens are in a third</a:t>
            </a: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there we can easily sum/count/average all of the reds, blues, and greens;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AC66BB-2227-49DA-9BDB-DE3D67B22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941" y="2275064"/>
            <a:ext cx="5222119" cy="3431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65E896-A235-4CB0-B250-70D00ED9C2F1}"/>
              </a:ext>
            </a:extLst>
          </p:cNvPr>
          <p:cNvSpPr txBox="1"/>
          <p:nvPr/>
        </p:nvSpPr>
        <p:spPr>
          <a:xfrm>
            <a:off x="6364941" y="5620881"/>
            <a:ext cx="396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7. Apache Spark: Shuffle</a:t>
            </a:r>
          </a:p>
        </p:txBody>
      </p:sp>
    </p:spTree>
    <p:extLst>
      <p:ext uri="{BB962C8B-B14F-4D97-AF65-F5344CB8AC3E}">
        <p14:creationId xmlns:p14="http://schemas.microsoft.com/office/powerpoint/2010/main" val="144537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E024A3-FA11-4D98-AB7E-78256E24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DEMO: TRANSFORMATIONS AND ACTIONS</a:t>
            </a:r>
          </a:p>
        </p:txBody>
      </p:sp>
    </p:spTree>
    <p:extLst>
      <p:ext uri="{BB962C8B-B14F-4D97-AF65-F5344CB8AC3E}">
        <p14:creationId xmlns:p14="http://schemas.microsoft.com/office/powerpoint/2010/main" val="213198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469A4-C89C-424C-9590-BE8D4851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Partitioning: Spark Architecture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4C2F22B-F8D4-4457-A780-DB146218C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759" y="2565875"/>
            <a:ext cx="5857875" cy="2162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301A78-3645-464A-8440-E8B6DA1B26E5}"/>
              </a:ext>
            </a:extLst>
          </p:cNvPr>
          <p:cNvSpPr txBox="1"/>
          <p:nvPr/>
        </p:nvSpPr>
        <p:spPr>
          <a:xfrm>
            <a:off x="3041633" y="4589550"/>
            <a:ext cx="396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9. Apache Spark: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3935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A5C4F6-47DF-4423-BCD1-BFEA4F2A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DB9251-5286-4AA4-99BC-67C5981D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00828" cy="4152730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collection of rows that sit on one physical machine in our cluster. Data is split into Partitions so that each Executor can operate on a single part, enabling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partition:</a:t>
            </a: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will only have a parallelism of one, even if you have thousands of executors;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partitions, but one executor:</a:t>
            </a: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will still only have a parallelism of one because there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one computation resource;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7963E0-F10A-487A-8A41-F57FC478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091" y="2894907"/>
            <a:ext cx="4435221" cy="2225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5A63A6-CE8B-459A-832C-53263A27D956}"/>
              </a:ext>
            </a:extLst>
          </p:cNvPr>
          <p:cNvSpPr txBox="1"/>
          <p:nvPr/>
        </p:nvSpPr>
        <p:spPr>
          <a:xfrm>
            <a:off x="7485446" y="4982141"/>
            <a:ext cx="396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10. Apache Spark: Partitioning</a:t>
            </a:r>
          </a:p>
        </p:txBody>
      </p:sp>
    </p:spTree>
    <p:extLst>
      <p:ext uri="{BB962C8B-B14F-4D97-AF65-F5344CB8AC3E}">
        <p14:creationId xmlns:p14="http://schemas.microsoft.com/office/powerpoint/2010/main" val="39045752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8AD7FEBA608C48A6FEDA58EEF0B293" ma:contentTypeVersion="11" ma:contentTypeDescription="Criar um novo documento." ma:contentTypeScope="" ma:versionID="78b0868bf51f5efa93b1810154e8333a">
  <xsd:schema xmlns:xsd="http://www.w3.org/2001/XMLSchema" xmlns:xs="http://www.w3.org/2001/XMLSchema" xmlns:p="http://schemas.microsoft.com/office/2006/metadata/properties" xmlns:ns2="0283fd40-70b1-44ed-a2a1-fb0a71bc023d" xmlns:ns3="5983d9ad-b6ad-4287-9fc1-7be280100d57" targetNamespace="http://schemas.microsoft.com/office/2006/metadata/properties" ma:root="true" ma:fieldsID="bf1e77a486259e0d6bb26b0980326924" ns2:_="" ns3:_="">
    <xsd:import namespace="0283fd40-70b1-44ed-a2a1-fb0a71bc023d"/>
    <xsd:import namespace="5983d9ad-b6ad-4287-9fc1-7be280100d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3fd40-70b1-44ed-a2a1-fb0a71bc0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3d9ad-b6ad-4287-9fc1-7be280100d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29E3F4-ADBE-410F-B451-17A6A718E3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87ADF3-6D76-4F9D-B0E5-D88992795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8768C9-90FB-428E-8780-46E5D7B764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83fd40-70b1-44ed-a2a1-fb0a71bc023d"/>
    <ds:schemaRef ds:uri="5983d9ad-b6ad-4287-9fc1-7be280100d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3571</TotalTime>
  <Words>786</Words>
  <Application>Microsoft Office PowerPoint</Application>
  <PresentationFormat>Ecrã Panorâmico</PresentationFormat>
  <Paragraphs>112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Retrospect</vt:lpstr>
      <vt:lpstr>Databricks</vt:lpstr>
      <vt:lpstr>Overview</vt:lpstr>
      <vt:lpstr>Transformations vs Actions</vt:lpstr>
      <vt:lpstr>Lazy Evaluation</vt:lpstr>
      <vt:lpstr>Transformations</vt:lpstr>
      <vt:lpstr>Shuffles</vt:lpstr>
      <vt:lpstr>Apresentação do PowerPoint</vt:lpstr>
      <vt:lpstr>Partitioning: Spark Architecture</vt:lpstr>
      <vt:lpstr>Partitioning</vt:lpstr>
      <vt:lpstr>Partitioning</vt:lpstr>
      <vt:lpstr>Partitioning</vt:lpstr>
      <vt:lpstr>Shuffle Partitioning</vt:lpstr>
      <vt:lpstr>Adaptive Query Execution</vt:lpstr>
      <vt:lpstr>Output Partitioning</vt:lpstr>
      <vt:lpstr>Partition Pruning</vt:lpstr>
      <vt:lpstr>Apresentação do PowerPoint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</dc:title>
  <dc:creator>Bárbara Moreira</dc:creator>
  <cp:lastModifiedBy>Gabriel Hernandez Silva Neves</cp:lastModifiedBy>
  <cp:revision>161</cp:revision>
  <dcterms:created xsi:type="dcterms:W3CDTF">2021-03-26T11:29:35Z</dcterms:created>
  <dcterms:modified xsi:type="dcterms:W3CDTF">2021-10-04T16:21:52Z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0x010100F38AD7FEBA608C48A6FEDA58EEF0B293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iteId">
    <vt:lpwstr>35595a02-4d6d-44ac-99e1-f9ab4cd872db</vt:lpwstr>
  </property>
  <property fmtid="{D5CDD505-2E9C-101B-9397-08002B2CF9AE}" pid="5" name="MSIP_Label_0c2abd79-57a9-4473-8700-c843f76a1e37_Owner">
    <vt:lpwstr>E858818@corp.santander.pt</vt:lpwstr>
  </property>
  <property fmtid="{D5CDD505-2E9C-101B-9397-08002B2CF9AE}" pid="6" name="MSIP_Label_0c2abd79-57a9-4473-8700-c843f76a1e37_SetDate">
    <vt:lpwstr>2021-10-04T16:21:52.7228951Z</vt:lpwstr>
  </property>
  <property fmtid="{D5CDD505-2E9C-101B-9397-08002B2CF9AE}" pid="7" name="MSIP_Label_0c2abd79-57a9-4473-8700-c843f76a1e37_Name">
    <vt:lpwstr>Internal</vt:lpwstr>
  </property>
  <property fmtid="{D5CDD505-2E9C-101B-9397-08002B2CF9AE}" pid="8" name="MSIP_Label_0c2abd79-57a9-4473-8700-c843f76a1e37_Application">
    <vt:lpwstr>Microsoft Azure Information Protection</vt:lpwstr>
  </property>
  <property fmtid="{D5CDD505-2E9C-101B-9397-08002B2CF9AE}" pid="9" name="MSIP_Label_0c2abd79-57a9-4473-8700-c843f76a1e37_ActionId">
    <vt:lpwstr>17de90a9-9e92-4400-a04c-ef99f402260a</vt:lpwstr>
  </property>
  <property fmtid="{D5CDD505-2E9C-101B-9397-08002B2CF9AE}" pid="10" name="MSIP_Label_0c2abd79-57a9-4473-8700-c843f76a1e37_Extended_MSFT_Method">
    <vt:lpwstr>Manual</vt:lpwstr>
  </property>
  <property fmtid="{D5CDD505-2E9C-101B-9397-08002B2CF9AE}" pid="11" name="Sensitivity">
    <vt:lpwstr>Internal</vt:lpwstr>
  </property>
</Properties>
</file>